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8"/>
  </p:notesMasterIdLst>
  <p:sldIdLst>
    <p:sldId id="257" r:id="rId2"/>
    <p:sldId id="262" r:id="rId3"/>
    <p:sldId id="263" r:id="rId4"/>
    <p:sldId id="279" r:id="rId5"/>
    <p:sldId id="280" r:id="rId6"/>
    <p:sldId id="278" r:id="rId7"/>
    <p:sldId id="281" r:id="rId8"/>
    <p:sldId id="266" r:id="rId9"/>
    <p:sldId id="277" r:id="rId10"/>
    <p:sldId id="274" r:id="rId11"/>
    <p:sldId id="275" r:id="rId12"/>
    <p:sldId id="276" r:id="rId13"/>
    <p:sldId id="264" r:id="rId14"/>
    <p:sldId id="267" r:id="rId15"/>
    <p:sldId id="282" r:id="rId16"/>
    <p:sldId id="287" r:id="rId17"/>
    <p:sldId id="265" r:id="rId18"/>
    <p:sldId id="283" r:id="rId19"/>
    <p:sldId id="268" r:id="rId20"/>
    <p:sldId id="269" r:id="rId21"/>
    <p:sldId id="270" r:id="rId22"/>
    <p:sldId id="271" r:id="rId23"/>
    <p:sldId id="273" r:id="rId24"/>
    <p:sldId id="284" r:id="rId25"/>
    <p:sldId id="285" r:id="rId26"/>
    <p:sldId id="286" r:id="rId27"/>
  </p:sldIdLst>
  <p:sldSz cx="12192000" cy="6858000"/>
  <p:notesSz cx="6858000" cy="9144000"/>
  <p:embeddedFontLst>
    <p:embeddedFont>
      <p:font typeface="Calibri Light" panose="020F0302020204030204" pitchFamily="34" charset="0"/>
      <p:regular r:id="rId29"/>
      <p:italic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82009" autoAdjust="0"/>
  </p:normalViewPr>
  <p:slideViewPr>
    <p:cSldViewPr snapToGrid="0">
      <p:cViewPr varScale="1">
        <p:scale>
          <a:sx n="80" d="100"/>
          <a:sy n="80" d="100"/>
        </p:scale>
        <p:origin x="10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91181-F661-804F-8238-C360F38A8C90}" type="datetimeFigureOut">
              <a:rPr lang="en-US" smtClean="0"/>
              <a:t>9/3/2020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17986-4FA4-984B-9D5C-B2221AAB23EC}" type="slidenum">
              <a:rPr lang="en-US" smtClean="0"/>
              <a:t>‹#›</a:t>
            </a:fld>
            <a:endParaRPr lang="en-US"/>
          </a:p>
        </p:txBody>
      </p:sp>
    </p:spTree>
    <p:extLst>
      <p:ext uri="{BB962C8B-B14F-4D97-AF65-F5344CB8AC3E}">
        <p14:creationId xmlns:p14="http://schemas.microsoft.com/office/powerpoint/2010/main" val="269427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my</a:t>
            </a:r>
            <a:r>
              <a:rPr lang="en-AU" baseline="0" dirty="0"/>
              <a:t> (Robyn’s) experience, second year students usually estimate their productivity at around 30 LOC/hour for designed and debugged code.  In practice, they usually produce about 10 LOC/hour, with debugging that is usually incomplete.</a:t>
            </a:r>
            <a:endParaRPr lang="en-AU" dirty="0"/>
          </a:p>
        </p:txBody>
      </p:sp>
      <p:sp>
        <p:nvSpPr>
          <p:cNvPr id="4" name="Slide Number Placeholder 3"/>
          <p:cNvSpPr>
            <a:spLocks noGrp="1"/>
          </p:cNvSpPr>
          <p:nvPr>
            <p:ph type="sldNum" sz="quarter" idx="10"/>
          </p:nvPr>
        </p:nvSpPr>
        <p:spPr/>
        <p:txBody>
          <a:bodyPr/>
          <a:lstStyle/>
          <a:p>
            <a:fld id="{461BD77A-A55E-F145-96F2-95A1993191CE}" type="slidenum">
              <a:rPr lang="en-US" smtClean="0"/>
              <a:t>5</a:t>
            </a:fld>
            <a:endParaRPr lang="en-US"/>
          </a:p>
        </p:txBody>
      </p:sp>
    </p:spTree>
    <p:extLst>
      <p:ext uri="{BB962C8B-B14F-4D97-AF65-F5344CB8AC3E}">
        <p14:creationId xmlns:p14="http://schemas.microsoft.com/office/powerpoint/2010/main" val="3281674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planning poker works</a:t>
            </a:r>
          </a:p>
        </p:txBody>
      </p:sp>
      <p:sp>
        <p:nvSpPr>
          <p:cNvPr id="4" name="Slide Number Placeholder 3"/>
          <p:cNvSpPr>
            <a:spLocks noGrp="1"/>
          </p:cNvSpPr>
          <p:nvPr>
            <p:ph type="sldNum" sz="quarter" idx="10"/>
          </p:nvPr>
        </p:nvSpPr>
        <p:spPr/>
        <p:txBody>
          <a:bodyPr/>
          <a:lstStyle/>
          <a:p>
            <a:fld id="{461BD77A-A55E-F145-96F2-95A1993191CE}" type="slidenum">
              <a:rPr lang="en-US" smtClean="0"/>
              <a:t>19</a:t>
            </a:fld>
            <a:endParaRPr lang="en-US"/>
          </a:p>
        </p:txBody>
      </p:sp>
    </p:spTree>
    <p:extLst>
      <p:ext uri="{BB962C8B-B14F-4D97-AF65-F5344CB8AC3E}">
        <p14:creationId xmlns:p14="http://schemas.microsoft.com/office/powerpoint/2010/main" val="4236164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20</a:t>
            </a:fld>
            <a:endParaRPr lang="en-US"/>
          </a:p>
        </p:txBody>
      </p:sp>
    </p:spTree>
    <p:extLst>
      <p:ext uri="{BB962C8B-B14F-4D97-AF65-F5344CB8AC3E}">
        <p14:creationId xmlns:p14="http://schemas.microsoft.com/office/powerpoint/2010/main" val="96714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21</a:t>
            </a:fld>
            <a:endParaRPr lang="en-US"/>
          </a:p>
        </p:txBody>
      </p:sp>
    </p:spTree>
    <p:extLst>
      <p:ext uri="{BB962C8B-B14F-4D97-AF65-F5344CB8AC3E}">
        <p14:creationId xmlns:p14="http://schemas.microsoft.com/office/powerpoint/2010/main" val="839511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tie story points (or other metrics) to notions of job performance</a:t>
            </a:r>
            <a:r>
              <a:rPr lang="en-US" baseline="0" dirty="0"/>
              <a:t> – racing to get code out the door usually ends up with buggy code.  Even if you can get good code out, if the pace isn’t sustainable then you’re setting yourself up for failure later.</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23</a:t>
            </a:fld>
            <a:endParaRPr lang="en-US"/>
          </a:p>
        </p:txBody>
      </p:sp>
    </p:spTree>
    <p:extLst>
      <p:ext uri="{BB962C8B-B14F-4D97-AF65-F5344CB8AC3E}">
        <p14:creationId xmlns:p14="http://schemas.microsoft.com/office/powerpoint/2010/main" val="1552867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slide is hidden because #</a:t>
            </a:r>
            <a:r>
              <a:rPr lang="en-AU" dirty="0" err="1"/>
              <a:t>NoEstimates</a:t>
            </a:r>
            <a:r>
              <a:rPr lang="en-AU" dirty="0"/>
              <a:t> is really quite small.  It’s relevant if you want to look at (e.g.)</a:t>
            </a:r>
            <a:r>
              <a:rPr lang="en-AU" baseline="0" dirty="0"/>
              <a:t> Lean though – Lean focuses on eliminating wasted effort, and inaccurate estimation is definitely a waste of effort</a:t>
            </a:r>
            <a:r>
              <a:rPr lang="en-AU" baseline="0"/>
              <a:t>.  </a:t>
            </a:r>
            <a:endParaRPr lang="en-AU"/>
          </a:p>
        </p:txBody>
      </p:sp>
      <p:sp>
        <p:nvSpPr>
          <p:cNvPr id="4" name="Slide Number Placeholder 3"/>
          <p:cNvSpPr>
            <a:spLocks noGrp="1"/>
          </p:cNvSpPr>
          <p:nvPr>
            <p:ph type="sldNum" sz="quarter" idx="10"/>
          </p:nvPr>
        </p:nvSpPr>
        <p:spPr/>
        <p:txBody>
          <a:bodyPr/>
          <a:lstStyle/>
          <a:p>
            <a:fld id="{461BD77A-A55E-F145-96F2-95A1993191CE}" type="slidenum">
              <a:rPr lang="en-US" smtClean="0"/>
              <a:t>24</a:t>
            </a:fld>
            <a:endParaRPr lang="en-US"/>
          </a:p>
        </p:txBody>
      </p:sp>
    </p:spTree>
    <p:extLst>
      <p:ext uri="{BB962C8B-B14F-4D97-AF65-F5344CB8AC3E}">
        <p14:creationId xmlns:p14="http://schemas.microsoft.com/office/powerpoint/2010/main" val="4110203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Fun fact: I estimated that this slide deck would take me about four</a:t>
            </a:r>
            <a:r>
              <a:rPr lang="en-AU" baseline="0" dirty="0"/>
              <a:t> hours to produce.  It’s taken </a:t>
            </a:r>
            <a:r>
              <a:rPr lang="en-AU" baseline="0"/>
              <a:t>me eight so far.</a:t>
            </a:r>
            <a:endParaRPr lang="en-AU"/>
          </a:p>
        </p:txBody>
      </p:sp>
      <p:sp>
        <p:nvSpPr>
          <p:cNvPr id="4" name="Slide Number Placeholder 3"/>
          <p:cNvSpPr>
            <a:spLocks noGrp="1"/>
          </p:cNvSpPr>
          <p:nvPr>
            <p:ph type="sldNum" sz="quarter" idx="10"/>
          </p:nvPr>
        </p:nvSpPr>
        <p:spPr/>
        <p:txBody>
          <a:bodyPr/>
          <a:lstStyle/>
          <a:p>
            <a:fld id="{461BD77A-A55E-F145-96F2-95A1993191CE}" type="slidenum">
              <a:rPr lang="en-US" smtClean="0"/>
              <a:t>25</a:t>
            </a:fld>
            <a:endParaRPr lang="en-US"/>
          </a:p>
        </p:txBody>
      </p:sp>
    </p:spTree>
    <p:extLst>
      <p:ext uri="{BB962C8B-B14F-4D97-AF65-F5344CB8AC3E}">
        <p14:creationId xmlns:p14="http://schemas.microsoft.com/office/powerpoint/2010/main" val="1873282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7</a:t>
            </a:fld>
            <a:endParaRPr lang="en-US"/>
          </a:p>
        </p:txBody>
      </p:sp>
    </p:spTree>
    <p:extLst>
      <p:ext uri="{BB962C8B-B14F-4D97-AF65-F5344CB8AC3E}">
        <p14:creationId xmlns:p14="http://schemas.microsoft.com/office/powerpoint/2010/main" val="137690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a:t>
            </a:r>
            <a:r>
              <a:rPr lang="en-US" baseline="0" dirty="0"/>
              <a:t> game development and research are fundamentally focused on creating something new – this might not apply to the Nth iteration of an EA Sports gridiron game, in which very little changes from release to release, but most game development is not done within such narrow franchises.  And yet both game development and research must still plan and budget.</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8</a:t>
            </a:fld>
            <a:endParaRPr lang="en-US"/>
          </a:p>
        </p:txBody>
      </p:sp>
    </p:spTree>
    <p:extLst>
      <p:ext uri="{BB962C8B-B14F-4D97-AF65-F5344CB8AC3E}">
        <p14:creationId xmlns:p14="http://schemas.microsoft.com/office/powerpoint/2010/main" val="52081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you’re a teacher trying to mark an essay.  Experienced</a:t>
            </a:r>
            <a:r>
              <a:rPr lang="en-US" baseline="0" dirty="0"/>
              <a:t> markers can usually assign a letter grade (N, P, C, D, HD) quickly and consistently.  But if they are asked to mark out of 100, the marking becomes much slower and consistency declines – that is, they found it harder to estimate the student’s mastery of the topic.  They tend to get bogged down over whether a particular piece was worth 77 or 78, and because relative estimates are easier than absolute, they fixate on small quality differences between similar essays: “this one is better than the one I gave 77 but not as good as the one I gave 78, so I suppose I should give 77.5 – or should I just start over again?”</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10</a:t>
            </a:fld>
            <a:endParaRPr lang="en-US"/>
          </a:p>
        </p:txBody>
      </p:sp>
    </p:spTree>
    <p:extLst>
      <p:ext uri="{BB962C8B-B14F-4D97-AF65-F5344CB8AC3E}">
        <p14:creationId xmlns:p14="http://schemas.microsoft.com/office/powerpoint/2010/main" val="3834215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12</a:t>
            </a:fld>
            <a:endParaRPr lang="en-US"/>
          </a:p>
        </p:txBody>
      </p:sp>
    </p:spTree>
    <p:extLst>
      <p:ext uri="{BB962C8B-B14F-4D97-AF65-F5344CB8AC3E}">
        <p14:creationId xmlns:p14="http://schemas.microsoft.com/office/powerpoint/2010/main" val="197451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a:t>
            </a:r>
            <a:r>
              <a:rPr lang="en-US" baseline="0" dirty="0"/>
              <a:t> disengage our estimation from the cognitive biases inherent in the use of real-time estimation by making up “story points” and using them to estimate story size.</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13</a:t>
            </a:fld>
            <a:endParaRPr lang="en-US"/>
          </a:p>
        </p:txBody>
      </p:sp>
    </p:spTree>
    <p:extLst>
      <p:ext uri="{BB962C8B-B14F-4D97-AF65-F5344CB8AC3E}">
        <p14:creationId xmlns:p14="http://schemas.microsoft.com/office/powerpoint/2010/main" val="309588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Refining</a:t>
            </a:r>
            <a:r>
              <a:rPr lang="en-US" baseline="0" dirty="0"/>
              <a:t> the project backlog is done during </a:t>
            </a:r>
            <a:r>
              <a:rPr lang="en-US" i="1" baseline="0" dirty="0"/>
              <a:t>backlog grooming</a:t>
            </a:r>
            <a:r>
              <a:rPr lang="en-US" i="0" baseline="0" dirty="0"/>
              <a:t> sessions – we’ll cover that next week.</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15</a:t>
            </a:fld>
            <a:endParaRPr lang="en-US"/>
          </a:p>
        </p:txBody>
      </p:sp>
    </p:spTree>
    <p:extLst>
      <p:ext uri="{BB962C8B-B14F-4D97-AF65-F5344CB8AC3E}">
        <p14:creationId xmlns:p14="http://schemas.microsoft.com/office/powerpoint/2010/main" val="175694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seen Barry Boehm</a:t>
            </a:r>
            <a:r>
              <a:rPr lang="en-US" baseline="0" dirty="0"/>
              <a:t> before.  He invented Spiral methodology and is still one of its major proponents.</a:t>
            </a:r>
          </a:p>
          <a:p>
            <a:endParaRPr lang="en-US" dirty="0"/>
          </a:p>
          <a:p>
            <a:r>
              <a:rPr lang="en-US" dirty="0"/>
              <a:t>We’ve also seen Mike Cohn before.  He’s one of the founders</a:t>
            </a:r>
            <a:r>
              <a:rPr lang="en-US" baseline="0" dirty="0"/>
              <a:t> of Scrum, a founding member of both the Agile Alliance and the Scrum Alliance, and the originator of the </a:t>
            </a:r>
            <a:r>
              <a:rPr lang="en-US" i="1" baseline="0" dirty="0"/>
              <a:t>As a… I want… so that… </a:t>
            </a:r>
            <a:r>
              <a:rPr lang="en-US" i="0" baseline="0" dirty="0"/>
              <a:t>format for user stories.  He’s also written several good books on Agile requirements management and estimation.</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17</a:t>
            </a:fld>
            <a:endParaRPr lang="en-US"/>
          </a:p>
        </p:txBody>
      </p:sp>
    </p:spTree>
    <p:extLst>
      <p:ext uri="{BB962C8B-B14F-4D97-AF65-F5344CB8AC3E}">
        <p14:creationId xmlns:p14="http://schemas.microsoft.com/office/powerpoint/2010/main" val="407018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of planning</a:t>
            </a:r>
            <a:r>
              <a:rPr lang="en-US" baseline="0" dirty="0"/>
              <a:t> poker</a:t>
            </a:r>
            <a:endParaRPr lang="en-US" dirty="0"/>
          </a:p>
        </p:txBody>
      </p:sp>
      <p:sp>
        <p:nvSpPr>
          <p:cNvPr id="4" name="Slide Number Placeholder 3"/>
          <p:cNvSpPr>
            <a:spLocks noGrp="1"/>
          </p:cNvSpPr>
          <p:nvPr>
            <p:ph type="sldNum" sz="quarter" idx="10"/>
          </p:nvPr>
        </p:nvSpPr>
        <p:spPr/>
        <p:txBody>
          <a:bodyPr/>
          <a:lstStyle/>
          <a:p>
            <a:fld id="{461BD77A-A55E-F145-96F2-95A1993191CE}" type="slidenum">
              <a:rPr lang="en-US" smtClean="0"/>
              <a:t>18</a:t>
            </a:fld>
            <a:endParaRPr lang="en-US"/>
          </a:p>
        </p:txBody>
      </p:sp>
    </p:spTree>
    <p:extLst>
      <p:ext uri="{BB962C8B-B14F-4D97-AF65-F5344CB8AC3E}">
        <p14:creationId xmlns:p14="http://schemas.microsoft.com/office/powerpoint/2010/main" val="2291018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3/09/2020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3/09/2020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3/09/2020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3/09/2020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3/09/2020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3/09/2020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planningpoker.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planitpoker.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L05 – Estimation</a:t>
            </a:r>
          </a:p>
        </p:txBody>
      </p:sp>
      <p:sp>
        <p:nvSpPr>
          <p:cNvPr id="3" name="Subtitle 2"/>
          <p:cNvSpPr>
            <a:spLocks noGrp="1"/>
          </p:cNvSpPr>
          <p:nvPr>
            <p:ph type="subTitle" idx="1"/>
          </p:nvPr>
        </p:nvSpPr>
        <p:spPr>
          <a:xfrm>
            <a:off x="1524000" y="3602038"/>
            <a:ext cx="9144000" cy="875369"/>
          </a:xfrm>
        </p:spPr>
        <p:txBody>
          <a:bodyPr>
            <a:normAutofit lnSpcReduction="10000"/>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a:t>
            </a:r>
            <a:r>
              <a:rPr lang="en-AU" dirty="0" smtClean="0">
                <a:solidFill>
                  <a:schemeClr val="bg2">
                    <a:lumMod val="50000"/>
                  </a:schemeClr>
                </a:solidFill>
              </a:rPr>
              <a:t>2020</a:t>
            </a:r>
            <a:endParaRPr lang="en-AU" dirty="0">
              <a:solidFill>
                <a:schemeClr val="bg2">
                  <a:lumMod val="50000"/>
                </a:schemeClr>
              </a:solidFill>
            </a:endParaRPr>
          </a:p>
        </p:txBody>
      </p:sp>
    </p:spTree>
    <p:extLst>
      <p:ext uri="{BB962C8B-B14F-4D97-AF65-F5344CB8AC3E}">
        <p14:creationId xmlns:p14="http://schemas.microsoft.com/office/powerpoint/2010/main" val="1396417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trouble with precision</a:t>
            </a:r>
          </a:p>
        </p:txBody>
      </p:sp>
      <p:sp>
        <p:nvSpPr>
          <p:cNvPr id="3" name="Content Placeholder 2"/>
          <p:cNvSpPr>
            <a:spLocks noGrp="1"/>
          </p:cNvSpPr>
          <p:nvPr>
            <p:ph idx="1"/>
          </p:nvPr>
        </p:nvSpPr>
        <p:spPr/>
        <p:txBody>
          <a:bodyPr/>
          <a:lstStyle/>
          <a:p>
            <a:r>
              <a:rPr lang="en-US" dirty="0"/>
              <a:t>People tend to want to be precise in their estimates (e.g. estimating down to the day or hour)</a:t>
            </a:r>
          </a:p>
          <a:p>
            <a:r>
              <a:rPr lang="en-US" dirty="0"/>
              <a:t>This is much harder!</a:t>
            </a:r>
          </a:p>
          <a:p>
            <a:pPr lvl="1"/>
            <a:r>
              <a:rPr lang="en-US" i="1" dirty="0"/>
              <a:t>Will this take 55 hours or 56 hours?</a:t>
            </a:r>
            <a:endParaRPr lang="en-US" dirty="0"/>
          </a:p>
          <a:p>
            <a:pPr lvl="2"/>
            <a:r>
              <a:rPr lang="en-US" dirty="0"/>
              <a:t>this difference usually doesn’t matter</a:t>
            </a:r>
          </a:p>
          <a:p>
            <a:pPr lvl="1"/>
            <a:r>
              <a:rPr lang="en-US" dirty="0"/>
              <a:t>compare: </a:t>
            </a:r>
            <a:r>
              <a:rPr lang="en-US" i="1" dirty="0"/>
              <a:t>Will this take more than a day?  Will this take more than a week?</a:t>
            </a:r>
          </a:p>
          <a:p>
            <a:r>
              <a:rPr lang="en-US" dirty="0"/>
              <a:t>Precision is especially challenging when the tasks you’re estimating aren’t well understood</a:t>
            </a:r>
          </a:p>
          <a:p>
            <a:pPr lvl="2"/>
            <a:endParaRPr lang="en-US" dirty="0"/>
          </a:p>
        </p:txBody>
      </p:sp>
    </p:spTree>
    <p:extLst>
      <p:ext uri="{BB962C8B-B14F-4D97-AF65-F5344CB8AC3E}">
        <p14:creationId xmlns:p14="http://schemas.microsoft.com/office/powerpoint/2010/main" val="740841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trouble with time</a:t>
            </a:r>
          </a:p>
        </p:txBody>
      </p:sp>
      <p:sp>
        <p:nvSpPr>
          <p:cNvPr id="3" name="Content Placeholder 2"/>
          <p:cNvSpPr>
            <a:spLocks noGrp="1"/>
          </p:cNvSpPr>
          <p:nvPr>
            <p:ph idx="1"/>
          </p:nvPr>
        </p:nvSpPr>
        <p:spPr/>
        <p:txBody>
          <a:bodyPr/>
          <a:lstStyle/>
          <a:p>
            <a:r>
              <a:rPr lang="en-US" dirty="0"/>
              <a:t>It’s natural to want to estimate your programming tasks in terms of the time they will take</a:t>
            </a:r>
          </a:p>
          <a:p>
            <a:r>
              <a:rPr lang="en-US" dirty="0"/>
              <a:t>Unfortunately, people are especially bad at doing this</a:t>
            </a:r>
          </a:p>
          <a:p>
            <a:pPr lvl="1"/>
            <a:r>
              <a:rPr lang="en-US" dirty="0"/>
              <a:t>as we saw earlier, we tend to overlook the possibility that we will be affected by external factors (interruptions, domestic emergency, etc.)</a:t>
            </a:r>
          </a:p>
          <a:p>
            <a:pPr lvl="1"/>
            <a:endParaRPr lang="en-US" dirty="0"/>
          </a:p>
          <a:p>
            <a:pPr lvl="1"/>
            <a:endParaRPr lang="en-US" dirty="0"/>
          </a:p>
        </p:txBody>
      </p:sp>
    </p:spTree>
    <p:extLst>
      <p:ext uri="{BB962C8B-B14F-4D97-AF65-F5344CB8AC3E}">
        <p14:creationId xmlns:p14="http://schemas.microsoft.com/office/powerpoint/2010/main" val="3753534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time”</a:t>
            </a:r>
          </a:p>
        </p:txBody>
      </p:sp>
      <p:sp>
        <p:nvSpPr>
          <p:cNvPr id="3" name="Content Placeholder 2"/>
          <p:cNvSpPr>
            <a:spLocks noGrp="1"/>
          </p:cNvSpPr>
          <p:nvPr>
            <p:ph idx="1"/>
          </p:nvPr>
        </p:nvSpPr>
        <p:spPr/>
        <p:txBody>
          <a:bodyPr>
            <a:normAutofit fontScale="92500" lnSpcReduction="20000"/>
          </a:bodyPr>
          <a:lstStyle/>
          <a:p>
            <a:r>
              <a:rPr lang="en-US" dirty="0"/>
              <a:t>One possibility: estimate your tasks in terms of the </a:t>
            </a:r>
            <a:r>
              <a:rPr lang="en-US" dirty="0">
                <a:solidFill>
                  <a:srgbClr val="FF0000"/>
                </a:solidFill>
              </a:rPr>
              <a:t>ideal time </a:t>
            </a:r>
            <a:r>
              <a:rPr lang="en-US" dirty="0"/>
              <a:t>they would take</a:t>
            </a:r>
          </a:p>
          <a:p>
            <a:r>
              <a:rPr lang="en-US" dirty="0"/>
              <a:t>Ideal time is the amount of time a task would take you if nothing goes wrong</a:t>
            </a:r>
          </a:p>
          <a:p>
            <a:pPr lvl="1"/>
            <a:r>
              <a:rPr lang="en-US" dirty="0"/>
              <a:t>no changes in story or priority</a:t>
            </a:r>
          </a:p>
          <a:p>
            <a:pPr lvl="1"/>
            <a:r>
              <a:rPr lang="en-US" dirty="0"/>
              <a:t>no interruptions or meetings</a:t>
            </a:r>
          </a:p>
          <a:p>
            <a:pPr lvl="1"/>
            <a:r>
              <a:rPr lang="en-US" dirty="0"/>
              <a:t>no crises at home or illness</a:t>
            </a:r>
          </a:p>
          <a:p>
            <a:r>
              <a:rPr lang="en-US" dirty="0"/>
              <a:t>Easy for everyone to understand (everybody knows what an hour is)</a:t>
            </a:r>
          </a:p>
          <a:p>
            <a:r>
              <a:rPr lang="en-US" dirty="0"/>
              <a:t>Takes into account cognitive biases</a:t>
            </a:r>
          </a:p>
          <a:p>
            <a:r>
              <a:rPr lang="en-US" dirty="0"/>
              <a:t>Doesn’t translate directly into “calendar time” (i.e. real time)</a:t>
            </a:r>
          </a:p>
          <a:p>
            <a:pPr lvl="1"/>
            <a:r>
              <a:rPr lang="en-US" dirty="0"/>
              <a:t>it </a:t>
            </a:r>
            <a:r>
              <a:rPr lang="en-US" i="1" dirty="0"/>
              <a:t>looks like it ought to </a:t>
            </a:r>
            <a:r>
              <a:rPr lang="en-US" dirty="0"/>
              <a:t>but the assumptions it makes are unrealistic</a:t>
            </a:r>
          </a:p>
          <a:p>
            <a:pPr lvl="1"/>
            <a:r>
              <a:rPr lang="en-US" dirty="0"/>
              <a:t>can give the team a false sense of security about the accuracy of calendar-time estimates</a:t>
            </a:r>
          </a:p>
        </p:txBody>
      </p:sp>
    </p:spTree>
    <p:extLst>
      <p:ext uri="{BB962C8B-B14F-4D97-AF65-F5344CB8AC3E}">
        <p14:creationId xmlns:p14="http://schemas.microsoft.com/office/powerpoint/2010/main" val="372373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points</a:t>
            </a:r>
          </a:p>
        </p:txBody>
      </p:sp>
      <p:sp>
        <p:nvSpPr>
          <p:cNvPr id="3" name="Content Placeholder 2"/>
          <p:cNvSpPr>
            <a:spLocks noGrp="1"/>
          </p:cNvSpPr>
          <p:nvPr>
            <p:ph idx="1"/>
          </p:nvPr>
        </p:nvSpPr>
        <p:spPr/>
        <p:txBody>
          <a:bodyPr/>
          <a:lstStyle/>
          <a:p>
            <a:r>
              <a:rPr lang="en-US" dirty="0"/>
              <a:t>Most Agile teams estimate the size of their user stories in story points</a:t>
            </a:r>
          </a:p>
          <a:p>
            <a:r>
              <a:rPr lang="en-US" dirty="0"/>
              <a:t>These do not correspond to clock time or ideal time, and they’re not supposed to</a:t>
            </a:r>
          </a:p>
          <a:p>
            <a:pPr lvl="1"/>
            <a:r>
              <a:rPr lang="en-US" dirty="0"/>
              <a:t>the idea is that we’ll eliminate cognitive biases that arise from trying to predict based on time</a:t>
            </a:r>
          </a:p>
          <a:p>
            <a:pPr lvl="1"/>
            <a:r>
              <a:rPr lang="en-US" dirty="0"/>
              <a:t>we are better at relative estimation; with time out of the picture, we are free to concentrate on comparing user stories rather than trying to guess their sizes accurately</a:t>
            </a:r>
          </a:p>
        </p:txBody>
      </p:sp>
    </p:spTree>
    <p:extLst>
      <p:ext uri="{BB962C8B-B14F-4D97-AF65-F5344CB8AC3E}">
        <p14:creationId xmlns:p14="http://schemas.microsoft.com/office/powerpoint/2010/main" val="26195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 points</a:t>
            </a:r>
          </a:p>
        </p:txBody>
      </p:sp>
      <p:sp>
        <p:nvSpPr>
          <p:cNvPr id="3" name="Content Placeholder 2"/>
          <p:cNvSpPr>
            <a:spLocks noGrp="1"/>
          </p:cNvSpPr>
          <p:nvPr>
            <p:ph idx="1"/>
          </p:nvPr>
        </p:nvSpPr>
        <p:spPr/>
        <p:txBody>
          <a:bodyPr>
            <a:normAutofit fontScale="85000" lnSpcReduction="20000"/>
          </a:bodyPr>
          <a:lstStyle/>
          <a:p>
            <a:r>
              <a:rPr lang="en-US" dirty="0"/>
              <a:t>In order to help avoid the problems with precision, teams usually don’t allow free choice of numeric story points</a:t>
            </a:r>
          </a:p>
          <a:p>
            <a:pPr lvl="1"/>
            <a:r>
              <a:rPr lang="en-US" dirty="0"/>
              <a:t>there are predefined story sizes</a:t>
            </a:r>
          </a:p>
          <a:p>
            <a:pPr lvl="1"/>
            <a:r>
              <a:rPr lang="en-US" dirty="0"/>
              <a:t>instead of </a:t>
            </a:r>
            <a:r>
              <a:rPr lang="en-US" i="1" dirty="0"/>
              <a:t>estimating the story</a:t>
            </a:r>
            <a:r>
              <a:rPr lang="en-US" dirty="0"/>
              <a:t>, think of it as </a:t>
            </a:r>
            <a:r>
              <a:rPr lang="en-US" i="1" dirty="0"/>
              <a:t>choosing a size</a:t>
            </a:r>
            <a:endParaRPr lang="en-US" dirty="0"/>
          </a:p>
          <a:p>
            <a:r>
              <a:rPr lang="en-US" dirty="0"/>
              <a:t>Smaller stories are easier to estimate accurately than larger stories, so many teams use systems where larger sizes are further apart</a:t>
            </a:r>
          </a:p>
          <a:p>
            <a:pPr lvl="1"/>
            <a:r>
              <a:rPr lang="en-US" dirty="0"/>
              <a:t>e.g. Fibonacci: 0, 1, 2, 3, 5, 8, 13, 21, 34, 55, 89</a:t>
            </a:r>
          </a:p>
          <a:p>
            <a:pPr lvl="1"/>
            <a:r>
              <a:rPr lang="en-US" dirty="0"/>
              <a:t>or modified Fibonacci: 0, ½, 1, 2, 3, 5, 8, 13, 20, 40, 100</a:t>
            </a:r>
          </a:p>
          <a:p>
            <a:pPr lvl="1"/>
            <a:r>
              <a:rPr lang="en-US" dirty="0"/>
              <a:t>or powers of 2: 0, 1, 2, 4, 8, 16</a:t>
            </a:r>
          </a:p>
          <a:p>
            <a:r>
              <a:rPr lang="en-US" dirty="0"/>
              <a:t>Another possibility: T-shirt sizes</a:t>
            </a:r>
          </a:p>
          <a:p>
            <a:pPr lvl="1"/>
            <a:r>
              <a:rPr lang="en-US" dirty="0"/>
              <a:t>S: small (a few hours)</a:t>
            </a:r>
          </a:p>
          <a:p>
            <a:pPr lvl="1"/>
            <a:r>
              <a:rPr lang="en-US" dirty="0"/>
              <a:t>M: medium (a day or so)</a:t>
            </a:r>
          </a:p>
          <a:p>
            <a:pPr lvl="1"/>
            <a:r>
              <a:rPr lang="en-US" dirty="0"/>
              <a:t>L: large (a week or so)</a:t>
            </a:r>
          </a:p>
          <a:p>
            <a:pPr lvl="1"/>
            <a:r>
              <a:rPr lang="en-US" dirty="0"/>
              <a:t>XL: extra large (definitely bigger than a week)</a:t>
            </a:r>
          </a:p>
        </p:txBody>
      </p:sp>
    </p:spTree>
    <p:extLst>
      <p:ext uri="{BB962C8B-B14F-4D97-AF65-F5344CB8AC3E}">
        <p14:creationId xmlns:p14="http://schemas.microsoft.com/office/powerpoint/2010/main" val="423422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Story points and user stories</a:t>
            </a:r>
          </a:p>
        </p:txBody>
      </p:sp>
      <p:sp>
        <p:nvSpPr>
          <p:cNvPr id="3" name="Content Placeholder 2"/>
          <p:cNvSpPr>
            <a:spLocks noGrp="1"/>
          </p:cNvSpPr>
          <p:nvPr>
            <p:ph idx="1"/>
          </p:nvPr>
        </p:nvSpPr>
        <p:spPr/>
        <p:txBody>
          <a:bodyPr/>
          <a:lstStyle/>
          <a:p>
            <a:r>
              <a:rPr lang="en-AU" dirty="0"/>
              <a:t>Using story points or T-shirt sizes can help you </a:t>
            </a:r>
            <a:r>
              <a:rPr lang="en-AU" dirty="0">
                <a:solidFill>
                  <a:srgbClr val="FF0000"/>
                </a:solidFill>
              </a:rPr>
              <a:t>refine</a:t>
            </a:r>
            <a:r>
              <a:rPr lang="en-AU" dirty="0"/>
              <a:t> your user stories</a:t>
            </a:r>
          </a:p>
          <a:p>
            <a:r>
              <a:rPr lang="en-AU" dirty="0"/>
              <a:t>If you find that your backlog is full of large-point (or L-XL) stories it could mean that you’re not breaking down your stories finely enough before sprint planning</a:t>
            </a:r>
          </a:p>
          <a:p>
            <a:pPr lvl="1"/>
            <a:r>
              <a:rPr lang="en-AU" dirty="0"/>
              <a:t>remember, smaller stories are easier to estimate</a:t>
            </a:r>
          </a:p>
          <a:p>
            <a:pPr lvl="1"/>
            <a:r>
              <a:rPr lang="en-AU" dirty="0"/>
              <a:t>also easier to fit into sprints</a:t>
            </a:r>
          </a:p>
          <a:p>
            <a:r>
              <a:rPr lang="en-AU" dirty="0"/>
              <a:t>If your stories are nearly all small-point (or S) stories then you might be breaking them down </a:t>
            </a:r>
            <a:r>
              <a:rPr lang="en-AU" i="1" dirty="0"/>
              <a:t>too</a:t>
            </a:r>
            <a:r>
              <a:rPr lang="en-AU" dirty="0"/>
              <a:t> finely</a:t>
            </a:r>
          </a:p>
          <a:p>
            <a:pPr lvl="1"/>
            <a:r>
              <a:rPr lang="en-AU" dirty="0"/>
              <a:t>check that these small stories are still adding customer value</a:t>
            </a:r>
          </a:p>
          <a:p>
            <a:pPr lvl="1"/>
            <a:r>
              <a:rPr lang="en-AU" dirty="0"/>
              <a:t>are you doing “requirements management” or “top-down design”?</a:t>
            </a:r>
          </a:p>
        </p:txBody>
      </p:sp>
    </p:spTree>
    <p:extLst>
      <p:ext uri="{BB962C8B-B14F-4D97-AF65-F5344CB8AC3E}">
        <p14:creationId xmlns:p14="http://schemas.microsoft.com/office/powerpoint/2010/main" val="1848569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Planning poker</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3529909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poker®</a:t>
            </a:r>
          </a:p>
        </p:txBody>
      </p:sp>
      <p:sp>
        <p:nvSpPr>
          <p:cNvPr id="3" name="Content Placeholder 2"/>
          <p:cNvSpPr>
            <a:spLocks noGrp="1"/>
          </p:cNvSpPr>
          <p:nvPr>
            <p:ph idx="1"/>
          </p:nvPr>
        </p:nvSpPr>
        <p:spPr/>
        <p:txBody>
          <a:bodyPr>
            <a:normAutofit lnSpcReduction="10000"/>
          </a:bodyPr>
          <a:lstStyle/>
          <a:p>
            <a:r>
              <a:rPr lang="en-US" dirty="0"/>
              <a:t>Planning poker is a </a:t>
            </a:r>
            <a:r>
              <a:rPr lang="en-US" dirty="0" smtClean="0">
                <a:solidFill>
                  <a:srgbClr val="FF0000"/>
                </a:solidFill>
              </a:rPr>
              <a:t>gamified </a:t>
            </a:r>
            <a:r>
              <a:rPr lang="en-US" dirty="0"/>
              <a:t>technique for estimating user stories</a:t>
            </a:r>
          </a:p>
          <a:p>
            <a:pPr lvl="1"/>
            <a:r>
              <a:rPr lang="en-US" dirty="0"/>
              <a:t>it is designed to avoid morale-sapping arguments</a:t>
            </a:r>
          </a:p>
          <a:p>
            <a:pPr lvl="1"/>
            <a:r>
              <a:rPr lang="en-US" dirty="0"/>
              <a:t>it is designed to get around several of the cognitive biases that make accurate estimation hard</a:t>
            </a:r>
          </a:p>
          <a:p>
            <a:r>
              <a:rPr lang="en-US" dirty="0"/>
              <a:t>Based around consensus: tap into the whole team’s expertise and understanding to come up with estimates</a:t>
            </a:r>
          </a:p>
          <a:p>
            <a:pPr lvl="1"/>
            <a:r>
              <a:rPr lang="en-US" dirty="0"/>
              <a:t>Derived from a form-based technique called Wideband Delphi that was invented by Barry Boehm in the ’70s-’80s</a:t>
            </a:r>
          </a:p>
          <a:p>
            <a:r>
              <a:rPr lang="en-US" dirty="0"/>
              <a:t>First described by James </a:t>
            </a:r>
            <a:r>
              <a:rPr lang="en-US" dirty="0" err="1"/>
              <a:t>Grenning</a:t>
            </a:r>
            <a:r>
              <a:rPr lang="en-US" dirty="0"/>
              <a:t> in 2002</a:t>
            </a:r>
          </a:p>
          <a:p>
            <a:r>
              <a:rPr lang="en-US" dirty="0"/>
              <a:t>Current version was designed and popularized by Mike Cohn</a:t>
            </a:r>
          </a:p>
          <a:p>
            <a:pPr lvl="1"/>
            <a:r>
              <a:rPr lang="en-US" dirty="0"/>
              <a:t>the trademark is registered to him and his company, Mountain Goat Software</a:t>
            </a:r>
          </a:p>
        </p:txBody>
      </p:sp>
    </p:spTree>
    <p:extLst>
      <p:ext uri="{BB962C8B-B14F-4D97-AF65-F5344CB8AC3E}">
        <p14:creationId xmlns:p14="http://schemas.microsoft.com/office/powerpoint/2010/main" val="37691514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Playing Planning Poker®</a:t>
            </a:r>
          </a:p>
        </p:txBody>
      </p:sp>
      <p:sp>
        <p:nvSpPr>
          <p:cNvPr id="3" name="Content Placeholder 2"/>
          <p:cNvSpPr>
            <a:spLocks noGrp="1"/>
          </p:cNvSpPr>
          <p:nvPr>
            <p:ph idx="1"/>
          </p:nvPr>
        </p:nvSpPr>
        <p:spPr/>
        <p:txBody>
          <a:bodyPr>
            <a:normAutofit/>
          </a:bodyPr>
          <a:lstStyle/>
          <a:p>
            <a:r>
              <a:rPr lang="en-US" dirty="0"/>
              <a:t>First, make a list of the stories you’re going to estimate in this session</a:t>
            </a:r>
          </a:p>
          <a:p>
            <a:r>
              <a:rPr lang="en-US" dirty="0"/>
              <a:t>Get the team and Product Owner together and give each participant a deck of planning poker cards</a:t>
            </a:r>
          </a:p>
          <a:p>
            <a:pPr lvl="1"/>
            <a:r>
              <a:rPr lang="en-US" dirty="0"/>
              <a:t>these cards should show the story sizes your team uses, one per card</a:t>
            </a:r>
          </a:p>
          <a:p>
            <a:pPr lvl="1"/>
            <a:r>
              <a:rPr lang="en-US" dirty="0"/>
              <a:t>a “deck” has one card of each size in it</a:t>
            </a:r>
          </a:p>
          <a:p>
            <a:pPr lvl="1"/>
            <a:r>
              <a:rPr lang="en-US" dirty="0"/>
              <a:t>decks can be purchased from many different sellers</a:t>
            </a:r>
          </a:p>
          <a:p>
            <a:pPr lvl="1"/>
            <a:r>
              <a:rPr lang="en-US" dirty="0"/>
              <a:t>can also make your own, e.g. using index cards</a:t>
            </a:r>
          </a:p>
          <a:p>
            <a:r>
              <a:rPr lang="en-US" dirty="0"/>
              <a:t>Each user story is estimated in one round of Planning Poker</a:t>
            </a:r>
          </a:p>
        </p:txBody>
      </p:sp>
    </p:spTree>
    <p:extLst>
      <p:ext uri="{BB962C8B-B14F-4D97-AF65-F5344CB8AC3E}">
        <p14:creationId xmlns:p14="http://schemas.microsoft.com/office/powerpoint/2010/main" val="19230227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round of planning poker</a:t>
            </a:r>
          </a:p>
        </p:txBody>
      </p:sp>
      <p:sp>
        <p:nvSpPr>
          <p:cNvPr id="3" name="Content Placeholder 2"/>
          <p:cNvSpPr>
            <a:spLocks noGrp="1"/>
          </p:cNvSpPr>
          <p:nvPr>
            <p:ph idx="1"/>
          </p:nvPr>
        </p:nvSpPr>
        <p:spPr/>
        <p:txBody>
          <a:bodyPr>
            <a:normAutofit fontScale="77500" lnSpcReduction="20000"/>
          </a:bodyPr>
          <a:lstStyle/>
          <a:p>
            <a:r>
              <a:rPr lang="en-US" dirty="0"/>
              <a:t>The Product Owner talks the team through a user story</a:t>
            </a:r>
          </a:p>
          <a:p>
            <a:pPr lvl="1"/>
            <a:r>
              <a:rPr lang="en-US" dirty="0"/>
              <a:t>the team asks questions until each member is reasonably sure they know what their estimate will be</a:t>
            </a:r>
          </a:p>
          <a:p>
            <a:r>
              <a:rPr lang="en-US" dirty="0"/>
              <a:t>Each team member pulls out the card corresponding to their estimate and puts it in front of themselves, face down</a:t>
            </a:r>
          </a:p>
          <a:p>
            <a:r>
              <a:rPr lang="en-US" dirty="0"/>
              <a:t>On a signal from the PO or Scrum Master, all team members turn their cards over</a:t>
            </a:r>
          </a:p>
          <a:p>
            <a:pPr lvl="1"/>
            <a:r>
              <a:rPr lang="en-US" dirty="0"/>
              <a:t>doing this at the same time avoids the problem of </a:t>
            </a:r>
            <a:r>
              <a:rPr lang="en-US" dirty="0">
                <a:solidFill>
                  <a:srgbClr val="FF0000"/>
                </a:solidFill>
              </a:rPr>
              <a:t>anchoring</a:t>
            </a:r>
            <a:r>
              <a:rPr lang="en-US" dirty="0"/>
              <a:t>, in which whichever estimate is mentioned first sets expectations for all other participants </a:t>
            </a:r>
          </a:p>
          <a:p>
            <a:pPr lvl="1"/>
            <a:r>
              <a:rPr lang="en-US" dirty="0"/>
              <a:t>makes it more likely that diverse opinions will be heard (because speaking first doesn’t mean you’re more likely to be right)</a:t>
            </a:r>
          </a:p>
          <a:p>
            <a:r>
              <a:rPr lang="en-US" dirty="0"/>
              <a:t>If there are big differences between maximum and minimum estimates, the estimators who put them forward explain their reasoning and the round is played again</a:t>
            </a:r>
          </a:p>
          <a:p>
            <a:r>
              <a:rPr lang="en-US" dirty="0"/>
              <a:t>Otherwise, the team negotiates a consensus</a:t>
            </a:r>
          </a:p>
          <a:p>
            <a:r>
              <a:rPr lang="en-US" dirty="0"/>
              <a:t>Cards are returned to their decks between rounds</a:t>
            </a:r>
          </a:p>
        </p:txBody>
      </p:sp>
    </p:spTree>
    <p:extLst>
      <p:ext uri="{BB962C8B-B14F-4D97-AF65-F5344CB8AC3E}">
        <p14:creationId xmlns:p14="http://schemas.microsoft.com/office/powerpoint/2010/main" val="2802633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lecture…</a:t>
            </a:r>
          </a:p>
        </p:txBody>
      </p:sp>
      <p:sp>
        <p:nvSpPr>
          <p:cNvPr id="3" name="Content Placeholder 2"/>
          <p:cNvSpPr>
            <a:spLocks noGrp="1"/>
          </p:cNvSpPr>
          <p:nvPr>
            <p:ph idx="1"/>
          </p:nvPr>
        </p:nvSpPr>
        <p:spPr/>
        <p:txBody>
          <a:bodyPr/>
          <a:lstStyle/>
          <a:p>
            <a:r>
              <a:rPr lang="en-AU" dirty="0"/>
              <a:t>Why estimation is hard</a:t>
            </a:r>
          </a:p>
          <a:p>
            <a:r>
              <a:rPr lang="en-AU" dirty="0"/>
              <a:t>Story points</a:t>
            </a:r>
          </a:p>
          <a:p>
            <a:r>
              <a:rPr lang="en-AU" dirty="0"/>
              <a:t>Tips for estimating user stories</a:t>
            </a:r>
          </a:p>
        </p:txBody>
      </p:sp>
    </p:spTree>
    <p:extLst>
      <p:ext uri="{BB962C8B-B14F-4D97-AF65-F5344CB8AC3E}">
        <p14:creationId xmlns:p14="http://schemas.microsoft.com/office/powerpoint/2010/main" val="2395944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poker tools</a:t>
            </a:r>
          </a:p>
        </p:txBody>
      </p:sp>
      <p:sp>
        <p:nvSpPr>
          <p:cNvPr id="3" name="Content Placeholder 2"/>
          <p:cNvSpPr>
            <a:spLocks noGrp="1"/>
          </p:cNvSpPr>
          <p:nvPr>
            <p:ph idx="1"/>
          </p:nvPr>
        </p:nvSpPr>
        <p:spPr/>
        <p:txBody>
          <a:bodyPr/>
          <a:lstStyle/>
          <a:p>
            <a:r>
              <a:rPr lang="en-US" dirty="0"/>
              <a:t>Can purchase decks from several different sellers</a:t>
            </a:r>
          </a:p>
          <a:p>
            <a:pPr lvl="1"/>
            <a:r>
              <a:rPr lang="en-US" dirty="0"/>
              <a:t>modified Fibonacci seems to be most popular</a:t>
            </a:r>
          </a:p>
          <a:p>
            <a:pPr lvl="1"/>
            <a:r>
              <a:rPr lang="en-US" dirty="0"/>
              <a:t>often has extra cards:</a:t>
            </a:r>
          </a:p>
          <a:p>
            <a:pPr lvl="2"/>
            <a:r>
              <a:rPr lang="en-US" dirty="0"/>
              <a:t>∞ (infinity): too big to estimate</a:t>
            </a:r>
          </a:p>
          <a:p>
            <a:pPr lvl="2"/>
            <a:r>
              <a:rPr lang="en-AU" dirty="0"/>
              <a:t>☕ (coffee cup): let’s take a break</a:t>
            </a:r>
            <a:endParaRPr lang="en-US" dirty="0"/>
          </a:p>
          <a:p>
            <a:r>
              <a:rPr lang="en-US" dirty="0"/>
              <a:t>Online planning poker tools and phone apps are available</a:t>
            </a:r>
          </a:p>
          <a:p>
            <a:pPr lvl="1"/>
            <a:r>
              <a:rPr lang="en-US" dirty="0"/>
              <a:t>useful for teams who have remote members</a:t>
            </a:r>
          </a:p>
          <a:p>
            <a:pPr lvl="1"/>
            <a:r>
              <a:rPr lang="en-US" dirty="0"/>
              <a:t>or who would simply prefer to use an online tool or mobile phone app rather than wrangling decks of cards</a:t>
            </a:r>
          </a:p>
          <a:p>
            <a:pPr lvl="1"/>
            <a:r>
              <a:rPr lang="en-US" dirty="0"/>
              <a:t>example: </a:t>
            </a:r>
            <a:r>
              <a:rPr lang="en-US" dirty="0">
                <a:hlinkClick r:id="rId3"/>
              </a:rPr>
              <a:t>http://www.planningpoker.com</a:t>
            </a:r>
            <a:endParaRPr lang="en-US" dirty="0"/>
          </a:p>
          <a:p>
            <a:pPr lvl="1"/>
            <a:r>
              <a:rPr lang="en-US" dirty="0"/>
              <a:t>example: </a:t>
            </a:r>
            <a:r>
              <a:rPr lang="en-US" dirty="0">
                <a:hlinkClick r:id="rId4"/>
              </a:rPr>
              <a:t>http://www.planitpoker.com</a:t>
            </a:r>
            <a:endParaRPr lang="en-US" dirty="0"/>
          </a:p>
          <a:p>
            <a:pPr lvl="1"/>
            <a:endParaRPr lang="en-US" dirty="0"/>
          </a:p>
        </p:txBody>
      </p:sp>
    </p:spTree>
    <p:extLst>
      <p:ext uri="{BB962C8B-B14F-4D97-AF65-F5344CB8AC3E}">
        <p14:creationId xmlns:p14="http://schemas.microsoft.com/office/powerpoint/2010/main" val="1245873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a:t>
            </a:r>
          </a:p>
        </p:txBody>
      </p:sp>
      <p:sp>
        <p:nvSpPr>
          <p:cNvPr id="3" name="Content Placeholder 2"/>
          <p:cNvSpPr>
            <a:spLocks noGrp="1"/>
          </p:cNvSpPr>
          <p:nvPr>
            <p:ph idx="1"/>
          </p:nvPr>
        </p:nvSpPr>
        <p:spPr/>
        <p:txBody>
          <a:bodyPr/>
          <a:lstStyle/>
          <a:p>
            <a:r>
              <a:rPr lang="en-US" dirty="0"/>
              <a:t>Using story points gives us a new way of understanding how quickly we are making progress: </a:t>
            </a:r>
            <a:r>
              <a:rPr lang="en-US" dirty="0">
                <a:solidFill>
                  <a:srgbClr val="FF0000"/>
                </a:solidFill>
              </a:rPr>
              <a:t>velocity</a:t>
            </a:r>
          </a:p>
          <a:p>
            <a:pPr lvl="1"/>
            <a:r>
              <a:rPr lang="en-US" dirty="0"/>
              <a:t>the number of story points we can implement in a single sprint</a:t>
            </a:r>
          </a:p>
          <a:p>
            <a:pPr lvl="1"/>
            <a:r>
              <a:rPr lang="en-US" dirty="0"/>
              <a:t>without having to work at an unsustainable pace</a:t>
            </a:r>
          </a:p>
          <a:p>
            <a:pPr lvl="2"/>
            <a:r>
              <a:rPr lang="en-US" dirty="0"/>
              <a:t>remember that working at a sustainable pace is one of the Agile principles</a:t>
            </a:r>
          </a:p>
          <a:p>
            <a:r>
              <a:rPr lang="en-US" dirty="0"/>
              <a:t>For the first few sprints, expected velocity is a matter of guesswork</a:t>
            </a:r>
          </a:p>
          <a:p>
            <a:pPr lvl="1"/>
            <a:r>
              <a:rPr lang="en-US" dirty="0"/>
              <a:t>not sure about estimation yet</a:t>
            </a:r>
          </a:p>
          <a:p>
            <a:pPr lvl="1"/>
            <a:r>
              <a:rPr lang="en-US" dirty="0"/>
              <a:t>might have teething problems at the start of development: team issues, etc.</a:t>
            </a:r>
          </a:p>
          <a:p>
            <a:r>
              <a:rPr lang="en-US" dirty="0"/>
              <a:t>After a while, it usually settles down to a steady pace of development</a:t>
            </a:r>
          </a:p>
        </p:txBody>
      </p:sp>
    </p:spTree>
    <p:extLst>
      <p:ext uri="{BB962C8B-B14F-4D97-AF65-F5344CB8AC3E}">
        <p14:creationId xmlns:p14="http://schemas.microsoft.com/office/powerpoint/2010/main" val="2324248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burndown charts</a:t>
            </a:r>
          </a:p>
        </p:txBody>
      </p:sp>
      <p:sp>
        <p:nvSpPr>
          <p:cNvPr id="3" name="Content Placeholder 2"/>
          <p:cNvSpPr>
            <a:spLocks noGrp="1"/>
          </p:cNvSpPr>
          <p:nvPr>
            <p:ph idx="1"/>
          </p:nvPr>
        </p:nvSpPr>
        <p:spPr>
          <a:xfrm>
            <a:off x="838200" y="1825625"/>
            <a:ext cx="5802745" cy="2773920"/>
          </a:xfrm>
        </p:spPr>
        <p:txBody>
          <a:bodyPr>
            <a:normAutofit fontScale="92500" lnSpcReduction="10000"/>
          </a:bodyPr>
          <a:lstStyle/>
          <a:p>
            <a:r>
              <a:rPr lang="en-US" dirty="0"/>
              <a:t>Can graph your team’s progress through a sprint</a:t>
            </a:r>
          </a:p>
          <a:p>
            <a:pPr lvl="1"/>
            <a:r>
              <a:rPr lang="en-US" dirty="0"/>
              <a:t>Y axis shows story points remaining in sprint backlog</a:t>
            </a:r>
          </a:p>
          <a:p>
            <a:pPr lvl="1"/>
            <a:r>
              <a:rPr lang="en-US" dirty="0"/>
              <a:t>X axis shows day of sprint</a:t>
            </a:r>
          </a:p>
          <a:p>
            <a:r>
              <a:rPr lang="en-US" dirty="0"/>
              <a:t>Remember: stories don’t leave the backlog until they meet your team’s Definition of Done</a:t>
            </a:r>
          </a:p>
        </p:txBody>
      </p:sp>
      <p:pic>
        <p:nvPicPr>
          <p:cNvPr id="4" name="Picture 3"/>
          <p:cNvPicPr>
            <a:picLocks noChangeAspect="1"/>
          </p:cNvPicPr>
          <p:nvPr/>
        </p:nvPicPr>
        <p:blipFill>
          <a:blip r:embed="rId2"/>
          <a:stretch>
            <a:fillRect/>
          </a:stretch>
        </p:blipFill>
        <p:spPr>
          <a:xfrm>
            <a:off x="6757018" y="1597025"/>
            <a:ext cx="4596782" cy="2773920"/>
          </a:xfrm>
          <a:prstGeom prst="rect">
            <a:avLst/>
          </a:prstGeom>
        </p:spPr>
      </p:pic>
      <p:sp>
        <p:nvSpPr>
          <p:cNvPr id="5" name="TextBox 4"/>
          <p:cNvSpPr txBox="1"/>
          <p:nvPr/>
        </p:nvSpPr>
        <p:spPr>
          <a:xfrm>
            <a:off x="838200" y="4599545"/>
            <a:ext cx="10515600" cy="1962589"/>
          </a:xfrm>
          <a:prstGeom prst="rect">
            <a:avLst/>
          </a:prstGeom>
          <a:noFill/>
        </p:spPr>
        <p:txBody>
          <a:bodyPr wrap="square" rtlCol="0">
            <a:spAutoFit/>
          </a:bodyPr>
          <a:lstStyle/>
          <a:p>
            <a:pPr marL="285750" indent="-285750">
              <a:buFont typeface="Arial" panose="020B0604020202020204" pitchFamily="34" charset="0"/>
              <a:buChar char="•"/>
            </a:pPr>
            <a:r>
              <a:rPr lang="en-AU" sz="2600" dirty="0"/>
              <a:t>This chart shows progress on a ten-day sprint</a:t>
            </a:r>
          </a:p>
          <a:p>
            <a:pPr marL="685800" lvl="1" indent="-228600">
              <a:lnSpc>
                <a:spcPct val="80000"/>
              </a:lnSpc>
              <a:spcBef>
                <a:spcPts val="500"/>
              </a:spcBef>
              <a:buClr>
                <a:schemeClr val="tx1"/>
              </a:buClr>
              <a:buFont typeface="Calibri" panose="020F0502020204030204" pitchFamily="34" charset="0"/>
              <a:buChar char="–"/>
            </a:pPr>
            <a:r>
              <a:rPr lang="en-AU" sz="2200" dirty="0"/>
              <a:t>red line shows actual progress, blue line shows projected progress</a:t>
            </a:r>
          </a:p>
          <a:p>
            <a:pPr marL="285750" indent="-285750">
              <a:buFont typeface="Arial" panose="020B0604020202020204" pitchFamily="34" charset="0"/>
              <a:buChar char="•"/>
            </a:pPr>
            <a:r>
              <a:rPr lang="en-AU" sz="2600" dirty="0"/>
              <a:t>This team didn’t make much progress between days 3 and 5</a:t>
            </a:r>
          </a:p>
          <a:p>
            <a:pPr marL="685800" lvl="1" indent="-228600">
              <a:lnSpc>
                <a:spcPct val="80000"/>
              </a:lnSpc>
              <a:spcBef>
                <a:spcPts val="500"/>
              </a:spcBef>
              <a:buClr>
                <a:schemeClr val="tx1"/>
              </a:buClr>
              <a:buFont typeface="Calibri" panose="020F0502020204030204" pitchFamily="34" charset="0"/>
              <a:buChar char="–"/>
            </a:pPr>
            <a:r>
              <a:rPr lang="en-AU" sz="2200" dirty="0"/>
              <a:t>by day 6 they were noticeably behind</a:t>
            </a:r>
          </a:p>
          <a:p>
            <a:pPr marL="685800" lvl="1" indent="-228600">
              <a:lnSpc>
                <a:spcPct val="80000"/>
              </a:lnSpc>
              <a:spcBef>
                <a:spcPts val="500"/>
              </a:spcBef>
              <a:buClr>
                <a:schemeClr val="tx1"/>
              </a:buClr>
              <a:buFont typeface="Calibri" panose="020F0502020204030204" pitchFamily="34" charset="0"/>
              <a:buChar char="–"/>
            </a:pPr>
            <a:r>
              <a:rPr lang="en-AU" sz="2200" dirty="0"/>
              <a:t>they were able to catch up by day 8 and finished the sprint on time</a:t>
            </a:r>
          </a:p>
        </p:txBody>
      </p:sp>
    </p:spTree>
    <p:extLst>
      <p:ext uri="{BB962C8B-B14F-4D97-AF65-F5344CB8AC3E}">
        <p14:creationId xmlns:p14="http://schemas.microsoft.com/office/powerpoint/2010/main" val="2021246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warning</a:t>
            </a:r>
          </a:p>
        </p:txBody>
      </p:sp>
      <p:sp>
        <p:nvSpPr>
          <p:cNvPr id="3" name="Content Placeholder 2"/>
          <p:cNvSpPr>
            <a:spLocks noGrp="1"/>
          </p:cNvSpPr>
          <p:nvPr>
            <p:ph idx="1"/>
          </p:nvPr>
        </p:nvSpPr>
        <p:spPr/>
        <p:txBody>
          <a:bodyPr/>
          <a:lstStyle/>
          <a:p>
            <a:r>
              <a:rPr lang="en-US" dirty="0"/>
              <a:t>Be very careful using story points as a way to measure developers’ performance</a:t>
            </a:r>
          </a:p>
          <a:p>
            <a:pPr lvl="1"/>
            <a:r>
              <a:rPr lang="en-US" dirty="0"/>
              <a:t>if team members end up competing, they will rush their code</a:t>
            </a:r>
          </a:p>
          <a:p>
            <a:pPr lvl="1"/>
            <a:r>
              <a:rPr lang="en-US" dirty="0"/>
              <a:t>rushed code is buggy code</a:t>
            </a:r>
          </a:p>
          <a:p>
            <a:pPr lvl="1"/>
            <a:r>
              <a:rPr lang="en-US" dirty="0"/>
              <a:t>working at an unsustainable pace causes burnout, and that destroys team morale </a:t>
            </a:r>
            <a:r>
              <a:rPr lang="en-US" i="1" dirty="0"/>
              <a:t>and</a:t>
            </a:r>
            <a:r>
              <a:rPr lang="en-US" dirty="0"/>
              <a:t> makes their code worse</a:t>
            </a:r>
          </a:p>
        </p:txBody>
      </p:sp>
    </p:spTree>
    <p:extLst>
      <p:ext uri="{BB962C8B-B14F-4D97-AF65-F5344CB8AC3E}">
        <p14:creationId xmlns:p14="http://schemas.microsoft.com/office/powerpoint/2010/main" val="3769808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“No Estimates” movement</a:t>
            </a:r>
          </a:p>
        </p:txBody>
      </p:sp>
      <p:sp>
        <p:nvSpPr>
          <p:cNvPr id="3" name="Content Placeholder 2"/>
          <p:cNvSpPr>
            <a:spLocks noGrp="1"/>
          </p:cNvSpPr>
          <p:nvPr>
            <p:ph idx="1"/>
          </p:nvPr>
        </p:nvSpPr>
        <p:spPr/>
        <p:txBody>
          <a:bodyPr>
            <a:normAutofit fontScale="92500"/>
          </a:bodyPr>
          <a:lstStyle/>
          <a:p>
            <a:r>
              <a:rPr lang="en-AU" dirty="0"/>
              <a:t>Some software engineers strongly dislike estimation</a:t>
            </a:r>
          </a:p>
          <a:p>
            <a:pPr lvl="1"/>
            <a:r>
              <a:rPr lang="en-AU" dirty="0"/>
              <a:t>as we’ve seen, it is seldom done well</a:t>
            </a:r>
          </a:p>
          <a:p>
            <a:pPr lvl="1"/>
            <a:r>
              <a:rPr lang="en-AU" dirty="0"/>
              <a:t>tends to create unrealistic expectations</a:t>
            </a:r>
          </a:p>
          <a:p>
            <a:r>
              <a:rPr lang="en-AU" dirty="0"/>
              <a:t>Some have suggested reducing or even eliminating estimation</a:t>
            </a:r>
          </a:p>
          <a:p>
            <a:pPr lvl="1"/>
            <a:r>
              <a:rPr lang="en-AU" dirty="0"/>
              <a:t>e.g. Ron Jefferies, one of the founders of Scrum: recommends only estimating </a:t>
            </a:r>
            <a:r>
              <a:rPr lang="en-AU" i="1" dirty="0"/>
              <a:t>some</a:t>
            </a:r>
            <a:r>
              <a:rPr lang="en-AU" dirty="0"/>
              <a:t> user stories</a:t>
            </a:r>
          </a:p>
          <a:p>
            <a:pPr lvl="1"/>
            <a:r>
              <a:rPr lang="en-AU" dirty="0"/>
              <a:t>for more information, check the #</a:t>
            </a:r>
            <a:r>
              <a:rPr lang="en-AU" dirty="0" err="1"/>
              <a:t>NoEstimates</a:t>
            </a:r>
            <a:r>
              <a:rPr lang="en-AU" dirty="0"/>
              <a:t> hashtag on twitter</a:t>
            </a:r>
          </a:p>
          <a:p>
            <a:pPr lvl="1"/>
            <a:r>
              <a:rPr lang="en-AU" dirty="0"/>
              <a:t>note that very few </a:t>
            </a:r>
            <a:r>
              <a:rPr lang="en-AU" dirty="0" err="1"/>
              <a:t>NoEstimates</a:t>
            </a:r>
            <a:r>
              <a:rPr lang="en-AU" dirty="0"/>
              <a:t> advocates want to completely eliminate estimation: it helps us understand our user stories if we try to identify what will make them easy/hard</a:t>
            </a:r>
          </a:p>
          <a:p>
            <a:r>
              <a:rPr lang="en-AU" dirty="0" err="1"/>
              <a:t>NoEstimates</a:t>
            </a:r>
            <a:r>
              <a:rPr lang="en-AU" dirty="0"/>
              <a:t> practitioners focus on very frequent delivery to customer </a:t>
            </a:r>
          </a:p>
        </p:txBody>
      </p:sp>
    </p:spTree>
    <p:extLst>
      <p:ext uri="{BB962C8B-B14F-4D97-AF65-F5344CB8AC3E}">
        <p14:creationId xmlns:p14="http://schemas.microsoft.com/office/powerpoint/2010/main" val="2582587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a:t>Why estimation is hard</a:t>
            </a:r>
          </a:p>
          <a:p>
            <a:r>
              <a:rPr lang="en-AU" dirty="0"/>
              <a:t>Story points</a:t>
            </a:r>
          </a:p>
          <a:p>
            <a:r>
              <a:rPr lang="en-AU" dirty="0"/>
              <a:t>Planning poker</a:t>
            </a:r>
          </a:p>
          <a:p>
            <a:r>
              <a:rPr lang="en-AU" dirty="0"/>
              <a:t>Velocity and burndown charts</a:t>
            </a:r>
          </a:p>
        </p:txBody>
      </p:sp>
    </p:spTree>
    <p:extLst>
      <p:ext uri="{BB962C8B-B14F-4D97-AF65-F5344CB8AC3E}">
        <p14:creationId xmlns:p14="http://schemas.microsoft.com/office/powerpoint/2010/main" val="3799236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Next lecture</a:t>
            </a:r>
          </a:p>
        </p:txBody>
      </p:sp>
      <p:sp>
        <p:nvSpPr>
          <p:cNvPr id="3" name="Content Placeholder 2"/>
          <p:cNvSpPr>
            <a:spLocks noGrp="1"/>
          </p:cNvSpPr>
          <p:nvPr>
            <p:ph idx="1"/>
          </p:nvPr>
        </p:nvSpPr>
        <p:spPr/>
        <p:txBody>
          <a:bodyPr/>
          <a:lstStyle/>
          <a:p>
            <a:r>
              <a:rPr lang="en-AU" dirty="0"/>
              <a:t>Reviews </a:t>
            </a:r>
            <a:r>
              <a:rPr lang="en-AU"/>
              <a:t>and retrospectives</a:t>
            </a:r>
            <a:endParaRPr lang="en-AU" dirty="0"/>
          </a:p>
        </p:txBody>
      </p:sp>
      <p:sp>
        <p:nvSpPr>
          <p:cNvPr id="4" name="TextBox 3">
            <a:extLst>
              <a:ext uri="{FF2B5EF4-FFF2-40B4-BE49-F238E27FC236}">
                <a16:creationId xmlns:a16="http://schemas.microsoft.com/office/drawing/2014/main" xmlns="" id="{E7490D1D-83BC-CB4A-844A-ABEFFB1C1367}"/>
              </a:ext>
            </a:extLst>
          </p:cNvPr>
          <p:cNvSpPr txBox="1"/>
          <p:nvPr/>
        </p:nvSpPr>
        <p:spPr>
          <a:xfrm>
            <a:off x="3804745" y="31110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27356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a:t>
            </a:r>
          </a:p>
        </p:txBody>
      </p:sp>
      <p:sp>
        <p:nvSpPr>
          <p:cNvPr id="3" name="Content Placeholder 2"/>
          <p:cNvSpPr>
            <a:spLocks noGrp="1"/>
          </p:cNvSpPr>
          <p:nvPr>
            <p:ph idx="1"/>
          </p:nvPr>
        </p:nvSpPr>
        <p:spPr>
          <a:xfrm>
            <a:off x="838200" y="4968875"/>
            <a:ext cx="10515600" cy="1164070"/>
          </a:xfrm>
        </p:spPr>
        <p:txBody>
          <a:bodyPr>
            <a:normAutofit lnSpcReduction="10000"/>
          </a:bodyPr>
          <a:lstStyle/>
          <a:p>
            <a:pPr marL="0" indent="0">
              <a:buNone/>
            </a:pPr>
            <a:r>
              <a:rPr lang="en-US" dirty="0"/>
              <a:t>If you want to be able to deliver software on time, you will need to be able to figure out how long it will take to build each feature, and how much it will cost.  This is </a:t>
            </a:r>
            <a:r>
              <a:rPr lang="en-US" dirty="0">
                <a:solidFill>
                  <a:srgbClr val="FF0000"/>
                </a:solidFill>
              </a:rPr>
              <a:t>estimation</a:t>
            </a:r>
            <a:r>
              <a:rPr lang="en-US" dirty="0"/>
              <a:t>.</a:t>
            </a:r>
          </a:p>
        </p:txBody>
      </p:sp>
      <p:pic>
        <p:nvPicPr>
          <p:cNvPr id="4" name="Picture 3"/>
          <p:cNvPicPr>
            <a:picLocks noChangeAspect="1"/>
          </p:cNvPicPr>
          <p:nvPr/>
        </p:nvPicPr>
        <p:blipFill>
          <a:blip r:embed="rId2"/>
          <a:stretch>
            <a:fillRect/>
          </a:stretch>
        </p:blipFill>
        <p:spPr>
          <a:xfrm>
            <a:off x="3573435" y="1328738"/>
            <a:ext cx="5046689" cy="3367088"/>
          </a:xfrm>
          <a:prstGeom prst="rect">
            <a:avLst/>
          </a:prstGeom>
        </p:spPr>
      </p:pic>
    </p:spTree>
    <p:extLst>
      <p:ext uri="{BB962C8B-B14F-4D97-AF65-F5344CB8AC3E}">
        <p14:creationId xmlns:p14="http://schemas.microsoft.com/office/powerpoint/2010/main" val="4030133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Software estimation is hard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AU" dirty="0"/>
                  <a:t>One good way to know how long a job will take is to look at how similar jobs have taken in the past</a:t>
                </a:r>
              </a:p>
              <a:p>
                <a:r>
                  <a:rPr lang="en-AU" dirty="0"/>
                  <a:t>Works very well for jobs such as bricklaying and tiling</a:t>
                </a:r>
              </a:p>
              <a:p>
                <a:pPr lvl="1"/>
                <a:r>
                  <a:rPr lang="en-AU" i="1" dirty="0"/>
                  <a:t>I can usually lay 6 square metres of ceramic tile in a working day</a:t>
                </a:r>
              </a:p>
              <a:p>
                <a:pPr lvl="1"/>
                <a:r>
                  <a:rPr lang="en-AU" i="1" dirty="0"/>
                  <a:t>this customer has 42 square metres of ceramic flooring to lay</a:t>
                </a:r>
              </a:p>
              <a:p>
                <a:pPr lvl="1"/>
                <a:r>
                  <a:rPr lang="en-AU" i="1" dirty="0"/>
                  <a:t>so it will take me </a:t>
                </a:r>
                <a14:m>
                  <m:oMath xmlns:m="http://schemas.openxmlformats.org/officeDocument/2006/math">
                    <m:f>
                      <m:fPr>
                        <m:ctrlPr>
                          <a:rPr lang="en-AU" sz="1800" i="1" smtClean="0">
                            <a:latin typeface="Cambria Math" panose="02040503050406030204" pitchFamily="18" charset="0"/>
                          </a:rPr>
                        </m:ctrlPr>
                      </m:fPr>
                      <m:num>
                        <m:r>
                          <m:rPr>
                            <m:nor/>
                          </m:rPr>
                          <a:rPr lang="en-AU" sz="1800" b="0" i="1" smtClean="0"/>
                          <m:t>42</m:t>
                        </m:r>
                      </m:num>
                      <m:den>
                        <m:r>
                          <m:rPr>
                            <m:nor/>
                          </m:rPr>
                          <a:rPr lang="en-AU" sz="1800" b="0" i="1" smtClean="0"/>
                          <m:t>6</m:t>
                        </m:r>
                      </m:den>
                    </m:f>
                  </m:oMath>
                </a14:m>
                <a:r>
                  <a:rPr lang="en-AU" i="1" dirty="0"/>
                  <a:t> = 7 days’ work</a:t>
                </a:r>
              </a:p>
              <a:p>
                <a:r>
                  <a:rPr lang="en-AU" dirty="0"/>
                  <a:t>But </a:t>
                </a:r>
                <a:r>
                  <a:rPr lang="en-AU" dirty="0">
                    <a:solidFill>
                      <a:srgbClr val="FF0000"/>
                    </a:solidFill>
                  </a:rPr>
                  <a:t>we seldom write the same program twice</a:t>
                </a:r>
              </a:p>
              <a:p>
                <a:pPr lvl="1"/>
                <a:r>
                  <a:rPr lang="en-AU" dirty="0"/>
                  <a:t>why rewrite it if it already exists?</a:t>
                </a:r>
              </a:p>
              <a:p>
                <a:pPr lvl="1"/>
                <a:r>
                  <a:rPr lang="en-AU" dirty="0"/>
                  <a:t>we are trying to produce something new</a:t>
                </a:r>
              </a:p>
              <a:p>
                <a:r>
                  <a:rPr lang="en-AU" dirty="0"/>
                  <a:t>So experience is not as good a guide as in other professions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AU">
                    <a:noFill/>
                  </a:rPr>
                  <a:t> </a:t>
                </a:r>
              </a:p>
            </p:txBody>
          </p:sp>
        </mc:Fallback>
      </mc:AlternateContent>
    </p:spTree>
    <p:extLst>
      <p:ext uri="{BB962C8B-B14F-4D97-AF65-F5344CB8AC3E}">
        <p14:creationId xmlns:p14="http://schemas.microsoft.com/office/powerpoint/2010/main" val="1275127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is hard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simple view:</a:t>
                </a:r>
                <a:br>
                  <a:rPr lang="en-US" dirty="0"/>
                </a:br>
                <a:r>
                  <a:rPr lang="en-US" i="1" dirty="0">
                    <a:solidFill>
                      <a:srgbClr val="FF0000"/>
                    </a:solidFill>
                  </a:rPr>
                  <a:t>“I can write </a:t>
                </a:r>
                <a:r>
                  <a:rPr lang="en-US" i="1" dirty="0">
                    <a:solidFill>
                      <a:srgbClr val="FF0000"/>
                    </a:solidFill>
                    <a:latin typeface="Cambria Math" panose="02040503050406030204" pitchFamily="18" charset="0"/>
                    <a:ea typeface="Cambria Math" panose="02040503050406030204" pitchFamily="18" charset="0"/>
                  </a:rPr>
                  <a:t>X</a:t>
                </a:r>
                <a:r>
                  <a:rPr lang="en-US" i="1" dirty="0">
                    <a:solidFill>
                      <a:srgbClr val="FF0000"/>
                    </a:solidFill>
                  </a:rPr>
                  <a:t>  lines of code in an hour.  This feature should take </a:t>
                </a:r>
                <a:r>
                  <a:rPr lang="en-US" i="1" dirty="0">
                    <a:solidFill>
                      <a:srgbClr val="FF0000"/>
                    </a:solidFill>
                    <a:latin typeface="Cambria Math" panose="02040503050406030204" pitchFamily="18" charset="0"/>
                    <a:ea typeface="Cambria Math" panose="02040503050406030204" pitchFamily="18" charset="0"/>
                  </a:rPr>
                  <a:t>Y</a:t>
                </a:r>
                <a:r>
                  <a:rPr lang="en-US" i="1" dirty="0">
                    <a:solidFill>
                      <a:srgbClr val="FF0000"/>
                    </a:solidFill>
                  </a:rPr>
                  <a:t> lines of code to write.  Therefore, I can get this feature written in </a:t>
                </a:r>
                <a14:m>
                  <m:oMath xmlns:m="http://schemas.openxmlformats.org/officeDocument/2006/math">
                    <m:f>
                      <m:fPr>
                        <m:ctrlPr>
                          <a:rPr lang="en-US" i="1" smtClean="0">
                            <a:solidFill>
                              <a:srgbClr val="FF0000"/>
                            </a:solidFill>
                            <a:latin typeface="Cambria Math" panose="02040503050406030204" pitchFamily="18" charset="0"/>
                          </a:rPr>
                        </m:ctrlPr>
                      </m:fPr>
                      <m:num>
                        <m:r>
                          <a:rPr lang="en-AU" b="0" i="1" smtClean="0">
                            <a:solidFill>
                              <a:srgbClr val="FF0000"/>
                            </a:solidFill>
                            <a:latin typeface="Cambria Math" panose="02040503050406030204" pitchFamily="18" charset="0"/>
                          </a:rPr>
                          <m:t>𝑋</m:t>
                        </m:r>
                      </m:num>
                      <m:den>
                        <m:r>
                          <a:rPr lang="en-AU" b="0" i="1" smtClean="0">
                            <a:solidFill>
                              <a:srgbClr val="FF0000"/>
                            </a:solidFill>
                            <a:latin typeface="Cambria Math" panose="02040503050406030204" pitchFamily="18" charset="0"/>
                          </a:rPr>
                          <m:t>𝑌</m:t>
                        </m:r>
                      </m:den>
                    </m:f>
                  </m:oMath>
                </a14:m>
                <a:r>
                  <a:rPr lang="en-US" i="1" dirty="0"/>
                  <a:t> </a:t>
                </a:r>
                <a:r>
                  <a:rPr lang="en-US" i="1" dirty="0">
                    <a:solidFill>
                      <a:srgbClr val="FF0000"/>
                    </a:solidFill>
                  </a:rPr>
                  <a:t>hours.”</a:t>
                </a:r>
                <a:endParaRPr lang="en-US" dirty="0">
                  <a:solidFill>
                    <a:srgbClr val="FF0000"/>
                  </a:solidFill>
                </a:endParaRPr>
              </a:p>
              <a:p>
                <a:r>
                  <a:rPr lang="en-US" dirty="0"/>
                  <a:t>But…</a:t>
                </a:r>
              </a:p>
              <a:p>
                <a:pPr lvl="1"/>
                <a:r>
                  <a:rPr lang="en-US" dirty="0"/>
                  <a:t>you can’t be sure how many lines of code the feature will need</a:t>
                </a:r>
              </a:p>
              <a:p>
                <a:pPr lvl="2"/>
                <a:r>
                  <a:rPr lang="en-US" dirty="0"/>
                  <a:t>what if you can’t use the modules you’d hoped would work?</a:t>
                </a:r>
              </a:p>
              <a:p>
                <a:pPr lvl="2"/>
                <a:r>
                  <a:rPr lang="en-US" dirty="0"/>
                  <a:t>what if your planned approach is incompatible with the rest of the code and causes a regression error?</a:t>
                </a:r>
              </a:p>
              <a:p>
                <a:pPr lvl="1"/>
                <a:r>
                  <a:rPr lang="en-US" dirty="0"/>
                  <a:t>people are seldom right about their productivity in LOC/hour</a:t>
                </a:r>
              </a:p>
              <a:p>
                <a:pPr lvl="2"/>
                <a:r>
                  <a:rPr lang="en-US" dirty="0"/>
                  <a:t>tend to ignore interruptions, problems, bug fixing, unit tests, changes in spec, etc.</a:t>
                </a:r>
              </a:p>
              <a:p>
                <a:pPr lvl="2"/>
                <a:r>
                  <a:rPr lang="en-US" dirty="0"/>
                  <a:t>people prefer to imagine themselves coding in their happy place</a:t>
                </a: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1913" b="-1821"/>
                </a:stretch>
              </a:blipFill>
            </p:spPr>
            <p:txBody>
              <a:bodyPr/>
              <a:lstStyle/>
              <a:p>
                <a:r>
                  <a:rPr lang="en-AU">
                    <a:noFill/>
                  </a:rPr>
                  <a:t> </a:t>
                </a:r>
              </a:p>
            </p:txBody>
          </p:sp>
        </mc:Fallback>
      </mc:AlternateContent>
    </p:spTree>
    <p:extLst>
      <p:ext uri="{BB962C8B-B14F-4D97-AF65-F5344CB8AC3E}">
        <p14:creationId xmlns:p14="http://schemas.microsoft.com/office/powerpoint/2010/main" val="515507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Agile estimation is </a:t>
            </a:r>
            <a:r>
              <a:rPr lang="en-AU" i="1" dirty="0"/>
              <a:t>especially</a:t>
            </a:r>
            <a:r>
              <a:rPr lang="en-AU" dirty="0"/>
              <a:t> hard</a:t>
            </a:r>
          </a:p>
        </p:txBody>
      </p:sp>
      <p:sp>
        <p:nvSpPr>
          <p:cNvPr id="3" name="Content Placeholder 2"/>
          <p:cNvSpPr>
            <a:spLocks noGrp="1"/>
          </p:cNvSpPr>
          <p:nvPr>
            <p:ph idx="1"/>
          </p:nvPr>
        </p:nvSpPr>
        <p:spPr/>
        <p:txBody>
          <a:bodyPr/>
          <a:lstStyle/>
          <a:p>
            <a:pPr marL="0" indent="0">
              <a:buNone/>
            </a:pPr>
            <a:r>
              <a:rPr lang="en-AU" dirty="0"/>
              <a:t>“I want you to write some software for me.  How long will it take you?”</a:t>
            </a:r>
            <a:br>
              <a:rPr lang="en-AU" dirty="0"/>
            </a:br>
            <a:endParaRPr lang="en-AU" dirty="0"/>
          </a:p>
          <a:p>
            <a:r>
              <a:rPr lang="en-AU" dirty="0"/>
              <a:t>The correct answer is probably </a:t>
            </a:r>
            <a:r>
              <a:rPr lang="en-AU" i="1" dirty="0">
                <a:solidFill>
                  <a:srgbClr val="FF0000"/>
                </a:solidFill>
              </a:rPr>
              <a:t>I have no idea</a:t>
            </a:r>
            <a:r>
              <a:rPr lang="en-AU" dirty="0"/>
              <a:t>!</a:t>
            </a:r>
          </a:p>
          <a:p>
            <a:pPr lvl="1"/>
            <a:r>
              <a:rPr lang="en-AU" dirty="0"/>
              <a:t>you don’t know what I want yet, so how can you possibly guess?</a:t>
            </a:r>
          </a:p>
          <a:p>
            <a:r>
              <a:rPr lang="en-AU" dirty="0"/>
              <a:t>One problem with </a:t>
            </a:r>
            <a:r>
              <a:rPr lang="en-AU" dirty="0" err="1"/>
              <a:t>Agile’s</a:t>
            </a:r>
            <a:r>
              <a:rPr lang="en-AU" dirty="0"/>
              <a:t> acceptance of requirements change is that it’s very hard to estimate how long things will take</a:t>
            </a:r>
          </a:p>
          <a:p>
            <a:pPr lvl="1"/>
            <a:r>
              <a:rPr lang="en-AU" dirty="0"/>
              <a:t>but traditional process models don’t do much better</a:t>
            </a:r>
          </a:p>
          <a:p>
            <a:pPr lvl="1"/>
            <a:r>
              <a:rPr lang="en-AU" dirty="0"/>
              <a:t>they cope very badly with requirements change or errors in analysis</a:t>
            </a:r>
          </a:p>
          <a:p>
            <a:pPr lvl="1"/>
            <a:endParaRPr lang="en-AU" dirty="0"/>
          </a:p>
        </p:txBody>
      </p:sp>
    </p:spTree>
    <p:extLst>
      <p:ext uri="{BB962C8B-B14F-4D97-AF65-F5344CB8AC3E}">
        <p14:creationId xmlns:p14="http://schemas.microsoft.com/office/powerpoint/2010/main" val="375488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and relative estimation</a:t>
            </a:r>
          </a:p>
        </p:txBody>
      </p:sp>
      <p:sp>
        <p:nvSpPr>
          <p:cNvPr id="3" name="Content Placeholder 2"/>
          <p:cNvSpPr>
            <a:spLocks noGrp="1"/>
          </p:cNvSpPr>
          <p:nvPr>
            <p:ph idx="1"/>
          </p:nvPr>
        </p:nvSpPr>
        <p:spPr/>
        <p:txBody>
          <a:bodyPr/>
          <a:lstStyle/>
          <a:p>
            <a:r>
              <a:rPr lang="en-US" dirty="0"/>
              <a:t>Absolute estimation: </a:t>
            </a:r>
            <a:r>
              <a:rPr lang="en-US" b="1" dirty="0"/>
              <a:t>“Task A will take me 5 days, and task B will take me 1 day”</a:t>
            </a:r>
          </a:p>
          <a:p>
            <a:r>
              <a:rPr lang="en-US" dirty="0"/>
              <a:t>Relative estimation: </a:t>
            </a:r>
            <a:r>
              <a:rPr lang="en-US" b="1" dirty="0"/>
              <a:t>“Task A will take me a lot longer than task B”</a:t>
            </a:r>
          </a:p>
          <a:p>
            <a:r>
              <a:rPr lang="en-US" dirty="0"/>
              <a:t>Absolute estimates turn out to be </a:t>
            </a:r>
            <a:r>
              <a:rPr lang="en-US" dirty="0">
                <a:solidFill>
                  <a:srgbClr val="FF0000"/>
                </a:solidFill>
              </a:rPr>
              <a:t>much less accurate </a:t>
            </a:r>
            <a:r>
              <a:rPr lang="en-US" dirty="0"/>
              <a:t>than relative estimates</a:t>
            </a:r>
          </a:p>
        </p:txBody>
      </p:sp>
    </p:spTree>
    <p:extLst>
      <p:ext uri="{BB962C8B-B14F-4D97-AF65-F5344CB8AC3E}">
        <p14:creationId xmlns:p14="http://schemas.microsoft.com/office/powerpoint/2010/main" val="2645277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estimation hard?</a:t>
            </a:r>
          </a:p>
        </p:txBody>
      </p:sp>
      <p:sp>
        <p:nvSpPr>
          <p:cNvPr id="3" name="Content Placeholder 2"/>
          <p:cNvSpPr>
            <a:spLocks noGrp="1"/>
          </p:cNvSpPr>
          <p:nvPr>
            <p:ph idx="1"/>
          </p:nvPr>
        </p:nvSpPr>
        <p:spPr/>
        <p:txBody>
          <a:bodyPr/>
          <a:lstStyle/>
          <a:p>
            <a:r>
              <a:rPr lang="en-US" dirty="0"/>
              <a:t>The team does not have complete control over the project and its environment</a:t>
            </a:r>
          </a:p>
          <a:p>
            <a:pPr lvl="1"/>
            <a:r>
              <a:rPr lang="en-US" dirty="0"/>
              <a:t>circumstances can change</a:t>
            </a:r>
          </a:p>
          <a:p>
            <a:pPr lvl="1"/>
            <a:r>
              <a:rPr lang="en-US" dirty="0"/>
              <a:t>even good risk mitigation can’t fix every development problem</a:t>
            </a:r>
          </a:p>
          <a:p>
            <a:r>
              <a:rPr lang="en-US" dirty="0"/>
              <a:t>One good predictor of future performance is historical performance on previous, similar projects</a:t>
            </a:r>
          </a:p>
          <a:p>
            <a:pPr lvl="1"/>
            <a:r>
              <a:rPr lang="en-US" dirty="0"/>
              <a:t>but are you </a:t>
            </a:r>
            <a:r>
              <a:rPr lang="en-US" i="1" dirty="0"/>
              <a:t>really</a:t>
            </a:r>
            <a:r>
              <a:rPr lang="en-US" dirty="0"/>
              <a:t> likely to write the same project twice?</a:t>
            </a:r>
          </a:p>
          <a:p>
            <a:pPr lvl="1"/>
            <a:r>
              <a:rPr lang="en-US" dirty="0"/>
              <a:t>in some fields, nearly all software projects are novel (e.g. research, game development)</a:t>
            </a:r>
          </a:p>
        </p:txBody>
      </p:sp>
    </p:spTree>
    <p:extLst>
      <p:ext uri="{BB962C8B-B14F-4D97-AF65-F5344CB8AC3E}">
        <p14:creationId xmlns:p14="http://schemas.microsoft.com/office/powerpoint/2010/main" val="2393188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Why is estimation hard?</a:t>
            </a:r>
          </a:p>
        </p:txBody>
      </p:sp>
      <p:sp>
        <p:nvSpPr>
          <p:cNvPr id="3" name="Content Placeholder 2"/>
          <p:cNvSpPr>
            <a:spLocks noGrp="1"/>
          </p:cNvSpPr>
          <p:nvPr>
            <p:ph idx="1"/>
          </p:nvPr>
        </p:nvSpPr>
        <p:spPr/>
        <p:txBody>
          <a:bodyPr>
            <a:normAutofit fontScale="92500"/>
          </a:bodyPr>
          <a:lstStyle/>
          <a:p>
            <a:r>
              <a:rPr lang="en-AU" dirty="0"/>
              <a:t>Human cognitive biases (i.e. our built-in tendencies to be wrong in certain ways)</a:t>
            </a:r>
          </a:p>
          <a:p>
            <a:pPr lvl="1"/>
            <a:r>
              <a:rPr lang="en-AU" dirty="0"/>
              <a:t>the planning fallacy: we tend to underestimate the time a future project will take us, even if we have completed similar projects in the past</a:t>
            </a:r>
          </a:p>
          <a:p>
            <a:pPr lvl="1"/>
            <a:r>
              <a:rPr lang="en-AU" dirty="0"/>
              <a:t>wishful thinking</a:t>
            </a:r>
          </a:p>
          <a:p>
            <a:r>
              <a:rPr lang="en-AU" dirty="0"/>
              <a:t>The Dunning-Kruger effect: you don’t know how much you don’t know</a:t>
            </a:r>
          </a:p>
          <a:p>
            <a:pPr lvl="1"/>
            <a:r>
              <a:rPr lang="en-AU" dirty="0"/>
              <a:t>if you’re unaware of the complexities, you will tend to assume it’s simple</a:t>
            </a:r>
          </a:p>
          <a:p>
            <a:pPr lvl="1"/>
            <a:r>
              <a:rPr lang="en-AU" dirty="0"/>
              <a:t>this is one reason that nontechnical stakeholders underestimate software effort!</a:t>
            </a:r>
          </a:p>
          <a:p>
            <a:r>
              <a:rPr lang="en-US" dirty="0"/>
              <a:t>Hofstadter's Law: </a:t>
            </a:r>
            <a:r>
              <a:rPr lang="en-US" dirty="0">
                <a:solidFill>
                  <a:srgbClr val="FF0000"/>
                </a:solidFill>
              </a:rPr>
              <a:t>It always takes longer than you expect, even when you take into account Hofstadter's Law.</a:t>
            </a:r>
            <a:r>
              <a:rPr lang="en-US" dirty="0"/>
              <a:t/>
            </a:r>
            <a:br>
              <a:rPr lang="en-US" dirty="0"/>
            </a:br>
            <a:r>
              <a:rPr lang="en-US" dirty="0"/>
              <a:t>		</a:t>
            </a:r>
            <a:r>
              <a:rPr lang="en-US" i="1" dirty="0"/>
              <a:t>— </a:t>
            </a:r>
            <a:r>
              <a:rPr lang="en-US" sz="2400" i="1" dirty="0"/>
              <a:t>Douglas Hofstadter, Gödel, Escher, Bach: An Eternal Golden Braid</a:t>
            </a:r>
            <a:endParaRPr lang="en-US" sz="2400" dirty="0"/>
          </a:p>
          <a:p>
            <a:endParaRPr lang="en-AU" dirty="0"/>
          </a:p>
        </p:txBody>
      </p:sp>
    </p:spTree>
    <p:extLst>
      <p:ext uri="{BB962C8B-B14F-4D97-AF65-F5344CB8AC3E}">
        <p14:creationId xmlns:p14="http://schemas.microsoft.com/office/powerpoint/2010/main" val="3700319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2312</Words>
  <Application>Microsoft Office PowerPoint</Application>
  <PresentationFormat>Widescreen</PresentationFormat>
  <Paragraphs>209</Paragraphs>
  <Slides>26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 Light</vt:lpstr>
      <vt:lpstr>Calibri</vt:lpstr>
      <vt:lpstr>Wingdings</vt:lpstr>
      <vt:lpstr>Arial</vt:lpstr>
      <vt:lpstr>Cambria Math</vt:lpstr>
      <vt:lpstr>Office Theme</vt:lpstr>
      <vt:lpstr>L05 – Estimation</vt:lpstr>
      <vt:lpstr>In this lecture…</vt:lpstr>
      <vt:lpstr>Estimation</vt:lpstr>
      <vt:lpstr>Software estimation is hard</vt:lpstr>
      <vt:lpstr>Estimation is hard</vt:lpstr>
      <vt:lpstr>Agile estimation is especially hard</vt:lpstr>
      <vt:lpstr>Absolute and relative estimation</vt:lpstr>
      <vt:lpstr>Why is estimation hard?</vt:lpstr>
      <vt:lpstr>Why is estimation hard?</vt:lpstr>
      <vt:lpstr>The trouble with precision</vt:lpstr>
      <vt:lpstr>The trouble with time</vt:lpstr>
      <vt:lpstr>“Ideal time”</vt:lpstr>
      <vt:lpstr>Story points</vt:lpstr>
      <vt:lpstr>Story points</vt:lpstr>
      <vt:lpstr>Story points and user stories</vt:lpstr>
      <vt:lpstr>Planning poker</vt:lpstr>
      <vt:lpstr>Planning poker®</vt:lpstr>
      <vt:lpstr>Playing Planning Poker®</vt:lpstr>
      <vt:lpstr>A round of planning poker</vt:lpstr>
      <vt:lpstr>Planning poker tools</vt:lpstr>
      <vt:lpstr>Velocity</vt:lpstr>
      <vt:lpstr>Sprint burndown charts</vt:lpstr>
      <vt:lpstr>A warning</vt:lpstr>
      <vt:lpstr>The “No Estimates” movement</vt:lpstr>
      <vt:lpstr>Summary</vt:lpstr>
      <vt:lpstr>Next lecture</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Robyn McNamara</cp:lastModifiedBy>
  <cp:revision>8</cp:revision>
  <dcterms:created xsi:type="dcterms:W3CDTF">2017-07-12T08:22:15Z</dcterms:created>
  <dcterms:modified xsi:type="dcterms:W3CDTF">2020-09-02T17:13:50Z</dcterms:modified>
</cp:coreProperties>
</file>