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75282" autoAdjust="0"/>
  </p:normalViewPr>
  <p:slideViewPr>
    <p:cSldViewPr snapToGrid="0">
      <p:cViewPr varScale="1">
        <p:scale>
          <a:sx n="67" d="100"/>
          <a:sy n="67" d="100"/>
        </p:scale>
        <p:origin x="90"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A822B4-11ED-43CB-A7C4-8DA0FB278CC7}" type="datetimeFigureOut">
              <a:rPr lang="en-AU" smtClean="0"/>
              <a:t>3/09/2018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85397-8847-4904-92EB-49A88205F311}" type="slidenum">
              <a:rPr lang="en-AU" smtClean="0"/>
              <a:t>‹#›</a:t>
            </a:fld>
            <a:endParaRPr lang="en-AU"/>
          </a:p>
        </p:txBody>
      </p:sp>
    </p:spTree>
    <p:extLst>
      <p:ext uri="{BB962C8B-B14F-4D97-AF65-F5344CB8AC3E}">
        <p14:creationId xmlns:p14="http://schemas.microsoft.com/office/powerpoint/2010/main" val="392626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group is just a bunch of people.  A team is a group that</a:t>
            </a:r>
            <a:r>
              <a:rPr lang="en-US" baseline="0" dirty="0" smtClean="0"/>
              <a:t> also has a common purpose or goal.</a:t>
            </a:r>
            <a:endParaRPr lang="en-US" dirty="0"/>
          </a:p>
        </p:txBody>
      </p:sp>
      <p:sp>
        <p:nvSpPr>
          <p:cNvPr id="4" name="Slide Number Placeholder 3"/>
          <p:cNvSpPr>
            <a:spLocks noGrp="1"/>
          </p:cNvSpPr>
          <p:nvPr>
            <p:ph type="sldNum" sz="quarter" idx="10"/>
          </p:nvPr>
        </p:nvSpPr>
        <p:spPr/>
        <p:txBody>
          <a:bodyPr/>
          <a:lstStyle/>
          <a:p>
            <a:fld id="{A3130F12-3F99-3546-A21C-EB488A9EE785}" type="slidenum">
              <a:rPr lang="en-US" smtClean="0"/>
              <a:t>3</a:t>
            </a:fld>
            <a:endParaRPr lang="en-US"/>
          </a:p>
        </p:txBody>
      </p:sp>
    </p:spTree>
    <p:extLst>
      <p:ext uri="{BB962C8B-B14F-4D97-AF65-F5344CB8AC3E}">
        <p14:creationId xmlns:p14="http://schemas.microsoft.com/office/powerpoint/2010/main" val="3289166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FIT3170</a:t>
            </a:r>
            <a:r>
              <a:rPr lang="en-US" baseline="0" dirty="0" smtClean="0"/>
              <a:t> is core for all Software Engineering students.  FIT4002 is </a:t>
            </a:r>
            <a:r>
              <a:rPr lang="en-US" baseline="0" dirty="0" smtClean="0"/>
              <a:t>core </a:t>
            </a:r>
            <a:r>
              <a:rPr lang="en-US" baseline="0" dirty="0" smtClean="0"/>
              <a:t>for Software Engineering students who are not doing IBL, but IBL students will typically be either working </a:t>
            </a:r>
            <a:r>
              <a:rPr lang="en-US" baseline="0" dirty="0" smtClean="0"/>
              <a:t>in or </a:t>
            </a:r>
            <a:r>
              <a:rPr lang="en-US" baseline="0" dirty="0" smtClean="0"/>
              <a:t>supporting a team during their industry placement.</a:t>
            </a:r>
          </a:p>
          <a:p>
            <a:endParaRPr lang="en-US" baseline="0" dirty="0" smtClean="0"/>
          </a:p>
          <a:p>
            <a:r>
              <a:rPr lang="en-US" baseline="0" dirty="0" err="1" smtClean="0"/>
              <a:t>BInfoTech</a:t>
            </a:r>
            <a:r>
              <a:rPr lang="en-US" baseline="0" dirty="0" smtClean="0"/>
              <a:t> students take different capstone projects depending on their majors.  Game development and multimedia students do FIT3039/FIT3040; other majors do FIT3047/FIT3048 unless they’re doing IBL.</a:t>
            </a:r>
            <a:endParaRPr lang="en-US" dirty="0"/>
          </a:p>
        </p:txBody>
      </p:sp>
      <p:sp>
        <p:nvSpPr>
          <p:cNvPr id="4" name="Slide Number Placeholder 3"/>
          <p:cNvSpPr>
            <a:spLocks noGrp="1"/>
          </p:cNvSpPr>
          <p:nvPr>
            <p:ph type="sldNum" sz="quarter" idx="10"/>
          </p:nvPr>
        </p:nvSpPr>
        <p:spPr/>
        <p:txBody>
          <a:bodyPr/>
          <a:lstStyle/>
          <a:p>
            <a:fld id="{A3130F12-3F99-3546-A21C-EB488A9EE785}" type="slidenum">
              <a:rPr lang="en-US" smtClean="0"/>
              <a:t>4</a:t>
            </a:fld>
            <a:endParaRPr lang="en-US"/>
          </a:p>
        </p:txBody>
      </p:sp>
    </p:spTree>
    <p:extLst>
      <p:ext uri="{BB962C8B-B14F-4D97-AF65-F5344CB8AC3E}">
        <p14:creationId xmlns:p14="http://schemas.microsoft.com/office/powerpoint/2010/main" val="654069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Conway was stating a hypothesis (or observation) rather than a research result, but later studies by Microsoft and Tampere</a:t>
            </a:r>
            <a:r>
              <a:rPr lang="en-US" baseline="0" dirty="0" smtClean="0"/>
              <a:t> University have produced evidence to support this hypothesis.</a:t>
            </a:r>
          </a:p>
          <a:p>
            <a:endParaRPr lang="en-US" baseline="0" dirty="0" smtClean="0"/>
          </a:p>
          <a:p>
            <a:r>
              <a:rPr lang="en-US" baseline="0" dirty="0" smtClean="0"/>
              <a:t>This means that the ideas about team structure and organization that you learn in FIT2101 have an impact on the software architecture and design that you learned about (or will learn about) in FIT2099 and FIT3077.</a:t>
            </a:r>
            <a:endParaRPr lang="en-US" dirty="0"/>
          </a:p>
        </p:txBody>
      </p:sp>
      <p:sp>
        <p:nvSpPr>
          <p:cNvPr id="4" name="Slide Number Placeholder 3"/>
          <p:cNvSpPr>
            <a:spLocks noGrp="1"/>
          </p:cNvSpPr>
          <p:nvPr>
            <p:ph type="sldNum" sz="quarter" idx="10"/>
          </p:nvPr>
        </p:nvSpPr>
        <p:spPr/>
        <p:txBody>
          <a:bodyPr/>
          <a:lstStyle/>
          <a:p>
            <a:fld id="{A3130F12-3F99-3546-A21C-EB488A9EE785}" type="slidenum">
              <a:rPr lang="en-US" smtClean="0"/>
              <a:t>6</a:t>
            </a:fld>
            <a:endParaRPr lang="en-US"/>
          </a:p>
        </p:txBody>
      </p:sp>
    </p:spTree>
    <p:extLst>
      <p:ext uri="{BB962C8B-B14F-4D97-AF65-F5344CB8AC3E}">
        <p14:creationId xmlns:p14="http://schemas.microsoft.com/office/powerpoint/2010/main" val="3663065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naïve model of team structure – it’s how a person who doesn’t know much about teamwork might think that teams should work.</a:t>
            </a:r>
            <a:r>
              <a:rPr lang="en-US" baseline="0" dirty="0" smtClean="0"/>
              <a:t>  Unfortunately, you do sometimes see it in the workplace – but that’s not because it’s a model that should be emulated.  It’s because there are a lot of terrible managers out there.</a:t>
            </a:r>
          </a:p>
          <a:p>
            <a:endParaRPr lang="en-US" baseline="0" dirty="0" smtClean="0"/>
          </a:p>
          <a:p>
            <a:r>
              <a:rPr lang="en-US" baseline="0" dirty="0" smtClean="0"/>
              <a:t>Question: is this really a team, by our definition, or is it a group?</a:t>
            </a:r>
            <a:endParaRPr lang="en-US" dirty="0"/>
          </a:p>
        </p:txBody>
      </p:sp>
      <p:sp>
        <p:nvSpPr>
          <p:cNvPr id="4" name="Slide Number Placeholder 3"/>
          <p:cNvSpPr>
            <a:spLocks noGrp="1"/>
          </p:cNvSpPr>
          <p:nvPr>
            <p:ph type="sldNum" sz="quarter" idx="10"/>
          </p:nvPr>
        </p:nvSpPr>
        <p:spPr/>
        <p:txBody>
          <a:bodyPr/>
          <a:lstStyle/>
          <a:p>
            <a:fld id="{A3130F12-3F99-3546-A21C-EB488A9EE785}" type="slidenum">
              <a:rPr lang="en-US" smtClean="0"/>
              <a:t>8</a:t>
            </a:fld>
            <a:endParaRPr lang="en-US"/>
          </a:p>
        </p:txBody>
      </p:sp>
    </p:spTree>
    <p:extLst>
      <p:ext uri="{BB962C8B-B14F-4D97-AF65-F5344CB8AC3E}">
        <p14:creationId xmlns:p14="http://schemas.microsoft.com/office/powerpoint/2010/main" val="2287205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another naïve model of team structure.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3130F12-3F99-3546-A21C-EB488A9EE785}" type="slidenum">
              <a:rPr lang="en-US" smtClean="0"/>
              <a:t>9</a:t>
            </a:fld>
            <a:endParaRPr lang="en-US"/>
          </a:p>
        </p:txBody>
      </p:sp>
    </p:spTree>
    <p:extLst>
      <p:ext uri="{BB962C8B-B14F-4D97-AF65-F5344CB8AC3E}">
        <p14:creationId xmlns:p14="http://schemas.microsoft.com/office/powerpoint/2010/main" val="3828351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Scrum’s cross-functional teams</a:t>
            </a:r>
            <a:r>
              <a:rPr lang="en-US" baseline="0" dirty="0" smtClean="0"/>
              <a:t> tend to fall naturally into this pattern if the teams are working well.</a:t>
            </a:r>
          </a:p>
          <a:p>
            <a:endParaRPr lang="en-US" baseline="0" dirty="0" smtClean="0"/>
          </a:p>
          <a:p>
            <a:r>
              <a:rPr lang="en-US" baseline="0" dirty="0" smtClean="0"/>
              <a:t>One-on-one communication </a:t>
            </a:r>
            <a:r>
              <a:rPr lang="en-US" baseline="0" smtClean="0"/>
              <a:t>is easier than one-to-many.</a:t>
            </a:r>
            <a:endParaRPr lang="en-US" dirty="0"/>
          </a:p>
        </p:txBody>
      </p:sp>
      <p:sp>
        <p:nvSpPr>
          <p:cNvPr id="4" name="Slide Number Placeholder 3"/>
          <p:cNvSpPr>
            <a:spLocks noGrp="1"/>
          </p:cNvSpPr>
          <p:nvPr>
            <p:ph type="sldNum" sz="quarter" idx="10"/>
          </p:nvPr>
        </p:nvSpPr>
        <p:spPr/>
        <p:txBody>
          <a:bodyPr/>
          <a:lstStyle/>
          <a:p>
            <a:fld id="{A3130F12-3F99-3546-A21C-EB488A9EE785}" type="slidenum">
              <a:rPr lang="en-US" smtClean="0"/>
              <a:t>11</a:t>
            </a:fld>
            <a:endParaRPr lang="en-US"/>
          </a:p>
        </p:txBody>
      </p:sp>
    </p:spTree>
    <p:extLst>
      <p:ext uri="{BB962C8B-B14F-4D97-AF65-F5344CB8AC3E}">
        <p14:creationId xmlns:p14="http://schemas.microsoft.com/office/powerpoint/2010/main" val="3570330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related to what Tom DeMarco calls </a:t>
            </a:r>
            <a:r>
              <a:rPr lang="en-US" i="1" dirty="0" smtClean="0"/>
              <a:t>jell</a:t>
            </a:r>
            <a:r>
              <a:rPr lang="en-US" i="0" dirty="0" smtClean="0"/>
              <a:t> in </a:t>
            </a:r>
            <a:r>
              <a:rPr lang="en-US" i="0" dirty="0" err="1" smtClean="0"/>
              <a:t>Peopleware</a:t>
            </a:r>
            <a:r>
              <a:rPr lang="en-US" i="0" dirty="0" smtClean="0"/>
              <a:t>:</a:t>
            </a:r>
            <a:r>
              <a:rPr lang="en-US" i="0" baseline="0" dirty="0" smtClean="0"/>
              <a:t> the trust and respect between teammates energizes the team and an esprit de corps forms that enables them to take their performance to the next level.</a:t>
            </a:r>
            <a:endParaRPr lang="en-US" dirty="0"/>
          </a:p>
        </p:txBody>
      </p:sp>
      <p:sp>
        <p:nvSpPr>
          <p:cNvPr id="4" name="Slide Number Placeholder 3"/>
          <p:cNvSpPr>
            <a:spLocks noGrp="1"/>
          </p:cNvSpPr>
          <p:nvPr>
            <p:ph type="sldNum" sz="quarter" idx="10"/>
          </p:nvPr>
        </p:nvSpPr>
        <p:spPr/>
        <p:txBody>
          <a:bodyPr/>
          <a:lstStyle/>
          <a:p>
            <a:fld id="{A3130F12-3F99-3546-A21C-EB488A9EE785}" type="slidenum">
              <a:rPr lang="en-US" smtClean="0"/>
              <a:t>16</a:t>
            </a:fld>
            <a:endParaRPr lang="en-US"/>
          </a:p>
        </p:txBody>
      </p:sp>
    </p:spTree>
    <p:extLst>
      <p:ext uri="{BB962C8B-B14F-4D97-AF65-F5344CB8AC3E}">
        <p14:creationId xmlns:p14="http://schemas.microsoft.com/office/powerpoint/2010/main" val="3439061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Peopleware</a:t>
            </a:r>
            <a:r>
              <a:rPr lang="en-US" baseline="0" dirty="0" smtClean="0"/>
              <a:t> is great, highly readable and devoid of jargon, and you should read it if you ever aspire to manage or be managed in IT.  It shouldn’t be the last book on management you read, but it’s definitely suitable to be your first.</a:t>
            </a:r>
            <a:endParaRPr lang="en-US" dirty="0"/>
          </a:p>
        </p:txBody>
      </p:sp>
      <p:sp>
        <p:nvSpPr>
          <p:cNvPr id="4" name="Slide Number Placeholder 3"/>
          <p:cNvSpPr>
            <a:spLocks noGrp="1"/>
          </p:cNvSpPr>
          <p:nvPr>
            <p:ph type="sldNum" sz="quarter" idx="10"/>
          </p:nvPr>
        </p:nvSpPr>
        <p:spPr/>
        <p:txBody>
          <a:bodyPr/>
          <a:lstStyle/>
          <a:p>
            <a:fld id="{A3130F12-3F99-3546-A21C-EB488A9EE785}" type="slidenum">
              <a:rPr lang="en-US" smtClean="0"/>
              <a:t>19</a:t>
            </a:fld>
            <a:endParaRPr lang="en-US"/>
          </a:p>
        </p:txBody>
      </p:sp>
    </p:spTree>
    <p:extLst>
      <p:ext uri="{BB962C8B-B14F-4D97-AF65-F5344CB8AC3E}">
        <p14:creationId xmlns:p14="http://schemas.microsoft.com/office/powerpoint/2010/main" val="2509855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the relationships</a:t>
            </a:r>
            <a:r>
              <a:rPr lang="en-US" baseline="0" dirty="0" smtClean="0"/>
              <a:t> between these pathological organizational </a:t>
            </a:r>
            <a:r>
              <a:rPr lang="en-US" baseline="0" dirty="0" err="1" smtClean="0"/>
              <a:t>behaviours</a:t>
            </a:r>
            <a:r>
              <a:rPr lang="en-US" baseline="0" dirty="0" smtClean="0"/>
              <a:t> and the ideal for Scrum teams: self-managing, low-documentation, co-located teams of people who are allocated to only one project.</a:t>
            </a:r>
            <a:endParaRPr lang="en-US" dirty="0"/>
          </a:p>
        </p:txBody>
      </p:sp>
      <p:sp>
        <p:nvSpPr>
          <p:cNvPr id="4" name="Slide Number Placeholder 3"/>
          <p:cNvSpPr>
            <a:spLocks noGrp="1"/>
          </p:cNvSpPr>
          <p:nvPr>
            <p:ph type="sldNum" sz="quarter" idx="10"/>
          </p:nvPr>
        </p:nvSpPr>
        <p:spPr/>
        <p:txBody>
          <a:bodyPr/>
          <a:lstStyle/>
          <a:p>
            <a:fld id="{A3130F12-3F99-3546-A21C-EB488A9EE785}" type="slidenum">
              <a:rPr lang="en-US" smtClean="0"/>
              <a:t>20</a:t>
            </a:fld>
            <a:endParaRPr lang="en-US"/>
          </a:p>
        </p:txBody>
      </p:sp>
    </p:spTree>
    <p:extLst>
      <p:ext uri="{BB962C8B-B14F-4D97-AF65-F5344CB8AC3E}">
        <p14:creationId xmlns:p14="http://schemas.microsoft.com/office/powerpoint/2010/main" val="463844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3/09/2018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163521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3/09/2018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288692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3/09/2018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218664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lvl1pPr>
              <a:buClr>
                <a:schemeClr val="tx1"/>
              </a:buClr>
              <a:defRPr/>
            </a:lvl1pPr>
            <a:lvl2pPr marL="685800" indent="-228600">
              <a:buClr>
                <a:schemeClr val="tx1"/>
              </a:buClr>
              <a:buFont typeface="Calibri" panose="020F0502020204030204" pitchFamily="34" charset="0"/>
              <a:buChar char="–"/>
              <a:defRPr/>
            </a:lvl2pPr>
            <a:lvl3pPr marL="1143000" indent="-228600">
              <a:buClr>
                <a:schemeClr val="tx1"/>
              </a:buClr>
              <a:buFont typeface="Wingdings" panose="05000000000000000000" pitchFamily="2" charset="2"/>
              <a:buChar cha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231E49D3-A7D6-4DEF-BA2C-509C642797A0}" type="datetimeFigureOut">
              <a:rPr lang="en-AU" smtClean="0"/>
              <a:t>3/09/2018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121967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E49D3-A7D6-4DEF-BA2C-509C642797A0}" type="datetimeFigureOut">
              <a:rPr lang="en-AU" smtClean="0"/>
              <a:t>3/09/2018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65957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31E49D3-A7D6-4DEF-BA2C-509C642797A0}" type="datetimeFigureOut">
              <a:rPr lang="en-AU" smtClean="0"/>
              <a:t>3/09/2018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6747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31E49D3-A7D6-4DEF-BA2C-509C642797A0}" type="datetimeFigureOut">
              <a:rPr lang="en-AU" smtClean="0"/>
              <a:t>3/09/2018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523562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31E49D3-A7D6-4DEF-BA2C-509C642797A0}" type="datetimeFigureOut">
              <a:rPr lang="en-AU" smtClean="0"/>
              <a:t>3/09/2018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406451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E49D3-A7D6-4DEF-BA2C-509C642797A0}" type="datetimeFigureOut">
              <a:rPr lang="en-AU" smtClean="0"/>
              <a:t>3/09/2018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71215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E49D3-A7D6-4DEF-BA2C-509C642797A0}" type="datetimeFigureOut">
              <a:rPr lang="en-AU" smtClean="0"/>
              <a:t>3/09/2018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53837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E49D3-A7D6-4DEF-BA2C-509C642797A0}" type="datetimeFigureOut">
              <a:rPr lang="en-AU" smtClean="0"/>
              <a:t>3/09/2018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45587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E49D3-A7D6-4DEF-BA2C-509C642797A0}" type="datetimeFigureOut">
              <a:rPr lang="en-AU" smtClean="0"/>
              <a:t>3/09/2018</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0E0BD-D29F-4461-8B1D-2BD406ABB02D}" type="slidenum">
              <a:rPr lang="en-AU" smtClean="0"/>
              <a:t>‹#›</a:t>
            </a:fld>
            <a:endParaRPr lang="en-AU"/>
          </a:p>
        </p:txBody>
      </p:sp>
    </p:spTree>
    <p:extLst>
      <p:ext uri="{BB962C8B-B14F-4D97-AF65-F5344CB8AC3E}">
        <p14:creationId xmlns:p14="http://schemas.microsoft.com/office/powerpoint/2010/main" val="822573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417" y="1122363"/>
            <a:ext cx="9795848" cy="2387600"/>
          </a:xfrm>
        </p:spPr>
        <p:txBody>
          <a:bodyPr>
            <a:normAutofit/>
          </a:bodyPr>
          <a:lstStyle/>
          <a:p>
            <a:r>
              <a:rPr lang="en-AU" sz="4400" dirty="0" smtClean="0"/>
              <a:t>L07 </a:t>
            </a:r>
            <a:r>
              <a:rPr lang="en-AU" sz="4400" dirty="0"/>
              <a:t>– </a:t>
            </a:r>
            <a:r>
              <a:rPr lang="en-AU" sz="4400" dirty="0" smtClean="0"/>
              <a:t>Teams and teamwork</a:t>
            </a:r>
            <a:endParaRPr lang="en-AU" sz="4400" dirty="0"/>
          </a:p>
        </p:txBody>
      </p:sp>
      <p:sp>
        <p:nvSpPr>
          <p:cNvPr id="3" name="Subtitle 2"/>
          <p:cNvSpPr>
            <a:spLocks noGrp="1"/>
          </p:cNvSpPr>
          <p:nvPr>
            <p:ph type="subTitle" idx="1"/>
          </p:nvPr>
        </p:nvSpPr>
        <p:spPr>
          <a:xfrm>
            <a:off x="1524000" y="3602038"/>
            <a:ext cx="9144000" cy="875369"/>
          </a:xfrm>
        </p:spPr>
        <p:txBody>
          <a:bodyPr>
            <a:normAutofit lnSpcReduction="10000"/>
          </a:bodyPr>
          <a:lstStyle/>
          <a:p>
            <a:r>
              <a:rPr lang="en-AU" dirty="0">
                <a:solidFill>
                  <a:schemeClr val="bg2">
                    <a:lumMod val="50000"/>
                  </a:schemeClr>
                </a:solidFill>
              </a:rPr>
              <a:t>FIT2101: Software Engineering Process and Management</a:t>
            </a:r>
          </a:p>
          <a:p>
            <a:r>
              <a:rPr lang="en-AU" dirty="0">
                <a:solidFill>
                  <a:schemeClr val="bg2">
                    <a:lumMod val="50000"/>
                  </a:schemeClr>
                </a:solidFill>
              </a:rPr>
              <a:t>S2 2018</a:t>
            </a:r>
          </a:p>
        </p:txBody>
      </p:sp>
    </p:spTree>
    <p:extLst>
      <p:ext uri="{BB962C8B-B14F-4D97-AF65-F5344CB8AC3E}">
        <p14:creationId xmlns:p14="http://schemas.microsoft.com/office/powerpoint/2010/main" val="1396417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Democracy can be terrible too</a:t>
            </a:r>
            <a:endParaRPr lang="en-US" dirty="0"/>
          </a:p>
        </p:txBody>
      </p:sp>
      <p:sp>
        <p:nvSpPr>
          <p:cNvPr id="3" name="Content Placeholder 2"/>
          <p:cNvSpPr>
            <a:spLocks noGrp="1"/>
          </p:cNvSpPr>
          <p:nvPr>
            <p:ph idx="1"/>
          </p:nvPr>
        </p:nvSpPr>
        <p:spPr>
          <a:xfrm>
            <a:off x="838200" y="1825625"/>
            <a:ext cx="6557387" cy="4351338"/>
          </a:xfrm>
        </p:spPr>
        <p:txBody>
          <a:bodyPr/>
          <a:lstStyle/>
          <a:p>
            <a:r>
              <a:rPr lang="en-US" dirty="0" smtClean="0"/>
              <a:t>Sounds like a simple idea: make all decisions collaboratively</a:t>
            </a:r>
          </a:p>
          <a:p>
            <a:r>
              <a:rPr lang="en-US" dirty="0" smtClean="0"/>
              <a:t>One problem is that “</a:t>
            </a:r>
            <a:r>
              <a:rPr lang="en-US" dirty="0" smtClean="0">
                <a:solidFill>
                  <a:srgbClr val="FF0000"/>
                </a:solidFill>
              </a:rPr>
              <a:t>all decisions</a:t>
            </a:r>
            <a:r>
              <a:rPr lang="en-US" dirty="0" smtClean="0"/>
              <a:t>” might turn out to be a </a:t>
            </a:r>
            <a:r>
              <a:rPr lang="en-US" i="1" dirty="0" smtClean="0"/>
              <a:t>lot</a:t>
            </a:r>
          </a:p>
          <a:p>
            <a:pPr lvl="1"/>
            <a:r>
              <a:rPr lang="en-US" dirty="0" smtClean="0"/>
              <a:t>team gets bogged down in decision-making</a:t>
            </a:r>
          </a:p>
          <a:p>
            <a:pPr lvl="1"/>
            <a:r>
              <a:rPr lang="en-US" dirty="0" smtClean="0"/>
              <a:t>little gets achieved</a:t>
            </a:r>
          </a:p>
          <a:p>
            <a:r>
              <a:rPr lang="en-US" dirty="0" smtClean="0"/>
              <a:t>Another problem: dilution of individual responsibility</a:t>
            </a:r>
          </a:p>
          <a:p>
            <a:pPr lvl="1"/>
            <a:r>
              <a:rPr lang="en-US" dirty="0" smtClean="0"/>
              <a:t>if anything goes wrong, it’s nobody’s fault</a:t>
            </a:r>
          </a:p>
          <a:p>
            <a:pPr lvl="1"/>
            <a:r>
              <a:rPr lang="en-US" dirty="0" smtClean="0"/>
              <a:t>so less incentive to make </a:t>
            </a:r>
            <a:r>
              <a:rPr lang="en-US" i="1" dirty="0" smtClean="0"/>
              <a:t>good</a:t>
            </a:r>
            <a:r>
              <a:rPr lang="en-US" dirty="0" smtClean="0"/>
              <a:t> decisions</a:t>
            </a:r>
          </a:p>
          <a:p>
            <a:pPr lvl="1"/>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7195" y="1825625"/>
            <a:ext cx="3136605" cy="3189767"/>
          </a:xfrm>
          <a:prstGeom prst="rect">
            <a:avLst/>
          </a:prstGeom>
        </p:spPr>
      </p:pic>
    </p:spTree>
    <p:extLst>
      <p:ext uri="{BB962C8B-B14F-4D97-AF65-F5344CB8AC3E}">
        <p14:creationId xmlns:p14="http://schemas.microsoft.com/office/powerpoint/2010/main" val="2479693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 teams</a:t>
            </a:r>
            <a:endParaRPr lang="en-US" dirty="0"/>
          </a:p>
        </p:txBody>
      </p:sp>
      <p:sp>
        <p:nvSpPr>
          <p:cNvPr id="3" name="Content Placeholder 2"/>
          <p:cNvSpPr>
            <a:spLocks noGrp="1"/>
          </p:cNvSpPr>
          <p:nvPr>
            <p:ph idx="1"/>
          </p:nvPr>
        </p:nvSpPr>
        <p:spPr>
          <a:xfrm>
            <a:off x="838200" y="1825625"/>
            <a:ext cx="5634038" cy="4351338"/>
          </a:xfrm>
        </p:spPr>
        <p:txBody>
          <a:bodyPr>
            <a:normAutofit fontScale="92500" lnSpcReduction="10000"/>
          </a:bodyPr>
          <a:lstStyle/>
          <a:p>
            <a:r>
              <a:rPr lang="en-US" dirty="0" smtClean="0"/>
              <a:t>Effective teams tend to have a fairly flat structure</a:t>
            </a:r>
          </a:p>
          <a:p>
            <a:pPr lvl="1"/>
            <a:r>
              <a:rPr lang="en-US" dirty="0" smtClean="0"/>
              <a:t>team members may have different responsibilities</a:t>
            </a:r>
            <a:endParaRPr lang="en-US" dirty="0"/>
          </a:p>
          <a:p>
            <a:r>
              <a:rPr lang="en-US" dirty="0" smtClean="0"/>
              <a:t>Members make decisions within their area of expertise</a:t>
            </a:r>
          </a:p>
          <a:p>
            <a:pPr lvl="1"/>
            <a:r>
              <a:rPr lang="en-US" dirty="0" smtClean="0"/>
              <a:t>so all teammates participate in decision making to some extent</a:t>
            </a:r>
          </a:p>
          <a:p>
            <a:pPr lvl="1"/>
            <a:r>
              <a:rPr lang="en-US" dirty="0" smtClean="0"/>
              <a:t>avoids the problems of autocracy</a:t>
            </a:r>
          </a:p>
          <a:p>
            <a:pPr lvl="1"/>
            <a:r>
              <a:rPr lang="en-US" dirty="0" smtClean="0"/>
              <a:t>avoids the problems of democracy</a:t>
            </a:r>
          </a:p>
          <a:p>
            <a:pPr lvl="2"/>
            <a:r>
              <a:rPr lang="en-US" dirty="0" smtClean="0"/>
              <a:t>don’t have to consult the whole team for every decision</a:t>
            </a:r>
          </a:p>
          <a:p>
            <a:pPr lvl="2"/>
            <a:r>
              <a:rPr lang="en-US" dirty="0" smtClean="0"/>
              <a:t>only those with relevant expertise</a:t>
            </a:r>
          </a:p>
        </p:txBody>
      </p:sp>
      <p:grpSp>
        <p:nvGrpSpPr>
          <p:cNvPr id="13" name="Group 12"/>
          <p:cNvGrpSpPr/>
          <p:nvPr/>
        </p:nvGrpSpPr>
        <p:grpSpPr>
          <a:xfrm>
            <a:off x="7278017" y="2433638"/>
            <a:ext cx="552659" cy="1467059"/>
            <a:chOff x="7553325" y="4326705"/>
            <a:chExt cx="552659" cy="1467059"/>
          </a:xfrm>
        </p:grpSpPr>
        <p:sp>
          <p:nvSpPr>
            <p:cNvPr id="5" name="Oval 4"/>
            <p:cNvSpPr/>
            <p:nvPr/>
          </p:nvSpPr>
          <p:spPr>
            <a:xfrm>
              <a:off x="7573422" y="4326705"/>
              <a:ext cx="512466" cy="572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elay 5"/>
            <p:cNvSpPr/>
            <p:nvPr/>
          </p:nvSpPr>
          <p:spPr>
            <a:xfrm rot="16200000">
              <a:off x="7382503" y="5070283"/>
              <a:ext cx="894303" cy="552659"/>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8086909" y="4272640"/>
            <a:ext cx="552659" cy="1467059"/>
            <a:chOff x="8686277" y="4326705"/>
            <a:chExt cx="552659" cy="1467059"/>
          </a:xfrm>
        </p:grpSpPr>
        <p:sp>
          <p:nvSpPr>
            <p:cNvPr id="7" name="Oval 6"/>
            <p:cNvSpPr/>
            <p:nvPr/>
          </p:nvSpPr>
          <p:spPr>
            <a:xfrm>
              <a:off x="8706374" y="4326705"/>
              <a:ext cx="512466" cy="572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elay 7"/>
            <p:cNvSpPr/>
            <p:nvPr/>
          </p:nvSpPr>
          <p:spPr>
            <a:xfrm rot="16200000">
              <a:off x="8515455" y="5070283"/>
              <a:ext cx="894303" cy="552659"/>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796587" y="1377121"/>
            <a:ext cx="552659" cy="1467059"/>
            <a:chOff x="9741773" y="4326705"/>
            <a:chExt cx="552659" cy="1467059"/>
          </a:xfrm>
        </p:grpSpPr>
        <p:sp>
          <p:nvSpPr>
            <p:cNvPr id="9" name="Oval 8"/>
            <p:cNvSpPr/>
            <p:nvPr/>
          </p:nvSpPr>
          <p:spPr>
            <a:xfrm>
              <a:off x="9761870" y="4326705"/>
              <a:ext cx="512466" cy="572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elay 9"/>
            <p:cNvSpPr/>
            <p:nvPr/>
          </p:nvSpPr>
          <p:spPr>
            <a:xfrm rot="16200000">
              <a:off x="9570951" y="5070283"/>
              <a:ext cx="894303" cy="552659"/>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0596353" y="2110650"/>
            <a:ext cx="552659" cy="1467059"/>
            <a:chOff x="10945062" y="4326704"/>
            <a:chExt cx="552659" cy="1467059"/>
          </a:xfrm>
        </p:grpSpPr>
        <p:sp>
          <p:nvSpPr>
            <p:cNvPr id="11" name="Oval 10"/>
            <p:cNvSpPr/>
            <p:nvPr/>
          </p:nvSpPr>
          <p:spPr>
            <a:xfrm>
              <a:off x="10965159" y="4326704"/>
              <a:ext cx="512466" cy="572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lay 11"/>
            <p:cNvSpPr/>
            <p:nvPr/>
          </p:nvSpPr>
          <p:spPr>
            <a:xfrm rot="16200000">
              <a:off x="10774240" y="5070282"/>
              <a:ext cx="894303" cy="552659"/>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9862928" y="4272640"/>
            <a:ext cx="552659" cy="1467059"/>
            <a:chOff x="10945062" y="4326704"/>
            <a:chExt cx="552659" cy="1467059"/>
          </a:xfrm>
        </p:grpSpPr>
        <p:sp>
          <p:nvSpPr>
            <p:cNvPr id="18" name="Oval 17"/>
            <p:cNvSpPr/>
            <p:nvPr/>
          </p:nvSpPr>
          <p:spPr>
            <a:xfrm>
              <a:off x="10965159" y="4326704"/>
              <a:ext cx="512466" cy="572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elay 18"/>
            <p:cNvSpPr/>
            <p:nvPr/>
          </p:nvSpPr>
          <p:spPr>
            <a:xfrm rot="16200000">
              <a:off x="10774240" y="5070282"/>
              <a:ext cx="894303" cy="552659"/>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Arrow Connector 19"/>
          <p:cNvCxnSpPr/>
          <p:nvPr/>
        </p:nvCxnSpPr>
        <p:spPr>
          <a:xfrm flipV="1">
            <a:off x="8320006" y="3568598"/>
            <a:ext cx="1901794" cy="278443"/>
          </a:xfrm>
          <a:prstGeom prst="straightConnector1">
            <a:avLst/>
          </a:prstGeom>
          <a:ln w="19050">
            <a:solidFill>
              <a:schemeClr val="bg2">
                <a:lumMod val="1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8425119" y="3343357"/>
            <a:ext cx="1533890" cy="657937"/>
          </a:xfrm>
          <a:prstGeom prst="straightConnector1">
            <a:avLst/>
          </a:prstGeom>
          <a:ln w="19050">
            <a:solidFill>
              <a:schemeClr val="bg2">
                <a:lumMod val="1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8796587" y="3091516"/>
            <a:ext cx="986970" cy="1299917"/>
          </a:xfrm>
          <a:prstGeom prst="straightConnector1">
            <a:avLst/>
          </a:prstGeom>
          <a:ln w="19050">
            <a:solidFill>
              <a:schemeClr val="bg2">
                <a:lumMod val="1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9270903" y="3091516"/>
            <a:ext cx="19169" cy="1330216"/>
          </a:xfrm>
          <a:prstGeom prst="straightConnector1">
            <a:avLst/>
          </a:prstGeom>
          <a:ln w="19050">
            <a:solidFill>
              <a:schemeClr val="bg2">
                <a:lumMod val="10000"/>
              </a:schemeClr>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582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teams develop</a:t>
            </a:r>
            <a:endParaRPr lang="en-US" dirty="0"/>
          </a:p>
        </p:txBody>
      </p:sp>
      <p:sp>
        <p:nvSpPr>
          <p:cNvPr id="3" name="Content Placeholder 2"/>
          <p:cNvSpPr>
            <a:spLocks noGrp="1"/>
          </p:cNvSpPr>
          <p:nvPr>
            <p:ph idx="1"/>
          </p:nvPr>
        </p:nvSpPr>
        <p:spPr/>
        <p:txBody>
          <a:bodyPr/>
          <a:lstStyle/>
          <a:p>
            <a:r>
              <a:rPr lang="en-US" dirty="0" smtClean="0"/>
              <a:t>Remember slide 3: </a:t>
            </a:r>
            <a:r>
              <a:rPr lang="en-US" i="1" dirty="0" smtClean="0"/>
              <a:t>all teams are groups, but not all groups are teams</a:t>
            </a:r>
            <a:endParaRPr lang="en-US" dirty="0" smtClean="0"/>
          </a:p>
          <a:p>
            <a:r>
              <a:rPr lang="en-US" dirty="0" smtClean="0"/>
              <a:t>Suppose we want to create a </a:t>
            </a:r>
            <a:r>
              <a:rPr lang="en-US" dirty="0" smtClean="0">
                <a:solidFill>
                  <a:srgbClr val="FF0000"/>
                </a:solidFill>
              </a:rPr>
              <a:t>team</a:t>
            </a:r>
          </a:p>
          <a:p>
            <a:pPr lvl="1"/>
            <a:r>
              <a:rPr lang="en-US" dirty="0" smtClean="0"/>
              <a:t>we start out with a group of people who may have no affiliation or shared experiences at all</a:t>
            </a:r>
          </a:p>
          <a:p>
            <a:pPr lvl="1"/>
            <a:r>
              <a:rPr lang="en-US" dirty="0" smtClean="0"/>
              <a:t>how do these people develop into a team?</a:t>
            </a:r>
          </a:p>
          <a:p>
            <a:r>
              <a:rPr lang="en-US" dirty="0" smtClean="0"/>
              <a:t>Two things to bear in mind:</a:t>
            </a:r>
          </a:p>
          <a:p>
            <a:pPr lvl="1"/>
            <a:r>
              <a:rPr lang="en-US" dirty="0" smtClean="0">
                <a:solidFill>
                  <a:srgbClr val="FF0000"/>
                </a:solidFill>
              </a:rPr>
              <a:t>interpersonal dynamics</a:t>
            </a:r>
            <a:r>
              <a:rPr lang="en-US" dirty="0" smtClean="0"/>
              <a:t>: how do teammates behave towards one another?</a:t>
            </a:r>
          </a:p>
          <a:p>
            <a:pPr lvl="1"/>
            <a:r>
              <a:rPr lang="en-US" dirty="0" smtClean="0">
                <a:solidFill>
                  <a:srgbClr val="FF0000"/>
                </a:solidFill>
              </a:rPr>
              <a:t>task focus</a:t>
            </a:r>
            <a:r>
              <a:rPr lang="en-US" dirty="0" smtClean="0"/>
              <a:t>: how do teammates behave towards the work they are doing?</a:t>
            </a:r>
            <a:endParaRPr lang="en-US" dirty="0"/>
          </a:p>
        </p:txBody>
      </p:sp>
    </p:spTree>
    <p:extLst>
      <p:ext uri="{BB962C8B-B14F-4D97-AF65-F5344CB8AC3E}">
        <p14:creationId xmlns:p14="http://schemas.microsoft.com/office/powerpoint/2010/main" val="3957570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Tuckman and Jensen</a:t>
            </a:r>
            <a:endParaRPr lang="en-US" dirty="0"/>
          </a:p>
        </p:txBody>
      </p:sp>
      <p:sp>
        <p:nvSpPr>
          <p:cNvPr id="3" name="Content Placeholder 2"/>
          <p:cNvSpPr>
            <a:spLocks noGrp="1"/>
          </p:cNvSpPr>
          <p:nvPr>
            <p:ph idx="1"/>
          </p:nvPr>
        </p:nvSpPr>
        <p:spPr/>
        <p:txBody>
          <a:bodyPr>
            <a:normAutofit lnSpcReduction="10000"/>
          </a:bodyPr>
          <a:lstStyle/>
          <a:p>
            <a:r>
              <a:rPr lang="en-US" dirty="0" smtClean="0"/>
              <a:t>Tuckman proposed a model for group development in 1965</a:t>
            </a:r>
          </a:p>
          <a:p>
            <a:r>
              <a:rPr lang="en-US" dirty="0" smtClean="0"/>
              <a:t>Teams go through these stages:</a:t>
            </a:r>
          </a:p>
          <a:p>
            <a:pPr lvl="1"/>
            <a:r>
              <a:rPr lang="en-US" dirty="0" smtClean="0"/>
              <a:t>Forming</a:t>
            </a:r>
          </a:p>
          <a:p>
            <a:pPr lvl="1"/>
            <a:r>
              <a:rPr lang="en-US" dirty="0" smtClean="0"/>
              <a:t>Storming</a:t>
            </a:r>
          </a:p>
          <a:p>
            <a:pPr lvl="1"/>
            <a:r>
              <a:rPr lang="en-US" dirty="0" smtClean="0"/>
              <a:t>Norming</a:t>
            </a:r>
          </a:p>
          <a:p>
            <a:pPr lvl="1"/>
            <a:r>
              <a:rPr lang="en-US" dirty="0" smtClean="0"/>
              <a:t>Performing</a:t>
            </a:r>
          </a:p>
          <a:p>
            <a:r>
              <a:rPr lang="en-US" dirty="0" smtClean="0"/>
              <a:t>In 1977, Tuckman and Jensen added a fifth stage:</a:t>
            </a:r>
          </a:p>
          <a:p>
            <a:pPr lvl="1"/>
            <a:r>
              <a:rPr lang="en-US" dirty="0" smtClean="0"/>
              <a:t>Adjourning</a:t>
            </a:r>
          </a:p>
          <a:p>
            <a:r>
              <a:rPr lang="en-US" dirty="0" smtClean="0"/>
              <a:t>Let’s see how group dynamics and task focus change as teams progress through these stages</a:t>
            </a:r>
          </a:p>
          <a:p>
            <a:pPr lvl="1"/>
            <a:endParaRPr lang="en-US" dirty="0"/>
          </a:p>
        </p:txBody>
      </p:sp>
    </p:spTree>
    <p:extLst>
      <p:ext uri="{BB962C8B-B14F-4D97-AF65-F5344CB8AC3E}">
        <p14:creationId xmlns:p14="http://schemas.microsoft.com/office/powerpoint/2010/main" val="53973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Forming</a:t>
            </a:r>
            <a:endParaRPr lang="en-US" dirty="0"/>
          </a:p>
        </p:txBody>
      </p:sp>
      <p:sp>
        <p:nvSpPr>
          <p:cNvPr id="3" name="Content Placeholder 2"/>
          <p:cNvSpPr>
            <a:spLocks noGrp="1"/>
          </p:cNvSpPr>
          <p:nvPr>
            <p:ph idx="1"/>
          </p:nvPr>
        </p:nvSpPr>
        <p:spPr/>
        <p:txBody>
          <a:bodyPr/>
          <a:lstStyle/>
          <a:p>
            <a:r>
              <a:rPr lang="en-US" dirty="0" smtClean="0"/>
              <a:t>Team has only just been put together</a:t>
            </a:r>
          </a:p>
          <a:p>
            <a:pPr lvl="1"/>
            <a:r>
              <a:rPr lang="en-US" dirty="0" smtClean="0"/>
              <a:t>perhaps the team members don’t know each other very well</a:t>
            </a:r>
          </a:p>
          <a:p>
            <a:r>
              <a:rPr lang="en-US" dirty="0" smtClean="0"/>
              <a:t>At this stage, little progress is likely to be made on the team’s task</a:t>
            </a:r>
          </a:p>
          <a:p>
            <a:pPr lvl="1"/>
            <a:r>
              <a:rPr lang="en-US" dirty="0" smtClean="0"/>
              <a:t>effort is going into coming to understand teammates, sorting out the process, etc.</a:t>
            </a:r>
          </a:p>
          <a:p>
            <a:pPr lvl="1"/>
            <a:r>
              <a:rPr lang="en-US" dirty="0" smtClean="0"/>
              <a:t>it is very likely that team members don’t understand the task yet, and have yet to decide how it is best achieved</a:t>
            </a:r>
          </a:p>
          <a:p>
            <a:r>
              <a:rPr lang="en-US" dirty="0" smtClean="0"/>
              <a:t>Team members haven’t yet learned how to work together, so the group dynamic doesn’t involve much collaboration</a:t>
            </a:r>
            <a:endParaRPr lang="en-US" dirty="0"/>
          </a:p>
        </p:txBody>
      </p:sp>
    </p:spTree>
    <p:extLst>
      <p:ext uri="{BB962C8B-B14F-4D97-AF65-F5344CB8AC3E}">
        <p14:creationId xmlns:p14="http://schemas.microsoft.com/office/powerpoint/2010/main" val="2504982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Storming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Teams may go through a phase in which members come into conflict</a:t>
            </a:r>
          </a:p>
          <a:p>
            <a:pPr lvl="1"/>
            <a:r>
              <a:rPr lang="en-US" dirty="0" smtClean="0"/>
              <a:t>they had been working more or less independently but are beginning to genuinely collaborate</a:t>
            </a:r>
          </a:p>
          <a:p>
            <a:pPr lvl="1"/>
            <a:r>
              <a:rPr lang="en-US" dirty="0" smtClean="0"/>
              <a:t>this exposes differences in work preferences, opinions, etc.</a:t>
            </a:r>
          </a:p>
          <a:p>
            <a:r>
              <a:rPr lang="en-US" dirty="0" smtClean="0"/>
              <a:t>May look like the group dynamic is falling apart, but this is actually an encouraging sign</a:t>
            </a:r>
          </a:p>
          <a:p>
            <a:pPr lvl="1"/>
            <a:r>
              <a:rPr lang="en-US" dirty="0" smtClean="0"/>
              <a:t>teammates are beginning to understand one another</a:t>
            </a:r>
          </a:p>
          <a:p>
            <a:pPr lvl="1"/>
            <a:r>
              <a:rPr lang="en-US" dirty="0" smtClean="0"/>
              <a:t>trust relationships are beginning to form</a:t>
            </a:r>
          </a:p>
          <a:p>
            <a:pPr lvl="1"/>
            <a:r>
              <a:rPr lang="en-US" dirty="0" smtClean="0"/>
              <a:t>teammates will begin to point out and complain about poor </a:t>
            </a:r>
            <a:r>
              <a:rPr lang="en-US" dirty="0" err="1" smtClean="0"/>
              <a:t>behaviour</a:t>
            </a:r>
            <a:r>
              <a:rPr lang="en-US" dirty="0" smtClean="0"/>
              <a:t>: shirking, domineering, indecision, etc.</a:t>
            </a:r>
          </a:p>
          <a:p>
            <a:r>
              <a:rPr lang="en-US" dirty="0" smtClean="0"/>
              <a:t>Throughout this process, productivity may be rising slowly or delayed by the need to resolve conflicts</a:t>
            </a:r>
          </a:p>
          <a:p>
            <a:r>
              <a:rPr lang="en-US" dirty="0" smtClean="0"/>
              <a:t>Some teams don’t seem to go through a storming phase, but unless you are very lucky there will be conflicts that need to be resolved before the team can be maximally productive</a:t>
            </a:r>
            <a:endParaRPr lang="en-US" dirty="0"/>
          </a:p>
        </p:txBody>
      </p:sp>
    </p:spTree>
    <p:extLst>
      <p:ext uri="{BB962C8B-B14F-4D97-AF65-F5344CB8AC3E}">
        <p14:creationId xmlns:p14="http://schemas.microsoft.com/office/powerpoint/2010/main" val="2587501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Norming</a:t>
            </a:r>
            <a:endParaRPr lang="en-US" dirty="0"/>
          </a:p>
        </p:txBody>
      </p:sp>
      <p:sp>
        <p:nvSpPr>
          <p:cNvPr id="3" name="Content Placeholder 2"/>
          <p:cNvSpPr>
            <a:spLocks noGrp="1"/>
          </p:cNvSpPr>
          <p:nvPr>
            <p:ph idx="1"/>
          </p:nvPr>
        </p:nvSpPr>
        <p:spPr/>
        <p:txBody>
          <a:bodyPr/>
          <a:lstStyle/>
          <a:p>
            <a:r>
              <a:rPr lang="en-US" dirty="0" smtClean="0"/>
              <a:t>Now that most differences of opinion have been resolved to everyone’s satisfaction, the team settles down to business</a:t>
            </a:r>
          </a:p>
          <a:p>
            <a:r>
              <a:rPr lang="en-US" dirty="0" smtClean="0"/>
              <a:t>There is a healthy level of trust and respect between teammates, and the team begins to develop its own identity</a:t>
            </a:r>
          </a:p>
          <a:p>
            <a:r>
              <a:rPr lang="en-US" dirty="0" smtClean="0"/>
              <a:t>Team standards begin to develop: unspoken agreements on what constitutes normal or sensible approaches to work</a:t>
            </a:r>
          </a:p>
          <a:p>
            <a:r>
              <a:rPr lang="en-US" dirty="0" smtClean="0"/>
              <a:t>Individuals begin to take on unofficial roles within the team (e.g. “</a:t>
            </a:r>
            <a:r>
              <a:rPr lang="en-US" dirty="0" err="1" smtClean="0"/>
              <a:t>defuser</a:t>
            </a:r>
            <a:r>
              <a:rPr lang="en-US" dirty="0" smtClean="0"/>
              <a:t> of tension”, “source of creative ideas”, etc.)</a:t>
            </a:r>
            <a:endParaRPr lang="en-US" dirty="0"/>
          </a:p>
        </p:txBody>
      </p:sp>
    </p:spTree>
    <p:extLst>
      <p:ext uri="{BB962C8B-B14F-4D97-AF65-F5344CB8AC3E}">
        <p14:creationId xmlns:p14="http://schemas.microsoft.com/office/powerpoint/2010/main" val="250393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a:t>
            </a:r>
            <a:endParaRPr lang="en-US" dirty="0"/>
          </a:p>
        </p:txBody>
      </p:sp>
      <p:sp>
        <p:nvSpPr>
          <p:cNvPr id="3" name="Content Placeholder 2"/>
          <p:cNvSpPr>
            <a:spLocks noGrp="1"/>
          </p:cNvSpPr>
          <p:nvPr>
            <p:ph idx="1"/>
          </p:nvPr>
        </p:nvSpPr>
        <p:spPr/>
        <p:txBody>
          <a:bodyPr/>
          <a:lstStyle/>
          <a:p>
            <a:r>
              <a:rPr lang="en-US" dirty="0" smtClean="0"/>
              <a:t>Everybody now understands their team and how it functions</a:t>
            </a:r>
          </a:p>
          <a:p>
            <a:r>
              <a:rPr lang="en-US" dirty="0" smtClean="0"/>
              <a:t>There is a high level of trust between team members</a:t>
            </a:r>
          </a:p>
          <a:p>
            <a:r>
              <a:rPr lang="en-US" dirty="0" smtClean="0"/>
              <a:t>The team is functioning as well as it can, and works towards achieving its goals smoothly and easily</a:t>
            </a:r>
            <a:endParaRPr lang="en-US" dirty="0"/>
          </a:p>
        </p:txBody>
      </p:sp>
    </p:spTree>
    <p:extLst>
      <p:ext uri="{BB962C8B-B14F-4D97-AF65-F5344CB8AC3E}">
        <p14:creationId xmlns:p14="http://schemas.microsoft.com/office/powerpoint/2010/main" val="146917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Adjourning</a:t>
            </a:r>
            <a:endParaRPr lang="en-US" dirty="0"/>
          </a:p>
        </p:txBody>
      </p:sp>
      <p:sp>
        <p:nvSpPr>
          <p:cNvPr id="3" name="Content Placeholder 2"/>
          <p:cNvSpPr>
            <a:spLocks noGrp="1"/>
          </p:cNvSpPr>
          <p:nvPr>
            <p:ph idx="1"/>
          </p:nvPr>
        </p:nvSpPr>
        <p:spPr/>
        <p:txBody>
          <a:bodyPr/>
          <a:lstStyle/>
          <a:p>
            <a:r>
              <a:rPr lang="en-US" dirty="0" smtClean="0"/>
              <a:t>Also called </a:t>
            </a:r>
            <a:r>
              <a:rPr lang="en-US" dirty="0" smtClean="0">
                <a:solidFill>
                  <a:srgbClr val="FF0000"/>
                </a:solidFill>
              </a:rPr>
              <a:t>mourning</a:t>
            </a:r>
          </a:p>
          <a:p>
            <a:r>
              <a:rPr lang="en-US" dirty="0" smtClean="0"/>
              <a:t>Team completes its task</a:t>
            </a:r>
          </a:p>
          <a:p>
            <a:r>
              <a:rPr lang="en-US" dirty="0" smtClean="0"/>
              <a:t>Team breaks up and former members go on their way</a:t>
            </a:r>
          </a:p>
          <a:p>
            <a:r>
              <a:rPr lang="en-US" dirty="0" smtClean="0"/>
              <a:t>Can be a very sad occasion!</a:t>
            </a:r>
            <a:endParaRPr lang="en-US" dirty="0"/>
          </a:p>
        </p:txBody>
      </p:sp>
    </p:spTree>
    <p:extLst>
      <p:ext uri="{BB962C8B-B14F-4D97-AF65-F5344CB8AC3E}">
        <p14:creationId xmlns:p14="http://schemas.microsoft.com/office/powerpoint/2010/main" val="2900895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 you make a great team?</a:t>
            </a:r>
            <a:endParaRPr lang="en-US" dirty="0"/>
          </a:p>
        </p:txBody>
      </p:sp>
      <p:sp>
        <p:nvSpPr>
          <p:cNvPr id="3" name="Content Placeholder 2"/>
          <p:cNvSpPr>
            <a:spLocks noGrp="1"/>
          </p:cNvSpPr>
          <p:nvPr>
            <p:ph idx="1"/>
          </p:nvPr>
        </p:nvSpPr>
        <p:spPr/>
        <p:txBody>
          <a:bodyPr/>
          <a:lstStyle/>
          <a:p>
            <a:r>
              <a:rPr lang="en-US" dirty="0" smtClean="0"/>
              <a:t>In 1987, Tom DeMarco and Timothy Lister wrote a book called </a:t>
            </a:r>
            <a:r>
              <a:rPr lang="en-US" dirty="0" err="1" smtClean="0"/>
              <a:t>Peopleware</a:t>
            </a:r>
            <a:r>
              <a:rPr lang="en-US" dirty="0" smtClean="0"/>
              <a:t> about management in IT and engineering</a:t>
            </a:r>
          </a:p>
          <a:p>
            <a:r>
              <a:rPr lang="en-US" dirty="0" smtClean="0"/>
              <a:t>Tried to write a chapter about how to ensure that a team would work well</a:t>
            </a:r>
          </a:p>
          <a:p>
            <a:pPr lvl="1"/>
            <a:r>
              <a:rPr lang="en-US" dirty="0" smtClean="0"/>
              <a:t>they failed to do this…</a:t>
            </a:r>
          </a:p>
          <a:p>
            <a:r>
              <a:rPr lang="en-US" dirty="0" smtClean="0"/>
              <a:t>But were able to write a chapter on how to ensure that a team </a:t>
            </a:r>
            <a:r>
              <a:rPr lang="en-US" dirty="0" smtClean="0">
                <a:solidFill>
                  <a:srgbClr val="FF0000"/>
                </a:solidFill>
              </a:rPr>
              <a:t>won’t</a:t>
            </a:r>
            <a:r>
              <a:rPr lang="en-US" dirty="0" smtClean="0"/>
              <a:t> work well!</a:t>
            </a:r>
          </a:p>
          <a:p>
            <a:pPr lvl="1"/>
            <a:r>
              <a:rPr lang="en-US" dirty="0" smtClean="0"/>
              <a:t>they identified some bad practices which they called </a:t>
            </a:r>
            <a:r>
              <a:rPr lang="en-US" i="1" dirty="0" err="1" smtClean="0"/>
              <a:t>teamicide</a:t>
            </a:r>
            <a:endParaRPr lang="en-US" dirty="0"/>
          </a:p>
        </p:txBody>
      </p:sp>
    </p:spTree>
    <p:extLst>
      <p:ext uri="{BB962C8B-B14F-4D97-AF65-F5344CB8AC3E}">
        <p14:creationId xmlns:p14="http://schemas.microsoft.com/office/powerpoint/2010/main" val="2347805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 this lecture…</a:t>
            </a:r>
            <a:endParaRPr lang="en-AU" dirty="0"/>
          </a:p>
        </p:txBody>
      </p:sp>
      <p:sp>
        <p:nvSpPr>
          <p:cNvPr id="3" name="Content Placeholder 2"/>
          <p:cNvSpPr>
            <a:spLocks noGrp="1"/>
          </p:cNvSpPr>
          <p:nvPr>
            <p:ph idx="1"/>
          </p:nvPr>
        </p:nvSpPr>
        <p:spPr/>
        <p:txBody>
          <a:bodyPr/>
          <a:lstStyle/>
          <a:p>
            <a:r>
              <a:rPr lang="en-AU" dirty="0" smtClean="0"/>
              <a:t>Teams and groups</a:t>
            </a:r>
          </a:p>
          <a:p>
            <a:r>
              <a:rPr lang="en-AU" dirty="0" smtClean="0"/>
              <a:t>Stages of team development</a:t>
            </a:r>
          </a:p>
          <a:p>
            <a:r>
              <a:rPr lang="en-AU" dirty="0" smtClean="0"/>
              <a:t>Problems with teamwork</a:t>
            </a:r>
            <a:endParaRPr lang="en-AU" dirty="0"/>
          </a:p>
        </p:txBody>
      </p:sp>
    </p:spTree>
    <p:extLst>
      <p:ext uri="{BB962C8B-B14F-4D97-AF65-F5344CB8AC3E}">
        <p14:creationId xmlns:p14="http://schemas.microsoft.com/office/powerpoint/2010/main" val="1533004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Teamicide</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Defensive management</a:t>
            </a:r>
          </a:p>
          <a:p>
            <a:pPr lvl="1"/>
            <a:r>
              <a:rPr lang="en-US" dirty="0" smtClean="0"/>
              <a:t>if management makes it clear to the team that they’re not trusted, the team loses motivation</a:t>
            </a:r>
          </a:p>
          <a:p>
            <a:r>
              <a:rPr lang="en-US" dirty="0" smtClean="0"/>
              <a:t>Bureaucracy</a:t>
            </a:r>
          </a:p>
          <a:p>
            <a:pPr lvl="1"/>
            <a:r>
              <a:rPr lang="en-US" dirty="0" smtClean="0"/>
              <a:t>hard to maintain your enthusiasm when you’re doing lots of mindless paperwork</a:t>
            </a:r>
          </a:p>
          <a:p>
            <a:r>
              <a:rPr lang="en-US" dirty="0" smtClean="0"/>
              <a:t>Physical separation</a:t>
            </a:r>
          </a:p>
          <a:p>
            <a:pPr lvl="1"/>
            <a:r>
              <a:rPr lang="en-US" dirty="0" smtClean="0"/>
              <a:t>teams work best when members have spontaneous, casual interactions as well as planned and guided interactions</a:t>
            </a:r>
          </a:p>
          <a:p>
            <a:pPr lvl="1"/>
            <a:r>
              <a:rPr lang="en-US" dirty="0" smtClean="0"/>
              <a:t>spontaneous interactions enable creativity but are impossible if team members aren’t co-located </a:t>
            </a:r>
          </a:p>
          <a:p>
            <a:r>
              <a:rPr lang="en-US" dirty="0" smtClean="0"/>
              <a:t>Fragmentation of time</a:t>
            </a:r>
          </a:p>
          <a:p>
            <a:pPr lvl="1"/>
            <a:r>
              <a:rPr lang="en-US" dirty="0" smtClean="0"/>
              <a:t>because you can’t concentrate if you keep switching back and forth between projects</a:t>
            </a:r>
          </a:p>
        </p:txBody>
      </p:sp>
    </p:spTree>
    <p:extLst>
      <p:ext uri="{BB962C8B-B14F-4D97-AF65-F5344CB8AC3E}">
        <p14:creationId xmlns:p14="http://schemas.microsoft.com/office/powerpoint/2010/main" val="535462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dirty="0" err="1" smtClean="0"/>
              <a:t>Teamicide</a:t>
            </a:r>
            <a:r>
              <a:rPr lang="en-US" dirty="0" smtClean="0"/>
              <a:t>”, continued…</a:t>
            </a:r>
            <a:endParaRPr lang="en-US" dirty="0"/>
          </a:p>
        </p:txBody>
      </p:sp>
      <p:sp>
        <p:nvSpPr>
          <p:cNvPr id="3" name="Content Placeholder 2"/>
          <p:cNvSpPr>
            <a:spLocks noGrp="1"/>
          </p:cNvSpPr>
          <p:nvPr>
            <p:ph idx="1"/>
          </p:nvPr>
        </p:nvSpPr>
        <p:spPr/>
        <p:txBody>
          <a:bodyPr>
            <a:normAutofit fontScale="92500" lnSpcReduction="10000"/>
          </a:bodyPr>
          <a:lstStyle/>
          <a:p>
            <a:r>
              <a:rPr lang="en-US" dirty="0"/>
              <a:t>Quality-reduced product</a:t>
            </a:r>
          </a:p>
          <a:p>
            <a:pPr lvl="1"/>
            <a:r>
              <a:rPr lang="en-US" dirty="0"/>
              <a:t>idea might be to lower costs or to ship earlier but it’s still demotivating to ship a poor product</a:t>
            </a:r>
          </a:p>
          <a:p>
            <a:r>
              <a:rPr lang="en-US" dirty="0"/>
              <a:t>Phony </a:t>
            </a:r>
            <a:r>
              <a:rPr lang="en-US" dirty="0" smtClean="0"/>
              <a:t>deadlines</a:t>
            </a:r>
          </a:p>
          <a:p>
            <a:pPr lvl="1"/>
            <a:r>
              <a:rPr lang="en-US" dirty="0" smtClean="0"/>
              <a:t>i.e. trying to make team members work faster by imposing artificially-close deadlines</a:t>
            </a:r>
          </a:p>
          <a:p>
            <a:pPr lvl="1"/>
            <a:r>
              <a:rPr lang="en-US" dirty="0" smtClean="0"/>
              <a:t>really a form of defensive management: management doesn’t trust the team to work hard unless they are nagged</a:t>
            </a:r>
            <a:endParaRPr lang="en-US" dirty="0"/>
          </a:p>
          <a:p>
            <a:r>
              <a:rPr lang="en-US" dirty="0"/>
              <a:t>Clique </a:t>
            </a:r>
            <a:r>
              <a:rPr lang="en-US" dirty="0" smtClean="0"/>
              <a:t>control</a:t>
            </a:r>
          </a:p>
          <a:p>
            <a:pPr lvl="1"/>
            <a:r>
              <a:rPr lang="en-US" dirty="0" smtClean="0"/>
              <a:t>i.e. management may have policies that actively interfere with the health of teams (e.g. regularly rotating people through different roles)</a:t>
            </a:r>
            <a:endParaRPr lang="en-US" b="1" dirty="0" smtClean="0"/>
          </a:p>
          <a:p>
            <a:pPr lvl="1"/>
            <a:r>
              <a:rPr lang="en-US" dirty="0" smtClean="0"/>
              <a:t>the authors see this as a consequence of management’s failure to understand teams, since teams seldom exist at management level</a:t>
            </a:r>
          </a:p>
        </p:txBody>
      </p:sp>
    </p:spTree>
    <p:extLst>
      <p:ext uri="{BB962C8B-B14F-4D97-AF65-F5344CB8AC3E}">
        <p14:creationId xmlns:p14="http://schemas.microsoft.com/office/powerpoint/2010/main" val="3904856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Summary</a:t>
            </a:r>
            <a:endParaRPr lang="en-AU" dirty="0"/>
          </a:p>
        </p:txBody>
      </p:sp>
      <p:sp>
        <p:nvSpPr>
          <p:cNvPr id="3" name="Content Placeholder 2"/>
          <p:cNvSpPr>
            <a:spLocks noGrp="1"/>
          </p:cNvSpPr>
          <p:nvPr>
            <p:ph idx="1"/>
          </p:nvPr>
        </p:nvSpPr>
        <p:spPr/>
        <p:txBody>
          <a:bodyPr/>
          <a:lstStyle/>
          <a:p>
            <a:r>
              <a:rPr lang="en-AU" dirty="0" smtClean="0"/>
              <a:t>Teams</a:t>
            </a:r>
          </a:p>
          <a:p>
            <a:r>
              <a:rPr lang="en-AU" dirty="0" smtClean="0"/>
              <a:t>Problematic team structures</a:t>
            </a:r>
          </a:p>
          <a:p>
            <a:r>
              <a:rPr lang="en-AU" dirty="0" smtClean="0"/>
              <a:t>Team development</a:t>
            </a:r>
          </a:p>
          <a:p>
            <a:r>
              <a:rPr lang="en-AU" dirty="0" smtClean="0"/>
              <a:t>“</a:t>
            </a:r>
            <a:r>
              <a:rPr lang="en-AU" dirty="0" err="1" smtClean="0"/>
              <a:t>Teamicidal</a:t>
            </a:r>
            <a:r>
              <a:rPr lang="en-AU" dirty="0" smtClean="0"/>
              <a:t>” management practices </a:t>
            </a:r>
            <a:endParaRPr lang="en-AU" dirty="0"/>
          </a:p>
        </p:txBody>
      </p:sp>
    </p:spTree>
    <p:extLst>
      <p:ext uri="{BB962C8B-B14F-4D97-AF65-F5344CB8AC3E}">
        <p14:creationId xmlns:p14="http://schemas.microsoft.com/office/powerpoint/2010/main" val="424745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Next </a:t>
            </a:r>
            <a:r>
              <a:rPr lang="en-AU" dirty="0" smtClean="0"/>
              <a:t>week</a:t>
            </a:r>
            <a:endParaRPr lang="en-AU" dirty="0"/>
          </a:p>
        </p:txBody>
      </p:sp>
      <p:sp>
        <p:nvSpPr>
          <p:cNvPr id="3" name="Content Placeholder 2"/>
          <p:cNvSpPr>
            <a:spLocks noGrp="1"/>
          </p:cNvSpPr>
          <p:nvPr>
            <p:ph idx="1"/>
          </p:nvPr>
        </p:nvSpPr>
        <p:spPr/>
        <p:txBody>
          <a:bodyPr/>
          <a:lstStyle/>
          <a:p>
            <a:r>
              <a:rPr lang="en-AU" smtClean="0"/>
              <a:t>Non-functional requirements</a:t>
            </a:r>
            <a:endParaRPr lang="en-AU" dirty="0"/>
          </a:p>
        </p:txBody>
      </p:sp>
    </p:spTree>
    <p:extLst>
      <p:ext uri="{BB962C8B-B14F-4D97-AF65-F5344CB8AC3E}">
        <p14:creationId xmlns:p14="http://schemas.microsoft.com/office/powerpoint/2010/main" val="302442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Teams and groups</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rgbClr val="FF0000"/>
                </a:solidFill>
              </a:rPr>
              <a:t>group</a:t>
            </a:r>
            <a:r>
              <a:rPr lang="en-US" dirty="0" smtClean="0"/>
              <a:t> is a collection of people</a:t>
            </a:r>
          </a:p>
          <a:p>
            <a:r>
              <a:rPr lang="en-US" dirty="0" smtClean="0"/>
              <a:t>A </a:t>
            </a:r>
            <a:r>
              <a:rPr lang="en-US" dirty="0" smtClean="0">
                <a:solidFill>
                  <a:srgbClr val="FF0000"/>
                </a:solidFill>
              </a:rPr>
              <a:t>team</a:t>
            </a:r>
            <a:r>
              <a:rPr lang="en-US" dirty="0" smtClean="0"/>
              <a:t> is a group that is (or is expected to be)</a:t>
            </a:r>
          </a:p>
          <a:p>
            <a:pPr lvl="1"/>
            <a:r>
              <a:rPr lang="en-US" dirty="0" smtClean="0"/>
              <a:t>cohesive</a:t>
            </a:r>
          </a:p>
          <a:p>
            <a:pPr lvl="1"/>
            <a:r>
              <a:rPr lang="en-US" dirty="0" smtClean="0"/>
              <a:t>focused on a common purpose or goal</a:t>
            </a:r>
          </a:p>
          <a:p>
            <a:r>
              <a:rPr lang="en-US" dirty="0" smtClean="0"/>
              <a:t>All teams are groups, but not all groups are teams!</a:t>
            </a:r>
            <a:endParaRPr lang="en-US" dirty="0"/>
          </a:p>
        </p:txBody>
      </p:sp>
    </p:spTree>
    <p:extLst>
      <p:ext uri="{BB962C8B-B14F-4D97-AF65-F5344CB8AC3E}">
        <p14:creationId xmlns:p14="http://schemas.microsoft.com/office/powerpoint/2010/main" val="174419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teams?</a:t>
            </a:r>
            <a:endParaRPr lang="en-US" dirty="0"/>
          </a:p>
        </p:txBody>
      </p:sp>
      <p:sp>
        <p:nvSpPr>
          <p:cNvPr id="3" name="Content Placeholder 2"/>
          <p:cNvSpPr>
            <a:spLocks noGrp="1"/>
          </p:cNvSpPr>
          <p:nvPr>
            <p:ph idx="1"/>
          </p:nvPr>
        </p:nvSpPr>
        <p:spPr/>
        <p:txBody>
          <a:bodyPr>
            <a:normAutofit lnSpcReduction="10000"/>
          </a:bodyPr>
          <a:lstStyle/>
          <a:p>
            <a:r>
              <a:rPr lang="en-US" dirty="0" smtClean="0"/>
              <a:t>The ability to work with others is an important life and career skill, no matter what your future plans are</a:t>
            </a:r>
          </a:p>
          <a:p>
            <a:pPr lvl="1"/>
            <a:r>
              <a:rPr lang="en-US" dirty="0"/>
              <a:t>a</a:t>
            </a:r>
            <a:r>
              <a:rPr lang="en-US" dirty="0" smtClean="0"/>
              <a:t>lmost all nontrivial </a:t>
            </a:r>
            <a:r>
              <a:rPr lang="en-US" dirty="0" smtClean="0">
                <a:solidFill>
                  <a:srgbClr val="FF0000"/>
                </a:solidFill>
              </a:rPr>
              <a:t>software development </a:t>
            </a:r>
            <a:r>
              <a:rPr lang="en-US" dirty="0" smtClean="0"/>
              <a:t>is done as a team</a:t>
            </a:r>
          </a:p>
          <a:p>
            <a:pPr lvl="1"/>
            <a:r>
              <a:rPr lang="en-US" dirty="0" smtClean="0"/>
              <a:t>almost all nontrivial </a:t>
            </a:r>
            <a:r>
              <a:rPr lang="en-US" dirty="0" smtClean="0">
                <a:solidFill>
                  <a:srgbClr val="FF0000"/>
                </a:solidFill>
              </a:rPr>
              <a:t>research</a:t>
            </a:r>
            <a:r>
              <a:rPr lang="en-US" dirty="0" smtClean="0"/>
              <a:t> is done as a team</a:t>
            </a:r>
          </a:p>
          <a:p>
            <a:pPr lvl="1"/>
            <a:r>
              <a:rPr lang="en-US" dirty="0" smtClean="0"/>
              <a:t>surveys of potential employers of IT graduates consistently rate teamwork and interpersonal skills</a:t>
            </a:r>
          </a:p>
          <a:p>
            <a:r>
              <a:rPr lang="en-US" dirty="0" smtClean="0"/>
              <a:t>You’ll need it for later study: senior projects in IT disciplines often involve teamwork</a:t>
            </a:r>
          </a:p>
          <a:p>
            <a:pPr lvl="1"/>
            <a:r>
              <a:rPr lang="en-US" dirty="0" smtClean="0"/>
              <a:t>in Software Engineering, there are year-long team projects in third year (FIT3170) </a:t>
            </a:r>
            <a:r>
              <a:rPr lang="en-US" i="1" dirty="0" smtClean="0"/>
              <a:t>and</a:t>
            </a:r>
            <a:r>
              <a:rPr lang="en-US" dirty="0" smtClean="0"/>
              <a:t> fourth year (FIT4002)</a:t>
            </a:r>
          </a:p>
          <a:p>
            <a:pPr lvl="1"/>
            <a:r>
              <a:rPr lang="en-US" dirty="0" smtClean="0"/>
              <a:t>InfoTech has a two-semester team project in third year</a:t>
            </a:r>
            <a:endParaRPr lang="en-US" dirty="0"/>
          </a:p>
        </p:txBody>
      </p:sp>
    </p:spTree>
    <p:extLst>
      <p:ext uri="{BB962C8B-B14F-4D97-AF65-F5344CB8AC3E}">
        <p14:creationId xmlns:p14="http://schemas.microsoft.com/office/powerpoint/2010/main" val="182263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Teams in software engineering</a:t>
            </a:r>
            <a:endParaRPr lang="en-US" dirty="0"/>
          </a:p>
        </p:txBody>
      </p:sp>
      <p:sp>
        <p:nvSpPr>
          <p:cNvPr id="3" name="Content Placeholder 2"/>
          <p:cNvSpPr>
            <a:spLocks noGrp="1"/>
          </p:cNvSpPr>
          <p:nvPr>
            <p:ph idx="1"/>
          </p:nvPr>
        </p:nvSpPr>
        <p:spPr/>
        <p:txBody>
          <a:bodyPr/>
          <a:lstStyle/>
          <a:p>
            <a:r>
              <a:rPr lang="en-US" dirty="0" smtClean="0"/>
              <a:t>Software engineering is about delivering systems that are large or complicated or mission-critical (or all of these things!)</a:t>
            </a:r>
          </a:p>
          <a:p>
            <a:r>
              <a:rPr lang="en-US" dirty="0" smtClean="0"/>
              <a:t>To make these systems work, we will need</a:t>
            </a:r>
          </a:p>
          <a:p>
            <a:pPr lvl="1"/>
            <a:r>
              <a:rPr lang="en-US" dirty="0" smtClean="0"/>
              <a:t>lots of people</a:t>
            </a:r>
          </a:p>
          <a:p>
            <a:pPr lvl="1"/>
            <a:r>
              <a:rPr lang="en-US" dirty="0" smtClean="0"/>
              <a:t>working together effectively</a:t>
            </a:r>
          </a:p>
          <a:p>
            <a:r>
              <a:rPr lang="en-US" dirty="0" smtClean="0"/>
              <a:t>And these teams need to be structured carefully, because the structure of the organization can affect the success of the project</a:t>
            </a:r>
            <a:endParaRPr lang="en-US" dirty="0"/>
          </a:p>
        </p:txBody>
      </p:sp>
    </p:spTree>
    <p:extLst>
      <p:ext uri="{BB962C8B-B14F-4D97-AF65-F5344CB8AC3E}">
        <p14:creationId xmlns:p14="http://schemas.microsoft.com/office/powerpoint/2010/main" val="3537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Conway’s Law</a:t>
            </a:r>
            <a:endParaRPr lang="en-US" dirty="0"/>
          </a:p>
        </p:txBody>
      </p:sp>
      <p:sp>
        <p:nvSpPr>
          <p:cNvPr id="3" name="Content Placeholder 2"/>
          <p:cNvSpPr>
            <a:spLocks noGrp="1"/>
          </p:cNvSpPr>
          <p:nvPr>
            <p:ph idx="1"/>
          </p:nvPr>
        </p:nvSpPr>
        <p:spPr>
          <a:xfrm>
            <a:off x="838200" y="2743200"/>
            <a:ext cx="10515600" cy="3433763"/>
          </a:xfrm>
        </p:spPr>
        <p:txBody>
          <a:bodyPr>
            <a:normAutofit fontScale="85000" lnSpcReduction="20000"/>
          </a:bodyPr>
          <a:lstStyle/>
          <a:p>
            <a:r>
              <a:rPr lang="en-US" dirty="0" smtClean="0"/>
              <a:t>To create a software module, developers need to communicate and collaborate closely</a:t>
            </a:r>
          </a:p>
          <a:p>
            <a:r>
              <a:rPr lang="en-US" dirty="0" smtClean="0"/>
              <a:t>It’s harder to collaborate outside your team, and easier to collaborate with teammates</a:t>
            </a:r>
          </a:p>
          <a:p>
            <a:r>
              <a:rPr lang="en-US" dirty="0" smtClean="0"/>
              <a:t>As Eric S. Raymond put it:</a:t>
            </a:r>
            <a:br>
              <a:rPr lang="en-US" dirty="0" smtClean="0"/>
            </a:br>
            <a:r>
              <a:rPr lang="en-US" i="1" dirty="0" smtClean="0"/>
              <a:t>“If you have four groups working on a compiler, you’ll get a four-pass compiler.</a:t>
            </a:r>
            <a:r>
              <a:rPr lang="en-US" dirty="0" smtClean="0"/>
              <a:t>”</a:t>
            </a:r>
          </a:p>
          <a:p>
            <a:r>
              <a:rPr lang="en-US" dirty="0" smtClean="0"/>
              <a:t>So the software’s internal architecture ends up mirroring the organization’s structure</a:t>
            </a:r>
          </a:p>
          <a:p>
            <a:pPr lvl="1"/>
            <a:r>
              <a:rPr lang="en-US" dirty="0" smtClean="0"/>
              <a:t>which might not lead to the best architectural design…</a:t>
            </a:r>
          </a:p>
          <a:p>
            <a:pPr lvl="1"/>
            <a:r>
              <a:rPr lang="en-US" dirty="0" smtClean="0"/>
              <a:t>if there’s a reorganization of team structure, the existing architecture might become hard to work with</a:t>
            </a:r>
          </a:p>
        </p:txBody>
      </p:sp>
      <p:sp>
        <p:nvSpPr>
          <p:cNvPr id="4" name="TextBox 3"/>
          <p:cNvSpPr txBox="1"/>
          <p:nvPr/>
        </p:nvSpPr>
        <p:spPr>
          <a:xfrm>
            <a:off x="952901" y="1549667"/>
            <a:ext cx="10289406" cy="1015663"/>
          </a:xfrm>
          <a:prstGeom prst="rect">
            <a:avLst/>
          </a:prstGeom>
          <a:solidFill>
            <a:schemeClr val="accent2">
              <a:lumMod val="60000"/>
              <a:lumOff val="40000"/>
            </a:schemeClr>
          </a:solidFill>
        </p:spPr>
        <p:txBody>
          <a:bodyPr wrap="square" rtlCol="0">
            <a:spAutoFit/>
          </a:bodyPr>
          <a:lstStyle/>
          <a:p>
            <a:r>
              <a:rPr lang="en-US" sz="1600" dirty="0"/>
              <a:t>“</a:t>
            </a:r>
            <a:r>
              <a:rPr lang="en-US" sz="2000" dirty="0"/>
              <a:t>Organizations which design systems [...] are constrained to produce designs which are copies of the communication structures of these organizations</a:t>
            </a:r>
            <a:r>
              <a:rPr lang="en-US" sz="2000" dirty="0" smtClean="0"/>
              <a:t>.”</a:t>
            </a:r>
          </a:p>
          <a:p>
            <a:r>
              <a:rPr lang="en-US" sz="2000" dirty="0"/>
              <a:t>	</a:t>
            </a:r>
            <a:r>
              <a:rPr lang="en-US" sz="2000" dirty="0" smtClean="0"/>
              <a:t>	-- Melvin Conway, </a:t>
            </a:r>
            <a:r>
              <a:rPr lang="en-US" sz="2000" i="1" dirty="0" smtClean="0"/>
              <a:t>How do committees invent?  </a:t>
            </a:r>
            <a:r>
              <a:rPr lang="en-US" sz="2000" dirty="0" smtClean="0"/>
              <a:t>1967</a:t>
            </a:r>
            <a:endParaRPr lang="en-US" sz="1600" dirty="0"/>
          </a:p>
        </p:txBody>
      </p:sp>
    </p:spTree>
    <p:extLst>
      <p:ext uri="{BB962C8B-B14F-4D97-AF65-F5344CB8AC3E}">
        <p14:creationId xmlns:p14="http://schemas.microsoft.com/office/powerpoint/2010/main" val="3828053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Group work isn’t popular with students</a:t>
            </a:r>
            <a:endParaRPr lang="en-AU" dirty="0"/>
          </a:p>
        </p:txBody>
      </p:sp>
      <p:sp>
        <p:nvSpPr>
          <p:cNvPr id="3" name="Content Placeholder 2"/>
          <p:cNvSpPr>
            <a:spLocks noGrp="1"/>
          </p:cNvSpPr>
          <p:nvPr>
            <p:ph idx="1"/>
          </p:nvPr>
        </p:nvSpPr>
        <p:spPr/>
        <p:txBody>
          <a:bodyPr>
            <a:normAutofit fontScale="92500"/>
          </a:bodyPr>
          <a:lstStyle/>
          <a:p>
            <a:r>
              <a:rPr lang="en-AU" dirty="0" smtClean="0"/>
              <a:t>Many students dread working on a project with others</a:t>
            </a:r>
          </a:p>
          <a:p>
            <a:pPr lvl="1"/>
            <a:r>
              <a:rPr lang="en-AU" dirty="0" smtClean="0"/>
              <a:t>coordination can be difficult</a:t>
            </a:r>
          </a:p>
          <a:p>
            <a:pPr lvl="1"/>
            <a:r>
              <a:rPr lang="en-AU" dirty="0" smtClean="0"/>
              <a:t>workload can be unevenly divided</a:t>
            </a:r>
          </a:p>
          <a:p>
            <a:pPr lvl="1"/>
            <a:r>
              <a:rPr lang="en-AU" dirty="0" smtClean="0"/>
              <a:t>teammates’ work might not be good enough, or not completed on time (or at all)</a:t>
            </a:r>
          </a:p>
          <a:p>
            <a:r>
              <a:rPr lang="en-AU" dirty="0" smtClean="0"/>
              <a:t>But most of these problems can also arise in industry</a:t>
            </a:r>
          </a:p>
          <a:p>
            <a:pPr lvl="1"/>
            <a:r>
              <a:rPr lang="en-AU" dirty="0" smtClean="0"/>
              <a:t>in FIT2101 we are trying to address them the same way they’d be addressed in the workplace</a:t>
            </a:r>
          </a:p>
          <a:p>
            <a:pPr lvl="1"/>
            <a:r>
              <a:rPr lang="en-AU" dirty="0" smtClean="0"/>
              <a:t>risk management, task/time tracking, </a:t>
            </a:r>
            <a:r>
              <a:rPr lang="en-AU" dirty="0" smtClean="0"/>
              <a:t>informal peer </a:t>
            </a:r>
            <a:r>
              <a:rPr lang="en-AU" dirty="0" smtClean="0"/>
              <a:t>evaluations</a:t>
            </a:r>
          </a:p>
          <a:p>
            <a:r>
              <a:rPr lang="en-AU" dirty="0" smtClean="0"/>
              <a:t>Sometimes students fear group work because they are worried about how their group will be led/managed</a:t>
            </a:r>
          </a:p>
          <a:p>
            <a:pPr lvl="1"/>
            <a:r>
              <a:rPr lang="en-AU" dirty="0" smtClean="0"/>
              <a:t>don’t want to be bossed around</a:t>
            </a:r>
          </a:p>
          <a:p>
            <a:pPr lvl="1"/>
            <a:endParaRPr lang="en-AU" dirty="0" smtClean="0"/>
          </a:p>
        </p:txBody>
      </p:sp>
    </p:spTree>
    <p:extLst>
      <p:ext uri="{BB962C8B-B14F-4D97-AF65-F5344CB8AC3E}">
        <p14:creationId xmlns:p14="http://schemas.microsoft.com/office/powerpoint/2010/main" val="32840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teams can be terrible: autocracy</a:t>
            </a:r>
            <a:endParaRPr lang="en-US" dirty="0"/>
          </a:p>
        </p:txBody>
      </p:sp>
      <p:sp>
        <p:nvSpPr>
          <p:cNvPr id="3" name="Content Placeholder 2"/>
          <p:cNvSpPr>
            <a:spLocks noGrp="1"/>
          </p:cNvSpPr>
          <p:nvPr>
            <p:ph idx="1"/>
          </p:nvPr>
        </p:nvSpPr>
        <p:spPr>
          <a:xfrm>
            <a:off x="5787851" y="1825625"/>
            <a:ext cx="5565949" cy="4351338"/>
          </a:xfrm>
        </p:spPr>
        <p:txBody>
          <a:bodyPr>
            <a:normAutofit lnSpcReduction="10000"/>
          </a:bodyPr>
          <a:lstStyle/>
          <a:p>
            <a:r>
              <a:rPr lang="en-US" dirty="0" smtClean="0"/>
              <a:t>Sometimes students think this is what teams should be like</a:t>
            </a:r>
          </a:p>
          <a:p>
            <a:r>
              <a:rPr lang="en-US" dirty="0" smtClean="0"/>
              <a:t>The boss hands out orders, team members carry them out</a:t>
            </a:r>
          </a:p>
          <a:p>
            <a:r>
              <a:rPr lang="en-US" dirty="0" smtClean="0"/>
              <a:t>This is a bad team structure!</a:t>
            </a:r>
          </a:p>
          <a:p>
            <a:pPr lvl="1"/>
            <a:r>
              <a:rPr lang="en-US" dirty="0" smtClean="0"/>
              <a:t>little opportunity for teammates to collaborate</a:t>
            </a:r>
          </a:p>
          <a:p>
            <a:pPr lvl="1"/>
            <a:r>
              <a:rPr lang="en-US" dirty="0" smtClean="0"/>
              <a:t>morale tends to suffer</a:t>
            </a:r>
          </a:p>
          <a:p>
            <a:pPr lvl="1"/>
            <a:r>
              <a:rPr lang="en-US" dirty="0" smtClean="0"/>
              <a:t>boss is a single point of failure – if they get sick or are transferred, team cannot function</a:t>
            </a:r>
            <a:endParaRPr lang="en-US" dirty="0"/>
          </a:p>
        </p:txBody>
      </p:sp>
      <p:grpSp>
        <p:nvGrpSpPr>
          <p:cNvPr id="14" name="Group 13"/>
          <p:cNvGrpSpPr/>
          <p:nvPr/>
        </p:nvGrpSpPr>
        <p:grpSpPr>
          <a:xfrm>
            <a:off x="2523811" y="1825625"/>
            <a:ext cx="552659" cy="1467059"/>
            <a:chOff x="2853732" y="1868383"/>
            <a:chExt cx="552659" cy="1467059"/>
          </a:xfrm>
        </p:grpSpPr>
        <p:sp>
          <p:nvSpPr>
            <p:cNvPr id="4" name="Oval 3"/>
            <p:cNvSpPr/>
            <p:nvPr/>
          </p:nvSpPr>
          <p:spPr>
            <a:xfrm>
              <a:off x="2873829" y="1868383"/>
              <a:ext cx="512466" cy="572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elay 4"/>
            <p:cNvSpPr/>
            <p:nvPr/>
          </p:nvSpPr>
          <p:spPr>
            <a:xfrm rot="16200000">
              <a:off x="2682910" y="2611961"/>
              <a:ext cx="894303" cy="552659"/>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838200" y="4312417"/>
            <a:ext cx="3944396" cy="1467060"/>
            <a:chOff x="838200" y="4312417"/>
            <a:chExt cx="3944396" cy="1467060"/>
          </a:xfrm>
        </p:grpSpPr>
        <p:sp>
          <p:nvSpPr>
            <p:cNvPr id="6" name="Oval 5"/>
            <p:cNvSpPr/>
            <p:nvPr/>
          </p:nvSpPr>
          <p:spPr>
            <a:xfrm>
              <a:off x="858297" y="4312418"/>
              <a:ext cx="512466" cy="572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elay 6"/>
            <p:cNvSpPr/>
            <p:nvPr/>
          </p:nvSpPr>
          <p:spPr>
            <a:xfrm rot="16200000">
              <a:off x="667378" y="5055996"/>
              <a:ext cx="894303" cy="552659"/>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991249" y="4312418"/>
              <a:ext cx="512466" cy="572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elay 8"/>
            <p:cNvSpPr/>
            <p:nvPr/>
          </p:nvSpPr>
          <p:spPr>
            <a:xfrm rot="16200000">
              <a:off x="1800330" y="5055996"/>
              <a:ext cx="894303" cy="552659"/>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046745" y="4312418"/>
              <a:ext cx="512466" cy="572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elay 10"/>
            <p:cNvSpPr/>
            <p:nvPr/>
          </p:nvSpPr>
          <p:spPr>
            <a:xfrm rot="16200000">
              <a:off x="2855826" y="5055996"/>
              <a:ext cx="894303" cy="552659"/>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4250034" y="4312417"/>
              <a:ext cx="512466" cy="572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elay 12"/>
            <p:cNvSpPr/>
            <p:nvPr/>
          </p:nvSpPr>
          <p:spPr>
            <a:xfrm rot="16200000">
              <a:off x="4059115" y="5055995"/>
              <a:ext cx="894303" cy="552659"/>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7" name="Straight Arrow Connector 16"/>
          <p:cNvCxnSpPr/>
          <p:nvPr/>
        </p:nvCxnSpPr>
        <p:spPr>
          <a:xfrm>
            <a:off x="1114529" y="3865266"/>
            <a:ext cx="0" cy="286379"/>
          </a:xfrm>
          <a:prstGeom prst="straightConnector1">
            <a:avLst/>
          </a:prstGeom>
          <a:ln w="15875">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247481" y="3858104"/>
            <a:ext cx="0" cy="286379"/>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13862" y="3858103"/>
            <a:ext cx="0" cy="286379"/>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506266" y="3866103"/>
            <a:ext cx="0" cy="286379"/>
          </a:xfrm>
          <a:prstGeom prst="straightConnector1">
            <a:avLst/>
          </a:prstGeom>
          <a:ln w="1905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800140" y="3292684"/>
            <a:ext cx="0" cy="565419"/>
          </a:xfrm>
          <a:prstGeom prst="straightConnector1">
            <a:avLst/>
          </a:prstGeom>
          <a:ln w="19050">
            <a:solidFill>
              <a:schemeClr val="bg2">
                <a:lumMod val="1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114529" y="3865265"/>
            <a:ext cx="3391737" cy="2"/>
          </a:xfrm>
          <a:prstGeom prst="straightConnector1">
            <a:avLst/>
          </a:prstGeom>
          <a:ln w="19050">
            <a:solidFill>
              <a:schemeClr val="bg2">
                <a:lumMod val="1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46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teams can be terrible: anarchy</a:t>
            </a:r>
            <a:endParaRPr lang="en-US" dirty="0"/>
          </a:p>
        </p:txBody>
      </p:sp>
      <p:sp>
        <p:nvSpPr>
          <p:cNvPr id="3" name="Content Placeholder 2"/>
          <p:cNvSpPr>
            <a:spLocks noGrp="1"/>
          </p:cNvSpPr>
          <p:nvPr>
            <p:ph idx="1"/>
          </p:nvPr>
        </p:nvSpPr>
        <p:spPr>
          <a:xfrm>
            <a:off x="5787851" y="1825625"/>
            <a:ext cx="5565949" cy="4351338"/>
          </a:xfrm>
        </p:spPr>
        <p:txBody>
          <a:bodyPr/>
          <a:lstStyle/>
          <a:p>
            <a:r>
              <a:rPr lang="en-US" dirty="0" smtClean="0"/>
              <a:t>This can arise if teams fear autocracy but don’t know what else they can do</a:t>
            </a:r>
          </a:p>
          <a:p>
            <a:r>
              <a:rPr lang="en-US" dirty="0" smtClean="0"/>
              <a:t>Good news: no boss!</a:t>
            </a:r>
          </a:p>
          <a:p>
            <a:r>
              <a:rPr lang="en-US" dirty="0" smtClean="0"/>
              <a:t>Bad news: nobody knows what to do!</a:t>
            </a:r>
          </a:p>
          <a:p>
            <a:endParaRPr lang="en-US" dirty="0" smtClean="0"/>
          </a:p>
        </p:txBody>
      </p:sp>
      <p:grpSp>
        <p:nvGrpSpPr>
          <p:cNvPr id="25" name="Group 24"/>
          <p:cNvGrpSpPr/>
          <p:nvPr/>
        </p:nvGrpSpPr>
        <p:grpSpPr>
          <a:xfrm>
            <a:off x="1099458" y="2654440"/>
            <a:ext cx="552659" cy="1467059"/>
            <a:chOff x="838200" y="4312418"/>
            <a:chExt cx="552659" cy="1467059"/>
          </a:xfrm>
        </p:grpSpPr>
        <p:sp>
          <p:nvSpPr>
            <p:cNvPr id="6" name="Oval 5"/>
            <p:cNvSpPr/>
            <p:nvPr/>
          </p:nvSpPr>
          <p:spPr>
            <a:xfrm>
              <a:off x="858297" y="4312418"/>
              <a:ext cx="512466" cy="572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elay 6"/>
            <p:cNvSpPr/>
            <p:nvPr/>
          </p:nvSpPr>
          <p:spPr>
            <a:xfrm rot="16200000">
              <a:off x="667378" y="5055996"/>
              <a:ext cx="894303" cy="552659"/>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a:off x="1971152" y="4312418"/>
            <a:ext cx="552659" cy="1467059"/>
            <a:chOff x="1971152" y="4312418"/>
            <a:chExt cx="552659" cy="1467059"/>
          </a:xfrm>
        </p:grpSpPr>
        <p:sp>
          <p:nvSpPr>
            <p:cNvPr id="8" name="Oval 7"/>
            <p:cNvSpPr/>
            <p:nvPr/>
          </p:nvSpPr>
          <p:spPr>
            <a:xfrm>
              <a:off x="1991249" y="4312418"/>
              <a:ext cx="512466" cy="572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elay 8"/>
            <p:cNvSpPr/>
            <p:nvPr/>
          </p:nvSpPr>
          <p:spPr>
            <a:xfrm rot="16200000">
              <a:off x="1800330" y="5055996"/>
              <a:ext cx="894303" cy="552659"/>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p:cNvGrpSpPr/>
          <p:nvPr/>
        </p:nvGrpSpPr>
        <p:grpSpPr>
          <a:xfrm>
            <a:off x="3223844" y="3578887"/>
            <a:ext cx="552659" cy="1467059"/>
            <a:chOff x="3026648" y="4312418"/>
            <a:chExt cx="552659" cy="1467059"/>
          </a:xfrm>
        </p:grpSpPr>
        <p:sp>
          <p:nvSpPr>
            <p:cNvPr id="10" name="Oval 9"/>
            <p:cNvSpPr/>
            <p:nvPr/>
          </p:nvSpPr>
          <p:spPr>
            <a:xfrm>
              <a:off x="3046745" y="4312418"/>
              <a:ext cx="512466" cy="572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elay 10"/>
            <p:cNvSpPr/>
            <p:nvPr/>
          </p:nvSpPr>
          <p:spPr>
            <a:xfrm rot="16200000">
              <a:off x="2855826" y="5055996"/>
              <a:ext cx="894303" cy="552659"/>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489104" y="2111828"/>
            <a:ext cx="552659" cy="1467059"/>
            <a:chOff x="4229937" y="4312417"/>
            <a:chExt cx="552659" cy="1467059"/>
          </a:xfrm>
        </p:grpSpPr>
        <p:sp>
          <p:nvSpPr>
            <p:cNvPr id="12" name="Oval 11"/>
            <p:cNvSpPr/>
            <p:nvPr/>
          </p:nvSpPr>
          <p:spPr>
            <a:xfrm>
              <a:off x="4250034" y="4312417"/>
              <a:ext cx="512466" cy="5727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elay 12"/>
            <p:cNvSpPr/>
            <p:nvPr/>
          </p:nvSpPr>
          <p:spPr>
            <a:xfrm rot="16200000">
              <a:off x="4059115" y="5055995"/>
              <a:ext cx="894303" cy="552659"/>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2304838" y="2080789"/>
            <a:ext cx="260001" cy="523220"/>
          </a:xfrm>
          <a:prstGeom prst="rect">
            <a:avLst/>
          </a:prstGeom>
          <a:noFill/>
        </p:spPr>
        <p:txBody>
          <a:bodyPr wrap="square" rtlCol="0">
            <a:spAutoFit/>
          </a:bodyPr>
          <a:lstStyle/>
          <a:p>
            <a:r>
              <a:rPr lang="en-US" sz="2800" smtClean="0">
                <a:latin typeface="Academy Engraved LET Plain" charset="0"/>
                <a:ea typeface="Academy Engraved LET Plain" charset="0"/>
                <a:cs typeface="Academy Engraved LET Plain" charset="0"/>
              </a:rPr>
              <a:t>?</a:t>
            </a:r>
            <a:endParaRPr lang="en-US" sz="2800">
              <a:latin typeface="Academy Engraved LET Plain" charset="0"/>
              <a:ea typeface="Academy Engraved LET Plain" charset="0"/>
              <a:cs typeface="Academy Engraved LET Plain" charset="0"/>
            </a:endParaRPr>
          </a:p>
        </p:txBody>
      </p:sp>
      <p:sp>
        <p:nvSpPr>
          <p:cNvPr id="28" name="TextBox 27"/>
          <p:cNvSpPr txBox="1"/>
          <p:nvPr/>
        </p:nvSpPr>
        <p:spPr>
          <a:xfrm>
            <a:off x="2830706" y="2857527"/>
            <a:ext cx="260001" cy="369332"/>
          </a:xfrm>
          <a:prstGeom prst="rect">
            <a:avLst/>
          </a:prstGeom>
          <a:noFill/>
        </p:spPr>
        <p:txBody>
          <a:bodyPr wrap="square" rtlCol="0">
            <a:spAutoFit/>
          </a:bodyPr>
          <a:lstStyle/>
          <a:p>
            <a:r>
              <a:rPr lang="en-US" dirty="0" smtClean="0">
                <a:latin typeface="Algerian" panose="04020705040A02060702" pitchFamily="82" charset="0"/>
              </a:rPr>
              <a:t>?</a:t>
            </a:r>
            <a:endParaRPr lang="en-US" dirty="0">
              <a:latin typeface="Algerian" panose="04020705040A02060702" pitchFamily="82" charset="0"/>
            </a:endParaRPr>
          </a:p>
        </p:txBody>
      </p:sp>
      <p:sp>
        <p:nvSpPr>
          <p:cNvPr id="29" name="TextBox 28"/>
          <p:cNvSpPr txBox="1"/>
          <p:nvPr/>
        </p:nvSpPr>
        <p:spPr>
          <a:xfrm flipH="1">
            <a:off x="4049260" y="3489682"/>
            <a:ext cx="281580" cy="369332"/>
          </a:xfrm>
          <a:prstGeom prst="rect">
            <a:avLst/>
          </a:prstGeom>
          <a:noFill/>
        </p:spPr>
        <p:txBody>
          <a:bodyPr wrap="square" rtlCol="0">
            <a:spAutoFit/>
          </a:bodyPr>
          <a:lstStyle/>
          <a:p>
            <a:r>
              <a:rPr lang="en-US" smtClean="0">
                <a:latin typeface="Bernard MT Condensed" charset="0"/>
                <a:ea typeface="Bernard MT Condensed" charset="0"/>
                <a:cs typeface="Bernard MT Condensed" charset="0"/>
              </a:rPr>
              <a:t>?</a:t>
            </a:r>
            <a:endParaRPr lang="en-US">
              <a:latin typeface="Bernard MT Condensed" charset="0"/>
              <a:ea typeface="Bernard MT Condensed" charset="0"/>
              <a:cs typeface="Bernard MT Condensed" charset="0"/>
            </a:endParaRPr>
          </a:p>
        </p:txBody>
      </p:sp>
      <p:sp>
        <p:nvSpPr>
          <p:cNvPr id="30" name="TextBox 29"/>
          <p:cNvSpPr txBox="1"/>
          <p:nvPr/>
        </p:nvSpPr>
        <p:spPr>
          <a:xfrm>
            <a:off x="947475" y="4328049"/>
            <a:ext cx="260001" cy="584775"/>
          </a:xfrm>
          <a:prstGeom prst="rect">
            <a:avLst/>
          </a:prstGeom>
          <a:noFill/>
        </p:spPr>
        <p:txBody>
          <a:bodyPr wrap="square" rtlCol="0">
            <a:spAutoFit/>
          </a:bodyPr>
          <a:lstStyle/>
          <a:p>
            <a:r>
              <a:rPr lang="en-US" sz="3200" dirty="0" smtClean="0">
                <a:latin typeface="Bradley Hand ITC" panose="03070402050302030203" pitchFamily="66" charset="0"/>
                <a:ea typeface="Blackmoor LET Plain" charset="0"/>
                <a:cs typeface="Blackmoor LET Plain" charset="0"/>
              </a:rPr>
              <a:t>?</a:t>
            </a:r>
            <a:endParaRPr lang="en-US" sz="3200" dirty="0">
              <a:latin typeface="Bradley Hand ITC" panose="03070402050302030203" pitchFamily="66" charset="0"/>
              <a:ea typeface="Blackmoor LET Plain" charset="0"/>
              <a:cs typeface="Blackmoor LET Plain" charset="0"/>
            </a:endParaRPr>
          </a:p>
        </p:txBody>
      </p:sp>
      <p:sp>
        <p:nvSpPr>
          <p:cNvPr id="31" name="TextBox 30"/>
          <p:cNvSpPr txBox="1"/>
          <p:nvPr/>
        </p:nvSpPr>
        <p:spPr>
          <a:xfrm>
            <a:off x="4319535" y="4743453"/>
            <a:ext cx="462641" cy="523220"/>
          </a:xfrm>
          <a:prstGeom prst="rect">
            <a:avLst/>
          </a:prstGeom>
          <a:noFill/>
        </p:spPr>
        <p:txBody>
          <a:bodyPr wrap="square" rtlCol="0">
            <a:spAutoFit/>
          </a:bodyPr>
          <a:lstStyle/>
          <a:p>
            <a:r>
              <a:rPr lang="en-US" sz="2800" smtClean="0"/>
              <a:t>?</a:t>
            </a:r>
            <a:endParaRPr lang="en-US" sz="2800"/>
          </a:p>
        </p:txBody>
      </p:sp>
      <p:sp>
        <p:nvSpPr>
          <p:cNvPr id="32" name="TextBox 31"/>
          <p:cNvSpPr txBox="1"/>
          <p:nvPr/>
        </p:nvSpPr>
        <p:spPr>
          <a:xfrm>
            <a:off x="2188028" y="3363184"/>
            <a:ext cx="260001" cy="369332"/>
          </a:xfrm>
          <a:prstGeom prst="rect">
            <a:avLst/>
          </a:prstGeom>
          <a:noFill/>
        </p:spPr>
        <p:txBody>
          <a:bodyPr wrap="square" rtlCol="0">
            <a:spAutoFit/>
          </a:bodyPr>
          <a:lstStyle/>
          <a:p>
            <a:r>
              <a:rPr lang="en-US" dirty="0" smtClean="0">
                <a:latin typeface="Apple Chancery" charset="0"/>
                <a:ea typeface="Apple Chancery" charset="0"/>
                <a:cs typeface="Apple Chancery" charset="0"/>
              </a:rPr>
              <a:t>?</a:t>
            </a:r>
            <a:endParaRPr lang="en-US" dirty="0">
              <a:latin typeface="Apple Chancery" charset="0"/>
              <a:ea typeface="Apple Chancery" charset="0"/>
              <a:cs typeface="Apple Chancery" charset="0"/>
            </a:endParaRPr>
          </a:p>
        </p:txBody>
      </p:sp>
    </p:spTree>
    <p:extLst>
      <p:ext uri="{BB962C8B-B14F-4D97-AF65-F5344CB8AC3E}">
        <p14:creationId xmlns:p14="http://schemas.microsoft.com/office/powerpoint/2010/main" val="1933143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1807</Words>
  <Application>Microsoft Office PowerPoint</Application>
  <PresentationFormat>Widescreen</PresentationFormat>
  <Paragraphs>187</Paragraphs>
  <Slides>23</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Academy Engraved LET Plain</vt:lpstr>
      <vt:lpstr>Algerian</vt:lpstr>
      <vt:lpstr>Apple Chancery</vt:lpstr>
      <vt:lpstr>Arial</vt:lpstr>
      <vt:lpstr>Bernard MT Condensed</vt:lpstr>
      <vt:lpstr>Blackmoor LET Plain</vt:lpstr>
      <vt:lpstr>Bradley Hand ITC</vt:lpstr>
      <vt:lpstr>Calibri</vt:lpstr>
      <vt:lpstr>Calibri Light</vt:lpstr>
      <vt:lpstr>Wingdings</vt:lpstr>
      <vt:lpstr>Office Theme</vt:lpstr>
      <vt:lpstr>L07 – Teams and teamwork</vt:lpstr>
      <vt:lpstr>In this lecture…</vt:lpstr>
      <vt:lpstr>Teams and groups</vt:lpstr>
      <vt:lpstr>Why teams?</vt:lpstr>
      <vt:lpstr>Teams in software engineering</vt:lpstr>
      <vt:lpstr>Conway’s Law</vt:lpstr>
      <vt:lpstr>Group work isn’t popular with students</vt:lpstr>
      <vt:lpstr>Why teams can be terrible: autocracy</vt:lpstr>
      <vt:lpstr>Why teams can be terrible: anarchy</vt:lpstr>
      <vt:lpstr>Democracy can be terrible too</vt:lpstr>
      <vt:lpstr>Collaborative teams</vt:lpstr>
      <vt:lpstr>How teams develop</vt:lpstr>
      <vt:lpstr>Tuckman and Jensen</vt:lpstr>
      <vt:lpstr>Forming</vt:lpstr>
      <vt:lpstr>Storming</vt:lpstr>
      <vt:lpstr>Norming</vt:lpstr>
      <vt:lpstr>Performing</vt:lpstr>
      <vt:lpstr>Adjourning</vt:lpstr>
      <vt:lpstr>How do you make a great team?</vt:lpstr>
      <vt:lpstr>“Teamicide”</vt:lpstr>
      <vt:lpstr>“Teamicide”, continued…</vt:lpstr>
      <vt:lpstr>Summary</vt:lpstr>
      <vt:lpstr>Next week</vt:lpstr>
    </vt:vector>
  </TitlesOfParts>
  <Company>Monash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LXX – Slide title</dc:title>
  <dc:creator>Robyn McNamara</dc:creator>
  <cp:lastModifiedBy>Robyn McNamara</cp:lastModifiedBy>
  <cp:revision>4</cp:revision>
  <dcterms:created xsi:type="dcterms:W3CDTF">2017-07-12T08:22:15Z</dcterms:created>
  <dcterms:modified xsi:type="dcterms:W3CDTF">2018-09-03T01:58:00Z</dcterms:modified>
</cp:coreProperties>
</file>