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261" r:id="rId3"/>
    <p:sldId id="262" r:id="rId4"/>
    <p:sldId id="276" r:id="rId5"/>
    <p:sldId id="279" r:id="rId6"/>
    <p:sldId id="280" r:id="rId7"/>
    <p:sldId id="275" r:id="rId8"/>
    <p:sldId id="277" r:id="rId9"/>
    <p:sldId id="281" r:id="rId10"/>
    <p:sldId id="283" r:id="rId11"/>
    <p:sldId id="265" r:id="rId12"/>
    <p:sldId id="267" r:id="rId13"/>
    <p:sldId id="278" r:id="rId14"/>
    <p:sldId id="284" r:id="rId15"/>
    <p:sldId id="268" r:id="rId16"/>
    <p:sldId id="286" r:id="rId17"/>
    <p:sldId id="273" r:id="rId18"/>
    <p:sldId id="266" r:id="rId19"/>
    <p:sldId id="270" r:id="rId20"/>
    <p:sldId id="271" r:id="rId21"/>
    <p:sldId id="287" r:id="rId22"/>
    <p:sldId id="288" r:id="rId23"/>
    <p:sldId id="289" r:id="rId24"/>
    <p:sldId id="29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8" autoAdjust="0"/>
    <p:restoredTop sz="94660"/>
  </p:normalViewPr>
  <p:slideViewPr>
    <p:cSldViewPr snapToGrid="0">
      <p:cViewPr varScale="1">
        <p:scale>
          <a:sx n="108" d="100"/>
          <a:sy n="108" d="100"/>
        </p:scale>
        <p:origin x="4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62FCD2-BEFB-024C-B4CA-DC14144E07DC}" type="datetimeFigureOut">
              <a:rPr lang="en-US" smtClean="0"/>
              <a:t>10/18/2020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15548B-D68A-5D4F-8311-C2C360AADCE4}" type="slidenum">
              <a:rPr lang="en-US" smtClean="0"/>
              <a:t>‹#›</a:t>
            </a:fld>
            <a:endParaRPr lang="en-US"/>
          </a:p>
        </p:txBody>
      </p:sp>
    </p:spTree>
    <p:extLst>
      <p:ext uri="{BB962C8B-B14F-4D97-AF65-F5344CB8AC3E}">
        <p14:creationId xmlns:p14="http://schemas.microsoft.com/office/powerpoint/2010/main" val="2991527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If</a:t>
            </a:r>
            <a:r>
              <a:rPr lang="en-AU" baseline="0" dirty="0"/>
              <a:t> we find that a particular part of the code </a:t>
            </a:r>
            <a:endParaRPr lang="en-AU" dirty="0"/>
          </a:p>
        </p:txBody>
      </p:sp>
      <p:sp>
        <p:nvSpPr>
          <p:cNvPr id="4" name="Slide Number Placeholder 3"/>
          <p:cNvSpPr>
            <a:spLocks noGrp="1"/>
          </p:cNvSpPr>
          <p:nvPr>
            <p:ph type="sldNum" sz="quarter" idx="10"/>
          </p:nvPr>
        </p:nvSpPr>
        <p:spPr/>
        <p:txBody>
          <a:bodyPr/>
          <a:lstStyle/>
          <a:p>
            <a:fld id="{618E3608-B29C-4BE0-83FD-1EE80040BF21}" type="slidenum">
              <a:rPr lang="en-AU" smtClean="0"/>
              <a:t>5</a:t>
            </a:fld>
            <a:endParaRPr lang="en-AU"/>
          </a:p>
        </p:txBody>
      </p:sp>
    </p:spTree>
    <p:extLst>
      <p:ext uri="{BB962C8B-B14F-4D97-AF65-F5344CB8AC3E}">
        <p14:creationId xmlns:p14="http://schemas.microsoft.com/office/powerpoint/2010/main" val="34983847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“Involuntary </a:t>
            </a:r>
            <a:r>
              <a:rPr lang="en-AU" dirty="0" err="1"/>
              <a:t>teamslaughter</a:t>
            </a:r>
            <a:r>
              <a:rPr lang="en-AU" dirty="0"/>
              <a:t>”?</a:t>
            </a:r>
          </a:p>
        </p:txBody>
      </p:sp>
      <p:sp>
        <p:nvSpPr>
          <p:cNvPr id="4" name="Slide Number Placeholder 3"/>
          <p:cNvSpPr>
            <a:spLocks noGrp="1"/>
          </p:cNvSpPr>
          <p:nvPr>
            <p:ph type="sldNum" sz="quarter" idx="10"/>
          </p:nvPr>
        </p:nvSpPr>
        <p:spPr/>
        <p:txBody>
          <a:bodyPr/>
          <a:lstStyle/>
          <a:p>
            <a:fld id="{618E3608-B29C-4BE0-83FD-1EE80040BF21}" type="slidenum">
              <a:rPr lang="en-AU" smtClean="0"/>
              <a:t>22</a:t>
            </a:fld>
            <a:endParaRPr lang="en-AU"/>
          </a:p>
        </p:txBody>
      </p:sp>
    </p:spTree>
    <p:extLst>
      <p:ext uri="{BB962C8B-B14F-4D97-AF65-F5344CB8AC3E}">
        <p14:creationId xmlns:p14="http://schemas.microsoft.com/office/powerpoint/2010/main" val="3951124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You can of course invent</a:t>
            </a:r>
            <a:r>
              <a:rPr lang="en-AU" baseline="0" dirty="0"/>
              <a:t> your own metrics if your project or team require it.  In this case, you’re still not just making up a number – you’re making up a process for computing a number.  </a:t>
            </a:r>
          </a:p>
          <a:p>
            <a:endParaRPr lang="en-AU" baseline="0" dirty="0"/>
          </a:p>
          <a:p>
            <a:r>
              <a:rPr lang="en-AU" baseline="0" dirty="0"/>
              <a:t>It’s okay if that process includes estimation – in fact, it’s almost inevitable.  Velocity is a well-known and very useful metric, and it’s based on story points, which are </a:t>
            </a:r>
            <a:r>
              <a:rPr lang="en-AU" i="1" baseline="0" dirty="0"/>
              <a:t>estimates </a:t>
            </a:r>
            <a:r>
              <a:rPr lang="en-AU" i="0" baseline="0" dirty="0"/>
              <a:t>of effort</a:t>
            </a:r>
            <a:r>
              <a:rPr lang="en-AU" baseline="0" dirty="0"/>
              <a:t>.  Even if you use the more rigorously-defined function points, the process includes a step in which you have to estimate the complexity of various system components.</a:t>
            </a:r>
            <a:endParaRPr lang="en-AU" dirty="0"/>
          </a:p>
        </p:txBody>
      </p:sp>
      <p:sp>
        <p:nvSpPr>
          <p:cNvPr id="4" name="Slide Number Placeholder 3"/>
          <p:cNvSpPr>
            <a:spLocks noGrp="1"/>
          </p:cNvSpPr>
          <p:nvPr>
            <p:ph type="sldNum" sz="quarter" idx="10"/>
          </p:nvPr>
        </p:nvSpPr>
        <p:spPr/>
        <p:txBody>
          <a:bodyPr/>
          <a:lstStyle/>
          <a:p>
            <a:fld id="{618E3608-B29C-4BE0-83FD-1EE80040BF21}" type="slidenum">
              <a:rPr lang="en-AU" smtClean="0"/>
              <a:t>6</a:t>
            </a:fld>
            <a:endParaRPr lang="en-AU"/>
          </a:p>
        </p:txBody>
      </p:sp>
    </p:spTree>
    <p:extLst>
      <p:ext uri="{BB962C8B-B14F-4D97-AF65-F5344CB8AC3E}">
        <p14:creationId xmlns:p14="http://schemas.microsoft.com/office/powerpoint/2010/main" val="2470598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This quote is often attributed to Albert</a:t>
            </a:r>
            <a:r>
              <a:rPr lang="en-AU" baseline="0" dirty="0"/>
              <a:t> Einstein, but actually seems to have been first uttered by sociologist William Bruce Cameron in his 1963 book </a:t>
            </a:r>
            <a:r>
              <a:rPr lang="en-AU" i="1" baseline="0" dirty="0"/>
              <a:t>Informal Sociology</a:t>
            </a:r>
            <a:r>
              <a:rPr lang="en-AU" i="0" baseline="0" dirty="0"/>
              <a:t>.</a:t>
            </a:r>
            <a:endParaRPr lang="en-AU" dirty="0"/>
          </a:p>
        </p:txBody>
      </p:sp>
      <p:sp>
        <p:nvSpPr>
          <p:cNvPr id="4" name="Slide Number Placeholder 3"/>
          <p:cNvSpPr>
            <a:spLocks noGrp="1"/>
          </p:cNvSpPr>
          <p:nvPr>
            <p:ph type="sldNum" sz="quarter" idx="10"/>
          </p:nvPr>
        </p:nvSpPr>
        <p:spPr/>
        <p:txBody>
          <a:bodyPr/>
          <a:lstStyle/>
          <a:p>
            <a:fld id="{618E3608-B29C-4BE0-83FD-1EE80040BF21}" type="slidenum">
              <a:rPr lang="en-AU" smtClean="0"/>
              <a:t>8</a:t>
            </a:fld>
            <a:endParaRPr lang="en-AU"/>
          </a:p>
        </p:txBody>
      </p:sp>
    </p:spTree>
    <p:extLst>
      <p:ext uri="{BB962C8B-B14F-4D97-AF65-F5344CB8AC3E}">
        <p14:creationId xmlns:p14="http://schemas.microsoft.com/office/powerpoint/2010/main" val="1423750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Velocity</a:t>
            </a:r>
            <a:r>
              <a:rPr lang="en-AU" baseline="0" dirty="0"/>
              <a:t> is measured as story points per iteration, and story points themselves are estimated by each team.  There is no reason to assume that different teams estimate stories in the same way.  Velocity can’t be compared between teams because the value of a story point varies between teams, and will depend on factors including each team’s experience level with different technologies, work habits, preferences, known skills etc.</a:t>
            </a:r>
            <a:endParaRPr lang="en-AU" dirty="0"/>
          </a:p>
        </p:txBody>
      </p:sp>
      <p:sp>
        <p:nvSpPr>
          <p:cNvPr id="4" name="Slide Number Placeholder 3"/>
          <p:cNvSpPr>
            <a:spLocks noGrp="1"/>
          </p:cNvSpPr>
          <p:nvPr>
            <p:ph type="sldNum" sz="quarter" idx="10"/>
          </p:nvPr>
        </p:nvSpPr>
        <p:spPr/>
        <p:txBody>
          <a:bodyPr/>
          <a:lstStyle/>
          <a:p>
            <a:fld id="{618E3608-B29C-4BE0-83FD-1EE80040BF21}" type="slidenum">
              <a:rPr lang="en-AU" smtClean="0"/>
              <a:t>9</a:t>
            </a:fld>
            <a:endParaRPr lang="en-AU"/>
          </a:p>
        </p:txBody>
      </p:sp>
    </p:spTree>
    <p:extLst>
      <p:ext uri="{BB962C8B-B14F-4D97-AF65-F5344CB8AC3E}">
        <p14:creationId xmlns:p14="http://schemas.microsoft.com/office/powerpoint/2010/main" val="113310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If I tell you that your software has a “quality factor of 9.7”, does it help?  No; the number only makes sense in context.  (What does</a:t>
            </a:r>
            <a:r>
              <a:rPr lang="en-AU" baseline="0" dirty="0"/>
              <a:t> it measure? </a:t>
            </a:r>
            <a:endParaRPr lang="en-AU" dirty="0"/>
          </a:p>
          <a:p>
            <a:endParaRPr lang="en-AU" dirty="0"/>
          </a:p>
          <a:p>
            <a:r>
              <a:rPr lang="en-AU" dirty="0"/>
              <a:t>If I tell you that we found more bugs this week than last week, does</a:t>
            </a:r>
            <a:r>
              <a:rPr lang="en-AU" baseline="0" dirty="0"/>
              <a:t> it help you understand what’s going on in the project?  Not by itself – is there a reason to believe that more bugs are being inserted into the code (e.g. we’re working on something new or difficult, or we’ve been trying to increase velocity and standards are slipping?)  Or are we getting better at finding existing bugs?</a:t>
            </a:r>
            <a:endParaRPr lang="en-AU" dirty="0"/>
          </a:p>
        </p:txBody>
      </p:sp>
      <p:sp>
        <p:nvSpPr>
          <p:cNvPr id="4" name="Slide Number Placeholder 3"/>
          <p:cNvSpPr>
            <a:spLocks noGrp="1"/>
          </p:cNvSpPr>
          <p:nvPr>
            <p:ph type="sldNum" sz="quarter" idx="10"/>
          </p:nvPr>
        </p:nvSpPr>
        <p:spPr/>
        <p:txBody>
          <a:bodyPr/>
          <a:lstStyle/>
          <a:p>
            <a:fld id="{618E3608-B29C-4BE0-83FD-1EE80040BF21}" type="slidenum">
              <a:rPr lang="en-AU" smtClean="0"/>
              <a:t>10</a:t>
            </a:fld>
            <a:endParaRPr lang="en-AU"/>
          </a:p>
        </p:txBody>
      </p:sp>
    </p:spTree>
    <p:extLst>
      <p:ext uri="{BB962C8B-B14F-4D97-AF65-F5344CB8AC3E}">
        <p14:creationId xmlns:p14="http://schemas.microsoft.com/office/powerpoint/2010/main" val="3172128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Large code entities</a:t>
            </a:r>
            <a:r>
              <a:rPr lang="en-AU" baseline="0" dirty="0"/>
              <a:t> (classes, files, modules, functions) are a code smell, and a high LOC might indicate this.  However, just because code is smelly doesn’t mean it’s not okay., or that it would be worthwhile to refactor it.</a:t>
            </a:r>
            <a:endParaRPr lang="en-AU" dirty="0"/>
          </a:p>
        </p:txBody>
      </p:sp>
      <p:sp>
        <p:nvSpPr>
          <p:cNvPr id="4" name="Slide Number Placeholder 3"/>
          <p:cNvSpPr>
            <a:spLocks noGrp="1"/>
          </p:cNvSpPr>
          <p:nvPr>
            <p:ph type="sldNum" sz="quarter" idx="10"/>
          </p:nvPr>
        </p:nvSpPr>
        <p:spPr/>
        <p:txBody>
          <a:bodyPr/>
          <a:lstStyle/>
          <a:p>
            <a:fld id="{618E3608-B29C-4BE0-83FD-1EE80040BF21}" type="slidenum">
              <a:rPr lang="en-AU" smtClean="0"/>
              <a:t>13</a:t>
            </a:fld>
            <a:endParaRPr lang="en-AU"/>
          </a:p>
        </p:txBody>
      </p:sp>
    </p:spTree>
    <p:extLst>
      <p:ext uri="{BB962C8B-B14F-4D97-AF65-F5344CB8AC3E}">
        <p14:creationId xmlns:p14="http://schemas.microsoft.com/office/powerpoint/2010/main" val="1877057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8425" indent="0" eaLnBrk="1" hangingPunct="1">
              <a:buFontTx/>
              <a:buNone/>
              <a:defRPr/>
            </a:pPr>
            <a:r>
              <a:rPr lang="en-US" sz="1200" dirty="0">
                <a:ea typeface="+mn-ea"/>
                <a:cs typeface="+mn-cs"/>
              </a:rPr>
              <a:t>The fourteen factors are:</a:t>
            </a:r>
          </a:p>
          <a:p>
            <a:pPr marL="555625" indent="-457200" eaLnBrk="1" hangingPunct="1">
              <a:buFontTx/>
              <a:buAutoNum type="arabicPeriod"/>
              <a:defRPr/>
            </a:pPr>
            <a:r>
              <a:rPr lang="en-US" sz="1200" dirty="0">
                <a:ea typeface="+mn-ea"/>
                <a:cs typeface="+mn-cs"/>
              </a:rPr>
              <a:t>Does the system require reliable backup and recovery?</a:t>
            </a:r>
          </a:p>
          <a:p>
            <a:pPr marL="555625" indent="-457200" eaLnBrk="1" hangingPunct="1">
              <a:buFontTx/>
              <a:buAutoNum type="arabicPeriod"/>
              <a:defRPr/>
            </a:pPr>
            <a:r>
              <a:rPr lang="en-US" sz="1200" dirty="0">
                <a:ea typeface="+mn-ea"/>
                <a:cs typeface="+mn-cs"/>
              </a:rPr>
              <a:t>Are data communications required?</a:t>
            </a:r>
          </a:p>
          <a:p>
            <a:pPr marL="555625" indent="-457200" eaLnBrk="1" hangingPunct="1">
              <a:buFontTx/>
              <a:buAutoNum type="arabicPeriod"/>
              <a:defRPr/>
            </a:pPr>
            <a:r>
              <a:rPr lang="en-US" sz="1200" dirty="0">
                <a:ea typeface="+mn-ea"/>
                <a:cs typeface="+mn-cs"/>
              </a:rPr>
              <a:t>Are there distributed processing functions?</a:t>
            </a:r>
          </a:p>
          <a:p>
            <a:pPr marL="555625" indent="-457200" eaLnBrk="1" hangingPunct="1">
              <a:buFontTx/>
              <a:buAutoNum type="arabicPeriod"/>
              <a:defRPr/>
            </a:pPr>
            <a:r>
              <a:rPr lang="en-US" sz="1200" dirty="0">
                <a:ea typeface="+mn-ea"/>
                <a:cs typeface="+mn-cs"/>
              </a:rPr>
              <a:t>Is performance critical?</a:t>
            </a:r>
          </a:p>
          <a:p>
            <a:pPr marL="555625" indent="-457200" eaLnBrk="1" hangingPunct="1">
              <a:buFontTx/>
              <a:buAutoNum type="arabicPeriod"/>
              <a:defRPr/>
            </a:pPr>
            <a:r>
              <a:rPr lang="en-US" sz="1200" dirty="0">
                <a:ea typeface="+mn-ea"/>
                <a:cs typeface="+mn-cs"/>
              </a:rPr>
              <a:t>Will the system run in an existing, heavily </a:t>
            </a:r>
            <a:r>
              <a:rPr lang="en-US" sz="1200" dirty="0" err="1">
                <a:ea typeface="+mn-ea"/>
                <a:cs typeface="+mn-cs"/>
              </a:rPr>
              <a:t>utilised</a:t>
            </a:r>
            <a:r>
              <a:rPr lang="en-US" sz="1200" dirty="0">
                <a:ea typeface="+mn-ea"/>
                <a:cs typeface="+mn-cs"/>
              </a:rPr>
              <a:t> operational environment?</a:t>
            </a:r>
          </a:p>
          <a:p>
            <a:pPr marL="555625" indent="-457200" eaLnBrk="1" hangingPunct="1">
              <a:buFontTx/>
              <a:buAutoNum type="arabicPeriod"/>
              <a:defRPr/>
            </a:pPr>
            <a:r>
              <a:rPr lang="en-US" sz="1200" dirty="0">
                <a:ea typeface="+mn-ea"/>
                <a:cs typeface="+mn-cs"/>
              </a:rPr>
              <a:t>Does the system require on-line data entry?</a:t>
            </a:r>
          </a:p>
          <a:p>
            <a:pPr marL="555625" indent="-457200" eaLnBrk="1" hangingPunct="1">
              <a:buFontTx/>
              <a:buAutoNum type="arabicPeriod"/>
              <a:defRPr/>
            </a:pPr>
            <a:r>
              <a:rPr lang="en-US" sz="1200" dirty="0">
                <a:ea typeface="+mn-ea"/>
                <a:cs typeface="+mn-cs"/>
              </a:rPr>
              <a:t>Does the on-line data entry require the input transaction to be built over multiple screens or operations?</a:t>
            </a:r>
          </a:p>
          <a:p>
            <a:pPr marL="555625" indent="-457200" eaLnBrk="1" hangingPunct="1">
              <a:buFontTx/>
              <a:buAutoNum type="arabicPeriod"/>
              <a:defRPr/>
            </a:pPr>
            <a:r>
              <a:rPr lang="en-US" sz="1200" dirty="0">
                <a:ea typeface="+mn-ea"/>
                <a:cs typeface="+mn-cs"/>
              </a:rPr>
              <a:t>Are the master files updated on-line?</a:t>
            </a:r>
          </a:p>
          <a:p>
            <a:pPr marL="555625" indent="-457200" eaLnBrk="1" hangingPunct="1">
              <a:buFontTx/>
              <a:buAutoNum type="arabicPeriod"/>
              <a:defRPr/>
            </a:pPr>
            <a:r>
              <a:rPr lang="en-US" sz="1200" dirty="0">
                <a:ea typeface="+mn-ea"/>
                <a:cs typeface="+mn-cs"/>
              </a:rPr>
              <a:t>Are the inputs, outputs, files or inquiries complex?</a:t>
            </a:r>
          </a:p>
          <a:p>
            <a:pPr marL="555625" indent="-457200" eaLnBrk="1" hangingPunct="1">
              <a:buFontTx/>
              <a:buAutoNum type="arabicPeriod"/>
              <a:defRPr/>
            </a:pPr>
            <a:r>
              <a:rPr lang="en-US" sz="1200" dirty="0">
                <a:ea typeface="+mn-ea"/>
                <a:cs typeface="+mn-cs"/>
              </a:rPr>
              <a:t>Is the internal processing complex?</a:t>
            </a:r>
          </a:p>
          <a:p>
            <a:pPr marL="555625" indent="-457200" eaLnBrk="1" hangingPunct="1">
              <a:buFontTx/>
              <a:buAutoNum type="arabicPeriod"/>
              <a:defRPr/>
            </a:pPr>
            <a:r>
              <a:rPr lang="en-US" sz="1200" dirty="0">
                <a:ea typeface="+mn-ea"/>
                <a:cs typeface="+mn-cs"/>
              </a:rPr>
              <a:t>Is the code designed to be reusable?</a:t>
            </a:r>
          </a:p>
          <a:p>
            <a:pPr marL="555625" indent="-457200" eaLnBrk="1" hangingPunct="1">
              <a:buFontTx/>
              <a:buAutoNum type="arabicPeriod"/>
              <a:defRPr/>
            </a:pPr>
            <a:r>
              <a:rPr lang="en-US" sz="1200" dirty="0">
                <a:ea typeface="+mn-ea"/>
                <a:cs typeface="+mn-cs"/>
              </a:rPr>
              <a:t>Are conversion and installation included in the design?</a:t>
            </a:r>
          </a:p>
          <a:p>
            <a:pPr marL="555625" indent="-457200" eaLnBrk="1" hangingPunct="1">
              <a:buFontTx/>
              <a:buAutoNum type="arabicPeriod"/>
              <a:defRPr/>
            </a:pPr>
            <a:r>
              <a:rPr lang="en-US" sz="1200" dirty="0">
                <a:ea typeface="+mn-ea"/>
                <a:cs typeface="+mn-cs"/>
              </a:rPr>
              <a:t>Is the system designed for multiple installations in different organizations?</a:t>
            </a:r>
          </a:p>
          <a:p>
            <a:pPr marL="555625" indent="-457200" eaLnBrk="1" hangingPunct="1">
              <a:buFontTx/>
              <a:buAutoNum type="arabicPeriod"/>
              <a:defRPr/>
            </a:pPr>
            <a:r>
              <a:rPr lang="en-US" sz="1200" dirty="0">
                <a:ea typeface="+mn-ea"/>
                <a:cs typeface="+mn-cs"/>
              </a:rPr>
              <a:t>Is the application designed to facilitate change and ease of use by the user?</a:t>
            </a:r>
          </a:p>
          <a:p>
            <a:endParaRPr lang="en-AU" dirty="0"/>
          </a:p>
        </p:txBody>
      </p:sp>
      <p:sp>
        <p:nvSpPr>
          <p:cNvPr id="4" name="Slide Number Placeholder 3"/>
          <p:cNvSpPr>
            <a:spLocks noGrp="1"/>
          </p:cNvSpPr>
          <p:nvPr>
            <p:ph type="sldNum" sz="quarter" idx="10"/>
          </p:nvPr>
        </p:nvSpPr>
        <p:spPr/>
        <p:txBody>
          <a:bodyPr/>
          <a:lstStyle/>
          <a:p>
            <a:fld id="{618E3608-B29C-4BE0-83FD-1EE80040BF21}" type="slidenum">
              <a:rPr lang="en-AU" smtClean="0"/>
              <a:t>15</a:t>
            </a:fld>
            <a:endParaRPr lang="en-AU"/>
          </a:p>
        </p:txBody>
      </p:sp>
    </p:spTree>
    <p:extLst>
      <p:ext uri="{BB962C8B-B14F-4D97-AF65-F5344CB8AC3E}">
        <p14:creationId xmlns:p14="http://schemas.microsoft.com/office/powerpoint/2010/main" val="2169459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Something similar</a:t>
            </a:r>
            <a:r>
              <a:rPr lang="en-AU" baseline="0" dirty="0"/>
              <a:t> happened in Hanoi under the French – the occupying government offered a bounty for rat tails, but rats can survive (and breed) quite happily without a tail, producing more offspring for enterprising ratcatchers to catch.</a:t>
            </a:r>
            <a:endParaRPr lang="en-AU" dirty="0"/>
          </a:p>
        </p:txBody>
      </p:sp>
      <p:sp>
        <p:nvSpPr>
          <p:cNvPr id="4" name="Slide Number Placeholder 3"/>
          <p:cNvSpPr>
            <a:spLocks noGrp="1"/>
          </p:cNvSpPr>
          <p:nvPr>
            <p:ph type="sldNum" sz="quarter" idx="10"/>
          </p:nvPr>
        </p:nvSpPr>
        <p:spPr/>
        <p:txBody>
          <a:bodyPr/>
          <a:lstStyle/>
          <a:p>
            <a:fld id="{618E3608-B29C-4BE0-83FD-1EE80040BF21}" type="slidenum">
              <a:rPr lang="en-AU" smtClean="0"/>
              <a:t>19</a:t>
            </a:fld>
            <a:endParaRPr lang="en-AU"/>
          </a:p>
        </p:txBody>
      </p:sp>
    </p:spTree>
    <p:extLst>
      <p:ext uri="{BB962C8B-B14F-4D97-AF65-F5344CB8AC3E}">
        <p14:creationId xmlns:p14="http://schemas.microsoft.com/office/powerpoint/2010/main" val="459259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If the team is to</a:t>
            </a:r>
            <a:r>
              <a:rPr lang="en-AU" baseline="0" dirty="0"/>
              <a:t> be rewarded for implementing more story points, the natural thing to do is to inflate story point estimates.  This change will cause instability in the velocity.</a:t>
            </a:r>
            <a:endParaRPr lang="en-AU" dirty="0"/>
          </a:p>
        </p:txBody>
      </p:sp>
      <p:sp>
        <p:nvSpPr>
          <p:cNvPr id="4" name="Slide Number Placeholder 3"/>
          <p:cNvSpPr>
            <a:spLocks noGrp="1"/>
          </p:cNvSpPr>
          <p:nvPr>
            <p:ph type="sldNum" sz="quarter" idx="10"/>
          </p:nvPr>
        </p:nvSpPr>
        <p:spPr/>
        <p:txBody>
          <a:bodyPr/>
          <a:lstStyle/>
          <a:p>
            <a:fld id="{618E3608-B29C-4BE0-83FD-1EE80040BF21}" type="slidenum">
              <a:rPr lang="en-AU" smtClean="0"/>
              <a:t>21</a:t>
            </a:fld>
            <a:endParaRPr lang="en-AU"/>
          </a:p>
        </p:txBody>
      </p:sp>
    </p:spTree>
    <p:extLst>
      <p:ext uri="{BB962C8B-B14F-4D97-AF65-F5344CB8AC3E}">
        <p14:creationId xmlns:p14="http://schemas.microsoft.com/office/powerpoint/2010/main" val="3668002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231E49D3-A7D6-4DEF-BA2C-509C642797A0}" type="datetimeFigureOut">
              <a:rPr lang="en-AU" smtClean="0"/>
              <a:t>18/10/2020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1635217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31E49D3-A7D6-4DEF-BA2C-509C642797A0}" type="datetimeFigureOut">
              <a:rPr lang="en-AU" smtClean="0"/>
              <a:t>18/10/2020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2886924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31E49D3-A7D6-4DEF-BA2C-509C642797A0}" type="datetimeFigureOut">
              <a:rPr lang="en-AU" smtClean="0"/>
              <a:t>18/10/2020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2186643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lvl1pPr>
              <a:buClr>
                <a:schemeClr val="tx1"/>
              </a:buClr>
              <a:defRPr/>
            </a:lvl1pPr>
            <a:lvl2pPr marL="685800" indent="-228600">
              <a:buClr>
                <a:schemeClr val="tx1"/>
              </a:buClr>
              <a:buFont typeface="Calibri" panose="020F0502020204030204" pitchFamily="34" charset="0"/>
              <a:buChar char="–"/>
              <a:defRPr/>
            </a:lvl2pPr>
            <a:lvl3pPr marL="1143000" indent="-228600">
              <a:buClr>
                <a:schemeClr val="tx1"/>
              </a:buClr>
              <a:buFont typeface="Wingdings" panose="05000000000000000000" pitchFamily="2" charset="2"/>
              <a:buChar char="§"/>
              <a:defRPr/>
            </a:lvl3pPr>
            <a:lvl4pPr>
              <a:buClr>
                <a:schemeClr val="tx1"/>
              </a:buClr>
              <a:defRPr/>
            </a:lvl4pPr>
            <a:lvl5pPr>
              <a:buClr>
                <a:schemeClr val="tx1"/>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p:cNvSpPr>
            <a:spLocks noGrp="1"/>
          </p:cNvSpPr>
          <p:nvPr>
            <p:ph type="dt" sz="half" idx="10"/>
          </p:nvPr>
        </p:nvSpPr>
        <p:spPr/>
        <p:txBody>
          <a:bodyPr/>
          <a:lstStyle/>
          <a:p>
            <a:fld id="{231E49D3-A7D6-4DEF-BA2C-509C642797A0}" type="datetimeFigureOut">
              <a:rPr lang="en-AU" smtClean="0"/>
              <a:t>18/10/2020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1219671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1E49D3-A7D6-4DEF-BA2C-509C642797A0}" type="datetimeFigureOut">
              <a:rPr lang="en-AU" smtClean="0"/>
              <a:t>18/10/2020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659575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231E49D3-A7D6-4DEF-BA2C-509C642797A0}" type="datetimeFigureOut">
              <a:rPr lang="en-AU" smtClean="0"/>
              <a:t>18/10/2020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3674734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231E49D3-A7D6-4DEF-BA2C-509C642797A0}" type="datetimeFigureOut">
              <a:rPr lang="en-AU" smtClean="0"/>
              <a:t>18/10/2020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3523562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231E49D3-A7D6-4DEF-BA2C-509C642797A0}" type="datetimeFigureOut">
              <a:rPr lang="en-AU" smtClean="0"/>
              <a:t>18/10/2020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4064512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1E49D3-A7D6-4DEF-BA2C-509C642797A0}" type="datetimeFigureOut">
              <a:rPr lang="en-AU" smtClean="0"/>
              <a:t>18/10/2020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3712152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1E49D3-A7D6-4DEF-BA2C-509C642797A0}" type="datetimeFigureOut">
              <a:rPr lang="en-AU" smtClean="0"/>
              <a:t>18/10/2020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3538376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1E49D3-A7D6-4DEF-BA2C-509C642797A0}" type="datetimeFigureOut">
              <a:rPr lang="en-AU" smtClean="0"/>
              <a:t>18/10/2020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3455873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1E49D3-A7D6-4DEF-BA2C-509C642797A0}" type="datetimeFigureOut">
              <a:rPr lang="en-AU" smtClean="0"/>
              <a:t>18/10/2020</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60E0BD-D29F-4461-8B1D-2BD406ABB02D}" type="slidenum">
              <a:rPr lang="en-AU" smtClean="0"/>
              <a:t>‹#›</a:t>
            </a:fld>
            <a:endParaRPr lang="en-AU"/>
          </a:p>
        </p:txBody>
      </p:sp>
    </p:spTree>
    <p:extLst>
      <p:ext uri="{BB962C8B-B14F-4D97-AF65-F5344CB8AC3E}">
        <p14:creationId xmlns:p14="http://schemas.microsoft.com/office/powerpoint/2010/main" val="822573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6417" y="1122363"/>
            <a:ext cx="9795848" cy="2387600"/>
          </a:xfrm>
        </p:spPr>
        <p:txBody>
          <a:bodyPr>
            <a:normAutofit/>
          </a:bodyPr>
          <a:lstStyle/>
          <a:p>
            <a:r>
              <a:rPr lang="en-AU" sz="4400" dirty="0"/>
              <a:t>L10 – Metrics and evaluation</a:t>
            </a:r>
          </a:p>
        </p:txBody>
      </p:sp>
      <p:sp>
        <p:nvSpPr>
          <p:cNvPr id="3" name="Subtitle 2"/>
          <p:cNvSpPr>
            <a:spLocks noGrp="1"/>
          </p:cNvSpPr>
          <p:nvPr>
            <p:ph type="subTitle" idx="1"/>
          </p:nvPr>
        </p:nvSpPr>
        <p:spPr>
          <a:xfrm>
            <a:off x="1524000" y="3602038"/>
            <a:ext cx="9144000" cy="875369"/>
          </a:xfrm>
        </p:spPr>
        <p:txBody>
          <a:bodyPr>
            <a:normAutofit lnSpcReduction="10000"/>
          </a:bodyPr>
          <a:lstStyle/>
          <a:p>
            <a:r>
              <a:rPr lang="en-AU" dirty="0">
                <a:solidFill>
                  <a:schemeClr val="bg2">
                    <a:lumMod val="50000"/>
                  </a:schemeClr>
                </a:solidFill>
              </a:rPr>
              <a:t>FIT2101: Software Engineering Process and Management</a:t>
            </a:r>
          </a:p>
          <a:p>
            <a:r>
              <a:rPr lang="en-AU">
                <a:solidFill>
                  <a:schemeClr val="bg2">
                    <a:lumMod val="50000"/>
                  </a:schemeClr>
                </a:solidFill>
              </a:rPr>
              <a:t>S2 </a:t>
            </a:r>
            <a:r>
              <a:rPr lang="en-AU" smtClean="0">
                <a:solidFill>
                  <a:schemeClr val="bg2">
                    <a:lumMod val="50000"/>
                  </a:schemeClr>
                </a:solidFill>
              </a:rPr>
              <a:t>2020</a:t>
            </a:r>
            <a:endParaRPr lang="en-AU" dirty="0">
              <a:solidFill>
                <a:schemeClr val="bg2">
                  <a:lumMod val="50000"/>
                </a:schemeClr>
              </a:solidFill>
            </a:endParaRPr>
          </a:p>
        </p:txBody>
      </p:sp>
    </p:spTree>
    <p:extLst>
      <p:ext uri="{BB962C8B-B14F-4D97-AF65-F5344CB8AC3E}">
        <p14:creationId xmlns:p14="http://schemas.microsoft.com/office/powerpoint/2010/main" val="1396417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Metrics are not useful by themselves</a:t>
            </a:r>
          </a:p>
        </p:txBody>
      </p:sp>
      <p:sp>
        <p:nvSpPr>
          <p:cNvPr id="3" name="Content Placeholder 2"/>
          <p:cNvSpPr>
            <a:spLocks noGrp="1"/>
          </p:cNvSpPr>
          <p:nvPr>
            <p:ph idx="1"/>
          </p:nvPr>
        </p:nvSpPr>
        <p:spPr/>
        <p:txBody>
          <a:bodyPr/>
          <a:lstStyle/>
          <a:p>
            <a:r>
              <a:rPr lang="en-AU" dirty="0"/>
              <a:t>We collect information about our system so that we can understand things about our process, product, and project</a:t>
            </a:r>
          </a:p>
          <a:p>
            <a:r>
              <a:rPr lang="en-AU" dirty="0"/>
              <a:t>The numbers we collect are not meaningful unless we can </a:t>
            </a:r>
            <a:r>
              <a:rPr lang="en-AU" dirty="0">
                <a:solidFill>
                  <a:srgbClr val="FF0000"/>
                </a:solidFill>
              </a:rPr>
              <a:t>interpret</a:t>
            </a:r>
            <a:r>
              <a:rPr lang="en-AU" dirty="0"/>
              <a:t> them</a:t>
            </a:r>
          </a:p>
          <a:p>
            <a:pPr lvl="1"/>
            <a:r>
              <a:rPr lang="en-AU" dirty="0"/>
              <a:t>we need to understand the relationship between the information we collect and the aspects of the project that we are interested in</a:t>
            </a:r>
          </a:p>
        </p:txBody>
      </p:sp>
    </p:spTree>
    <p:extLst>
      <p:ext uri="{BB962C8B-B14F-4D97-AF65-F5344CB8AC3E}">
        <p14:creationId xmlns:p14="http://schemas.microsoft.com/office/powerpoint/2010/main" val="4055020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Metrics and process improvement</a:t>
            </a:r>
          </a:p>
        </p:txBody>
      </p:sp>
      <p:sp>
        <p:nvSpPr>
          <p:cNvPr id="3" name="Content Placeholder 2"/>
          <p:cNvSpPr>
            <a:spLocks noGrp="1"/>
          </p:cNvSpPr>
          <p:nvPr>
            <p:ph idx="1"/>
          </p:nvPr>
        </p:nvSpPr>
        <p:spPr/>
        <p:txBody>
          <a:bodyPr/>
          <a:lstStyle/>
          <a:p>
            <a:r>
              <a:rPr lang="en-AU" dirty="0"/>
              <a:t>Before we can select a metric, we need to figure out what it is that we are interested in measuring</a:t>
            </a:r>
          </a:p>
          <a:p>
            <a:pPr lvl="1"/>
            <a:r>
              <a:rPr lang="en-AU" dirty="0"/>
              <a:t>productivity?</a:t>
            </a:r>
          </a:p>
          <a:p>
            <a:pPr lvl="1"/>
            <a:r>
              <a:rPr lang="en-AU" dirty="0"/>
              <a:t>quality?</a:t>
            </a:r>
          </a:p>
          <a:p>
            <a:pPr lvl="1"/>
            <a:r>
              <a:rPr lang="en-AU" dirty="0"/>
              <a:t>cost?</a:t>
            </a:r>
          </a:p>
          <a:p>
            <a:r>
              <a:rPr lang="en-AU" dirty="0"/>
              <a:t>We need to consider what aspects of that thing are going to have an effect we can measure easily</a:t>
            </a:r>
          </a:p>
          <a:p>
            <a:pPr lvl="1"/>
            <a:r>
              <a:rPr lang="en-AU" dirty="0"/>
              <a:t>then all we need to do is figure out how to measure that visible effect</a:t>
            </a:r>
          </a:p>
          <a:p>
            <a:pPr marL="457200" lvl="1" indent="0">
              <a:buNone/>
            </a:pPr>
            <a:r>
              <a:rPr lang="en-AU" dirty="0"/>
              <a:t> </a:t>
            </a:r>
          </a:p>
        </p:txBody>
      </p:sp>
    </p:spTree>
    <p:extLst>
      <p:ext uri="{BB962C8B-B14F-4D97-AF65-F5344CB8AC3E}">
        <p14:creationId xmlns:p14="http://schemas.microsoft.com/office/powerpoint/2010/main" val="3345431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LOC, SLOC, KLOC</a:t>
            </a:r>
          </a:p>
        </p:txBody>
      </p:sp>
      <p:sp>
        <p:nvSpPr>
          <p:cNvPr id="3" name="Content Placeholder 2"/>
          <p:cNvSpPr>
            <a:spLocks noGrp="1"/>
          </p:cNvSpPr>
          <p:nvPr>
            <p:ph idx="1"/>
          </p:nvPr>
        </p:nvSpPr>
        <p:spPr/>
        <p:txBody>
          <a:bodyPr>
            <a:normAutofit fontScale="92500" lnSpcReduction="20000"/>
          </a:bodyPr>
          <a:lstStyle/>
          <a:p>
            <a:r>
              <a:rPr lang="en-AU" dirty="0"/>
              <a:t>LOC stands for </a:t>
            </a:r>
            <a:r>
              <a:rPr lang="en-AU" dirty="0">
                <a:solidFill>
                  <a:srgbClr val="FF0000"/>
                </a:solidFill>
              </a:rPr>
              <a:t>lines of code</a:t>
            </a:r>
          </a:p>
          <a:p>
            <a:pPr lvl="1"/>
            <a:r>
              <a:rPr lang="en-AU" dirty="0"/>
              <a:t>also called SLOC, source lines of code</a:t>
            </a:r>
          </a:p>
          <a:p>
            <a:pPr lvl="1"/>
            <a:r>
              <a:rPr lang="en-AU" dirty="0"/>
              <a:t>KLOC means 1000 LOC (K for kilo)</a:t>
            </a:r>
          </a:p>
          <a:p>
            <a:r>
              <a:rPr lang="en-AU" dirty="0"/>
              <a:t>Not usually as simple as counting the number of lines in the file</a:t>
            </a:r>
          </a:p>
          <a:p>
            <a:pPr lvl="1"/>
            <a:r>
              <a:rPr lang="en-AU" dirty="0"/>
              <a:t>do you count comments?</a:t>
            </a:r>
          </a:p>
          <a:p>
            <a:pPr lvl="1"/>
            <a:r>
              <a:rPr lang="en-AU" dirty="0"/>
              <a:t>do you count blank lines?</a:t>
            </a:r>
          </a:p>
          <a:p>
            <a:pPr lvl="1"/>
            <a:r>
              <a:rPr lang="en-AU" dirty="0"/>
              <a:t>what about statements that are spread out across multiple lines for readability?</a:t>
            </a:r>
          </a:p>
          <a:p>
            <a:r>
              <a:rPr lang="en-AU" dirty="0"/>
              <a:t>But still very easy to compute</a:t>
            </a:r>
          </a:p>
          <a:p>
            <a:r>
              <a:rPr lang="en-AU" dirty="0"/>
              <a:t>Also lets you work out other metrics that you might want to use</a:t>
            </a:r>
          </a:p>
          <a:p>
            <a:pPr lvl="1"/>
            <a:r>
              <a:rPr lang="en-AU" dirty="0"/>
              <a:t>errors per KLOC</a:t>
            </a:r>
          </a:p>
          <a:p>
            <a:pPr lvl="1"/>
            <a:r>
              <a:rPr lang="en-AU" dirty="0"/>
              <a:t>comments per KLOC</a:t>
            </a:r>
          </a:p>
          <a:p>
            <a:pPr lvl="1"/>
            <a:r>
              <a:rPr lang="en-AU" dirty="0"/>
              <a:t>development cost per KLOC</a:t>
            </a:r>
          </a:p>
          <a:p>
            <a:endParaRPr lang="en-AU" dirty="0"/>
          </a:p>
          <a:p>
            <a:pPr lvl="1"/>
            <a:endParaRPr lang="en-AU" dirty="0"/>
          </a:p>
          <a:p>
            <a:pPr lvl="1"/>
            <a:endParaRPr lang="en-AU" dirty="0"/>
          </a:p>
        </p:txBody>
      </p:sp>
    </p:spTree>
    <p:extLst>
      <p:ext uri="{BB962C8B-B14F-4D97-AF65-F5344CB8AC3E}">
        <p14:creationId xmlns:p14="http://schemas.microsoft.com/office/powerpoint/2010/main" val="2768902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LOC as a metric</a:t>
            </a:r>
          </a:p>
        </p:txBody>
      </p:sp>
      <p:sp>
        <p:nvSpPr>
          <p:cNvPr id="3" name="Content Placeholder 2"/>
          <p:cNvSpPr>
            <a:spLocks noGrp="1"/>
          </p:cNvSpPr>
          <p:nvPr>
            <p:ph idx="1"/>
          </p:nvPr>
        </p:nvSpPr>
        <p:spPr/>
        <p:txBody>
          <a:bodyPr/>
          <a:lstStyle/>
          <a:p>
            <a:r>
              <a:rPr lang="en-AU" dirty="0"/>
              <a:t>We have established that LOC is easy to compute</a:t>
            </a:r>
          </a:p>
          <a:p>
            <a:pPr lvl="1"/>
            <a:r>
              <a:rPr lang="en-AU" dirty="0"/>
              <a:t>also easy to automate</a:t>
            </a:r>
          </a:p>
          <a:p>
            <a:r>
              <a:rPr lang="en-AU" dirty="0"/>
              <a:t>It is also quick enough to measure that you can get a result as soon as the code is written</a:t>
            </a:r>
          </a:p>
          <a:p>
            <a:r>
              <a:rPr lang="en-AU" dirty="0"/>
              <a:t>Is it strongly related to the thing you’re trying to measure?</a:t>
            </a:r>
          </a:p>
          <a:p>
            <a:pPr lvl="1"/>
            <a:r>
              <a:rPr lang="en-AU" dirty="0"/>
              <a:t>if you’re trying to measure the code size, then yes…</a:t>
            </a:r>
          </a:p>
          <a:p>
            <a:pPr lvl="1"/>
            <a:r>
              <a:rPr lang="en-AU" dirty="0"/>
              <a:t>but </a:t>
            </a:r>
            <a:r>
              <a:rPr lang="en-AU" i="1" dirty="0"/>
              <a:t>why</a:t>
            </a:r>
            <a:r>
              <a:rPr lang="en-AU" dirty="0"/>
              <a:t> do you want to know the code size?</a:t>
            </a:r>
          </a:p>
          <a:p>
            <a:pPr lvl="1"/>
            <a:r>
              <a:rPr lang="en-AU" dirty="0"/>
              <a:t>what does the size of a codebase tell you about it?</a:t>
            </a:r>
          </a:p>
        </p:txBody>
      </p:sp>
    </p:spTree>
    <p:extLst>
      <p:ext uri="{BB962C8B-B14F-4D97-AF65-F5344CB8AC3E}">
        <p14:creationId xmlns:p14="http://schemas.microsoft.com/office/powerpoint/2010/main" val="902606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Problems with LOC</a:t>
            </a:r>
          </a:p>
        </p:txBody>
      </p:sp>
      <p:sp>
        <p:nvSpPr>
          <p:cNvPr id="3" name="Content Placeholder 2"/>
          <p:cNvSpPr>
            <a:spLocks noGrp="1"/>
          </p:cNvSpPr>
          <p:nvPr>
            <p:ph idx="1"/>
          </p:nvPr>
        </p:nvSpPr>
        <p:spPr/>
        <p:txBody>
          <a:bodyPr>
            <a:normAutofit fontScale="92500" lnSpcReduction="20000"/>
          </a:bodyPr>
          <a:lstStyle/>
          <a:p>
            <a:r>
              <a:rPr lang="en-AU" dirty="0"/>
              <a:t>Each LOC counts the same, but not all lines of code are created equal</a:t>
            </a:r>
          </a:p>
          <a:p>
            <a:r>
              <a:rPr lang="en-AU" dirty="0"/>
              <a:t>Python examples:</a:t>
            </a:r>
            <a:br>
              <a:rPr lang="en-AU" dirty="0"/>
            </a:br>
            <a:r>
              <a:rPr lang="en-AU" sz="1800" dirty="0">
                <a:latin typeface="Consolas" panose="020B0609020204030204" pitchFamily="49" charset="0"/>
              </a:rPr>
              <a:t>	</a:t>
            </a:r>
            <a:r>
              <a:rPr lang="en-AU" sz="1800" dirty="0">
                <a:solidFill>
                  <a:schemeClr val="accent5">
                    <a:lumMod val="75000"/>
                  </a:schemeClr>
                </a:solidFill>
                <a:latin typeface="Consolas" panose="020B0609020204030204" pitchFamily="49" charset="0"/>
              </a:rPr>
              <a:t>mark = </a:t>
            </a:r>
            <a:r>
              <a:rPr lang="en-AU" sz="1800" dirty="0">
                <a:solidFill>
                  <a:schemeClr val="accent6">
                    <a:lumMod val="75000"/>
                  </a:schemeClr>
                </a:solidFill>
                <a:latin typeface="Consolas" panose="020B0609020204030204" pitchFamily="49" charset="0"/>
              </a:rPr>
              <a:t>76</a:t>
            </a:r>
            <a:r>
              <a:rPr lang="en-AU" sz="1800" dirty="0">
                <a:solidFill>
                  <a:schemeClr val="accent5">
                    <a:lumMod val="75000"/>
                  </a:schemeClr>
                </a:solidFill>
                <a:latin typeface="Consolas" panose="020B0609020204030204" pitchFamily="49" charset="0"/>
              </a:rPr>
              <a:t/>
            </a:r>
            <a:br>
              <a:rPr lang="en-AU" sz="1800" dirty="0">
                <a:solidFill>
                  <a:schemeClr val="accent5">
                    <a:lumMod val="75000"/>
                  </a:schemeClr>
                </a:solidFill>
                <a:latin typeface="Consolas" panose="020B0609020204030204" pitchFamily="49" charset="0"/>
              </a:rPr>
            </a:br>
            <a:r>
              <a:rPr lang="en-AU" sz="1800" dirty="0">
                <a:solidFill>
                  <a:schemeClr val="accent5">
                    <a:lumMod val="75000"/>
                  </a:schemeClr>
                </a:solidFill>
                <a:latin typeface="Consolas" panose="020B0609020204030204" pitchFamily="49" charset="0"/>
              </a:rPr>
              <a:t/>
            </a:r>
            <a:br>
              <a:rPr lang="en-AU" sz="1800" dirty="0">
                <a:solidFill>
                  <a:schemeClr val="accent5">
                    <a:lumMod val="75000"/>
                  </a:schemeClr>
                </a:solidFill>
                <a:latin typeface="Consolas" panose="020B0609020204030204" pitchFamily="49" charset="0"/>
              </a:rPr>
            </a:br>
            <a:r>
              <a:rPr lang="en-AU" sz="1800" dirty="0">
                <a:solidFill>
                  <a:schemeClr val="accent5">
                    <a:lumMod val="75000"/>
                  </a:schemeClr>
                </a:solidFill>
                <a:latin typeface="Consolas" panose="020B0609020204030204" pitchFamily="49" charset="0"/>
              </a:rPr>
              <a:t>	grade = </a:t>
            </a:r>
            <a:r>
              <a:rPr lang="en-AU" sz="1800" dirty="0">
                <a:solidFill>
                  <a:schemeClr val="accent6">
                    <a:lumMod val="75000"/>
                  </a:schemeClr>
                </a:solidFill>
                <a:latin typeface="Consolas" panose="020B0609020204030204" pitchFamily="49" charset="0"/>
              </a:rPr>
              <a:t>"F"</a:t>
            </a:r>
            <a:r>
              <a:rPr lang="en-AU" sz="1800" dirty="0">
                <a:solidFill>
                  <a:schemeClr val="accent5">
                    <a:lumMod val="75000"/>
                  </a:schemeClr>
                </a:solidFill>
                <a:latin typeface="Consolas" panose="020B0609020204030204" pitchFamily="49" charset="0"/>
              </a:rPr>
              <a:t> if mark &lt; </a:t>
            </a:r>
            <a:r>
              <a:rPr lang="en-AU" sz="1800" dirty="0">
                <a:solidFill>
                  <a:schemeClr val="accent6">
                    <a:lumMod val="75000"/>
                  </a:schemeClr>
                </a:solidFill>
                <a:latin typeface="Consolas" panose="020B0609020204030204" pitchFamily="49" charset="0"/>
              </a:rPr>
              <a:t>50</a:t>
            </a:r>
            <a:r>
              <a:rPr lang="en-AU" sz="1800" dirty="0">
                <a:solidFill>
                  <a:schemeClr val="accent5">
                    <a:lumMod val="75000"/>
                  </a:schemeClr>
                </a:solidFill>
                <a:latin typeface="Consolas" panose="020B0609020204030204" pitchFamily="49" charset="0"/>
              </a:rPr>
              <a:t> else </a:t>
            </a:r>
            <a:r>
              <a:rPr lang="en-AU" sz="1800" dirty="0">
                <a:solidFill>
                  <a:schemeClr val="accent6">
                    <a:lumMod val="75000"/>
                  </a:schemeClr>
                </a:solidFill>
                <a:latin typeface="Consolas" panose="020B0609020204030204" pitchFamily="49" charset="0"/>
              </a:rPr>
              <a:t>"P"</a:t>
            </a:r>
            <a:r>
              <a:rPr lang="en-AU" sz="1800" dirty="0">
                <a:solidFill>
                  <a:schemeClr val="accent5">
                    <a:lumMod val="75000"/>
                  </a:schemeClr>
                </a:solidFill>
                <a:latin typeface="Consolas" panose="020B0609020204030204" pitchFamily="49" charset="0"/>
              </a:rPr>
              <a:t> if mark &lt; </a:t>
            </a:r>
            <a:r>
              <a:rPr lang="en-AU" sz="1800" dirty="0">
                <a:solidFill>
                  <a:schemeClr val="accent6">
                    <a:lumMod val="75000"/>
                  </a:schemeClr>
                </a:solidFill>
                <a:latin typeface="Consolas" panose="020B0609020204030204" pitchFamily="49" charset="0"/>
              </a:rPr>
              <a:t>60</a:t>
            </a:r>
            <a:r>
              <a:rPr lang="en-AU" sz="1800" dirty="0">
                <a:solidFill>
                  <a:schemeClr val="accent5">
                    <a:lumMod val="75000"/>
                  </a:schemeClr>
                </a:solidFill>
                <a:latin typeface="Consolas" panose="020B0609020204030204" pitchFamily="49" charset="0"/>
              </a:rPr>
              <a:t> else </a:t>
            </a:r>
            <a:r>
              <a:rPr lang="en-AU" sz="1800" dirty="0">
                <a:solidFill>
                  <a:schemeClr val="accent6">
                    <a:lumMod val="75000"/>
                  </a:schemeClr>
                </a:solidFill>
                <a:latin typeface="Consolas" panose="020B0609020204030204" pitchFamily="49" charset="0"/>
              </a:rPr>
              <a:t>"C"</a:t>
            </a:r>
            <a:r>
              <a:rPr lang="en-AU" sz="1800" dirty="0">
                <a:solidFill>
                  <a:schemeClr val="accent5">
                    <a:lumMod val="75000"/>
                  </a:schemeClr>
                </a:solidFill>
                <a:latin typeface="Consolas" panose="020B0609020204030204" pitchFamily="49" charset="0"/>
              </a:rPr>
              <a:t> if mark &lt; </a:t>
            </a:r>
            <a:r>
              <a:rPr lang="en-AU" sz="1800" dirty="0">
                <a:solidFill>
                  <a:schemeClr val="accent6">
                    <a:lumMod val="75000"/>
                  </a:schemeClr>
                </a:solidFill>
                <a:latin typeface="Consolas" panose="020B0609020204030204" pitchFamily="49" charset="0"/>
              </a:rPr>
              <a:t>70</a:t>
            </a:r>
            <a:r>
              <a:rPr lang="en-AU" sz="1800" dirty="0">
                <a:solidFill>
                  <a:schemeClr val="accent5">
                    <a:lumMod val="75000"/>
                  </a:schemeClr>
                </a:solidFill>
                <a:latin typeface="Consolas" panose="020B0609020204030204" pitchFamily="49" charset="0"/>
              </a:rPr>
              <a:t> else</a:t>
            </a:r>
            <a:br>
              <a:rPr lang="en-AU" sz="1800" dirty="0">
                <a:solidFill>
                  <a:schemeClr val="accent5">
                    <a:lumMod val="75000"/>
                  </a:schemeClr>
                </a:solidFill>
                <a:latin typeface="Consolas" panose="020B0609020204030204" pitchFamily="49" charset="0"/>
              </a:rPr>
            </a:br>
            <a:r>
              <a:rPr lang="en-AU" sz="1800" dirty="0">
                <a:solidFill>
                  <a:schemeClr val="accent5">
                    <a:lumMod val="75000"/>
                  </a:schemeClr>
                </a:solidFill>
                <a:latin typeface="Consolas" panose="020B0609020204030204" pitchFamily="49" charset="0"/>
              </a:rPr>
              <a:t>		 </a:t>
            </a:r>
            <a:r>
              <a:rPr lang="en-AU" sz="1800" dirty="0">
                <a:solidFill>
                  <a:schemeClr val="accent6">
                    <a:lumMod val="75000"/>
                  </a:schemeClr>
                </a:solidFill>
                <a:latin typeface="Consolas" panose="020B0609020204030204" pitchFamily="49" charset="0"/>
              </a:rPr>
              <a:t>"D"</a:t>
            </a:r>
            <a:r>
              <a:rPr lang="en-AU" sz="1800" dirty="0">
                <a:solidFill>
                  <a:schemeClr val="accent5">
                    <a:lumMod val="75000"/>
                  </a:schemeClr>
                </a:solidFill>
                <a:latin typeface="Consolas" panose="020B0609020204030204" pitchFamily="49" charset="0"/>
              </a:rPr>
              <a:t> if mark &lt; </a:t>
            </a:r>
            <a:r>
              <a:rPr lang="en-AU" sz="1800" dirty="0">
                <a:solidFill>
                  <a:schemeClr val="accent6">
                    <a:lumMod val="75000"/>
                  </a:schemeClr>
                </a:solidFill>
                <a:latin typeface="Consolas" panose="020B0609020204030204" pitchFamily="49" charset="0"/>
              </a:rPr>
              <a:t>80</a:t>
            </a:r>
            <a:r>
              <a:rPr lang="en-AU" sz="1800" dirty="0">
                <a:solidFill>
                  <a:schemeClr val="accent5">
                    <a:lumMod val="75000"/>
                  </a:schemeClr>
                </a:solidFill>
                <a:latin typeface="Consolas" panose="020B0609020204030204" pitchFamily="49" charset="0"/>
              </a:rPr>
              <a:t> else </a:t>
            </a:r>
            <a:r>
              <a:rPr lang="en-AU" sz="1800" dirty="0">
                <a:solidFill>
                  <a:schemeClr val="accent6">
                    <a:lumMod val="75000"/>
                  </a:schemeClr>
                </a:solidFill>
                <a:latin typeface="Consolas" panose="020B0609020204030204" pitchFamily="49" charset="0"/>
              </a:rPr>
              <a:t>"HD"</a:t>
            </a:r>
          </a:p>
          <a:p>
            <a:r>
              <a:rPr lang="en-AU" dirty="0"/>
              <a:t>LOC varies widely depending on language</a:t>
            </a:r>
          </a:p>
          <a:p>
            <a:pPr lvl="1"/>
            <a:r>
              <a:rPr lang="en-AU" dirty="0"/>
              <a:t>different languages have different power, different libraries, more or less verbose syntax etc.</a:t>
            </a:r>
          </a:p>
          <a:p>
            <a:r>
              <a:rPr lang="en-AU" dirty="0"/>
              <a:t>LOC will also vary depending on what the code is for</a:t>
            </a:r>
          </a:p>
          <a:p>
            <a:pPr lvl="1"/>
            <a:r>
              <a:rPr lang="en-AU" dirty="0"/>
              <a:t>consider spike code vs. production code vs. unit test code</a:t>
            </a:r>
          </a:p>
          <a:p>
            <a:r>
              <a:rPr lang="en-AU" dirty="0"/>
              <a:t>We don’t typically </a:t>
            </a:r>
            <a:r>
              <a:rPr lang="en-AU" i="1" dirty="0"/>
              <a:t>care</a:t>
            </a:r>
            <a:r>
              <a:rPr lang="en-AU" dirty="0"/>
              <a:t> about code size</a:t>
            </a:r>
          </a:p>
          <a:p>
            <a:pPr lvl="1"/>
            <a:r>
              <a:rPr lang="en-AU" dirty="0"/>
              <a:t>we care about what it’s usually associated with: functionality!</a:t>
            </a:r>
          </a:p>
          <a:p>
            <a:pPr lvl="1"/>
            <a:r>
              <a:rPr lang="en-AU" dirty="0"/>
              <a:t>so can we come up with a better estimator for functionality?</a:t>
            </a:r>
          </a:p>
        </p:txBody>
      </p:sp>
    </p:spTree>
    <p:extLst>
      <p:ext uri="{BB962C8B-B14F-4D97-AF65-F5344CB8AC3E}">
        <p14:creationId xmlns:p14="http://schemas.microsoft.com/office/powerpoint/2010/main" val="1077432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Function points</a:t>
            </a:r>
          </a:p>
        </p:txBody>
      </p:sp>
      <p:sp>
        <p:nvSpPr>
          <p:cNvPr id="3" name="Content Placeholder 2"/>
          <p:cNvSpPr>
            <a:spLocks noGrp="1"/>
          </p:cNvSpPr>
          <p:nvPr>
            <p:ph idx="1"/>
          </p:nvPr>
        </p:nvSpPr>
        <p:spPr/>
        <p:txBody>
          <a:bodyPr>
            <a:normAutofit fontScale="92500" lnSpcReduction="20000"/>
          </a:bodyPr>
          <a:lstStyle/>
          <a:p>
            <a:r>
              <a:rPr lang="en-AU" dirty="0"/>
              <a:t>A metric that involves computing an estimate of </a:t>
            </a:r>
            <a:r>
              <a:rPr lang="en-AU" dirty="0">
                <a:solidFill>
                  <a:srgbClr val="C00000"/>
                </a:solidFill>
              </a:rPr>
              <a:t>functionality</a:t>
            </a:r>
            <a:r>
              <a:rPr lang="en-AU" dirty="0"/>
              <a:t> rather than just code size</a:t>
            </a:r>
          </a:p>
          <a:p>
            <a:r>
              <a:rPr lang="en-AU" dirty="0"/>
              <a:t>The first function point metric was FPA (Function Point Analysis), developed at IBM by Alan Albrecht in 1979</a:t>
            </a:r>
          </a:p>
          <a:p>
            <a:pPr lvl="1"/>
            <a:r>
              <a:rPr lang="en-AU" dirty="0"/>
              <a:t>you begin by identifying the functions of the system – inputs, outputs, queries, and accesses to internal and external files/data repositories</a:t>
            </a:r>
          </a:p>
          <a:p>
            <a:pPr lvl="1"/>
            <a:r>
              <a:rPr lang="en-AU" dirty="0"/>
              <a:t>estimate the functional complexity for each function</a:t>
            </a:r>
          </a:p>
          <a:p>
            <a:pPr lvl="1"/>
            <a:r>
              <a:rPr lang="en-AU" dirty="0"/>
              <a:t>add these estimates together, giving the Unadjusted Function Point count (UFP)</a:t>
            </a:r>
          </a:p>
          <a:p>
            <a:pPr lvl="1"/>
            <a:r>
              <a:rPr lang="en-AU" dirty="0"/>
              <a:t>compute a Value Adjustment Factor (VAF) based on the importance to the system of fourteen different factors</a:t>
            </a:r>
          </a:p>
          <a:p>
            <a:pPr lvl="1"/>
            <a:r>
              <a:rPr lang="en-AU" dirty="0"/>
              <a:t>Total FP = UFP * (0.65 + 0.01 * VAF)</a:t>
            </a:r>
          </a:p>
          <a:p>
            <a:r>
              <a:rPr lang="en-AU" dirty="0"/>
              <a:t>There is an interest group called IFPUG (International FP Users Group) if you’re looking for more info about FPA</a:t>
            </a:r>
          </a:p>
          <a:p>
            <a:pPr lvl="1"/>
            <a:endParaRPr lang="en-AU" dirty="0"/>
          </a:p>
        </p:txBody>
      </p:sp>
    </p:spTree>
    <p:extLst>
      <p:ext uri="{BB962C8B-B14F-4D97-AF65-F5344CB8AC3E}">
        <p14:creationId xmlns:p14="http://schemas.microsoft.com/office/powerpoint/2010/main" val="4131218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Pros and cons of FPA</a:t>
            </a:r>
          </a:p>
        </p:txBody>
      </p:sp>
      <p:sp>
        <p:nvSpPr>
          <p:cNvPr id="3" name="Content Placeholder 2"/>
          <p:cNvSpPr>
            <a:spLocks noGrp="1"/>
          </p:cNvSpPr>
          <p:nvPr>
            <p:ph idx="1"/>
          </p:nvPr>
        </p:nvSpPr>
        <p:spPr/>
        <p:txBody>
          <a:bodyPr>
            <a:normAutofit fontScale="92500" lnSpcReduction="20000"/>
          </a:bodyPr>
          <a:lstStyle/>
          <a:p>
            <a:r>
              <a:rPr lang="en-AU" dirty="0"/>
              <a:t>Advantage: FPA has been standardized by ISO/IEC</a:t>
            </a:r>
          </a:p>
          <a:p>
            <a:pPr lvl="1"/>
            <a:r>
              <a:rPr lang="en-AU" dirty="0"/>
              <a:t>so there’s a body of people out there who know how to use it</a:t>
            </a:r>
          </a:p>
          <a:p>
            <a:r>
              <a:rPr lang="en-AU" dirty="0"/>
              <a:t>Disadvantage: FPA was designed for business information systems and isn’t easily adaptable to other domains</a:t>
            </a:r>
          </a:p>
          <a:p>
            <a:r>
              <a:rPr lang="en-AU" dirty="0"/>
              <a:t>FPA is computed based on requirements and so is </a:t>
            </a:r>
            <a:r>
              <a:rPr lang="en-AU" dirty="0">
                <a:solidFill>
                  <a:srgbClr val="C00000"/>
                </a:solidFill>
              </a:rPr>
              <a:t>independent of programming language</a:t>
            </a:r>
          </a:p>
          <a:p>
            <a:pPr lvl="1"/>
            <a:r>
              <a:rPr lang="en-AU" dirty="0"/>
              <a:t>although there are estimates required at several stages</a:t>
            </a:r>
          </a:p>
          <a:p>
            <a:pPr lvl="1"/>
            <a:r>
              <a:rPr lang="en-AU" dirty="0"/>
              <a:t>and it’s not especially easy to compute…</a:t>
            </a:r>
          </a:p>
          <a:p>
            <a:r>
              <a:rPr lang="en-AU" dirty="0"/>
              <a:t>Big advantage: </a:t>
            </a:r>
            <a:r>
              <a:rPr lang="en-AU" dirty="0">
                <a:solidFill>
                  <a:srgbClr val="C00000"/>
                </a:solidFill>
              </a:rPr>
              <a:t>you don’t need the code</a:t>
            </a:r>
          </a:p>
          <a:p>
            <a:pPr lvl="1"/>
            <a:r>
              <a:rPr lang="en-AU" dirty="0"/>
              <a:t>so companies can (and do!) use this and related metrics to estimate projects </a:t>
            </a:r>
            <a:r>
              <a:rPr lang="en-AU" i="1" dirty="0"/>
              <a:t>before</a:t>
            </a:r>
            <a:r>
              <a:rPr lang="en-AU" dirty="0"/>
              <a:t> development</a:t>
            </a:r>
          </a:p>
          <a:p>
            <a:pPr lvl="1"/>
            <a:r>
              <a:rPr lang="en-AU" dirty="0"/>
              <a:t>need to have reasonably complete requirements to do this, so not a good fit for typical Agile projects</a:t>
            </a:r>
          </a:p>
          <a:p>
            <a:endParaRPr lang="en-AU" dirty="0"/>
          </a:p>
        </p:txBody>
      </p:sp>
    </p:spTree>
    <p:extLst>
      <p:ext uri="{BB962C8B-B14F-4D97-AF65-F5344CB8AC3E}">
        <p14:creationId xmlns:p14="http://schemas.microsoft.com/office/powerpoint/2010/main" val="2070198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Story points</a:t>
            </a:r>
          </a:p>
        </p:txBody>
      </p:sp>
      <p:sp>
        <p:nvSpPr>
          <p:cNvPr id="3" name="Content Placeholder 2"/>
          <p:cNvSpPr>
            <a:spLocks noGrp="1"/>
          </p:cNvSpPr>
          <p:nvPr>
            <p:ph idx="1"/>
          </p:nvPr>
        </p:nvSpPr>
        <p:spPr/>
        <p:txBody>
          <a:bodyPr/>
          <a:lstStyle/>
          <a:p>
            <a:r>
              <a:rPr lang="en-AU" dirty="0"/>
              <a:t>Story points in Agile development are similar in spirit to function points in FPA</a:t>
            </a:r>
          </a:p>
          <a:p>
            <a:pPr lvl="1"/>
            <a:r>
              <a:rPr lang="en-AU" dirty="0"/>
              <a:t>but they are estimated, not derived from a repeatable process</a:t>
            </a:r>
          </a:p>
          <a:p>
            <a:pPr lvl="1"/>
            <a:r>
              <a:rPr lang="en-AU" dirty="0"/>
              <a:t>so by our definition they are </a:t>
            </a:r>
            <a:r>
              <a:rPr lang="en-AU" dirty="0">
                <a:solidFill>
                  <a:srgbClr val="C00000"/>
                </a:solidFill>
              </a:rPr>
              <a:t>not</a:t>
            </a:r>
            <a:r>
              <a:rPr lang="en-AU" dirty="0"/>
              <a:t> a metric in themselves (estimation and measuring are not the same thing)</a:t>
            </a:r>
          </a:p>
          <a:p>
            <a:r>
              <a:rPr lang="en-AU" dirty="0"/>
              <a:t>But you can definitely use story points to compute other metrics…</a:t>
            </a:r>
          </a:p>
          <a:p>
            <a:pPr lvl="1"/>
            <a:r>
              <a:rPr lang="en-AU" dirty="0"/>
              <a:t>if story point estimation remains the same, then </a:t>
            </a:r>
            <a:r>
              <a:rPr lang="en-AU" dirty="0">
                <a:solidFill>
                  <a:srgbClr val="C00000"/>
                </a:solidFill>
              </a:rPr>
              <a:t>velocity is a metric </a:t>
            </a:r>
            <a:r>
              <a:rPr lang="en-AU" dirty="0"/>
              <a:t>(it measures team productivity per unit time)</a:t>
            </a:r>
          </a:p>
        </p:txBody>
      </p:sp>
    </p:spTree>
    <p:extLst>
      <p:ext uri="{BB962C8B-B14F-4D97-AF65-F5344CB8AC3E}">
        <p14:creationId xmlns:p14="http://schemas.microsoft.com/office/powerpoint/2010/main" val="2269785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Metrics and targets</a:t>
            </a:r>
          </a:p>
        </p:txBody>
      </p:sp>
      <p:sp>
        <p:nvSpPr>
          <p:cNvPr id="3" name="Content Placeholder 2"/>
          <p:cNvSpPr>
            <a:spLocks noGrp="1"/>
          </p:cNvSpPr>
          <p:nvPr>
            <p:ph idx="1"/>
          </p:nvPr>
        </p:nvSpPr>
        <p:spPr/>
        <p:txBody>
          <a:bodyPr>
            <a:normAutofit fontScale="92500"/>
          </a:bodyPr>
          <a:lstStyle/>
          <a:p>
            <a:r>
              <a:rPr lang="en-AU" dirty="0"/>
              <a:t>Metrics are useful for finding out about your project, product, and process</a:t>
            </a:r>
          </a:p>
          <a:p>
            <a:r>
              <a:rPr lang="en-AU" dirty="0"/>
              <a:t>But beware of using them as targets or KPIs</a:t>
            </a:r>
          </a:p>
          <a:p>
            <a:pPr lvl="1"/>
            <a:r>
              <a:rPr lang="en-AU" dirty="0">
                <a:solidFill>
                  <a:srgbClr val="C00000"/>
                </a:solidFill>
              </a:rPr>
              <a:t>KPI</a:t>
            </a:r>
            <a:r>
              <a:rPr lang="en-AU" dirty="0"/>
              <a:t>: Key Performance Indicator, a measure of how well an individual or team is doing</a:t>
            </a:r>
          </a:p>
          <a:p>
            <a:pPr lvl="1"/>
            <a:r>
              <a:rPr lang="en-AU" dirty="0"/>
              <a:t>essentially, your KPIs are the measures your boss uses to decide whether to tell you off or congratulate you</a:t>
            </a:r>
          </a:p>
          <a:p>
            <a:r>
              <a:rPr lang="en-AU" dirty="0" err="1"/>
              <a:t>Goodhart’s</a:t>
            </a:r>
            <a:r>
              <a:rPr lang="en-AU" dirty="0"/>
              <a:t> Law: </a:t>
            </a:r>
            <a:r>
              <a:rPr lang="en-AU" dirty="0">
                <a:solidFill>
                  <a:srgbClr val="C00000"/>
                </a:solidFill>
              </a:rPr>
              <a:t>when a measure becomes a target, it ceases to be a good measure</a:t>
            </a:r>
          </a:p>
          <a:p>
            <a:r>
              <a:rPr lang="en-AU" dirty="0"/>
              <a:t>Economists call this kind of situation a </a:t>
            </a:r>
            <a:r>
              <a:rPr lang="en-AU" dirty="0">
                <a:solidFill>
                  <a:srgbClr val="C00000"/>
                </a:solidFill>
              </a:rPr>
              <a:t>perverse incentive</a:t>
            </a:r>
            <a:r>
              <a:rPr lang="en-AU" dirty="0"/>
              <a:t>: a system of rewards that accidentally rewards people or organizations for doing bad things</a:t>
            </a:r>
          </a:p>
          <a:p>
            <a:endParaRPr lang="en-AU" dirty="0"/>
          </a:p>
        </p:txBody>
      </p:sp>
    </p:spTree>
    <p:extLst>
      <p:ext uri="{BB962C8B-B14F-4D97-AF65-F5344CB8AC3E}">
        <p14:creationId xmlns:p14="http://schemas.microsoft.com/office/powerpoint/2010/main" val="1455665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Cobra Effect</a:t>
            </a:r>
          </a:p>
        </p:txBody>
      </p:sp>
      <p:sp>
        <p:nvSpPr>
          <p:cNvPr id="3" name="Content Placeholder 2"/>
          <p:cNvSpPr>
            <a:spLocks noGrp="1"/>
          </p:cNvSpPr>
          <p:nvPr>
            <p:ph idx="1"/>
          </p:nvPr>
        </p:nvSpPr>
        <p:spPr>
          <a:xfrm>
            <a:off x="4320790" y="1497205"/>
            <a:ext cx="7566409" cy="4679758"/>
          </a:xfrm>
        </p:spPr>
        <p:txBody>
          <a:bodyPr>
            <a:noAutofit/>
          </a:bodyPr>
          <a:lstStyle/>
          <a:p>
            <a:pPr marL="0" indent="457200">
              <a:spcBef>
                <a:spcPts val="1800"/>
              </a:spcBef>
              <a:buNone/>
            </a:pPr>
            <a:r>
              <a:rPr lang="en-AU" sz="2400" dirty="0">
                <a:latin typeface="Times New Roman" panose="02020603050405020304" pitchFamily="18" charset="0"/>
                <a:cs typeface="Times New Roman" panose="02020603050405020304" pitchFamily="18" charset="0"/>
              </a:rPr>
              <a:t>The story goes that in Delhi during the British Raj, the governor decided to reduce the population of cobras.  They did this by offering a large bounty on cobra skins.</a:t>
            </a:r>
          </a:p>
          <a:p>
            <a:pPr marL="0" indent="457200">
              <a:spcBef>
                <a:spcPts val="1800"/>
              </a:spcBef>
              <a:buNone/>
            </a:pPr>
            <a:r>
              <a:rPr lang="en-AU" sz="2400" dirty="0">
                <a:latin typeface="Times New Roman" panose="02020603050405020304" pitchFamily="18" charset="0"/>
                <a:cs typeface="Times New Roman" panose="02020603050405020304" pitchFamily="18" charset="0"/>
              </a:rPr>
              <a:t>Some people responded to this by killing cobras, but others responded by </a:t>
            </a:r>
            <a:r>
              <a:rPr lang="en-AU" sz="2400" i="1" dirty="0">
                <a:latin typeface="Times New Roman" panose="02020603050405020304" pitchFamily="18" charset="0"/>
                <a:cs typeface="Times New Roman" panose="02020603050405020304" pitchFamily="18" charset="0"/>
              </a:rPr>
              <a:t>farming</a:t>
            </a:r>
            <a:r>
              <a:rPr lang="en-AU" sz="2400" dirty="0">
                <a:latin typeface="Times New Roman" panose="02020603050405020304" pitchFamily="18" charset="0"/>
                <a:cs typeface="Times New Roman" panose="02020603050405020304" pitchFamily="18" charset="0"/>
              </a:rPr>
              <a:t> them, since they could now get a guaranteed income by turning in the skins.</a:t>
            </a:r>
          </a:p>
          <a:p>
            <a:pPr marL="0" indent="457200">
              <a:spcBef>
                <a:spcPts val="1800"/>
              </a:spcBef>
              <a:buNone/>
            </a:pPr>
            <a:r>
              <a:rPr lang="en-AU" sz="2400" dirty="0">
                <a:latin typeface="Times New Roman" panose="02020603050405020304" pitchFamily="18" charset="0"/>
                <a:cs typeface="Times New Roman" panose="02020603050405020304" pitchFamily="18" charset="0"/>
              </a:rPr>
              <a:t>When the governor heard about this, he ended the bounty scheme… at which point the cobra farmers, not wanting to pay for the upkeep of now-worthless snakes, </a:t>
            </a:r>
            <a:r>
              <a:rPr lang="en-AU" sz="2400" i="1" dirty="0">
                <a:latin typeface="Times New Roman" panose="02020603050405020304" pitchFamily="18" charset="0"/>
                <a:cs typeface="Times New Roman" panose="02020603050405020304" pitchFamily="18" charset="0"/>
              </a:rPr>
              <a:t>turned their cobras loose</a:t>
            </a:r>
            <a:r>
              <a:rPr lang="en-AU" sz="2400" dirty="0">
                <a:latin typeface="Times New Roman" panose="02020603050405020304" pitchFamily="18" charset="0"/>
                <a:cs typeface="Times New Roman" panose="02020603050405020304" pitchFamily="18" charset="0"/>
              </a:rPr>
              <a:t>.</a:t>
            </a:r>
          </a:p>
          <a:p>
            <a:pPr marL="0" indent="457200">
              <a:spcBef>
                <a:spcPts val="1800"/>
              </a:spcBef>
              <a:buNone/>
            </a:pPr>
            <a:r>
              <a:rPr lang="en-AU" sz="2400" dirty="0">
                <a:latin typeface="Times New Roman" panose="02020603050405020304" pitchFamily="18" charset="0"/>
                <a:cs typeface="Times New Roman" panose="02020603050405020304" pitchFamily="18" charset="0"/>
              </a:rPr>
              <a:t>The net result was a large net increase in the number of cobras in Delhi.</a:t>
            </a:r>
          </a:p>
        </p:txBody>
      </p:sp>
      <p:pic>
        <p:nvPicPr>
          <p:cNvPr id="4" name="Picture 3"/>
          <p:cNvPicPr>
            <a:picLocks noChangeAspect="1"/>
          </p:cNvPicPr>
          <p:nvPr/>
        </p:nvPicPr>
        <p:blipFill>
          <a:blip r:embed="rId3"/>
          <a:stretch>
            <a:fillRect/>
          </a:stretch>
        </p:blipFill>
        <p:spPr>
          <a:xfrm>
            <a:off x="466567" y="1778558"/>
            <a:ext cx="3282379" cy="3909585"/>
          </a:xfrm>
          <a:prstGeom prst="rect">
            <a:avLst/>
          </a:prstGeom>
        </p:spPr>
      </p:pic>
    </p:spTree>
    <p:extLst>
      <p:ext uri="{BB962C8B-B14F-4D97-AF65-F5344CB8AC3E}">
        <p14:creationId xmlns:p14="http://schemas.microsoft.com/office/powerpoint/2010/main" val="3650953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 this lecture…</a:t>
            </a:r>
          </a:p>
        </p:txBody>
      </p:sp>
      <p:sp>
        <p:nvSpPr>
          <p:cNvPr id="3" name="Content Placeholder 2"/>
          <p:cNvSpPr>
            <a:spLocks noGrp="1"/>
          </p:cNvSpPr>
          <p:nvPr>
            <p:ph idx="1"/>
          </p:nvPr>
        </p:nvSpPr>
        <p:spPr/>
        <p:txBody>
          <a:bodyPr/>
          <a:lstStyle/>
          <a:p>
            <a:r>
              <a:rPr lang="en-AU" dirty="0"/>
              <a:t>Metrics and measurement</a:t>
            </a:r>
          </a:p>
          <a:p>
            <a:r>
              <a:rPr lang="en-AU" dirty="0"/>
              <a:t>Size metrics</a:t>
            </a:r>
          </a:p>
          <a:p>
            <a:r>
              <a:rPr lang="en-AU" dirty="0"/>
              <a:t>Function metrics</a:t>
            </a:r>
          </a:p>
          <a:p>
            <a:r>
              <a:rPr lang="en-AU" dirty="0"/>
              <a:t>Metrics and targets</a:t>
            </a:r>
          </a:p>
          <a:p>
            <a:pPr lvl="1"/>
            <a:r>
              <a:rPr lang="en-AU" dirty="0"/>
              <a:t>perverse incentives</a:t>
            </a:r>
          </a:p>
        </p:txBody>
      </p:sp>
    </p:spTree>
    <p:extLst>
      <p:ext uri="{BB962C8B-B14F-4D97-AF65-F5344CB8AC3E}">
        <p14:creationId xmlns:p14="http://schemas.microsoft.com/office/powerpoint/2010/main" val="3280106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Perverse incentives in software development</a:t>
            </a:r>
          </a:p>
        </p:txBody>
      </p:sp>
      <p:pic>
        <p:nvPicPr>
          <p:cNvPr id="4" name="Picture 3"/>
          <p:cNvPicPr>
            <a:picLocks noChangeAspect="1"/>
          </p:cNvPicPr>
          <p:nvPr/>
        </p:nvPicPr>
        <p:blipFill>
          <a:blip r:embed="rId2"/>
          <a:stretch>
            <a:fillRect/>
          </a:stretch>
        </p:blipFill>
        <p:spPr>
          <a:xfrm>
            <a:off x="2476500" y="2253185"/>
            <a:ext cx="7239000" cy="2371725"/>
          </a:xfrm>
          <a:prstGeom prst="rect">
            <a:avLst/>
          </a:prstGeom>
        </p:spPr>
      </p:pic>
    </p:spTree>
    <p:extLst>
      <p:ext uri="{BB962C8B-B14F-4D97-AF65-F5344CB8AC3E}">
        <p14:creationId xmlns:p14="http://schemas.microsoft.com/office/powerpoint/2010/main" val="2163831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Example: velocity</a:t>
            </a:r>
          </a:p>
        </p:txBody>
      </p:sp>
      <p:sp>
        <p:nvSpPr>
          <p:cNvPr id="3" name="Content Placeholder 2"/>
          <p:cNvSpPr>
            <a:spLocks noGrp="1"/>
          </p:cNvSpPr>
          <p:nvPr>
            <p:ph idx="1"/>
          </p:nvPr>
        </p:nvSpPr>
        <p:spPr/>
        <p:txBody>
          <a:bodyPr/>
          <a:lstStyle/>
          <a:p>
            <a:r>
              <a:rPr lang="en-AU" dirty="0"/>
              <a:t>Suppose an established Agile team has a stable velocity of 57 story points per iteration</a:t>
            </a:r>
          </a:p>
          <a:p>
            <a:r>
              <a:rPr lang="en-AU" dirty="0"/>
              <a:t>A senior manager, hoping to motivate the team to work harder, offers the team a bonus if they can improve their velocity over 65 story points per iteration</a:t>
            </a:r>
          </a:p>
          <a:p>
            <a:pPr lvl="1"/>
            <a:r>
              <a:rPr lang="en-AU" dirty="0"/>
              <a:t>what do you think this will do to the team’s </a:t>
            </a:r>
            <a:r>
              <a:rPr lang="en-AU" dirty="0">
                <a:solidFill>
                  <a:srgbClr val="C00000"/>
                </a:solidFill>
              </a:rPr>
              <a:t>story estimations</a:t>
            </a:r>
            <a:r>
              <a:rPr lang="en-AU" dirty="0"/>
              <a:t>?</a:t>
            </a:r>
          </a:p>
          <a:p>
            <a:pPr lvl="1"/>
            <a:r>
              <a:rPr lang="en-AU" dirty="0"/>
              <a:t>what do you think this will do to the team’s </a:t>
            </a:r>
            <a:r>
              <a:rPr lang="en-AU" dirty="0">
                <a:solidFill>
                  <a:srgbClr val="C00000"/>
                </a:solidFill>
              </a:rPr>
              <a:t>ability to predict </a:t>
            </a:r>
            <a:r>
              <a:rPr lang="en-AU" dirty="0"/>
              <a:t>future iterations?</a:t>
            </a:r>
          </a:p>
        </p:txBody>
      </p:sp>
    </p:spTree>
    <p:extLst>
      <p:ext uri="{BB962C8B-B14F-4D97-AF65-F5344CB8AC3E}">
        <p14:creationId xmlns:p14="http://schemas.microsoft.com/office/powerpoint/2010/main" val="2579025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Accidental </a:t>
            </a:r>
            <a:r>
              <a:rPr lang="en-AU" dirty="0" err="1"/>
              <a:t>teamicide</a:t>
            </a:r>
            <a:endParaRPr lang="en-AU" dirty="0"/>
          </a:p>
        </p:txBody>
      </p:sp>
      <p:sp>
        <p:nvSpPr>
          <p:cNvPr id="3" name="Content Placeholder 2"/>
          <p:cNvSpPr>
            <a:spLocks noGrp="1"/>
          </p:cNvSpPr>
          <p:nvPr>
            <p:ph idx="1"/>
          </p:nvPr>
        </p:nvSpPr>
        <p:spPr/>
        <p:txBody>
          <a:bodyPr/>
          <a:lstStyle/>
          <a:p>
            <a:r>
              <a:rPr lang="en-AU" dirty="0"/>
              <a:t>Suppose a senior manager decides to reward high-performing individuals on the team</a:t>
            </a:r>
          </a:p>
          <a:p>
            <a:r>
              <a:rPr lang="en-AU" dirty="0"/>
              <a:t>“Keep track of how many story points each person implements.  At the end of the sprint, we will pay a bonus to the developer who has implemented the most story points.”</a:t>
            </a:r>
          </a:p>
          <a:p>
            <a:pPr lvl="1"/>
            <a:r>
              <a:rPr lang="en-AU" dirty="0"/>
              <a:t>what will this do to </a:t>
            </a:r>
            <a:r>
              <a:rPr lang="en-AU" dirty="0">
                <a:solidFill>
                  <a:srgbClr val="C00000"/>
                </a:solidFill>
              </a:rPr>
              <a:t>team morale</a:t>
            </a:r>
            <a:r>
              <a:rPr lang="en-AU" dirty="0"/>
              <a:t>?</a:t>
            </a:r>
          </a:p>
          <a:p>
            <a:pPr lvl="1"/>
            <a:r>
              <a:rPr lang="en-AU" dirty="0"/>
              <a:t>what will this do to the team’s ability to </a:t>
            </a:r>
            <a:r>
              <a:rPr lang="en-AU" dirty="0">
                <a:solidFill>
                  <a:srgbClr val="C00000"/>
                </a:solidFill>
              </a:rPr>
              <a:t>self-organize</a:t>
            </a:r>
            <a:r>
              <a:rPr lang="en-AU" dirty="0"/>
              <a:t>?</a:t>
            </a:r>
          </a:p>
          <a:p>
            <a:pPr lvl="1"/>
            <a:r>
              <a:rPr lang="en-AU" dirty="0"/>
              <a:t>what will this do to the team’s ability to </a:t>
            </a:r>
            <a:r>
              <a:rPr lang="en-AU" dirty="0">
                <a:solidFill>
                  <a:srgbClr val="C00000"/>
                </a:solidFill>
              </a:rPr>
              <a:t>collaborate</a:t>
            </a:r>
            <a:r>
              <a:rPr lang="en-AU" dirty="0"/>
              <a:t>?</a:t>
            </a:r>
          </a:p>
        </p:txBody>
      </p:sp>
    </p:spTree>
    <p:extLst>
      <p:ext uri="{BB962C8B-B14F-4D97-AF65-F5344CB8AC3E}">
        <p14:creationId xmlns:p14="http://schemas.microsoft.com/office/powerpoint/2010/main" val="997804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Summary</a:t>
            </a:r>
          </a:p>
        </p:txBody>
      </p:sp>
      <p:sp>
        <p:nvSpPr>
          <p:cNvPr id="3" name="Content Placeholder 2"/>
          <p:cNvSpPr>
            <a:spLocks noGrp="1"/>
          </p:cNvSpPr>
          <p:nvPr>
            <p:ph idx="1"/>
          </p:nvPr>
        </p:nvSpPr>
        <p:spPr/>
        <p:txBody>
          <a:bodyPr/>
          <a:lstStyle/>
          <a:p>
            <a:r>
              <a:rPr lang="en-AU" dirty="0"/>
              <a:t>Measurement and metrics</a:t>
            </a:r>
          </a:p>
          <a:p>
            <a:r>
              <a:rPr lang="en-AU" dirty="0"/>
              <a:t>Size metrics (LOC)</a:t>
            </a:r>
          </a:p>
          <a:p>
            <a:r>
              <a:rPr lang="en-AU" dirty="0"/>
              <a:t>Function point analysis</a:t>
            </a:r>
          </a:p>
          <a:p>
            <a:r>
              <a:rPr lang="en-AU" dirty="0"/>
              <a:t>Metrics and perverse incentives</a:t>
            </a:r>
          </a:p>
        </p:txBody>
      </p:sp>
    </p:spTree>
    <p:extLst>
      <p:ext uri="{BB962C8B-B14F-4D97-AF65-F5344CB8AC3E}">
        <p14:creationId xmlns:p14="http://schemas.microsoft.com/office/powerpoint/2010/main" val="1723593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Next lecture</a:t>
            </a:r>
          </a:p>
        </p:txBody>
      </p:sp>
      <p:sp>
        <p:nvSpPr>
          <p:cNvPr id="3" name="Content Placeholder 2"/>
          <p:cNvSpPr>
            <a:spLocks noGrp="1"/>
          </p:cNvSpPr>
          <p:nvPr>
            <p:ph idx="1"/>
          </p:nvPr>
        </p:nvSpPr>
        <p:spPr/>
        <p:txBody>
          <a:bodyPr/>
          <a:lstStyle/>
          <a:p>
            <a:r>
              <a:rPr lang="en-AU" dirty="0"/>
              <a:t>Ethical and legal aspects of </a:t>
            </a:r>
            <a:r>
              <a:rPr lang="en-AU"/>
              <a:t>software development</a:t>
            </a:r>
          </a:p>
        </p:txBody>
      </p:sp>
    </p:spTree>
    <p:extLst>
      <p:ext uri="{BB962C8B-B14F-4D97-AF65-F5344CB8AC3E}">
        <p14:creationId xmlns:p14="http://schemas.microsoft.com/office/powerpoint/2010/main" val="1336661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Measuring your work</a:t>
            </a:r>
          </a:p>
        </p:txBody>
      </p:sp>
      <p:sp>
        <p:nvSpPr>
          <p:cNvPr id="3" name="Content Placeholder 2"/>
          <p:cNvSpPr>
            <a:spLocks noGrp="1"/>
          </p:cNvSpPr>
          <p:nvPr>
            <p:ph idx="1"/>
          </p:nvPr>
        </p:nvSpPr>
        <p:spPr>
          <a:xfrm>
            <a:off x="838200" y="4833257"/>
            <a:ext cx="10515600" cy="1343705"/>
          </a:xfrm>
        </p:spPr>
        <p:txBody>
          <a:bodyPr>
            <a:normAutofit/>
          </a:bodyPr>
          <a:lstStyle/>
          <a:p>
            <a:pPr marL="0" indent="0">
              <a:buNone/>
            </a:pPr>
            <a:r>
              <a:rPr lang="en-AU" dirty="0"/>
              <a:t>If we want to be able to produce high-quality software efficiently, we need to be able to measure both the quality of our work and the efficiency of our process. </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165732" y="1499769"/>
            <a:ext cx="4842804" cy="3220654"/>
          </a:xfrm>
          <a:prstGeom prst="rect">
            <a:avLst/>
          </a:prstGeom>
        </p:spPr>
      </p:pic>
    </p:spTree>
    <p:extLst>
      <p:ext uri="{BB962C8B-B14F-4D97-AF65-F5344CB8AC3E}">
        <p14:creationId xmlns:p14="http://schemas.microsoft.com/office/powerpoint/2010/main" val="806460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Why do we measure?</a:t>
            </a:r>
          </a:p>
        </p:txBody>
      </p:sp>
      <p:sp>
        <p:nvSpPr>
          <p:cNvPr id="3" name="Content Placeholder 2"/>
          <p:cNvSpPr>
            <a:spLocks noGrp="1"/>
          </p:cNvSpPr>
          <p:nvPr>
            <p:ph idx="1"/>
          </p:nvPr>
        </p:nvSpPr>
        <p:spPr>
          <a:xfrm>
            <a:off x="2632668" y="1825625"/>
            <a:ext cx="8721132" cy="4351338"/>
          </a:xfrm>
          <a:solidFill>
            <a:schemeClr val="accent2">
              <a:lumMod val="60000"/>
              <a:lumOff val="40000"/>
            </a:schemeClr>
          </a:solidFill>
        </p:spPr>
        <p:txBody>
          <a:bodyPr>
            <a:normAutofit lnSpcReduction="10000"/>
          </a:bodyPr>
          <a:lstStyle/>
          <a:p>
            <a:pPr marL="0" indent="0">
              <a:spcBef>
                <a:spcPts val="1800"/>
              </a:spcBef>
              <a:buNone/>
            </a:pPr>
            <a:r>
              <a:rPr lang="en-US" i="1" dirty="0">
                <a:latin typeface="Times New Roman" panose="02020603050405020304" pitchFamily="18" charset="0"/>
                <a:cs typeface="Times New Roman" panose="02020603050405020304" pitchFamily="18" charset="0"/>
              </a:rPr>
              <a:t>When you can measure what you are speaking about, and express it in numbers, you know something about it; </a:t>
            </a:r>
          </a:p>
          <a:p>
            <a:pPr marL="0" indent="0">
              <a:spcBef>
                <a:spcPts val="1800"/>
              </a:spcBef>
              <a:buNone/>
            </a:pPr>
            <a:r>
              <a:rPr lang="en-US" i="1" dirty="0">
                <a:latin typeface="Times New Roman" panose="02020603050405020304" pitchFamily="18" charset="0"/>
                <a:cs typeface="Times New Roman" panose="02020603050405020304" pitchFamily="18" charset="0"/>
              </a:rPr>
              <a:t>but when you cannot measure it, when you cannot express it in numbers, your knowledge is of a meagre and unsatisfactory kind; </a:t>
            </a:r>
          </a:p>
          <a:p>
            <a:pPr marL="0" indent="0">
              <a:spcBef>
                <a:spcPts val="1800"/>
              </a:spcBef>
              <a:buNone/>
            </a:pPr>
            <a:r>
              <a:rPr lang="en-US" i="1" dirty="0">
                <a:latin typeface="Times New Roman" panose="02020603050405020304" pitchFamily="18" charset="0"/>
                <a:cs typeface="Times New Roman" panose="02020603050405020304" pitchFamily="18" charset="0"/>
              </a:rPr>
              <a:t>it may be the beginning of knowledge, but you have scarcely in your thoughts advanced to the stage of science, whatever the matter may be.</a:t>
            </a:r>
            <a:r>
              <a:rPr lang="en-US" dirty="0"/>
              <a:t/>
            </a:r>
            <a:br>
              <a:rPr lang="en-US" dirty="0"/>
            </a:br>
            <a:endParaRPr lang="en-US" dirty="0"/>
          </a:p>
          <a:p>
            <a:pPr marL="0" indent="0">
              <a:buNone/>
            </a:pPr>
            <a:r>
              <a:rPr lang="en-US" dirty="0"/>
              <a:t>				-- </a:t>
            </a:r>
            <a:r>
              <a:rPr lang="en-US" i="1" dirty="0"/>
              <a:t>Baron William Thomson Kelvin</a:t>
            </a:r>
            <a:endParaRPr lang="en-AU" i="1" dirty="0"/>
          </a:p>
        </p:txBody>
      </p:sp>
      <p:pic>
        <p:nvPicPr>
          <p:cNvPr id="4" name="Picture 3"/>
          <p:cNvPicPr>
            <a:picLocks noChangeAspect="1"/>
          </p:cNvPicPr>
          <p:nvPr/>
        </p:nvPicPr>
        <p:blipFill>
          <a:blip r:embed="rId2"/>
          <a:stretch>
            <a:fillRect/>
          </a:stretch>
        </p:blipFill>
        <p:spPr>
          <a:xfrm>
            <a:off x="838200" y="1825625"/>
            <a:ext cx="1619250" cy="2028825"/>
          </a:xfrm>
          <a:prstGeom prst="rect">
            <a:avLst/>
          </a:prstGeom>
        </p:spPr>
      </p:pic>
    </p:spTree>
    <p:extLst>
      <p:ext uri="{BB962C8B-B14F-4D97-AF65-F5344CB8AC3E}">
        <p14:creationId xmlns:p14="http://schemas.microsoft.com/office/powerpoint/2010/main" val="2317329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Why do we measure?</a:t>
            </a:r>
          </a:p>
        </p:txBody>
      </p:sp>
      <p:sp>
        <p:nvSpPr>
          <p:cNvPr id="3" name="Content Placeholder 2"/>
          <p:cNvSpPr>
            <a:spLocks noGrp="1"/>
          </p:cNvSpPr>
          <p:nvPr>
            <p:ph idx="1"/>
          </p:nvPr>
        </p:nvSpPr>
        <p:spPr/>
        <p:txBody>
          <a:bodyPr>
            <a:normAutofit fontScale="92500" lnSpcReduction="20000"/>
          </a:bodyPr>
          <a:lstStyle/>
          <a:p>
            <a:r>
              <a:rPr lang="en-AU" dirty="0"/>
              <a:t>Ultimately, because we want to deliver high-quality software, on time, and on budget</a:t>
            </a:r>
          </a:p>
          <a:p>
            <a:r>
              <a:rPr lang="en-AU" dirty="0"/>
              <a:t>So we need to know</a:t>
            </a:r>
          </a:p>
          <a:p>
            <a:pPr lvl="1"/>
            <a:r>
              <a:rPr lang="en-AU" dirty="0"/>
              <a:t>how good our software is</a:t>
            </a:r>
          </a:p>
          <a:p>
            <a:pPr lvl="1"/>
            <a:r>
              <a:rPr lang="en-AU" dirty="0"/>
              <a:t>when we are likely to deliver</a:t>
            </a:r>
          </a:p>
          <a:p>
            <a:pPr lvl="1"/>
            <a:r>
              <a:rPr lang="en-AU" dirty="0"/>
              <a:t>how much we are spending on constructing the software</a:t>
            </a:r>
          </a:p>
          <a:p>
            <a:pPr lvl="1"/>
            <a:r>
              <a:rPr lang="en-AU" dirty="0"/>
              <a:t>how much it is likely to cost to maintain and extend our software</a:t>
            </a:r>
          </a:p>
          <a:p>
            <a:r>
              <a:rPr lang="en-AU" dirty="0"/>
              <a:t>We try to measure these things so that we can </a:t>
            </a:r>
          </a:p>
          <a:p>
            <a:pPr lvl="1"/>
            <a:r>
              <a:rPr lang="en-AU" dirty="0">
                <a:solidFill>
                  <a:srgbClr val="FF0000"/>
                </a:solidFill>
              </a:rPr>
              <a:t>control</a:t>
            </a:r>
            <a:r>
              <a:rPr lang="en-AU" dirty="0"/>
              <a:t> them better</a:t>
            </a:r>
          </a:p>
          <a:p>
            <a:pPr lvl="1"/>
            <a:r>
              <a:rPr lang="en-AU" dirty="0">
                <a:solidFill>
                  <a:srgbClr val="FF0000"/>
                </a:solidFill>
              </a:rPr>
              <a:t>predict</a:t>
            </a:r>
            <a:r>
              <a:rPr lang="en-AU" dirty="0"/>
              <a:t> them better</a:t>
            </a:r>
          </a:p>
          <a:p>
            <a:pPr lvl="1"/>
            <a:r>
              <a:rPr lang="en-AU" dirty="0">
                <a:solidFill>
                  <a:srgbClr val="FF0000"/>
                </a:solidFill>
              </a:rPr>
              <a:t>understand</a:t>
            </a:r>
            <a:r>
              <a:rPr lang="en-AU" dirty="0"/>
              <a:t> how well our project is progressing</a:t>
            </a:r>
          </a:p>
          <a:p>
            <a:pPr lvl="1"/>
            <a:r>
              <a:rPr lang="en-AU" dirty="0">
                <a:solidFill>
                  <a:srgbClr val="FF0000"/>
                </a:solidFill>
              </a:rPr>
              <a:t>target</a:t>
            </a:r>
            <a:r>
              <a:rPr lang="en-AU" dirty="0"/>
              <a:t> our resources most effectively</a:t>
            </a:r>
          </a:p>
          <a:p>
            <a:pPr lvl="2"/>
            <a:r>
              <a:rPr lang="en-AU" dirty="0"/>
              <a:t>e.g. if we discover that a particular part of the code takes longer to modify, or is especially error-prone, perhaps we should refactor it</a:t>
            </a:r>
          </a:p>
        </p:txBody>
      </p:sp>
    </p:spTree>
    <p:extLst>
      <p:ext uri="{BB962C8B-B14F-4D97-AF65-F5344CB8AC3E}">
        <p14:creationId xmlns:p14="http://schemas.microsoft.com/office/powerpoint/2010/main" val="2358265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What is a metric?</a:t>
            </a:r>
          </a:p>
        </p:txBody>
      </p:sp>
      <p:sp>
        <p:nvSpPr>
          <p:cNvPr id="3" name="Content Placeholder 2"/>
          <p:cNvSpPr>
            <a:spLocks noGrp="1"/>
          </p:cNvSpPr>
          <p:nvPr>
            <p:ph idx="1"/>
          </p:nvPr>
        </p:nvSpPr>
        <p:spPr/>
        <p:txBody>
          <a:bodyPr>
            <a:normAutofit/>
          </a:bodyPr>
          <a:lstStyle/>
          <a:p>
            <a:r>
              <a:rPr lang="en-AU" dirty="0"/>
              <a:t>A metric is the outcome of measuring something</a:t>
            </a:r>
          </a:p>
          <a:p>
            <a:pPr lvl="1"/>
            <a:r>
              <a:rPr lang="en-AU" dirty="0"/>
              <a:t>software product</a:t>
            </a:r>
          </a:p>
          <a:p>
            <a:pPr lvl="1"/>
            <a:r>
              <a:rPr lang="en-AU" dirty="0"/>
              <a:t>development process</a:t>
            </a:r>
          </a:p>
          <a:p>
            <a:pPr lvl="1"/>
            <a:r>
              <a:rPr lang="en-AU" dirty="0"/>
              <a:t>project</a:t>
            </a:r>
          </a:p>
          <a:p>
            <a:r>
              <a:rPr lang="en-AU" dirty="0"/>
              <a:t>It is the result of applying a well-defined, </a:t>
            </a:r>
            <a:r>
              <a:rPr lang="en-AU" dirty="0">
                <a:solidFill>
                  <a:srgbClr val="FF0000"/>
                </a:solidFill>
              </a:rPr>
              <a:t>repeatable process</a:t>
            </a:r>
          </a:p>
          <a:p>
            <a:pPr lvl="1"/>
            <a:r>
              <a:rPr lang="en-AU" dirty="0"/>
              <a:t>can’t just make up a number and call it a metric</a:t>
            </a:r>
          </a:p>
          <a:p>
            <a:r>
              <a:rPr lang="en-AU" dirty="0"/>
              <a:t>It is a </a:t>
            </a:r>
            <a:r>
              <a:rPr lang="en-AU" dirty="0">
                <a:solidFill>
                  <a:srgbClr val="FF0000"/>
                </a:solidFill>
              </a:rPr>
              <a:t>quantitative</a:t>
            </a:r>
            <a:r>
              <a:rPr lang="en-AU" dirty="0"/>
              <a:t> measure</a:t>
            </a:r>
          </a:p>
          <a:p>
            <a:pPr lvl="1"/>
            <a:r>
              <a:rPr lang="en-AU" dirty="0"/>
              <a:t>i.e. applying your measurement process gives you a number</a:t>
            </a:r>
          </a:p>
          <a:p>
            <a:r>
              <a:rPr lang="en-AU" dirty="0"/>
              <a:t>It gives us information about something we care about</a:t>
            </a:r>
          </a:p>
        </p:txBody>
      </p:sp>
    </p:spTree>
    <p:extLst>
      <p:ext uri="{BB962C8B-B14F-4D97-AF65-F5344CB8AC3E}">
        <p14:creationId xmlns:p14="http://schemas.microsoft.com/office/powerpoint/2010/main" val="3689937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Useful metrics</a:t>
            </a:r>
          </a:p>
        </p:txBody>
      </p:sp>
      <p:sp>
        <p:nvSpPr>
          <p:cNvPr id="3" name="Content Placeholder 2"/>
          <p:cNvSpPr>
            <a:spLocks noGrp="1"/>
          </p:cNvSpPr>
          <p:nvPr>
            <p:ph idx="1"/>
          </p:nvPr>
        </p:nvSpPr>
        <p:spPr/>
        <p:txBody>
          <a:bodyPr/>
          <a:lstStyle/>
          <a:p>
            <a:r>
              <a:rPr lang="en-AU" dirty="0"/>
              <a:t>In order to be useful, a metric must</a:t>
            </a:r>
          </a:p>
          <a:p>
            <a:pPr lvl="1"/>
            <a:r>
              <a:rPr lang="en-AU" dirty="0"/>
              <a:t>be reasonably easy to compute </a:t>
            </a:r>
          </a:p>
          <a:p>
            <a:pPr lvl="2"/>
            <a:r>
              <a:rPr lang="en-AU" dirty="0"/>
              <a:t>it’s best of all if you can automate it</a:t>
            </a:r>
          </a:p>
          <a:p>
            <a:pPr lvl="1"/>
            <a:r>
              <a:rPr lang="en-AU" dirty="0"/>
              <a:t>be computable </a:t>
            </a:r>
            <a:r>
              <a:rPr lang="en-AU" i="1" dirty="0"/>
              <a:t>before</a:t>
            </a:r>
            <a:r>
              <a:rPr lang="en-AU" dirty="0"/>
              <a:t> it is needed</a:t>
            </a:r>
          </a:p>
          <a:p>
            <a:pPr lvl="1"/>
            <a:r>
              <a:rPr lang="en-AU" dirty="0"/>
              <a:t>be strongly related to the thing you are trying to measure</a:t>
            </a:r>
          </a:p>
          <a:p>
            <a:pPr marL="0" indent="0">
              <a:buNone/>
            </a:pPr>
            <a:endParaRPr lang="en-AU" dirty="0"/>
          </a:p>
          <a:p>
            <a:pPr lvl="1"/>
            <a:endParaRPr lang="en-AU" dirty="0"/>
          </a:p>
          <a:p>
            <a:pPr lvl="1"/>
            <a:endParaRPr lang="en-AU" dirty="0"/>
          </a:p>
        </p:txBody>
      </p:sp>
    </p:spTree>
    <p:extLst>
      <p:ext uri="{BB962C8B-B14F-4D97-AF65-F5344CB8AC3E}">
        <p14:creationId xmlns:p14="http://schemas.microsoft.com/office/powerpoint/2010/main" val="1473521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But…</a:t>
            </a:r>
          </a:p>
        </p:txBody>
      </p:sp>
      <p:sp>
        <p:nvSpPr>
          <p:cNvPr id="3" name="Content Placeholder 2"/>
          <p:cNvSpPr>
            <a:spLocks noGrp="1"/>
          </p:cNvSpPr>
          <p:nvPr>
            <p:ph idx="1"/>
          </p:nvPr>
        </p:nvSpPr>
        <p:spPr>
          <a:xfrm>
            <a:off x="838200" y="2150347"/>
            <a:ext cx="8245510" cy="2602524"/>
          </a:xfrm>
          <a:solidFill>
            <a:schemeClr val="accent2">
              <a:lumMod val="60000"/>
              <a:lumOff val="40000"/>
            </a:schemeClr>
          </a:solidFill>
        </p:spPr>
        <p:txBody>
          <a:bodyPr>
            <a:normAutofit fontScale="92500"/>
          </a:bodyPr>
          <a:lstStyle/>
          <a:p>
            <a:pPr marL="0" indent="0">
              <a:buNone/>
            </a:pPr>
            <a:r>
              <a:rPr lang="en-AU" sz="3600" i="1" dirty="0">
                <a:latin typeface="Times New Roman" panose="02020603050405020304" pitchFamily="18" charset="0"/>
                <a:cs typeface="Times New Roman" panose="02020603050405020304" pitchFamily="18" charset="0"/>
              </a:rPr>
              <a:t/>
            </a:r>
            <a:br>
              <a:rPr lang="en-AU" sz="3600" i="1" dirty="0">
                <a:latin typeface="Times New Roman" panose="02020603050405020304" pitchFamily="18" charset="0"/>
                <a:cs typeface="Times New Roman" panose="02020603050405020304" pitchFamily="18" charset="0"/>
              </a:rPr>
            </a:br>
            <a:r>
              <a:rPr lang="en-AU" sz="3600" i="1" dirty="0">
                <a:latin typeface="Times New Roman" panose="02020603050405020304" pitchFamily="18" charset="0"/>
                <a:cs typeface="Times New Roman" panose="02020603050405020304" pitchFamily="18" charset="0"/>
              </a:rPr>
              <a:t>Not everything that can be counted counts,</a:t>
            </a:r>
            <a:br>
              <a:rPr lang="en-AU" sz="3600" i="1" dirty="0">
                <a:latin typeface="Times New Roman" panose="02020603050405020304" pitchFamily="18" charset="0"/>
                <a:cs typeface="Times New Roman" panose="02020603050405020304" pitchFamily="18" charset="0"/>
              </a:rPr>
            </a:br>
            <a:r>
              <a:rPr lang="en-AU" sz="3600" i="1" dirty="0">
                <a:latin typeface="Times New Roman" panose="02020603050405020304" pitchFamily="18" charset="0"/>
                <a:cs typeface="Times New Roman" panose="02020603050405020304" pitchFamily="18" charset="0"/>
              </a:rPr>
              <a:t>and not everything that counts can be counted.</a:t>
            </a:r>
          </a:p>
          <a:p>
            <a:pPr marL="0" indent="0">
              <a:buNone/>
            </a:pPr>
            <a:endParaRPr lang="en-AU" dirty="0"/>
          </a:p>
          <a:p>
            <a:pPr marL="0" indent="0">
              <a:buNone/>
            </a:pPr>
            <a:r>
              <a:rPr lang="en-AU" dirty="0"/>
              <a:t>				</a:t>
            </a:r>
            <a:r>
              <a:rPr lang="en-AU" i="1" dirty="0"/>
              <a:t>-- William Bruce Cameron</a:t>
            </a:r>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279554" y="2310663"/>
            <a:ext cx="2074246" cy="2750989"/>
          </a:xfrm>
          <a:prstGeom prst="rect">
            <a:avLst/>
          </a:prstGeom>
        </p:spPr>
      </p:pic>
    </p:spTree>
    <p:extLst>
      <p:ext uri="{BB962C8B-B14F-4D97-AF65-F5344CB8AC3E}">
        <p14:creationId xmlns:p14="http://schemas.microsoft.com/office/powerpoint/2010/main" val="994026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Choose your metrics well</a:t>
            </a:r>
          </a:p>
        </p:txBody>
      </p:sp>
      <p:sp>
        <p:nvSpPr>
          <p:cNvPr id="3" name="Content Placeholder 2"/>
          <p:cNvSpPr>
            <a:spLocks noGrp="1"/>
          </p:cNvSpPr>
          <p:nvPr>
            <p:ph idx="1"/>
          </p:nvPr>
        </p:nvSpPr>
        <p:spPr/>
        <p:txBody>
          <a:bodyPr>
            <a:normAutofit fontScale="92500" lnSpcReduction="10000"/>
          </a:bodyPr>
          <a:lstStyle/>
          <a:p>
            <a:r>
              <a:rPr lang="en-AU" dirty="0"/>
              <a:t>Some things that we care about are </a:t>
            </a:r>
            <a:r>
              <a:rPr lang="en-AU" i="1" dirty="0"/>
              <a:t>hard to measure</a:t>
            </a:r>
          </a:p>
          <a:p>
            <a:pPr lvl="1"/>
            <a:r>
              <a:rPr lang="en-AU" dirty="0"/>
              <a:t>such as product quality</a:t>
            </a:r>
          </a:p>
          <a:p>
            <a:pPr lvl="1"/>
            <a:r>
              <a:rPr lang="en-AU" dirty="0"/>
              <a:t>we can count bugs found, but can only estimate how many remain</a:t>
            </a:r>
          </a:p>
          <a:p>
            <a:pPr lvl="1"/>
            <a:r>
              <a:rPr lang="en-AU" dirty="0"/>
              <a:t>we can’t measure how satisfied our future customers will be</a:t>
            </a:r>
          </a:p>
          <a:p>
            <a:r>
              <a:rPr lang="en-AU" dirty="0"/>
              <a:t>Sometimes the information that is </a:t>
            </a:r>
            <a:r>
              <a:rPr lang="en-AU" i="1" dirty="0"/>
              <a:t>easy</a:t>
            </a:r>
            <a:r>
              <a:rPr lang="en-AU" dirty="0"/>
              <a:t> to gather isn’t </a:t>
            </a:r>
            <a:r>
              <a:rPr lang="en-AU" i="1" dirty="0"/>
              <a:t>helpful</a:t>
            </a:r>
          </a:p>
          <a:p>
            <a:pPr lvl="1"/>
            <a:r>
              <a:rPr lang="en-AU" dirty="0"/>
              <a:t>e.g. velocity is useful for tracking changes in productivity, but only if it is computed in a consistent way</a:t>
            </a:r>
          </a:p>
          <a:p>
            <a:pPr lvl="1"/>
            <a:r>
              <a:rPr lang="en-AU" dirty="0"/>
              <a:t>comparing velocities between teams tells you nothing useful</a:t>
            </a:r>
          </a:p>
          <a:p>
            <a:r>
              <a:rPr lang="en-AU" dirty="0"/>
              <a:t>It is a common mistake to collect information that is easy to collect, instead of the information that you need</a:t>
            </a:r>
          </a:p>
          <a:p>
            <a:pPr lvl="1"/>
            <a:r>
              <a:rPr lang="en-AU" dirty="0"/>
              <a:t>this is called the “streetlight effect”: the tendency to look for your lost keys where the light is good, instead of where you dropped them</a:t>
            </a:r>
          </a:p>
          <a:p>
            <a:endParaRPr lang="en-AU" dirty="0"/>
          </a:p>
        </p:txBody>
      </p:sp>
    </p:spTree>
    <p:extLst>
      <p:ext uri="{BB962C8B-B14F-4D97-AF65-F5344CB8AC3E}">
        <p14:creationId xmlns:p14="http://schemas.microsoft.com/office/powerpoint/2010/main" val="14457993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2165</Words>
  <Application>Microsoft Office PowerPoint</Application>
  <PresentationFormat>Widescreen</PresentationFormat>
  <Paragraphs>198</Paragraphs>
  <Slides>24</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Consolas</vt:lpstr>
      <vt:lpstr>Times New Roman</vt:lpstr>
      <vt:lpstr>Wingdings</vt:lpstr>
      <vt:lpstr>Office Theme</vt:lpstr>
      <vt:lpstr>L10 – Metrics and evaluation</vt:lpstr>
      <vt:lpstr>In this lecture…</vt:lpstr>
      <vt:lpstr>Measuring your work</vt:lpstr>
      <vt:lpstr>Why do we measure?</vt:lpstr>
      <vt:lpstr>Why do we measure?</vt:lpstr>
      <vt:lpstr>What is a metric?</vt:lpstr>
      <vt:lpstr>Useful metrics</vt:lpstr>
      <vt:lpstr>But…</vt:lpstr>
      <vt:lpstr>Choose your metrics well</vt:lpstr>
      <vt:lpstr>Metrics are not useful by themselves</vt:lpstr>
      <vt:lpstr>Metrics and process improvement</vt:lpstr>
      <vt:lpstr>LOC, SLOC, KLOC</vt:lpstr>
      <vt:lpstr>LOC as a metric</vt:lpstr>
      <vt:lpstr>Problems with LOC</vt:lpstr>
      <vt:lpstr>Function points</vt:lpstr>
      <vt:lpstr>Pros and cons of FPA</vt:lpstr>
      <vt:lpstr>Story points</vt:lpstr>
      <vt:lpstr>Metrics and targets</vt:lpstr>
      <vt:lpstr>The Cobra Effect</vt:lpstr>
      <vt:lpstr>Perverse incentives in software development</vt:lpstr>
      <vt:lpstr>Example: velocity</vt:lpstr>
      <vt:lpstr>Accidental teamicide</vt:lpstr>
      <vt:lpstr>Summary</vt:lpstr>
      <vt:lpstr>Next lecture</vt:lpstr>
    </vt:vector>
  </TitlesOfParts>
  <Company>Monash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LXX – Slide title</dc:title>
  <dc:creator>Robyn McNamara</dc:creator>
  <cp:lastModifiedBy>Robyn McNamara</cp:lastModifiedBy>
  <cp:revision>6</cp:revision>
  <dcterms:created xsi:type="dcterms:W3CDTF">2017-07-12T08:22:15Z</dcterms:created>
  <dcterms:modified xsi:type="dcterms:W3CDTF">2020-10-18T08:23:59Z</dcterms:modified>
</cp:coreProperties>
</file>