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61" r:id="rId4"/>
    <p:sldId id="260" r:id="rId5"/>
    <p:sldId id="262" r:id="rId6"/>
    <p:sldId id="265" r:id="rId7"/>
    <p:sldId id="263" r:id="rId8"/>
    <p:sldId id="264" r:id="rId9"/>
    <p:sldId id="266" r:id="rId10"/>
    <p:sldId id="267" r:id="rId11"/>
    <p:sldId id="272" r:id="rId12"/>
    <p:sldId id="277" r:id="rId13"/>
    <p:sldId id="278" r:id="rId14"/>
    <p:sldId id="279" r:id="rId15"/>
    <p:sldId id="280" r:id="rId16"/>
    <p:sldId id="268" r:id="rId17"/>
    <p:sldId id="269" r:id="rId18"/>
    <p:sldId id="275" r:id="rId19"/>
    <p:sldId id="270" r:id="rId20"/>
    <p:sldId id="271" r:id="rId21"/>
    <p:sldId id="273" r:id="rId22"/>
    <p:sldId id="274" r:id="rId23"/>
    <p:sldId id="276"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2" autoAdjust="0"/>
    <p:restoredTop sz="75735" autoAdjust="0"/>
  </p:normalViewPr>
  <p:slideViewPr>
    <p:cSldViewPr snapToGrid="0">
      <p:cViewPr varScale="1">
        <p:scale>
          <a:sx n="88" d="100"/>
          <a:sy n="88" d="100"/>
        </p:scale>
        <p:origin x="14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1719A-019E-4C67-AC52-F38C15F6A69A}" type="datetimeFigureOut">
              <a:rPr lang="en-AU" smtClean="0"/>
              <a:t>10/11/2020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EBF31-F494-49C0-BCD2-D7EEA35794AE}" type="slidenum">
              <a:rPr lang="en-AU" smtClean="0"/>
              <a:t>‹#›</a:t>
            </a:fld>
            <a:endParaRPr lang="en-AU"/>
          </a:p>
        </p:txBody>
      </p:sp>
    </p:spTree>
    <p:extLst>
      <p:ext uri="{BB962C8B-B14F-4D97-AF65-F5344CB8AC3E}">
        <p14:creationId xmlns:p14="http://schemas.microsoft.com/office/powerpoint/2010/main" val="3625824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E779097-A687-4C76-9B97-C9E77C682233}" type="slidenum">
              <a:rPr lang="en-AU" smtClean="0"/>
              <a:t>3</a:t>
            </a:fld>
            <a:endParaRPr lang="en-AU"/>
          </a:p>
        </p:txBody>
      </p:sp>
    </p:spTree>
    <p:extLst>
      <p:ext uri="{BB962C8B-B14F-4D97-AF65-F5344CB8AC3E}">
        <p14:creationId xmlns:p14="http://schemas.microsoft.com/office/powerpoint/2010/main" val="413535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 should know</a:t>
            </a:r>
            <a:r>
              <a:rPr lang="en-AU" baseline="0" dirty="0"/>
              <a:t> how Scrum teams manage the development process, and be able to describe the different Scrum ceremonies.  You should be able to explain how estimation is done in Agile projects.</a:t>
            </a:r>
            <a:endParaRPr lang="en-AU" dirty="0"/>
          </a:p>
        </p:txBody>
      </p:sp>
      <p:sp>
        <p:nvSpPr>
          <p:cNvPr id="4" name="Slide Number Placeholder 3"/>
          <p:cNvSpPr>
            <a:spLocks noGrp="1"/>
          </p:cNvSpPr>
          <p:nvPr>
            <p:ph type="sldNum" sz="quarter" idx="10"/>
          </p:nvPr>
        </p:nvSpPr>
        <p:spPr/>
        <p:txBody>
          <a:bodyPr/>
          <a:lstStyle/>
          <a:p>
            <a:fld id="{9D5EBF31-F494-49C0-BCD2-D7EEA35794AE}" type="slidenum">
              <a:rPr lang="en-AU" smtClean="0"/>
              <a:t>12</a:t>
            </a:fld>
            <a:endParaRPr lang="en-AU"/>
          </a:p>
        </p:txBody>
      </p:sp>
    </p:spTree>
    <p:extLst>
      <p:ext uri="{BB962C8B-B14F-4D97-AF65-F5344CB8AC3E}">
        <p14:creationId xmlns:p14="http://schemas.microsoft.com/office/powerpoint/2010/main" val="4231174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be able to explain what sprint reviews and retrospectives</a:t>
            </a:r>
            <a:r>
              <a:rPr lang="en-US" baseline="0" dirty="0"/>
              <a:t> are for, and the differences between them.  You should be able to suggest potential process improvements and ways to verify that improvement has taken place.</a:t>
            </a:r>
            <a:endParaRPr lang="en-US" dirty="0"/>
          </a:p>
        </p:txBody>
      </p:sp>
      <p:sp>
        <p:nvSpPr>
          <p:cNvPr id="4" name="Slide Number Placeholder 3"/>
          <p:cNvSpPr>
            <a:spLocks noGrp="1"/>
          </p:cNvSpPr>
          <p:nvPr>
            <p:ph type="sldNum" sz="quarter" idx="10"/>
          </p:nvPr>
        </p:nvSpPr>
        <p:spPr/>
        <p:txBody>
          <a:bodyPr/>
          <a:lstStyle/>
          <a:p>
            <a:fld id="{9D5EBF31-F494-49C0-BCD2-D7EEA35794AE}" type="slidenum">
              <a:rPr lang="en-AU" smtClean="0"/>
              <a:t>13</a:t>
            </a:fld>
            <a:endParaRPr lang="en-AU"/>
          </a:p>
        </p:txBody>
      </p:sp>
    </p:spTree>
    <p:extLst>
      <p:ext uri="{BB962C8B-B14F-4D97-AF65-F5344CB8AC3E}">
        <p14:creationId xmlns:p14="http://schemas.microsoft.com/office/powerpoint/2010/main" val="1449027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be able to describe</a:t>
            </a:r>
            <a:r>
              <a:rPr lang="en-US" baseline="0" dirty="0"/>
              <a:t> the stages of team formation and identify potential problems with team management and leadership.  You should understand the attributes of a good leader and be able to differentiate between leadership and management tasks.  You should be able to explain why individual accountability is necessary in a programming team and suggest strategies for achieving it.</a:t>
            </a:r>
            <a:endParaRPr lang="en-US" dirty="0"/>
          </a:p>
        </p:txBody>
      </p:sp>
      <p:sp>
        <p:nvSpPr>
          <p:cNvPr id="4" name="Slide Number Placeholder 3"/>
          <p:cNvSpPr>
            <a:spLocks noGrp="1"/>
          </p:cNvSpPr>
          <p:nvPr>
            <p:ph type="sldNum" sz="quarter" idx="10"/>
          </p:nvPr>
        </p:nvSpPr>
        <p:spPr/>
        <p:txBody>
          <a:bodyPr/>
          <a:lstStyle/>
          <a:p>
            <a:fld id="{9D5EBF31-F494-49C0-BCD2-D7EEA35794AE}" type="slidenum">
              <a:rPr lang="en-AU" smtClean="0"/>
              <a:t>14</a:t>
            </a:fld>
            <a:endParaRPr lang="en-AU"/>
          </a:p>
        </p:txBody>
      </p:sp>
    </p:spTree>
    <p:extLst>
      <p:ext uri="{BB962C8B-B14F-4D97-AF65-F5344CB8AC3E}">
        <p14:creationId xmlns:p14="http://schemas.microsoft.com/office/powerpoint/2010/main" val="1949323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should be able to define</a:t>
            </a:r>
            <a:r>
              <a:rPr lang="en-US" baseline="0" dirty="0"/>
              <a:t> “DevOps” and describe what it is in general terms.  You should understand the relationship between software developers and operations personnel, including the role of operations in carrying out routine maintenance tasks.  You should appreciate operations staff as a source of functional and nonfunctional requirements.  You should appreciate the challenges involved in maintaining complex software systems in a dynamically- and unpredictably-evolving production environment, and take these challenges into account when considering overall software requirements.</a:t>
            </a:r>
            <a:endParaRPr lang="en-US" dirty="0"/>
          </a:p>
        </p:txBody>
      </p:sp>
      <p:sp>
        <p:nvSpPr>
          <p:cNvPr id="4" name="Slide Number Placeholder 3"/>
          <p:cNvSpPr>
            <a:spLocks noGrp="1"/>
          </p:cNvSpPr>
          <p:nvPr>
            <p:ph type="sldNum" sz="quarter" idx="10"/>
          </p:nvPr>
        </p:nvSpPr>
        <p:spPr/>
        <p:txBody>
          <a:bodyPr/>
          <a:lstStyle/>
          <a:p>
            <a:fld id="{9D5EBF31-F494-49C0-BCD2-D7EEA35794AE}" type="slidenum">
              <a:rPr lang="en-AU" smtClean="0"/>
              <a:t>15</a:t>
            </a:fld>
            <a:endParaRPr lang="en-AU"/>
          </a:p>
        </p:txBody>
      </p:sp>
    </p:spTree>
    <p:extLst>
      <p:ext uri="{BB962C8B-B14F-4D97-AF65-F5344CB8AC3E}">
        <p14:creationId xmlns:p14="http://schemas.microsoft.com/office/powerpoint/2010/main" val="2019418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E779097-A687-4C76-9B97-C9E77C682233}" type="slidenum">
              <a:rPr lang="en-AU" smtClean="0"/>
              <a:t>16</a:t>
            </a:fld>
            <a:endParaRPr lang="en-AU"/>
          </a:p>
        </p:txBody>
      </p:sp>
    </p:spTree>
    <p:extLst>
      <p:ext uri="{BB962C8B-B14F-4D97-AF65-F5344CB8AC3E}">
        <p14:creationId xmlns:p14="http://schemas.microsoft.com/office/powerpoint/2010/main" val="3834599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E779097-A687-4C76-9B97-C9E77C682233}" type="slidenum">
              <a:rPr lang="en-AU" smtClean="0"/>
              <a:t>17</a:t>
            </a:fld>
            <a:endParaRPr lang="en-AU"/>
          </a:p>
        </p:txBody>
      </p:sp>
    </p:spTree>
    <p:extLst>
      <p:ext uri="{BB962C8B-B14F-4D97-AF65-F5344CB8AC3E}">
        <p14:creationId xmlns:p14="http://schemas.microsoft.com/office/powerpoint/2010/main" val="1817204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aseline="0" dirty="0"/>
              <a:t>Note that you probably won’t need </a:t>
            </a:r>
            <a:r>
              <a:rPr lang="en-AU" i="1" baseline="0" dirty="0"/>
              <a:t>this</a:t>
            </a:r>
            <a:r>
              <a:rPr lang="en-AU" i="0" baseline="0" dirty="0"/>
              <a:t> slide deck! </a:t>
            </a:r>
          </a:p>
          <a:p>
            <a:endParaRPr lang="en-AU" i="0" baseline="0" dirty="0"/>
          </a:p>
          <a:p>
            <a:r>
              <a:rPr lang="en-AU" i="0" baseline="0" dirty="0"/>
              <a:t>If you don’t have skills, you’ll need to practise until you develop them.</a:t>
            </a:r>
            <a:endParaRPr lang="en-AU" dirty="0"/>
          </a:p>
        </p:txBody>
      </p:sp>
      <p:sp>
        <p:nvSpPr>
          <p:cNvPr id="4" name="Slide Number Placeholder 3"/>
          <p:cNvSpPr>
            <a:spLocks noGrp="1"/>
          </p:cNvSpPr>
          <p:nvPr>
            <p:ph type="sldNum" sz="quarter" idx="10"/>
          </p:nvPr>
        </p:nvSpPr>
        <p:spPr/>
        <p:txBody>
          <a:bodyPr/>
          <a:lstStyle/>
          <a:p>
            <a:fld id="{2E779097-A687-4C76-9B97-C9E77C682233}" type="slidenum">
              <a:rPr lang="en-AU" smtClean="0"/>
              <a:t>19</a:t>
            </a:fld>
            <a:endParaRPr lang="en-AU"/>
          </a:p>
        </p:txBody>
      </p:sp>
    </p:spTree>
    <p:extLst>
      <p:ext uri="{BB962C8B-B14F-4D97-AF65-F5344CB8AC3E}">
        <p14:creationId xmlns:p14="http://schemas.microsoft.com/office/powerpoint/2010/main" val="1598560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Typically, students fail open book exams because they don’t have</a:t>
            </a:r>
            <a:r>
              <a:rPr lang="en-AU" baseline="0" dirty="0"/>
              <a:t> much information in their heads so they try to look it all up on the spot, and then they run out of time.  You can maximize your chances of success by making sure you know where to look for different items.</a:t>
            </a:r>
            <a:endParaRPr lang="en-AU" dirty="0"/>
          </a:p>
        </p:txBody>
      </p:sp>
      <p:sp>
        <p:nvSpPr>
          <p:cNvPr id="4" name="Slide Number Placeholder 3"/>
          <p:cNvSpPr>
            <a:spLocks noGrp="1"/>
          </p:cNvSpPr>
          <p:nvPr>
            <p:ph type="sldNum" sz="quarter" idx="10"/>
          </p:nvPr>
        </p:nvSpPr>
        <p:spPr/>
        <p:txBody>
          <a:bodyPr/>
          <a:lstStyle/>
          <a:p>
            <a:fld id="{2E779097-A687-4C76-9B97-C9E77C682233}" type="slidenum">
              <a:rPr lang="en-AU" smtClean="0"/>
              <a:t>20</a:t>
            </a:fld>
            <a:endParaRPr lang="en-AU"/>
          </a:p>
        </p:txBody>
      </p:sp>
    </p:spTree>
    <p:extLst>
      <p:ext uri="{BB962C8B-B14F-4D97-AF65-F5344CB8AC3E}">
        <p14:creationId xmlns:p14="http://schemas.microsoft.com/office/powerpoint/2010/main" val="4063303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Partial</a:t>
            </a:r>
            <a:r>
              <a:rPr lang="en-AU" baseline="0" dirty="0"/>
              <a:t> marks are always available for partially-correct answers; usually, you’ll only get zero on a question if you write complete nonsense or omit it altogether.</a:t>
            </a:r>
          </a:p>
        </p:txBody>
      </p:sp>
      <p:sp>
        <p:nvSpPr>
          <p:cNvPr id="4" name="Slide Number Placeholder 3"/>
          <p:cNvSpPr>
            <a:spLocks noGrp="1"/>
          </p:cNvSpPr>
          <p:nvPr>
            <p:ph type="sldNum" sz="quarter" idx="10"/>
          </p:nvPr>
        </p:nvSpPr>
        <p:spPr/>
        <p:txBody>
          <a:bodyPr/>
          <a:lstStyle/>
          <a:p>
            <a:fld id="{2E779097-A687-4C76-9B97-C9E77C682233}" type="slidenum">
              <a:rPr lang="en-AU" smtClean="0"/>
              <a:t>22</a:t>
            </a:fld>
            <a:endParaRPr lang="en-AU"/>
          </a:p>
        </p:txBody>
      </p:sp>
    </p:spTree>
    <p:extLst>
      <p:ext uri="{BB962C8B-B14F-4D97-AF65-F5344CB8AC3E}">
        <p14:creationId xmlns:p14="http://schemas.microsoft.com/office/powerpoint/2010/main" val="203459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5EBF31-F494-49C0-BCD2-D7EEA35794AE}" type="slidenum">
              <a:rPr lang="en-AU" smtClean="0"/>
              <a:t>23</a:t>
            </a:fld>
            <a:endParaRPr lang="en-AU"/>
          </a:p>
        </p:txBody>
      </p:sp>
    </p:spTree>
    <p:extLst>
      <p:ext uri="{BB962C8B-B14F-4D97-AF65-F5344CB8AC3E}">
        <p14:creationId xmlns:p14="http://schemas.microsoft.com/office/powerpoint/2010/main" val="1711190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All of these learning outcomes are assessed in this course.  Some are mostly assessed in the project, others are assessed in the exam.</a:t>
            </a:r>
          </a:p>
        </p:txBody>
      </p:sp>
      <p:sp>
        <p:nvSpPr>
          <p:cNvPr id="4" name="Slide Number Placeholder 3"/>
          <p:cNvSpPr>
            <a:spLocks noGrp="1"/>
          </p:cNvSpPr>
          <p:nvPr>
            <p:ph type="sldNum" sz="quarter" idx="10"/>
          </p:nvPr>
        </p:nvSpPr>
        <p:spPr/>
        <p:txBody>
          <a:bodyPr/>
          <a:lstStyle/>
          <a:p>
            <a:fld id="{9D5EBF31-F494-49C0-BCD2-D7EEA35794AE}" type="slidenum">
              <a:rPr lang="en-AU" smtClean="0"/>
              <a:t>4</a:t>
            </a:fld>
            <a:endParaRPr lang="en-AU"/>
          </a:p>
        </p:txBody>
      </p:sp>
    </p:spTree>
    <p:extLst>
      <p:ext uri="{BB962C8B-B14F-4D97-AF65-F5344CB8AC3E}">
        <p14:creationId xmlns:p14="http://schemas.microsoft.com/office/powerpoint/2010/main" val="800202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 should be able to recognize each</a:t>
            </a:r>
            <a:r>
              <a:rPr lang="en-AU" baseline="0" dirty="0"/>
              <a:t> software process we’ve described and explain its features.</a:t>
            </a:r>
            <a:endParaRPr lang="en-AU" dirty="0"/>
          </a:p>
        </p:txBody>
      </p:sp>
      <p:sp>
        <p:nvSpPr>
          <p:cNvPr id="4" name="Slide Number Placeholder 3"/>
          <p:cNvSpPr>
            <a:spLocks noGrp="1"/>
          </p:cNvSpPr>
          <p:nvPr>
            <p:ph type="sldNum" sz="quarter" idx="10"/>
          </p:nvPr>
        </p:nvSpPr>
        <p:spPr/>
        <p:txBody>
          <a:bodyPr/>
          <a:lstStyle/>
          <a:p>
            <a:fld id="{9D5EBF31-F494-49C0-BCD2-D7EEA35794AE}" type="slidenum">
              <a:rPr lang="en-AU" smtClean="0"/>
              <a:t>5</a:t>
            </a:fld>
            <a:endParaRPr lang="en-AU"/>
          </a:p>
        </p:txBody>
      </p:sp>
    </p:spTree>
    <p:extLst>
      <p:ext uri="{BB962C8B-B14F-4D97-AF65-F5344CB8AC3E}">
        <p14:creationId xmlns:p14="http://schemas.microsoft.com/office/powerpoint/2010/main" val="240635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 should know how Agile projects generally work and be able to distinguish them from heavyweight processes.  You should remember</a:t>
            </a:r>
            <a:r>
              <a:rPr lang="en-AU" baseline="0" dirty="0"/>
              <a:t> how the Scrum ceremonies work, who should be involved, what they do, and what their objectives are.</a:t>
            </a:r>
            <a:endParaRPr lang="en-AU" dirty="0"/>
          </a:p>
        </p:txBody>
      </p:sp>
      <p:sp>
        <p:nvSpPr>
          <p:cNvPr id="4" name="Slide Number Placeholder 3"/>
          <p:cNvSpPr>
            <a:spLocks noGrp="1"/>
          </p:cNvSpPr>
          <p:nvPr>
            <p:ph type="sldNum" sz="quarter" idx="10"/>
          </p:nvPr>
        </p:nvSpPr>
        <p:spPr/>
        <p:txBody>
          <a:bodyPr/>
          <a:lstStyle/>
          <a:p>
            <a:fld id="{9D5EBF31-F494-49C0-BCD2-D7EEA35794AE}" type="slidenum">
              <a:rPr lang="en-AU" smtClean="0"/>
              <a:t>6</a:t>
            </a:fld>
            <a:endParaRPr lang="en-AU"/>
          </a:p>
        </p:txBody>
      </p:sp>
    </p:spTree>
    <p:extLst>
      <p:ext uri="{BB962C8B-B14F-4D97-AF65-F5344CB8AC3E}">
        <p14:creationId xmlns:p14="http://schemas.microsoft.com/office/powerpoint/2010/main" val="1558328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 should understand each of the Scrum Team roles, especially the SM</a:t>
            </a:r>
            <a:r>
              <a:rPr lang="en-AU" baseline="0" dirty="0"/>
              <a:t> and PO roles, both as outlined in the Scrum Primer and as practised in your team.  You should understand the relationship between the team and other parts of the organization, including potential sources of tension between senior management and the team.  You should be able to identify likely stakeholders for a project and plot them on a stakeholder map.</a:t>
            </a:r>
            <a:endParaRPr lang="en-AU" dirty="0"/>
          </a:p>
        </p:txBody>
      </p:sp>
      <p:sp>
        <p:nvSpPr>
          <p:cNvPr id="4" name="Slide Number Placeholder 3"/>
          <p:cNvSpPr>
            <a:spLocks noGrp="1"/>
          </p:cNvSpPr>
          <p:nvPr>
            <p:ph type="sldNum" sz="quarter" idx="10"/>
          </p:nvPr>
        </p:nvSpPr>
        <p:spPr/>
        <p:txBody>
          <a:bodyPr/>
          <a:lstStyle/>
          <a:p>
            <a:fld id="{9D5EBF31-F494-49C0-BCD2-D7EEA35794AE}" type="slidenum">
              <a:rPr lang="en-AU" smtClean="0"/>
              <a:t>7</a:t>
            </a:fld>
            <a:endParaRPr lang="en-AU"/>
          </a:p>
        </p:txBody>
      </p:sp>
    </p:spTree>
    <p:extLst>
      <p:ext uri="{BB962C8B-B14F-4D97-AF65-F5344CB8AC3E}">
        <p14:creationId xmlns:p14="http://schemas.microsoft.com/office/powerpoint/2010/main" val="2774895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 should understand</a:t>
            </a:r>
            <a:r>
              <a:rPr lang="en-AU" baseline="0" dirty="0"/>
              <a:t> how planning is done in Agile projects and how it can help prevent scope creep.  You should understand how an analysis of alternatives can be performed, and why some decisions are important enough that the extra work is worthwhile.</a:t>
            </a:r>
            <a:endParaRPr lang="en-AU" dirty="0"/>
          </a:p>
        </p:txBody>
      </p:sp>
      <p:sp>
        <p:nvSpPr>
          <p:cNvPr id="4" name="Slide Number Placeholder 3"/>
          <p:cNvSpPr>
            <a:spLocks noGrp="1"/>
          </p:cNvSpPr>
          <p:nvPr>
            <p:ph type="sldNum" sz="quarter" idx="10"/>
          </p:nvPr>
        </p:nvSpPr>
        <p:spPr/>
        <p:txBody>
          <a:bodyPr/>
          <a:lstStyle/>
          <a:p>
            <a:fld id="{9D5EBF31-F494-49C0-BCD2-D7EEA35794AE}" type="slidenum">
              <a:rPr lang="en-AU" smtClean="0"/>
              <a:t>8</a:t>
            </a:fld>
            <a:endParaRPr lang="en-AU"/>
          </a:p>
        </p:txBody>
      </p:sp>
    </p:spTree>
    <p:extLst>
      <p:ext uri="{BB962C8B-B14F-4D97-AF65-F5344CB8AC3E}">
        <p14:creationId xmlns:p14="http://schemas.microsoft.com/office/powerpoint/2010/main" val="3971303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 should be able to identify obvious</a:t>
            </a:r>
            <a:r>
              <a:rPr lang="en-AU" baseline="0" dirty="0"/>
              <a:t> risks in a software project and estimate their impact and likelihood.  You should be able to evaluate risks and come up with reasonable mitigation strategies.  You should be able to draw up a simple risk register.</a:t>
            </a:r>
            <a:endParaRPr lang="en-AU" dirty="0"/>
          </a:p>
        </p:txBody>
      </p:sp>
      <p:sp>
        <p:nvSpPr>
          <p:cNvPr id="4" name="Slide Number Placeholder 3"/>
          <p:cNvSpPr>
            <a:spLocks noGrp="1"/>
          </p:cNvSpPr>
          <p:nvPr>
            <p:ph type="sldNum" sz="quarter" idx="10"/>
          </p:nvPr>
        </p:nvSpPr>
        <p:spPr/>
        <p:txBody>
          <a:bodyPr/>
          <a:lstStyle/>
          <a:p>
            <a:fld id="{9D5EBF31-F494-49C0-BCD2-D7EEA35794AE}" type="slidenum">
              <a:rPr lang="en-AU" smtClean="0"/>
              <a:t>9</a:t>
            </a:fld>
            <a:endParaRPr lang="en-AU"/>
          </a:p>
        </p:txBody>
      </p:sp>
    </p:spTree>
    <p:extLst>
      <p:ext uri="{BB962C8B-B14F-4D97-AF65-F5344CB8AC3E}">
        <p14:creationId xmlns:p14="http://schemas.microsoft.com/office/powerpoint/2010/main" val="246487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 should understand what</a:t>
            </a:r>
            <a:r>
              <a:rPr lang="en-AU" baseline="0" dirty="0"/>
              <a:t> a project plan is for, and be able to evaluate one.  You should be able to evaluate time and task management strategies and suggest improvements.  You should be able to explain the importance of process metrics and also their limitations.  You should be able to explain the potential ethical impacts of various different situations and events, and suggest what the most ethical course of action would be.</a:t>
            </a:r>
            <a:endParaRPr lang="en-AU" dirty="0"/>
          </a:p>
        </p:txBody>
      </p:sp>
      <p:sp>
        <p:nvSpPr>
          <p:cNvPr id="4" name="Slide Number Placeholder 3"/>
          <p:cNvSpPr>
            <a:spLocks noGrp="1"/>
          </p:cNvSpPr>
          <p:nvPr>
            <p:ph type="sldNum" sz="quarter" idx="10"/>
          </p:nvPr>
        </p:nvSpPr>
        <p:spPr/>
        <p:txBody>
          <a:bodyPr/>
          <a:lstStyle/>
          <a:p>
            <a:fld id="{9D5EBF31-F494-49C0-BCD2-D7EEA35794AE}" type="slidenum">
              <a:rPr lang="en-AU" smtClean="0"/>
              <a:t>10</a:t>
            </a:fld>
            <a:endParaRPr lang="en-AU"/>
          </a:p>
        </p:txBody>
      </p:sp>
    </p:spTree>
    <p:extLst>
      <p:ext uri="{BB962C8B-B14F-4D97-AF65-F5344CB8AC3E}">
        <p14:creationId xmlns:p14="http://schemas.microsoft.com/office/powerpoint/2010/main" val="4049022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 should be able to</a:t>
            </a:r>
            <a:r>
              <a:rPr lang="en-AU" baseline="0" dirty="0"/>
              <a:t> read and evaluate user stories.  You should be able to describe the differences between user stories and epics, and recognize each.  You should be able to explain the role of the Product Owner in Scrum as it relates to developing, prioritising, and managing user stories.  You should be able to identify NFRs and other requirements that cannot easily be managed using a backlog system and suggest alternative ways to manage them.</a:t>
            </a:r>
            <a:endParaRPr lang="en-AU" dirty="0"/>
          </a:p>
        </p:txBody>
      </p:sp>
      <p:sp>
        <p:nvSpPr>
          <p:cNvPr id="4" name="Slide Number Placeholder 3"/>
          <p:cNvSpPr>
            <a:spLocks noGrp="1"/>
          </p:cNvSpPr>
          <p:nvPr>
            <p:ph type="sldNum" sz="quarter" idx="10"/>
          </p:nvPr>
        </p:nvSpPr>
        <p:spPr/>
        <p:txBody>
          <a:bodyPr/>
          <a:lstStyle/>
          <a:p>
            <a:fld id="{9D5EBF31-F494-49C0-BCD2-D7EEA35794AE}" type="slidenum">
              <a:rPr lang="en-AU" smtClean="0"/>
              <a:t>11</a:t>
            </a:fld>
            <a:endParaRPr lang="en-AU"/>
          </a:p>
        </p:txBody>
      </p:sp>
    </p:spTree>
    <p:extLst>
      <p:ext uri="{BB962C8B-B14F-4D97-AF65-F5344CB8AC3E}">
        <p14:creationId xmlns:p14="http://schemas.microsoft.com/office/powerpoint/2010/main" val="3333869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10/11/2020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163521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10/11/2020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288692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10/11/2020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218664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lvl1pPr>
              <a:buClr>
                <a:schemeClr val="tx1"/>
              </a:buClr>
              <a:defRPr/>
            </a:lvl1pPr>
            <a:lvl2pPr marL="685800" indent="-228600">
              <a:buClr>
                <a:schemeClr val="tx1"/>
              </a:buClr>
              <a:buFont typeface="Calibri" panose="020F0502020204030204" pitchFamily="34" charset="0"/>
              <a:buChar char="–"/>
              <a:defRPr/>
            </a:lvl2pPr>
            <a:lvl3pPr marL="1143000" indent="-228600">
              <a:buClr>
                <a:schemeClr val="tx1"/>
              </a:buClr>
              <a:buFont typeface="Wingdings" panose="05000000000000000000" pitchFamily="2" charset="2"/>
              <a:buChar cha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231E49D3-A7D6-4DEF-BA2C-509C642797A0}" type="datetimeFigureOut">
              <a:rPr lang="en-AU" smtClean="0"/>
              <a:t>10/11/2020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121967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E49D3-A7D6-4DEF-BA2C-509C642797A0}" type="datetimeFigureOut">
              <a:rPr lang="en-AU" smtClean="0"/>
              <a:t>10/11/2020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65957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31E49D3-A7D6-4DEF-BA2C-509C642797A0}" type="datetimeFigureOut">
              <a:rPr lang="en-AU" smtClean="0"/>
              <a:t>10/11/2020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6747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31E49D3-A7D6-4DEF-BA2C-509C642797A0}" type="datetimeFigureOut">
              <a:rPr lang="en-AU" smtClean="0"/>
              <a:t>10/11/2020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523562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31E49D3-A7D6-4DEF-BA2C-509C642797A0}" type="datetimeFigureOut">
              <a:rPr lang="en-AU" smtClean="0"/>
              <a:t>10/11/2020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406451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E49D3-A7D6-4DEF-BA2C-509C642797A0}" type="datetimeFigureOut">
              <a:rPr lang="en-AU" smtClean="0"/>
              <a:t>10/11/2020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71215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E49D3-A7D6-4DEF-BA2C-509C642797A0}" type="datetimeFigureOut">
              <a:rPr lang="en-AU" smtClean="0"/>
              <a:t>10/11/2020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53837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E49D3-A7D6-4DEF-BA2C-509C642797A0}" type="datetimeFigureOut">
              <a:rPr lang="en-AU" smtClean="0"/>
              <a:t>10/11/2020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45587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E49D3-A7D6-4DEF-BA2C-509C642797A0}" type="datetimeFigureOut">
              <a:rPr lang="en-AU" smtClean="0"/>
              <a:t>10/11/2020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0E0BD-D29F-4461-8B1D-2BD406ABB02D}" type="slidenum">
              <a:rPr lang="en-AU" smtClean="0"/>
              <a:t>‹#›</a:t>
            </a:fld>
            <a:endParaRPr lang="en-AU"/>
          </a:p>
        </p:txBody>
      </p:sp>
    </p:spTree>
    <p:extLst>
      <p:ext uri="{BB962C8B-B14F-4D97-AF65-F5344CB8AC3E}">
        <p14:creationId xmlns:p14="http://schemas.microsoft.com/office/powerpoint/2010/main" val="822573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417" y="1122363"/>
            <a:ext cx="9795848" cy="2387600"/>
          </a:xfrm>
        </p:spPr>
        <p:txBody>
          <a:bodyPr>
            <a:normAutofit/>
          </a:bodyPr>
          <a:lstStyle/>
          <a:p>
            <a:r>
              <a:rPr lang="en-AU" sz="4400" dirty="0"/>
              <a:t>FIT2101 Review</a:t>
            </a:r>
          </a:p>
        </p:txBody>
      </p:sp>
      <p:sp>
        <p:nvSpPr>
          <p:cNvPr id="3" name="Subtitle 2"/>
          <p:cNvSpPr>
            <a:spLocks noGrp="1"/>
          </p:cNvSpPr>
          <p:nvPr>
            <p:ph type="subTitle" idx="1"/>
          </p:nvPr>
        </p:nvSpPr>
        <p:spPr/>
        <p:txBody>
          <a:bodyPr/>
          <a:lstStyle/>
          <a:p>
            <a:r>
              <a:rPr lang="en-AU" dirty="0">
                <a:solidFill>
                  <a:schemeClr val="bg2">
                    <a:lumMod val="50000"/>
                  </a:schemeClr>
                </a:solidFill>
              </a:rPr>
              <a:t>FIT2101: Software Engineering Process and Management</a:t>
            </a:r>
          </a:p>
          <a:p>
            <a:r>
              <a:rPr lang="en-AU" dirty="0">
                <a:solidFill>
                  <a:schemeClr val="bg2">
                    <a:lumMod val="50000"/>
                  </a:schemeClr>
                </a:solidFill>
              </a:rPr>
              <a:t>S2 </a:t>
            </a:r>
            <a:r>
              <a:rPr lang="en-AU" dirty="0" smtClean="0">
                <a:solidFill>
                  <a:schemeClr val="bg2">
                    <a:lumMod val="50000"/>
                  </a:schemeClr>
                </a:solidFill>
              </a:rPr>
              <a:t>2020</a:t>
            </a:r>
            <a:endParaRPr lang="en-AU" dirty="0">
              <a:solidFill>
                <a:schemeClr val="bg2">
                  <a:lumMod val="50000"/>
                </a:schemeClr>
              </a:solidFill>
            </a:endParaRPr>
          </a:p>
        </p:txBody>
      </p:sp>
    </p:spTree>
    <p:extLst>
      <p:ext uri="{BB962C8B-B14F-4D97-AF65-F5344CB8AC3E}">
        <p14:creationId xmlns:p14="http://schemas.microsoft.com/office/powerpoint/2010/main" val="1396417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Managing a project</a:t>
            </a:r>
          </a:p>
        </p:txBody>
      </p:sp>
      <p:sp>
        <p:nvSpPr>
          <p:cNvPr id="3" name="Content Placeholder 2"/>
          <p:cNvSpPr>
            <a:spLocks noGrp="1"/>
          </p:cNvSpPr>
          <p:nvPr>
            <p:ph idx="1"/>
          </p:nvPr>
        </p:nvSpPr>
        <p:spPr/>
        <p:txBody>
          <a:bodyPr/>
          <a:lstStyle/>
          <a:p>
            <a:r>
              <a:rPr lang="en-AU" dirty="0"/>
              <a:t>Project Plans</a:t>
            </a:r>
          </a:p>
          <a:p>
            <a:r>
              <a:rPr lang="en-AU" dirty="0"/>
              <a:t>Time management</a:t>
            </a:r>
          </a:p>
          <a:p>
            <a:r>
              <a:rPr lang="en-AU" dirty="0"/>
              <a:t>Task management</a:t>
            </a:r>
          </a:p>
          <a:p>
            <a:r>
              <a:rPr lang="en-AU" dirty="0"/>
              <a:t>Measuring performance</a:t>
            </a:r>
          </a:p>
          <a:p>
            <a:pPr lvl="1"/>
            <a:r>
              <a:rPr lang="en-AU" dirty="0"/>
              <a:t>metrics and their pitfalls</a:t>
            </a:r>
          </a:p>
          <a:p>
            <a:r>
              <a:rPr lang="en-AU" dirty="0"/>
              <a:t>Ethical behaviour</a:t>
            </a:r>
          </a:p>
        </p:txBody>
      </p:sp>
    </p:spTree>
    <p:extLst>
      <p:ext uri="{BB962C8B-B14F-4D97-AF65-F5344CB8AC3E}">
        <p14:creationId xmlns:p14="http://schemas.microsoft.com/office/powerpoint/2010/main" val="4115898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Requirements</a:t>
            </a:r>
          </a:p>
        </p:txBody>
      </p:sp>
      <p:sp>
        <p:nvSpPr>
          <p:cNvPr id="3" name="Content Placeholder 2"/>
          <p:cNvSpPr>
            <a:spLocks noGrp="1"/>
          </p:cNvSpPr>
          <p:nvPr>
            <p:ph idx="1"/>
          </p:nvPr>
        </p:nvSpPr>
        <p:spPr/>
        <p:txBody>
          <a:bodyPr>
            <a:normAutofit/>
          </a:bodyPr>
          <a:lstStyle/>
          <a:p>
            <a:r>
              <a:rPr lang="en-AU" dirty="0"/>
              <a:t>User stories</a:t>
            </a:r>
          </a:p>
          <a:p>
            <a:pPr lvl="1"/>
            <a:r>
              <a:rPr lang="en-AU" dirty="0"/>
              <a:t>INVEST criteria</a:t>
            </a:r>
          </a:p>
          <a:p>
            <a:pPr lvl="1"/>
            <a:r>
              <a:rPr lang="en-AU" dirty="0"/>
              <a:t>elicitation</a:t>
            </a:r>
          </a:p>
          <a:p>
            <a:pPr lvl="1"/>
            <a:r>
              <a:rPr lang="en-AU" dirty="0"/>
              <a:t>epics</a:t>
            </a:r>
          </a:p>
          <a:p>
            <a:pPr lvl="1"/>
            <a:r>
              <a:rPr lang="en-AU" dirty="0"/>
              <a:t>Definition of Done</a:t>
            </a:r>
          </a:p>
          <a:p>
            <a:r>
              <a:rPr lang="en-AU" dirty="0"/>
              <a:t>Role of the Product Owner</a:t>
            </a:r>
          </a:p>
          <a:p>
            <a:r>
              <a:rPr lang="en-AU" dirty="0"/>
              <a:t>Product backlog</a:t>
            </a:r>
          </a:p>
          <a:p>
            <a:pPr lvl="1"/>
            <a:r>
              <a:rPr lang="en-AU" dirty="0"/>
              <a:t>PBIs</a:t>
            </a:r>
          </a:p>
          <a:p>
            <a:r>
              <a:rPr lang="en-AU" dirty="0"/>
              <a:t>Functional and non-functional requirements</a:t>
            </a:r>
          </a:p>
        </p:txBody>
      </p:sp>
    </p:spTree>
    <p:extLst>
      <p:ext uri="{BB962C8B-B14F-4D97-AF65-F5344CB8AC3E}">
        <p14:creationId xmlns:p14="http://schemas.microsoft.com/office/powerpoint/2010/main" val="205610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Conducting a sprint</a:t>
            </a:r>
          </a:p>
        </p:txBody>
      </p:sp>
      <p:sp>
        <p:nvSpPr>
          <p:cNvPr id="3" name="Content Placeholder 2"/>
          <p:cNvSpPr>
            <a:spLocks noGrp="1"/>
          </p:cNvSpPr>
          <p:nvPr>
            <p:ph idx="1"/>
          </p:nvPr>
        </p:nvSpPr>
        <p:spPr/>
        <p:txBody>
          <a:bodyPr/>
          <a:lstStyle/>
          <a:p>
            <a:r>
              <a:rPr lang="en-AU" dirty="0"/>
              <a:t>Sprint planning</a:t>
            </a:r>
          </a:p>
          <a:p>
            <a:pPr lvl="1"/>
            <a:r>
              <a:rPr lang="en-AU" dirty="0"/>
              <a:t>estimation</a:t>
            </a:r>
          </a:p>
          <a:p>
            <a:pPr lvl="1"/>
            <a:r>
              <a:rPr lang="en-AU" dirty="0"/>
              <a:t>task management</a:t>
            </a:r>
          </a:p>
          <a:p>
            <a:r>
              <a:rPr lang="en-AU" dirty="0"/>
              <a:t>Daily </a:t>
            </a:r>
            <a:r>
              <a:rPr lang="en-AU" dirty="0" err="1"/>
              <a:t>standups</a:t>
            </a:r>
            <a:endParaRPr lang="en-AU" dirty="0"/>
          </a:p>
          <a:p>
            <a:pPr lvl="1"/>
            <a:r>
              <a:rPr lang="en-AU" dirty="0"/>
              <a:t>the Three Questions</a:t>
            </a:r>
          </a:p>
          <a:p>
            <a:r>
              <a:rPr lang="en-AU" dirty="0"/>
              <a:t>Backlog refinement</a:t>
            </a:r>
          </a:p>
        </p:txBody>
      </p:sp>
    </p:spTree>
    <p:extLst>
      <p:ext uri="{BB962C8B-B14F-4D97-AF65-F5344CB8AC3E}">
        <p14:creationId xmlns:p14="http://schemas.microsoft.com/office/powerpoint/2010/main" val="178556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Process and product improvement</a:t>
            </a:r>
          </a:p>
        </p:txBody>
      </p:sp>
      <p:sp>
        <p:nvSpPr>
          <p:cNvPr id="3" name="Content Placeholder 2"/>
          <p:cNvSpPr>
            <a:spLocks noGrp="1"/>
          </p:cNvSpPr>
          <p:nvPr>
            <p:ph idx="1"/>
          </p:nvPr>
        </p:nvSpPr>
        <p:spPr/>
        <p:txBody>
          <a:bodyPr/>
          <a:lstStyle/>
          <a:p>
            <a:r>
              <a:rPr lang="en-AU" dirty="0"/>
              <a:t>Sprint reviews</a:t>
            </a:r>
          </a:p>
          <a:p>
            <a:pPr lvl="1"/>
            <a:r>
              <a:rPr lang="en-AU" dirty="0"/>
              <a:t>role of the Product Owner</a:t>
            </a:r>
          </a:p>
          <a:p>
            <a:pPr lvl="1"/>
            <a:r>
              <a:rPr lang="en-AU" dirty="0"/>
              <a:t>role of the team</a:t>
            </a:r>
          </a:p>
          <a:p>
            <a:r>
              <a:rPr lang="en-AU" dirty="0"/>
              <a:t>Retrospectives</a:t>
            </a:r>
          </a:p>
          <a:p>
            <a:pPr lvl="1"/>
            <a:endParaRPr lang="en-AU" dirty="0"/>
          </a:p>
          <a:p>
            <a:pPr marL="0" indent="0">
              <a:buNone/>
            </a:pPr>
            <a:endParaRPr lang="en-AU" dirty="0"/>
          </a:p>
        </p:txBody>
      </p:sp>
    </p:spTree>
    <p:extLst>
      <p:ext uri="{BB962C8B-B14F-4D97-AF65-F5344CB8AC3E}">
        <p14:creationId xmlns:p14="http://schemas.microsoft.com/office/powerpoint/2010/main" val="638325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Working in a team</a:t>
            </a:r>
          </a:p>
        </p:txBody>
      </p:sp>
      <p:sp>
        <p:nvSpPr>
          <p:cNvPr id="3" name="Content Placeholder 2"/>
          <p:cNvSpPr>
            <a:spLocks noGrp="1"/>
          </p:cNvSpPr>
          <p:nvPr>
            <p:ph idx="1"/>
          </p:nvPr>
        </p:nvSpPr>
        <p:spPr/>
        <p:txBody>
          <a:bodyPr/>
          <a:lstStyle/>
          <a:p>
            <a:r>
              <a:rPr lang="en-AU" dirty="0"/>
              <a:t>Stages of team evolution</a:t>
            </a:r>
          </a:p>
          <a:p>
            <a:r>
              <a:rPr lang="en-AU" dirty="0"/>
              <a:t>Encouraging team formation</a:t>
            </a:r>
          </a:p>
          <a:p>
            <a:r>
              <a:rPr lang="en-AU" dirty="0"/>
              <a:t>Leadership</a:t>
            </a:r>
          </a:p>
          <a:p>
            <a:r>
              <a:rPr lang="en-AU" dirty="0"/>
              <a:t>Being accountable</a:t>
            </a:r>
          </a:p>
        </p:txBody>
      </p:sp>
    </p:spTree>
    <p:extLst>
      <p:ext uri="{BB962C8B-B14F-4D97-AF65-F5344CB8AC3E}">
        <p14:creationId xmlns:p14="http://schemas.microsoft.com/office/powerpoint/2010/main" val="2441111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post-deployment lifecycle</a:t>
            </a:r>
          </a:p>
        </p:txBody>
      </p:sp>
      <p:sp>
        <p:nvSpPr>
          <p:cNvPr id="3" name="Content Placeholder 2"/>
          <p:cNvSpPr>
            <a:spLocks noGrp="1"/>
          </p:cNvSpPr>
          <p:nvPr>
            <p:ph idx="1"/>
          </p:nvPr>
        </p:nvSpPr>
        <p:spPr/>
        <p:txBody>
          <a:bodyPr/>
          <a:lstStyle/>
          <a:p>
            <a:r>
              <a:rPr lang="en-AU" dirty="0"/>
              <a:t>Supporting software in use</a:t>
            </a:r>
          </a:p>
          <a:p>
            <a:r>
              <a:rPr lang="en-AU" dirty="0"/>
              <a:t>Software maintenance and operations</a:t>
            </a:r>
          </a:p>
          <a:p>
            <a:r>
              <a:rPr lang="en-AU" dirty="0"/>
              <a:t>Operations as a source of requirements</a:t>
            </a:r>
          </a:p>
          <a:p>
            <a:r>
              <a:rPr lang="en-AU" dirty="0"/>
              <a:t>Evolution of enterprise architecture</a:t>
            </a:r>
          </a:p>
          <a:p>
            <a:r>
              <a:rPr lang="en-AU" dirty="0"/>
              <a:t>DevOps</a:t>
            </a:r>
          </a:p>
          <a:p>
            <a:r>
              <a:rPr lang="en-AU" dirty="0"/>
              <a:t>User relations</a:t>
            </a:r>
          </a:p>
        </p:txBody>
      </p:sp>
    </p:spTree>
    <p:extLst>
      <p:ext uri="{BB962C8B-B14F-4D97-AF65-F5344CB8AC3E}">
        <p14:creationId xmlns:p14="http://schemas.microsoft.com/office/powerpoint/2010/main" val="1053312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About the exam</a:t>
            </a:r>
          </a:p>
        </p:txBody>
      </p:sp>
      <p:sp>
        <p:nvSpPr>
          <p:cNvPr id="3" name="Content Placeholder 2"/>
          <p:cNvSpPr>
            <a:spLocks noGrp="1"/>
          </p:cNvSpPr>
          <p:nvPr>
            <p:ph idx="1"/>
          </p:nvPr>
        </p:nvSpPr>
        <p:spPr/>
        <p:txBody>
          <a:bodyPr>
            <a:normAutofit/>
          </a:bodyPr>
          <a:lstStyle/>
          <a:p>
            <a:r>
              <a:rPr lang="en-AU" dirty="0"/>
              <a:t>2 hours </a:t>
            </a:r>
            <a:r>
              <a:rPr lang="en-AU" dirty="0" smtClean="0"/>
              <a:t>10 minutes</a:t>
            </a:r>
            <a:endParaRPr lang="en-AU" dirty="0"/>
          </a:p>
          <a:p>
            <a:r>
              <a:rPr lang="en-AU" dirty="0"/>
              <a:t>12 questions, </a:t>
            </a:r>
            <a:r>
              <a:rPr lang="en-AU" dirty="0" smtClean="0"/>
              <a:t>70 </a:t>
            </a:r>
            <a:r>
              <a:rPr lang="en-AU" dirty="0"/>
              <a:t>marks</a:t>
            </a:r>
          </a:p>
          <a:p>
            <a:r>
              <a:rPr lang="en-AU" dirty="0" smtClean="0"/>
              <a:t>E-exam</a:t>
            </a:r>
          </a:p>
          <a:p>
            <a:pPr lvl="1"/>
            <a:r>
              <a:rPr lang="en-AU" dirty="0" smtClean="0"/>
              <a:t>invigilated using </a:t>
            </a:r>
            <a:r>
              <a:rPr lang="en-AU" dirty="0" err="1" smtClean="0"/>
              <a:t>eVigilation</a:t>
            </a:r>
            <a:r>
              <a:rPr lang="en-AU" dirty="0" smtClean="0"/>
              <a:t> platform</a:t>
            </a:r>
            <a:endParaRPr lang="en-AU" dirty="0"/>
          </a:p>
          <a:p>
            <a:pPr lvl="1"/>
            <a:r>
              <a:rPr lang="en-AU" dirty="0"/>
              <a:t>answer questions in any order (we suggest tackling easy ones first)</a:t>
            </a:r>
          </a:p>
          <a:p>
            <a:pPr lvl="1"/>
            <a:r>
              <a:rPr lang="en-AU" dirty="0"/>
              <a:t>number your questions clearly so that they don’t get overlooked</a:t>
            </a:r>
          </a:p>
          <a:p>
            <a:r>
              <a:rPr lang="en-AU" dirty="0" smtClean="0"/>
              <a:t>Allowed resources: one PDF document of up to 100 pages, created </a:t>
            </a:r>
            <a:r>
              <a:rPr lang="en-AU" dirty="0" smtClean="0">
                <a:solidFill>
                  <a:srgbClr val="FF0000"/>
                </a:solidFill>
              </a:rPr>
              <a:t>by you</a:t>
            </a:r>
            <a:endParaRPr lang="en-AU" dirty="0">
              <a:solidFill>
                <a:srgbClr val="FF0000"/>
              </a:solidFill>
            </a:endParaRPr>
          </a:p>
        </p:txBody>
      </p:sp>
    </p:spTree>
    <p:extLst>
      <p:ext uri="{BB962C8B-B14F-4D97-AF65-F5344CB8AC3E}">
        <p14:creationId xmlns:p14="http://schemas.microsoft.com/office/powerpoint/2010/main" val="1038159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“Open book”</a:t>
            </a:r>
          </a:p>
        </p:txBody>
      </p:sp>
      <p:sp>
        <p:nvSpPr>
          <p:cNvPr id="3" name="Content Placeholder 2"/>
          <p:cNvSpPr>
            <a:spLocks noGrp="1"/>
          </p:cNvSpPr>
          <p:nvPr>
            <p:ph idx="1"/>
          </p:nvPr>
        </p:nvSpPr>
        <p:spPr/>
        <p:txBody>
          <a:bodyPr/>
          <a:lstStyle/>
          <a:p>
            <a:r>
              <a:rPr lang="en-AU" dirty="0"/>
              <a:t>Can bring in any </a:t>
            </a:r>
            <a:r>
              <a:rPr lang="en-AU" dirty="0">
                <a:solidFill>
                  <a:srgbClr val="FF0000"/>
                </a:solidFill>
              </a:rPr>
              <a:t>hard-copy</a:t>
            </a:r>
            <a:r>
              <a:rPr lang="en-AU" dirty="0"/>
              <a:t> resources you like</a:t>
            </a:r>
          </a:p>
          <a:p>
            <a:pPr lvl="1"/>
            <a:r>
              <a:rPr lang="en-AU" dirty="0"/>
              <a:t>handwritten, printed, bound or unbound</a:t>
            </a:r>
          </a:p>
          <a:p>
            <a:r>
              <a:rPr lang="en-AU" dirty="0"/>
              <a:t>Can not bring in </a:t>
            </a:r>
            <a:r>
              <a:rPr lang="en-AU" dirty="0" err="1"/>
              <a:t>ebooks</a:t>
            </a:r>
            <a:endParaRPr lang="en-AU" dirty="0"/>
          </a:p>
          <a:p>
            <a:pPr lvl="1"/>
            <a:r>
              <a:rPr lang="en-AU" dirty="0"/>
              <a:t>or calculators</a:t>
            </a:r>
          </a:p>
          <a:p>
            <a:pPr lvl="1"/>
            <a:r>
              <a:rPr lang="en-AU" dirty="0"/>
              <a:t>or computers</a:t>
            </a:r>
          </a:p>
          <a:p>
            <a:pPr lvl="1"/>
            <a:r>
              <a:rPr lang="en-AU" dirty="0"/>
              <a:t>so if you want </a:t>
            </a:r>
            <a:r>
              <a:rPr lang="en-AU" dirty="0" err="1"/>
              <a:t>ebooks</a:t>
            </a:r>
            <a:r>
              <a:rPr lang="en-AU" dirty="0"/>
              <a:t> or websites, print them (or relevant parts)</a:t>
            </a:r>
          </a:p>
        </p:txBody>
      </p:sp>
    </p:spTree>
    <p:extLst>
      <p:ext uri="{BB962C8B-B14F-4D97-AF65-F5344CB8AC3E}">
        <p14:creationId xmlns:p14="http://schemas.microsoft.com/office/powerpoint/2010/main" val="4158852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Answering questions in an open book E-Exam</a:t>
            </a:r>
          </a:p>
        </p:txBody>
      </p:sp>
      <p:sp>
        <p:nvSpPr>
          <p:cNvPr id="3" name="Content Placeholder 2"/>
          <p:cNvSpPr>
            <a:spLocks noGrp="1"/>
          </p:cNvSpPr>
          <p:nvPr>
            <p:ph idx="1"/>
          </p:nvPr>
        </p:nvSpPr>
        <p:spPr/>
        <p:txBody>
          <a:bodyPr>
            <a:normAutofit fontScale="92500" lnSpcReduction="10000"/>
          </a:bodyPr>
          <a:lstStyle/>
          <a:p>
            <a:r>
              <a:rPr lang="en-AU" dirty="0"/>
              <a:t>Don’t assume that all the answers are in the slides!</a:t>
            </a:r>
          </a:p>
          <a:p>
            <a:r>
              <a:rPr lang="en-AU" dirty="0"/>
              <a:t>Closed-book exams often have questions that ask you to remember things from the lectures</a:t>
            </a:r>
          </a:p>
          <a:p>
            <a:pPr lvl="1"/>
            <a:r>
              <a:rPr lang="en-AU" dirty="0"/>
              <a:t>e.g. definitions</a:t>
            </a:r>
          </a:p>
          <a:p>
            <a:r>
              <a:rPr lang="en-AU" dirty="0"/>
              <a:t>In open-book exams, these sorts of questions are trivial</a:t>
            </a:r>
          </a:p>
          <a:p>
            <a:pPr lvl="1"/>
            <a:r>
              <a:rPr lang="en-AU" dirty="0"/>
              <a:t>so </a:t>
            </a:r>
            <a:r>
              <a:rPr lang="en-AU" dirty="0">
                <a:solidFill>
                  <a:srgbClr val="FF0000"/>
                </a:solidFill>
              </a:rPr>
              <a:t>we do not ask them</a:t>
            </a:r>
            <a:r>
              <a:rPr lang="en-AU" dirty="0"/>
              <a:t>!</a:t>
            </a:r>
          </a:p>
          <a:p>
            <a:pPr lvl="1"/>
            <a:r>
              <a:rPr lang="en-AU" dirty="0"/>
              <a:t>not very many anyway</a:t>
            </a:r>
          </a:p>
          <a:p>
            <a:r>
              <a:rPr lang="en-AU" dirty="0"/>
              <a:t>We don’t ask you to remember</a:t>
            </a:r>
          </a:p>
          <a:p>
            <a:r>
              <a:rPr lang="en-AU" dirty="0"/>
              <a:t>We do ask you to interpret, explain, relate, recognize, apply, etc.</a:t>
            </a:r>
          </a:p>
          <a:p>
            <a:r>
              <a:rPr lang="en-AU" dirty="0"/>
              <a:t>May ask you to explain something </a:t>
            </a:r>
            <a:r>
              <a:rPr lang="en-AU" dirty="0">
                <a:solidFill>
                  <a:srgbClr val="FF0000"/>
                </a:solidFill>
              </a:rPr>
              <a:t>in your own words</a:t>
            </a:r>
          </a:p>
          <a:p>
            <a:pPr lvl="1"/>
            <a:r>
              <a:rPr lang="en-AU" dirty="0"/>
              <a:t>in this case, a direct copy from the notes won’t be worth much</a:t>
            </a:r>
          </a:p>
        </p:txBody>
      </p:sp>
    </p:spTree>
    <p:extLst>
      <p:ext uri="{BB962C8B-B14F-4D97-AF65-F5344CB8AC3E}">
        <p14:creationId xmlns:p14="http://schemas.microsoft.com/office/powerpoint/2010/main" val="1573614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to bring</a:t>
            </a:r>
          </a:p>
        </p:txBody>
      </p:sp>
      <p:sp>
        <p:nvSpPr>
          <p:cNvPr id="3" name="Content Placeholder 2"/>
          <p:cNvSpPr>
            <a:spLocks noGrp="1"/>
          </p:cNvSpPr>
          <p:nvPr>
            <p:ph idx="1"/>
          </p:nvPr>
        </p:nvSpPr>
        <p:spPr/>
        <p:txBody>
          <a:bodyPr>
            <a:normAutofit/>
          </a:bodyPr>
          <a:lstStyle/>
          <a:p>
            <a:r>
              <a:rPr lang="en-AU" dirty="0"/>
              <a:t>You should bring, </a:t>
            </a:r>
            <a:r>
              <a:rPr lang="en-AU" dirty="0">
                <a:solidFill>
                  <a:srgbClr val="FF0000"/>
                </a:solidFill>
              </a:rPr>
              <a:t>at least</a:t>
            </a:r>
            <a:r>
              <a:rPr lang="en-AU" dirty="0"/>
              <a:t>, the lecture slides and your notes on them</a:t>
            </a:r>
          </a:p>
          <a:p>
            <a:pPr lvl="1"/>
            <a:r>
              <a:rPr lang="en-AU" dirty="0"/>
              <a:t>many slides have extensive notes under them which you may want to print too</a:t>
            </a:r>
          </a:p>
          <a:p>
            <a:pPr lvl="2"/>
            <a:r>
              <a:rPr lang="en-AU" dirty="0"/>
              <a:t>in PowerPoint: File -&gt; Print -&gt; Settings -&gt; set Print Layout to Notes Pages</a:t>
            </a:r>
          </a:p>
          <a:p>
            <a:pPr lvl="1"/>
            <a:r>
              <a:rPr lang="en-AU" dirty="0"/>
              <a:t>we don’t care whether it’s printed or handwritten, or whether it’s bound or </a:t>
            </a:r>
            <a:r>
              <a:rPr lang="en-AU" dirty="0" err="1"/>
              <a:t>looseleaf</a:t>
            </a:r>
            <a:endParaRPr lang="en-AU" dirty="0"/>
          </a:p>
          <a:p>
            <a:pPr lvl="1"/>
            <a:r>
              <a:rPr lang="en-AU" dirty="0"/>
              <a:t>there’s no limit on how much you can bring in</a:t>
            </a:r>
          </a:p>
          <a:p>
            <a:r>
              <a:rPr lang="en-AU" dirty="0"/>
              <a:t>Can bring in solutions to lab tasks too if you like</a:t>
            </a:r>
          </a:p>
          <a:p>
            <a:pPr lvl="1"/>
            <a:r>
              <a:rPr lang="en-AU" dirty="0"/>
              <a:t>but you don’t have to</a:t>
            </a:r>
          </a:p>
          <a:p>
            <a:pPr lvl="1"/>
            <a:r>
              <a:rPr lang="en-AU" dirty="0"/>
              <a:t>I haven’t reused them for the exam</a:t>
            </a:r>
          </a:p>
          <a:p>
            <a:pPr lvl="1"/>
            <a:r>
              <a:rPr lang="en-AU" dirty="0"/>
              <a:t>bring </a:t>
            </a:r>
            <a:r>
              <a:rPr lang="en-AU" dirty="0">
                <a:solidFill>
                  <a:srgbClr val="FF0000"/>
                </a:solidFill>
              </a:rPr>
              <a:t>skills</a:t>
            </a:r>
            <a:r>
              <a:rPr lang="en-AU" dirty="0"/>
              <a:t> rather than knowledge</a:t>
            </a:r>
          </a:p>
        </p:txBody>
      </p:sp>
    </p:spTree>
    <p:extLst>
      <p:ext uri="{BB962C8B-B14F-4D97-AF65-F5344CB8AC3E}">
        <p14:creationId xmlns:p14="http://schemas.microsoft.com/office/powerpoint/2010/main" val="244537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 this </a:t>
            </a:r>
            <a:r>
              <a:rPr lang="en-AU" dirty="0" smtClean="0"/>
              <a:t>slide deck…</a:t>
            </a:r>
            <a:endParaRPr lang="en-AU" dirty="0"/>
          </a:p>
        </p:txBody>
      </p:sp>
      <p:sp>
        <p:nvSpPr>
          <p:cNvPr id="3" name="Content Placeholder 2"/>
          <p:cNvSpPr>
            <a:spLocks noGrp="1"/>
          </p:cNvSpPr>
          <p:nvPr>
            <p:ph idx="1"/>
          </p:nvPr>
        </p:nvSpPr>
        <p:spPr/>
        <p:txBody>
          <a:bodyPr/>
          <a:lstStyle/>
          <a:p>
            <a:r>
              <a:rPr lang="en-AU" dirty="0"/>
              <a:t>What was all that about?</a:t>
            </a:r>
          </a:p>
          <a:p>
            <a:pPr lvl="1"/>
            <a:r>
              <a:rPr lang="en-AU" dirty="0"/>
              <a:t>key FIT2101 topics</a:t>
            </a:r>
          </a:p>
          <a:p>
            <a:r>
              <a:rPr lang="en-AU" dirty="0"/>
              <a:t>The FIT2101 exam</a:t>
            </a:r>
          </a:p>
          <a:p>
            <a:pPr lvl="1"/>
            <a:r>
              <a:rPr lang="en-AU" dirty="0"/>
              <a:t>how to prepare</a:t>
            </a:r>
          </a:p>
          <a:p>
            <a:pPr lvl="1"/>
            <a:r>
              <a:rPr lang="en-AU" dirty="0"/>
              <a:t>how it is </a:t>
            </a:r>
            <a:r>
              <a:rPr lang="en-AU" dirty="0" smtClean="0"/>
              <a:t>structured</a:t>
            </a:r>
          </a:p>
          <a:p>
            <a:pPr lvl="1"/>
            <a:endParaRPr lang="en-AU" dirty="0"/>
          </a:p>
          <a:p>
            <a:pPr marL="0" indent="0">
              <a:buNone/>
            </a:pPr>
            <a:r>
              <a:rPr lang="en-AU" dirty="0" smtClean="0"/>
              <a:t>Note: these are the notes to the revision lecture I’d be giving if I were giving a revision lecture – they are not examinable.</a:t>
            </a:r>
          </a:p>
          <a:p>
            <a:pPr marL="0" indent="0">
              <a:buNone/>
            </a:pPr>
            <a:r>
              <a:rPr lang="en-AU" dirty="0" smtClean="0"/>
              <a:t>Please read the presenter notes for further information about possible </a:t>
            </a:r>
            <a:r>
              <a:rPr lang="en-AU" smtClean="0"/>
              <a:t>exam question topics.</a:t>
            </a:r>
            <a:endParaRPr lang="en-AU" dirty="0"/>
          </a:p>
        </p:txBody>
      </p:sp>
    </p:spTree>
    <p:extLst>
      <p:ext uri="{BB962C8B-B14F-4D97-AF65-F5344CB8AC3E}">
        <p14:creationId xmlns:p14="http://schemas.microsoft.com/office/powerpoint/2010/main" val="2339401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a:t>
            </a:r>
            <a:r>
              <a:rPr lang="en-AU" dirty="0">
                <a:solidFill>
                  <a:srgbClr val="FF0000"/>
                </a:solidFill>
              </a:rPr>
              <a:t>not</a:t>
            </a:r>
            <a:r>
              <a:rPr lang="en-AU" dirty="0"/>
              <a:t> to bring</a:t>
            </a:r>
          </a:p>
        </p:txBody>
      </p:sp>
      <p:sp>
        <p:nvSpPr>
          <p:cNvPr id="3" name="Content Placeholder 2"/>
          <p:cNvSpPr>
            <a:spLocks noGrp="1"/>
          </p:cNvSpPr>
          <p:nvPr>
            <p:ph idx="1"/>
          </p:nvPr>
        </p:nvSpPr>
        <p:spPr/>
        <p:txBody>
          <a:bodyPr>
            <a:normAutofit/>
          </a:bodyPr>
          <a:lstStyle/>
          <a:p>
            <a:r>
              <a:rPr lang="en-AU" dirty="0"/>
              <a:t>Don’t bring too much to read!</a:t>
            </a:r>
          </a:p>
          <a:p>
            <a:pPr lvl="1"/>
            <a:r>
              <a:rPr lang="en-AU" dirty="0"/>
              <a:t>if you bring too much reference material, it’ll be hard to search</a:t>
            </a:r>
          </a:p>
          <a:p>
            <a:pPr lvl="1"/>
            <a:r>
              <a:rPr lang="en-AU" dirty="0"/>
              <a:t>definitely to your advantage to know your way around your notes</a:t>
            </a:r>
          </a:p>
          <a:p>
            <a:endParaRPr lang="en-AU" dirty="0"/>
          </a:p>
        </p:txBody>
      </p:sp>
    </p:spTree>
    <p:extLst>
      <p:ext uri="{BB962C8B-B14F-4D97-AF65-F5344CB8AC3E}">
        <p14:creationId xmlns:p14="http://schemas.microsoft.com/office/powerpoint/2010/main" val="1874060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we mark</a:t>
            </a:r>
          </a:p>
        </p:txBody>
      </p:sp>
      <p:sp>
        <p:nvSpPr>
          <p:cNvPr id="3" name="Content Placeholder 2"/>
          <p:cNvSpPr>
            <a:spLocks noGrp="1"/>
          </p:cNvSpPr>
          <p:nvPr>
            <p:ph idx="1"/>
          </p:nvPr>
        </p:nvSpPr>
        <p:spPr/>
        <p:txBody>
          <a:bodyPr/>
          <a:lstStyle/>
          <a:p>
            <a:r>
              <a:rPr lang="en-AU" dirty="0"/>
              <a:t>We do not have a sample answer to mark against</a:t>
            </a:r>
          </a:p>
          <a:p>
            <a:pPr lvl="1"/>
            <a:r>
              <a:rPr lang="en-AU" dirty="0"/>
              <a:t>these only tell you that one particular kind of answer gets 100%</a:t>
            </a:r>
          </a:p>
          <a:p>
            <a:pPr lvl="1"/>
            <a:r>
              <a:rPr lang="en-AU" dirty="0"/>
              <a:t>they are not much use for marking answers that don’t match the sample</a:t>
            </a:r>
          </a:p>
          <a:p>
            <a:r>
              <a:rPr lang="en-AU" dirty="0"/>
              <a:t>We use </a:t>
            </a:r>
            <a:r>
              <a:rPr lang="en-AU" dirty="0" smtClean="0">
                <a:solidFill>
                  <a:srgbClr val="FF0000"/>
                </a:solidFill>
              </a:rPr>
              <a:t>marking guides </a:t>
            </a:r>
            <a:r>
              <a:rPr lang="en-AU" dirty="0"/>
              <a:t>and</a:t>
            </a:r>
            <a:r>
              <a:rPr lang="en-AU" dirty="0">
                <a:solidFill>
                  <a:srgbClr val="FF0000"/>
                </a:solidFill>
              </a:rPr>
              <a:t> </a:t>
            </a:r>
            <a:r>
              <a:rPr lang="en-AU" dirty="0" smtClean="0">
                <a:solidFill>
                  <a:srgbClr val="FF0000"/>
                </a:solidFill>
              </a:rPr>
              <a:t>rubrics</a:t>
            </a:r>
          </a:p>
          <a:p>
            <a:r>
              <a:rPr lang="en-AU" dirty="0" smtClean="0"/>
              <a:t>This means you don’t have to worry about whether your answers match the sample answer</a:t>
            </a:r>
          </a:p>
          <a:p>
            <a:pPr lvl="1"/>
            <a:r>
              <a:rPr lang="en-AU" dirty="0" smtClean="0"/>
              <a:t>you only have to worry about whether they are right</a:t>
            </a:r>
          </a:p>
          <a:p>
            <a:r>
              <a:rPr lang="en-AU" dirty="0" smtClean="0"/>
              <a:t>If we ask you for your opinion, and for the reasons for that opinion, you wil</a:t>
            </a:r>
            <a:r>
              <a:rPr lang="en-AU" dirty="0" smtClean="0"/>
              <a:t>l be marked on whether your reasons are well-evidenced and support your opinion – not on whether your opinion matches mine</a:t>
            </a:r>
            <a:endParaRPr lang="en-AU" dirty="0"/>
          </a:p>
        </p:txBody>
      </p:sp>
    </p:spTree>
    <p:extLst>
      <p:ext uri="{BB962C8B-B14F-4D97-AF65-F5344CB8AC3E}">
        <p14:creationId xmlns:p14="http://schemas.microsoft.com/office/powerpoint/2010/main" val="3351796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a </a:t>
            </a:r>
            <a:r>
              <a:rPr lang="en-AU" dirty="0" smtClean="0"/>
              <a:t>marking guide?</a:t>
            </a:r>
            <a:endParaRPr lang="en-AU" dirty="0"/>
          </a:p>
        </p:txBody>
      </p:sp>
      <p:sp>
        <p:nvSpPr>
          <p:cNvPr id="3" name="Content Placeholder 2"/>
          <p:cNvSpPr>
            <a:spLocks noGrp="1"/>
          </p:cNvSpPr>
          <p:nvPr>
            <p:ph idx="1"/>
          </p:nvPr>
        </p:nvSpPr>
        <p:spPr/>
        <p:txBody>
          <a:bodyPr>
            <a:normAutofit lnSpcReduction="10000"/>
          </a:bodyPr>
          <a:lstStyle/>
          <a:p>
            <a:r>
              <a:rPr lang="en-AU" dirty="0"/>
              <a:t>List of the components of a correct answer and what they are worth</a:t>
            </a:r>
          </a:p>
          <a:p>
            <a:r>
              <a:rPr lang="en-AU" dirty="0"/>
              <a:t>Here is one we used for a C programming question in 2013:</a:t>
            </a:r>
            <a:br>
              <a:rPr lang="en-AU" dirty="0"/>
            </a:br>
            <a:r>
              <a:rPr lang="en-AU" dirty="0"/>
              <a:t/>
            </a:r>
            <a:br>
              <a:rPr lang="en-AU" dirty="0"/>
            </a:br>
            <a:r>
              <a:rPr lang="en-AU" sz="2600" dirty="0">
                <a:solidFill>
                  <a:schemeClr val="accent1">
                    <a:lumMod val="50000"/>
                  </a:schemeClr>
                </a:solidFill>
                <a:latin typeface="Palatino Linotype" panose="02040502050505030304" pitchFamily="18" charset="0"/>
              </a:rPr>
              <a:t>MARKING GUIDE:</a:t>
            </a:r>
          </a:p>
          <a:p>
            <a:pPr lvl="1">
              <a:buFont typeface="Arial" panose="020B0604020202020204" pitchFamily="34" charset="0"/>
              <a:buChar char="•"/>
            </a:pPr>
            <a:r>
              <a:rPr lang="en-AU" sz="2200" dirty="0">
                <a:solidFill>
                  <a:schemeClr val="accent1">
                    <a:lumMod val="50000"/>
                  </a:schemeClr>
                </a:solidFill>
                <a:latin typeface="Palatino Linotype" panose="02040502050505030304" pitchFamily="18" charset="0"/>
              </a:rPr>
              <a:t>Open and close file correctly – </a:t>
            </a:r>
            <a:r>
              <a:rPr lang="en-AU" sz="2200" b="1" dirty="0">
                <a:solidFill>
                  <a:schemeClr val="accent1">
                    <a:lumMod val="50000"/>
                  </a:schemeClr>
                </a:solidFill>
                <a:latin typeface="Palatino Linotype" panose="02040502050505030304" pitchFamily="18" charset="0"/>
              </a:rPr>
              <a:t>3 marks</a:t>
            </a:r>
          </a:p>
          <a:p>
            <a:pPr lvl="1">
              <a:buFont typeface="Arial" panose="020B0604020202020204" pitchFamily="34" charset="0"/>
              <a:buChar char="•"/>
            </a:pPr>
            <a:r>
              <a:rPr lang="en-AU" sz="2200" dirty="0">
                <a:solidFill>
                  <a:schemeClr val="accent1">
                    <a:lumMod val="50000"/>
                  </a:schemeClr>
                </a:solidFill>
                <a:latin typeface="Palatino Linotype" panose="02040502050505030304" pitchFamily="18" charset="0"/>
              </a:rPr>
              <a:t>Reading from file, including stopping for EOF – </a:t>
            </a:r>
            <a:r>
              <a:rPr lang="en-AU" sz="2200" b="1" dirty="0">
                <a:solidFill>
                  <a:schemeClr val="accent1">
                    <a:lumMod val="50000"/>
                  </a:schemeClr>
                </a:solidFill>
                <a:latin typeface="Palatino Linotype" panose="02040502050505030304" pitchFamily="18" charset="0"/>
              </a:rPr>
              <a:t>2 marks</a:t>
            </a:r>
          </a:p>
          <a:p>
            <a:pPr lvl="1">
              <a:buFont typeface="Arial" panose="020B0604020202020204" pitchFamily="34" charset="0"/>
              <a:buChar char="•"/>
            </a:pPr>
            <a:r>
              <a:rPr lang="en-AU" sz="2200" dirty="0">
                <a:solidFill>
                  <a:schemeClr val="accent1">
                    <a:lumMod val="50000"/>
                  </a:schemeClr>
                </a:solidFill>
                <a:latin typeface="Palatino Linotype" panose="02040502050505030304" pitchFamily="18" charset="0"/>
              </a:rPr>
              <a:t>Correct algorithm for counting frequency – </a:t>
            </a:r>
            <a:r>
              <a:rPr lang="en-AU" sz="2200" b="1" dirty="0">
                <a:solidFill>
                  <a:schemeClr val="accent1">
                    <a:lumMod val="50000"/>
                  </a:schemeClr>
                </a:solidFill>
                <a:latin typeface="Palatino Linotype" panose="02040502050505030304" pitchFamily="18" charset="0"/>
              </a:rPr>
              <a:t>3 marks</a:t>
            </a:r>
          </a:p>
          <a:p>
            <a:pPr lvl="1">
              <a:buFont typeface="Arial" panose="020B0604020202020204" pitchFamily="34" charset="0"/>
              <a:buChar char="•"/>
            </a:pPr>
            <a:r>
              <a:rPr lang="en-AU" sz="2200" dirty="0">
                <a:solidFill>
                  <a:schemeClr val="accent1">
                    <a:lumMod val="50000"/>
                  </a:schemeClr>
                </a:solidFill>
                <a:latin typeface="Palatino Linotype" panose="02040502050505030304" pitchFamily="18" charset="0"/>
              </a:rPr>
              <a:t> Correct method for sorting (either self-implemented or using </a:t>
            </a:r>
            <a:r>
              <a:rPr lang="en-AU" sz="2200" dirty="0" err="1">
                <a:solidFill>
                  <a:schemeClr val="accent1">
                    <a:lumMod val="50000"/>
                  </a:schemeClr>
                </a:solidFill>
                <a:latin typeface="Consolas" panose="020B0609020204030204" pitchFamily="49" charset="0"/>
                <a:cs typeface="Consolas" panose="020B0609020204030204" pitchFamily="49" charset="0"/>
              </a:rPr>
              <a:t>qsort</a:t>
            </a:r>
            <a:r>
              <a:rPr lang="en-AU" sz="2200" dirty="0">
                <a:solidFill>
                  <a:schemeClr val="accent1">
                    <a:lumMod val="50000"/>
                  </a:schemeClr>
                </a:solidFill>
                <a:latin typeface="Consolas" panose="020B0609020204030204" pitchFamily="49" charset="0"/>
                <a:cs typeface="Consolas" panose="020B0609020204030204" pitchFamily="49" charset="0"/>
              </a:rPr>
              <a:t>() </a:t>
            </a:r>
            <a:r>
              <a:rPr lang="en-AU" sz="2200" dirty="0">
                <a:solidFill>
                  <a:schemeClr val="accent1">
                    <a:lumMod val="50000"/>
                  </a:schemeClr>
                </a:solidFill>
                <a:latin typeface="Palatino Linotype" panose="02040502050505030304" pitchFamily="18" charset="0"/>
              </a:rPr>
              <a:t>correctly) – </a:t>
            </a:r>
            <a:r>
              <a:rPr lang="en-AU" sz="2200" b="1" dirty="0">
                <a:solidFill>
                  <a:schemeClr val="accent1">
                    <a:lumMod val="50000"/>
                  </a:schemeClr>
                </a:solidFill>
                <a:latin typeface="Palatino Linotype" panose="02040502050505030304" pitchFamily="18" charset="0"/>
              </a:rPr>
              <a:t>3 marks</a:t>
            </a:r>
            <a:endParaRPr lang="en-AU" sz="2200" dirty="0">
              <a:solidFill>
                <a:schemeClr val="accent1">
                  <a:lumMod val="50000"/>
                </a:schemeClr>
              </a:solidFill>
              <a:latin typeface="Palatino Linotype" panose="02040502050505030304" pitchFamily="18" charset="0"/>
            </a:endParaRPr>
          </a:p>
          <a:p>
            <a:pPr lvl="1">
              <a:buFont typeface="Arial" panose="020B0604020202020204" pitchFamily="34" charset="0"/>
              <a:buChar char="•"/>
            </a:pPr>
            <a:r>
              <a:rPr lang="en-AU" sz="2200" dirty="0">
                <a:solidFill>
                  <a:schemeClr val="accent1">
                    <a:lumMod val="50000"/>
                  </a:schemeClr>
                </a:solidFill>
                <a:latin typeface="Palatino Linotype" panose="02040502050505030304" pitchFamily="18" charset="0"/>
              </a:rPr>
              <a:t>Correct method for printing results – </a:t>
            </a:r>
            <a:r>
              <a:rPr lang="en-AU" sz="2200" b="1" dirty="0">
                <a:solidFill>
                  <a:schemeClr val="accent1">
                    <a:lumMod val="50000"/>
                  </a:schemeClr>
                </a:solidFill>
                <a:latin typeface="Palatino Linotype" panose="02040502050505030304" pitchFamily="18" charset="0"/>
              </a:rPr>
              <a:t>3 marks</a:t>
            </a:r>
            <a:endParaRPr lang="en-AU" sz="2200" dirty="0">
              <a:solidFill>
                <a:schemeClr val="accent1">
                  <a:lumMod val="50000"/>
                </a:schemeClr>
              </a:solidFill>
              <a:latin typeface="Palatino Linotype" panose="02040502050505030304" pitchFamily="18" charset="0"/>
            </a:endParaRPr>
          </a:p>
          <a:p>
            <a:pPr lvl="1">
              <a:buFont typeface="Arial" panose="020B0604020202020204" pitchFamily="34" charset="0"/>
              <a:buChar char="•"/>
            </a:pPr>
            <a:r>
              <a:rPr lang="en-AU" sz="2200" dirty="0" err="1">
                <a:solidFill>
                  <a:schemeClr val="accent1">
                    <a:lumMod val="50000"/>
                  </a:schemeClr>
                </a:solidFill>
                <a:latin typeface="Palatino Linotype" panose="02040502050505030304" pitchFamily="18" charset="0"/>
              </a:rPr>
              <a:t>Cleanup</a:t>
            </a:r>
            <a:r>
              <a:rPr lang="en-AU" sz="2200" dirty="0">
                <a:solidFill>
                  <a:schemeClr val="accent1">
                    <a:lumMod val="50000"/>
                  </a:schemeClr>
                </a:solidFill>
                <a:latin typeface="Palatino Linotype" panose="02040502050505030304" pitchFamily="18" charset="0"/>
              </a:rPr>
              <a:t> at end – </a:t>
            </a:r>
            <a:r>
              <a:rPr lang="en-AU" sz="2200" b="1" dirty="0">
                <a:solidFill>
                  <a:schemeClr val="accent1">
                    <a:lumMod val="50000"/>
                  </a:schemeClr>
                </a:solidFill>
                <a:latin typeface="Palatino Linotype" panose="02040502050505030304" pitchFamily="18" charset="0"/>
              </a:rPr>
              <a:t>1 mark</a:t>
            </a:r>
          </a:p>
          <a:p>
            <a:pPr marL="457200" lvl="1" indent="0">
              <a:buNone/>
            </a:pPr>
            <a:r>
              <a:rPr lang="en-AU" sz="2200" dirty="0">
                <a:solidFill>
                  <a:schemeClr val="accent1">
                    <a:lumMod val="50000"/>
                  </a:schemeClr>
                </a:solidFill>
                <a:latin typeface="Palatino Linotype" panose="02040502050505030304" pitchFamily="18" charset="0"/>
              </a:rPr>
              <a:t>Take 1 mark off for minor syntax errors, 2 marks for major ones.</a:t>
            </a:r>
          </a:p>
          <a:p>
            <a:endParaRPr lang="en-AU" dirty="0"/>
          </a:p>
        </p:txBody>
      </p:sp>
    </p:spTree>
    <p:extLst>
      <p:ext uri="{BB962C8B-B14F-4D97-AF65-F5344CB8AC3E}">
        <p14:creationId xmlns:p14="http://schemas.microsoft.com/office/powerpoint/2010/main" val="2387520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a rubric?</a:t>
            </a:r>
          </a:p>
        </p:txBody>
      </p:sp>
      <p:sp>
        <p:nvSpPr>
          <p:cNvPr id="3" name="Content Placeholder 2"/>
          <p:cNvSpPr>
            <a:spLocks noGrp="1"/>
          </p:cNvSpPr>
          <p:nvPr>
            <p:ph idx="1"/>
          </p:nvPr>
        </p:nvSpPr>
        <p:spPr/>
        <p:txBody>
          <a:bodyPr>
            <a:normAutofit fontScale="85000" lnSpcReduction="20000"/>
          </a:bodyPr>
          <a:lstStyle/>
          <a:p>
            <a:r>
              <a:rPr lang="en-AU" dirty="0"/>
              <a:t>List of the different levels available (grades or marks) and the kind of work that should be granted each one</a:t>
            </a:r>
          </a:p>
          <a:p>
            <a:r>
              <a:rPr lang="en-AU" dirty="0"/>
              <a:t>Here is an example rubric from the FIT2099 sample exam, 2017: </a:t>
            </a:r>
          </a:p>
          <a:p>
            <a:pPr marL="0" indent="0">
              <a:buNone/>
            </a:pPr>
            <a:r>
              <a:rPr lang="en-US" b="1" dirty="0">
                <a:solidFill>
                  <a:schemeClr val="accent1">
                    <a:lumMod val="50000"/>
                  </a:schemeClr>
                </a:solidFill>
                <a:latin typeface="Times New Roman" panose="02020603050405020304" pitchFamily="18" charset="0"/>
                <a:cs typeface="Times New Roman" panose="02020603050405020304" pitchFamily="18" charset="0"/>
              </a:rPr>
              <a:t>Diagram semantics</a:t>
            </a:r>
          </a:p>
          <a:p>
            <a:pPr marL="0" indent="0">
              <a:buNone/>
            </a:pPr>
            <a:r>
              <a:rPr lang="en-US" b="1" dirty="0">
                <a:solidFill>
                  <a:schemeClr val="accent1">
                    <a:lumMod val="50000"/>
                  </a:schemeClr>
                </a:solidFill>
                <a:latin typeface="Times New Roman" panose="02020603050405020304" pitchFamily="18" charset="0"/>
                <a:cs typeface="Times New Roman" panose="02020603050405020304" pitchFamily="18" charset="0"/>
              </a:rPr>
              <a:t>6 marks</a:t>
            </a:r>
            <a:r>
              <a:rPr lang="en-US" dirty="0">
                <a:solidFill>
                  <a:schemeClr val="accent1">
                    <a:lumMod val="50000"/>
                  </a:schemeClr>
                </a:solidFill>
                <a:latin typeface="Times New Roman" panose="02020603050405020304" pitchFamily="18" charset="0"/>
                <a:cs typeface="Times New Roman" panose="02020603050405020304" pitchFamily="18" charset="0"/>
              </a:rPr>
              <a:t>: clearly supports required scenario; sequence of messages in sequence diagram makes sense; messages are being sent to classes that might reasonably be able to act on them; attention has been paid to design principles.</a:t>
            </a:r>
          </a:p>
          <a:p>
            <a:pPr marL="0" indent="0">
              <a:buNone/>
            </a:pPr>
            <a:r>
              <a:rPr lang="en-US" b="1" dirty="0">
                <a:solidFill>
                  <a:schemeClr val="accent1">
                    <a:lumMod val="50000"/>
                  </a:schemeClr>
                </a:solidFill>
                <a:latin typeface="Times New Roman" panose="02020603050405020304" pitchFamily="18" charset="0"/>
                <a:cs typeface="Times New Roman" panose="02020603050405020304" pitchFamily="18" charset="0"/>
              </a:rPr>
              <a:t>4 marks</a:t>
            </a:r>
            <a:r>
              <a:rPr lang="en-US" dirty="0">
                <a:solidFill>
                  <a:schemeClr val="accent1">
                    <a:lumMod val="50000"/>
                  </a:schemeClr>
                </a:solidFill>
                <a:latin typeface="Times New Roman" panose="02020603050405020304" pitchFamily="18" charset="0"/>
                <a:cs typeface="Times New Roman" panose="02020603050405020304" pitchFamily="18" charset="0"/>
              </a:rPr>
              <a:t>: reasonable attempt but diagrams are inconsistent.  Or: some component of required functionality isn’t supported in the model but could easily be added.</a:t>
            </a:r>
          </a:p>
          <a:p>
            <a:pPr marL="0" indent="0">
              <a:buNone/>
            </a:pPr>
            <a:r>
              <a:rPr lang="en-US" b="1" dirty="0">
                <a:solidFill>
                  <a:schemeClr val="accent1">
                    <a:lumMod val="50000"/>
                  </a:schemeClr>
                </a:solidFill>
                <a:latin typeface="Times New Roman" panose="02020603050405020304" pitchFamily="18" charset="0"/>
                <a:cs typeface="Times New Roman" panose="02020603050405020304" pitchFamily="18" charset="0"/>
              </a:rPr>
              <a:t>2 marks</a:t>
            </a:r>
            <a:r>
              <a:rPr lang="en-US" dirty="0">
                <a:solidFill>
                  <a:schemeClr val="accent1">
                    <a:lumMod val="50000"/>
                  </a:schemeClr>
                </a:solidFill>
                <a:latin typeface="Times New Roman" panose="02020603050405020304" pitchFamily="18" charset="0"/>
                <a:cs typeface="Times New Roman" panose="02020603050405020304" pitchFamily="18" charset="0"/>
              </a:rPr>
              <a:t>: seems to be modelling something relevant to the question</a:t>
            </a:r>
          </a:p>
          <a:p>
            <a:pPr marL="0" indent="0">
              <a:buNone/>
            </a:pPr>
            <a:r>
              <a:rPr lang="en-US" dirty="0">
                <a:solidFill>
                  <a:schemeClr val="accent1">
                    <a:lumMod val="50000"/>
                  </a:schemeClr>
                </a:solidFill>
                <a:latin typeface="Times New Roman" panose="02020603050405020304" pitchFamily="18" charset="0"/>
                <a:cs typeface="Times New Roman" panose="02020603050405020304" pitchFamily="18" charset="0"/>
              </a:rPr>
              <a:t>If you can’t decide between one category and the next, split the difference (e.g. if torn between a 2 and a 4, give it 3)</a:t>
            </a:r>
            <a:endParaRPr lang="en-AU"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582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idx="1"/>
          </p:nvPr>
        </p:nvSpPr>
        <p:spPr/>
        <p:txBody>
          <a:bodyPr/>
          <a:lstStyle/>
          <a:p>
            <a:r>
              <a:rPr lang="en-AU" dirty="0"/>
              <a:t>FIT2101 topics</a:t>
            </a:r>
          </a:p>
          <a:p>
            <a:r>
              <a:rPr lang="en-AU" dirty="0"/>
              <a:t>How the exam will work</a:t>
            </a:r>
          </a:p>
        </p:txBody>
      </p:sp>
    </p:spTree>
    <p:extLst>
      <p:ext uri="{BB962C8B-B14F-4D97-AF65-F5344CB8AC3E}">
        <p14:creationId xmlns:p14="http://schemas.microsoft.com/office/powerpoint/2010/main" val="131587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was all that about?</a:t>
            </a:r>
          </a:p>
        </p:txBody>
      </p:sp>
      <p:pic>
        <p:nvPicPr>
          <p:cNvPr id="4" name="Content Placeholder 3"/>
          <p:cNvPicPr>
            <a:picLocks noGrp="1" noChangeAspect="1"/>
          </p:cNvPicPr>
          <p:nvPr>
            <p:ph idx="1"/>
          </p:nvPr>
        </p:nvPicPr>
        <p:blipFill>
          <a:blip r:embed="rId3"/>
          <a:stretch>
            <a:fillRect/>
          </a:stretch>
        </p:blipFill>
        <p:spPr>
          <a:xfrm>
            <a:off x="3905250" y="1309802"/>
            <a:ext cx="4381500" cy="4257675"/>
          </a:xfrm>
          <a:prstGeom prst="rect">
            <a:avLst/>
          </a:prstGeom>
        </p:spPr>
      </p:pic>
    </p:spTree>
    <p:extLst>
      <p:ext uri="{BB962C8B-B14F-4D97-AF65-F5344CB8AC3E}">
        <p14:creationId xmlns:p14="http://schemas.microsoft.com/office/powerpoint/2010/main" val="39470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FIT2101 learning outcomes</a:t>
            </a:r>
          </a:p>
        </p:txBody>
      </p:sp>
      <p:sp>
        <p:nvSpPr>
          <p:cNvPr id="3" name="Content Placeholder 2"/>
          <p:cNvSpPr>
            <a:spLocks noGrp="1"/>
          </p:cNvSpPr>
          <p:nvPr>
            <p:ph idx="1"/>
          </p:nvPr>
        </p:nvSpPr>
        <p:spPr/>
        <p:txBody>
          <a:bodyPr>
            <a:normAutofit fontScale="70000" lnSpcReduction="20000"/>
          </a:bodyPr>
          <a:lstStyle/>
          <a:p>
            <a:pPr marL="0" indent="0">
              <a:buNone/>
            </a:pPr>
            <a:r>
              <a:rPr lang="en-US" i="1" dirty="0">
                <a:latin typeface="Times New Roman" panose="02020603050405020304" pitchFamily="18" charset="0"/>
                <a:cs typeface="Times New Roman" panose="02020603050405020304" pitchFamily="18" charset="0"/>
              </a:rPr>
              <a:t>At the completion of this unit, students should be able to:</a:t>
            </a:r>
          </a:p>
          <a:p>
            <a:r>
              <a:rPr lang="en-US" i="1" dirty="0">
                <a:latin typeface="Times New Roman" panose="02020603050405020304" pitchFamily="18" charset="0"/>
                <a:cs typeface="Times New Roman" panose="02020603050405020304" pitchFamily="18" charset="0"/>
              </a:rPr>
              <a:t>describe </a:t>
            </a:r>
            <a:r>
              <a:rPr lang="en-US" i="1" dirty="0">
                <a:solidFill>
                  <a:srgbClr val="FF0000"/>
                </a:solidFill>
                <a:latin typeface="Times New Roman" panose="02020603050405020304" pitchFamily="18" charset="0"/>
                <a:cs typeface="Times New Roman" panose="02020603050405020304" pitchFamily="18" charset="0"/>
              </a:rPr>
              <a:t>the nature and purpose of a software engineering process</a:t>
            </a:r>
            <a:r>
              <a:rPr lang="en-US" i="1" dirty="0">
                <a:latin typeface="Times New Roman" panose="02020603050405020304" pitchFamily="18" charset="0"/>
                <a:cs typeface="Times New Roman" panose="02020603050405020304" pitchFamily="18" charset="0"/>
              </a:rPr>
              <a:t>, including the historical evolution of the concept, and describe the major features of the most common process models;</a:t>
            </a:r>
          </a:p>
          <a:p>
            <a:r>
              <a:rPr lang="en-US" i="1" dirty="0">
                <a:latin typeface="Times New Roman" panose="02020603050405020304" pitchFamily="18" charset="0"/>
                <a:cs typeface="Times New Roman" panose="02020603050405020304" pitchFamily="18" charset="0"/>
              </a:rPr>
              <a:t>document a software process in a </a:t>
            </a:r>
            <a:r>
              <a:rPr lang="en-US" i="1" dirty="0">
                <a:solidFill>
                  <a:srgbClr val="FF0000"/>
                </a:solidFill>
                <a:latin typeface="Times New Roman" panose="02020603050405020304" pitchFamily="18" charset="0"/>
                <a:cs typeface="Times New Roman" panose="02020603050405020304" pitchFamily="18" charset="0"/>
              </a:rPr>
              <a:t>project management plan</a:t>
            </a:r>
            <a:r>
              <a:rPr lang="en-US" i="1" dirty="0">
                <a:latin typeface="Times New Roman" panose="02020603050405020304" pitchFamily="18" charset="0"/>
                <a:cs typeface="Times New Roman" panose="02020603050405020304" pitchFamily="18" charset="0"/>
              </a:rPr>
              <a:t>, including process model, team </a:t>
            </a:r>
            <a:r>
              <a:rPr lang="en-US" i="1" dirty="0" err="1">
                <a:latin typeface="Times New Roman" panose="02020603050405020304" pitchFamily="18" charset="0"/>
                <a:cs typeface="Times New Roman" panose="02020603050405020304" pitchFamily="18" charset="0"/>
              </a:rPr>
              <a:t>organisation</a:t>
            </a:r>
            <a:r>
              <a:rPr lang="en-US" i="1" dirty="0">
                <a:latin typeface="Times New Roman" panose="02020603050405020304" pitchFamily="18" charset="0"/>
                <a:cs typeface="Times New Roman" panose="02020603050405020304" pitchFamily="18" charset="0"/>
              </a:rPr>
              <a:t>, risk management, and time management;</a:t>
            </a:r>
          </a:p>
          <a:p>
            <a:r>
              <a:rPr lang="en-US" i="1" dirty="0">
                <a:latin typeface="Times New Roman" panose="02020603050405020304" pitchFamily="18" charset="0"/>
                <a:cs typeface="Times New Roman" panose="02020603050405020304" pitchFamily="18" charset="0"/>
              </a:rPr>
              <a:t>identify relevant </a:t>
            </a:r>
            <a:r>
              <a:rPr lang="en-US" i="1" dirty="0">
                <a:solidFill>
                  <a:srgbClr val="FF0000"/>
                </a:solidFill>
                <a:latin typeface="Times New Roman" panose="02020603050405020304" pitchFamily="18" charset="0"/>
                <a:cs typeface="Times New Roman" panose="02020603050405020304" pitchFamily="18" charset="0"/>
              </a:rPr>
              <a:t>risks</a:t>
            </a:r>
            <a:r>
              <a:rPr lang="en-US" i="1" dirty="0">
                <a:latin typeface="Times New Roman" panose="02020603050405020304" pitchFamily="18" charset="0"/>
                <a:cs typeface="Times New Roman" panose="02020603050405020304" pitchFamily="18" charset="0"/>
              </a:rPr>
              <a:t> for a small-to-medium size software project, </a:t>
            </a:r>
            <a:r>
              <a:rPr lang="en-US" i="1" dirty="0" err="1">
                <a:latin typeface="Times New Roman" panose="02020603050405020304" pitchFamily="18" charset="0"/>
                <a:cs typeface="Times New Roman" panose="02020603050405020304" pitchFamily="18" charset="0"/>
              </a:rPr>
              <a:t>analyse</a:t>
            </a:r>
            <a:r>
              <a:rPr lang="en-US" i="1" dirty="0">
                <a:latin typeface="Times New Roman" panose="02020603050405020304" pitchFamily="18" charset="0"/>
                <a:cs typeface="Times New Roman" panose="02020603050405020304" pitchFamily="18" charset="0"/>
              </a:rPr>
              <a:t> their impact and likelihood, identify appropriate mitigations, and document these in a risk matrix.;</a:t>
            </a:r>
          </a:p>
          <a:p>
            <a:r>
              <a:rPr lang="en-US" i="1" dirty="0">
                <a:latin typeface="Times New Roman" panose="02020603050405020304" pitchFamily="18" charset="0"/>
                <a:cs typeface="Times New Roman" panose="02020603050405020304" pitchFamily="18" charset="0"/>
              </a:rPr>
              <a:t>elicit functional and non-functional </a:t>
            </a:r>
            <a:r>
              <a:rPr lang="en-US" i="1" dirty="0">
                <a:solidFill>
                  <a:srgbClr val="FF0000"/>
                </a:solidFill>
                <a:latin typeface="Times New Roman" panose="02020603050405020304" pitchFamily="18" charset="0"/>
                <a:cs typeface="Times New Roman" panose="02020603050405020304" pitchFamily="18" charset="0"/>
              </a:rPr>
              <a:t>requirements</a:t>
            </a:r>
            <a:r>
              <a:rPr lang="en-US" i="1" dirty="0">
                <a:latin typeface="Times New Roman" panose="02020603050405020304" pitchFamily="18" charset="0"/>
                <a:cs typeface="Times New Roman" panose="02020603050405020304" pitchFamily="18" charset="0"/>
              </a:rPr>
              <a:t> for a small-to-medium size software project from stakeholders through interview and/or document analysis techniques, capture these using appropriate methods for the given process model (including user stories and use cases), and </a:t>
            </a:r>
            <a:r>
              <a:rPr lang="en-US" i="1" dirty="0" err="1">
                <a:latin typeface="Times New Roman" panose="02020603050405020304" pitchFamily="18" charset="0"/>
                <a:cs typeface="Times New Roman" panose="02020603050405020304" pitchFamily="18" charset="0"/>
              </a:rPr>
              <a:t>analyse</a:t>
            </a:r>
            <a:r>
              <a:rPr lang="en-US" i="1" dirty="0">
                <a:latin typeface="Times New Roman" panose="02020603050405020304" pitchFamily="18" charset="0"/>
                <a:cs typeface="Times New Roman" panose="02020603050405020304" pitchFamily="18" charset="0"/>
              </a:rPr>
              <a:t> these requirements for completeness including test-ability;</a:t>
            </a:r>
          </a:p>
          <a:p>
            <a:r>
              <a:rPr lang="en-US" i="1" dirty="0">
                <a:solidFill>
                  <a:srgbClr val="FF0000"/>
                </a:solidFill>
                <a:latin typeface="Times New Roman" panose="02020603050405020304" pitchFamily="18" charset="0"/>
                <a:cs typeface="Times New Roman" panose="02020603050405020304" pitchFamily="18" charset="0"/>
              </a:rPr>
              <a:t>apply a lightweight process </a:t>
            </a:r>
            <a:r>
              <a:rPr lang="en-US" i="1" dirty="0">
                <a:latin typeface="Times New Roman" panose="02020603050405020304" pitchFamily="18" charset="0"/>
                <a:cs typeface="Times New Roman" panose="02020603050405020304" pitchFamily="18" charset="0"/>
              </a:rPr>
              <a:t>to the development of a small software project in small groups, including the use of software engineering tools such as revision control and issue tracking systems, </a:t>
            </a:r>
            <a:r>
              <a:rPr lang="en-US" i="1" dirty="0" err="1">
                <a:latin typeface="Times New Roman" panose="02020603050405020304" pitchFamily="18" charset="0"/>
                <a:cs typeface="Times New Roman" panose="02020603050405020304" pitchFamily="18" charset="0"/>
              </a:rPr>
              <a:t>analyse</a:t>
            </a:r>
            <a:r>
              <a:rPr lang="en-US" i="1" dirty="0">
                <a:latin typeface="Times New Roman" panose="02020603050405020304" pitchFamily="18" charset="0"/>
                <a:cs typeface="Times New Roman" panose="02020603050405020304" pitchFamily="18" charset="0"/>
              </a:rPr>
              <a:t> their strengths and weaknesses and make recommendations for improving the process based on experience and observation.</a:t>
            </a:r>
          </a:p>
          <a:p>
            <a:endParaRPr lang="en-AU" dirty="0"/>
          </a:p>
        </p:txBody>
      </p:sp>
    </p:spTree>
    <p:extLst>
      <p:ext uri="{BB962C8B-B14F-4D97-AF65-F5344CB8AC3E}">
        <p14:creationId xmlns:p14="http://schemas.microsoft.com/office/powerpoint/2010/main" val="4182632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Software process models</a:t>
            </a:r>
          </a:p>
        </p:txBody>
      </p:sp>
      <p:sp>
        <p:nvSpPr>
          <p:cNvPr id="3" name="Content Placeholder 2"/>
          <p:cNvSpPr>
            <a:spLocks noGrp="1"/>
          </p:cNvSpPr>
          <p:nvPr>
            <p:ph idx="1"/>
          </p:nvPr>
        </p:nvSpPr>
        <p:spPr/>
        <p:txBody>
          <a:bodyPr/>
          <a:lstStyle/>
          <a:p>
            <a:r>
              <a:rPr lang="en-AU" dirty="0"/>
              <a:t>What is a software process model?</a:t>
            </a:r>
          </a:p>
          <a:p>
            <a:r>
              <a:rPr lang="en-AU" dirty="0"/>
              <a:t>History of software process</a:t>
            </a:r>
          </a:p>
          <a:p>
            <a:pPr lvl="1"/>
            <a:r>
              <a:rPr lang="en-AU" dirty="0"/>
              <a:t>ad-hoc</a:t>
            </a:r>
          </a:p>
          <a:p>
            <a:pPr lvl="1"/>
            <a:r>
              <a:rPr lang="en-AU" dirty="0"/>
              <a:t>early heavyweight processes</a:t>
            </a:r>
          </a:p>
          <a:p>
            <a:pPr lvl="2"/>
            <a:r>
              <a:rPr lang="en-AU" dirty="0"/>
              <a:t>Waterfall</a:t>
            </a:r>
          </a:p>
          <a:p>
            <a:pPr lvl="2"/>
            <a:r>
              <a:rPr lang="en-AU" dirty="0"/>
              <a:t>Prototyping</a:t>
            </a:r>
          </a:p>
          <a:p>
            <a:pPr lvl="2"/>
            <a:r>
              <a:rPr lang="en-AU" dirty="0"/>
              <a:t>Spiral</a:t>
            </a:r>
          </a:p>
          <a:p>
            <a:pPr lvl="1"/>
            <a:r>
              <a:rPr lang="en-AU" dirty="0"/>
              <a:t>Agile process models</a:t>
            </a:r>
          </a:p>
          <a:p>
            <a:pPr lvl="2"/>
            <a:r>
              <a:rPr lang="en-AU" dirty="0"/>
              <a:t>Scrum</a:t>
            </a:r>
          </a:p>
          <a:p>
            <a:pPr lvl="1"/>
            <a:endParaRPr lang="en-AU" dirty="0"/>
          </a:p>
        </p:txBody>
      </p:sp>
    </p:spTree>
    <p:extLst>
      <p:ext uri="{BB962C8B-B14F-4D97-AF65-F5344CB8AC3E}">
        <p14:creationId xmlns:p14="http://schemas.microsoft.com/office/powerpoint/2010/main" val="350827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Agile and Scrum concepts</a:t>
            </a:r>
          </a:p>
        </p:txBody>
      </p:sp>
      <p:sp>
        <p:nvSpPr>
          <p:cNvPr id="3" name="Content Placeholder 2"/>
          <p:cNvSpPr>
            <a:spLocks noGrp="1"/>
          </p:cNvSpPr>
          <p:nvPr>
            <p:ph idx="1"/>
          </p:nvPr>
        </p:nvSpPr>
        <p:spPr/>
        <p:txBody>
          <a:bodyPr/>
          <a:lstStyle/>
          <a:p>
            <a:r>
              <a:rPr lang="en-AU" dirty="0"/>
              <a:t>Cross-functional teams</a:t>
            </a:r>
          </a:p>
          <a:p>
            <a:r>
              <a:rPr lang="en-AU" dirty="0"/>
              <a:t>Team structure</a:t>
            </a:r>
          </a:p>
          <a:p>
            <a:r>
              <a:rPr lang="en-AU" dirty="0"/>
              <a:t>Scrum ceremonies</a:t>
            </a:r>
          </a:p>
          <a:p>
            <a:pPr lvl="1"/>
            <a:r>
              <a:rPr lang="en-AU" dirty="0"/>
              <a:t>sprint planning</a:t>
            </a:r>
          </a:p>
          <a:p>
            <a:pPr lvl="1"/>
            <a:r>
              <a:rPr lang="en-AU" dirty="0"/>
              <a:t>daily </a:t>
            </a:r>
            <a:r>
              <a:rPr lang="en-AU" dirty="0" err="1"/>
              <a:t>standups</a:t>
            </a:r>
            <a:endParaRPr lang="en-AU" dirty="0"/>
          </a:p>
          <a:p>
            <a:pPr lvl="1"/>
            <a:r>
              <a:rPr lang="en-AU" dirty="0"/>
              <a:t>backlog management</a:t>
            </a:r>
          </a:p>
          <a:p>
            <a:pPr lvl="1"/>
            <a:r>
              <a:rPr lang="en-AU" dirty="0"/>
              <a:t>sprint review</a:t>
            </a:r>
          </a:p>
          <a:p>
            <a:pPr lvl="1"/>
            <a:r>
              <a:rPr lang="en-AU" dirty="0"/>
              <a:t>retrospective</a:t>
            </a:r>
          </a:p>
        </p:txBody>
      </p:sp>
    </p:spTree>
    <p:extLst>
      <p:ext uri="{BB962C8B-B14F-4D97-AF65-F5344CB8AC3E}">
        <p14:creationId xmlns:p14="http://schemas.microsoft.com/office/powerpoint/2010/main" val="1541478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Stakeholders in Scrum projects</a:t>
            </a:r>
          </a:p>
        </p:txBody>
      </p:sp>
      <p:sp>
        <p:nvSpPr>
          <p:cNvPr id="3" name="Content Placeholder 2"/>
          <p:cNvSpPr>
            <a:spLocks noGrp="1"/>
          </p:cNvSpPr>
          <p:nvPr>
            <p:ph idx="1"/>
          </p:nvPr>
        </p:nvSpPr>
        <p:spPr/>
        <p:txBody>
          <a:bodyPr>
            <a:normAutofit fontScale="92500" lnSpcReduction="20000"/>
          </a:bodyPr>
          <a:lstStyle/>
          <a:p>
            <a:r>
              <a:rPr lang="en-US" dirty="0"/>
              <a:t>The team</a:t>
            </a:r>
          </a:p>
          <a:p>
            <a:pPr lvl="1"/>
            <a:r>
              <a:rPr lang="en-US" dirty="0"/>
              <a:t>Scrum Master</a:t>
            </a:r>
          </a:p>
          <a:p>
            <a:pPr lvl="1"/>
            <a:r>
              <a:rPr lang="en-US" dirty="0"/>
              <a:t>Product Owner</a:t>
            </a:r>
          </a:p>
          <a:p>
            <a:pPr lvl="1"/>
            <a:r>
              <a:rPr lang="en-US" dirty="0"/>
              <a:t>Team members</a:t>
            </a:r>
          </a:p>
          <a:p>
            <a:r>
              <a:rPr lang="en-US" dirty="0"/>
              <a:t>Others in your organization</a:t>
            </a:r>
          </a:p>
          <a:p>
            <a:pPr lvl="1"/>
            <a:r>
              <a:rPr lang="en-US" dirty="0"/>
              <a:t>internal clients</a:t>
            </a:r>
          </a:p>
          <a:p>
            <a:pPr lvl="1"/>
            <a:r>
              <a:rPr lang="en-US" dirty="0"/>
              <a:t>senior management</a:t>
            </a:r>
          </a:p>
          <a:p>
            <a:r>
              <a:rPr lang="en-US" dirty="0"/>
              <a:t>External clients</a:t>
            </a:r>
          </a:p>
          <a:p>
            <a:pPr lvl="1"/>
            <a:r>
              <a:rPr lang="en-US" dirty="0"/>
              <a:t>end users</a:t>
            </a:r>
          </a:p>
          <a:p>
            <a:pPr lvl="1"/>
            <a:r>
              <a:rPr lang="en-US" dirty="0"/>
              <a:t>customers</a:t>
            </a:r>
          </a:p>
          <a:p>
            <a:r>
              <a:rPr lang="en-US" dirty="0"/>
              <a:t>Identifying stakeholders</a:t>
            </a:r>
          </a:p>
          <a:p>
            <a:r>
              <a:rPr lang="en-US" dirty="0"/>
              <a:t>Stakeholder mapping</a:t>
            </a:r>
          </a:p>
          <a:p>
            <a:endParaRPr lang="en-US" dirty="0"/>
          </a:p>
          <a:p>
            <a:endParaRPr lang="en-US" dirty="0"/>
          </a:p>
          <a:p>
            <a:endParaRPr lang="en-AU" dirty="0"/>
          </a:p>
        </p:txBody>
      </p:sp>
    </p:spTree>
    <p:extLst>
      <p:ext uri="{BB962C8B-B14F-4D97-AF65-F5344CB8AC3E}">
        <p14:creationId xmlns:p14="http://schemas.microsoft.com/office/powerpoint/2010/main" val="1023745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Planning in Agile projects</a:t>
            </a:r>
          </a:p>
        </p:txBody>
      </p:sp>
      <p:sp>
        <p:nvSpPr>
          <p:cNvPr id="3" name="Content Placeholder 2"/>
          <p:cNvSpPr>
            <a:spLocks noGrp="1"/>
          </p:cNvSpPr>
          <p:nvPr>
            <p:ph idx="1"/>
          </p:nvPr>
        </p:nvSpPr>
        <p:spPr/>
        <p:txBody>
          <a:bodyPr/>
          <a:lstStyle/>
          <a:p>
            <a:r>
              <a:rPr lang="en-AU" dirty="0"/>
              <a:t>Project inception</a:t>
            </a:r>
          </a:p>
          <a:p>
            <a:r>
              <a:rPr lang="en-AU" dirty="0"/>
              <a:t>Vision statements</a:t>
            </a:r>
          </a:p>
          <a:p>
            <a:r>
              <a:rPr lang="en-AU" dirty="0"/>
              <a:t>Story mapping</a:t>
            </a:r>
          </a:p>
          <a:p>
            <a:r>
              <a:rPr lang="en-AU" dirty="0"/>
              <a:t>Making decisions</a:t>
            </a:r>
          </a:p>
          <a:p>
            <a:pPr lvl="1"/>
            <a:r>
              <a:rPr lang="en-AU" dirty="0"/>
              <a:t>analysis of alternatives</a:t>
            </a:r>
          </a:p>
        </p:txBody>
      </p:sp>
    </p:spTree>
    <p:extLst>
      <p:ext uri="{BB962C8B-B14F-4D97-AF65-F5344CB8AC3E}">
        <p14:creationId xmlns:p14="http://schemas.microsoft.com/office/powerpoint/2010/main" val="1598048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Risk management</a:t>
            </a:r>
          </a:p>
        </p:txBody>
      </p:sp>
      <p:sp>
        <p:nvSpPr>
          <p:cNvPr id="3" name="Content Placeholder 2"/>
          <p:cNvSpPr>
            <a:spLocks noGrp="1"/>
          </p:cNvSpPr>
          <p:nvPr>
            <p:ph idx="1"/>
          </p:nvPr>
        </p:nvSpPr>
        <p:spPr/>
        <p:txBody>
          <a:bodyPr/>
          <a:lstStyle/>
          <a:p>
            <a:r>
              <a:rPr lang="en-AU" dirty="0"/>
              <a:t>Identifying risks</a:t>
            </a:r>
          </a:p>
          <a:p>
            <a:r>
              <a:rPr lang="en-AU" dirty="0"/>
              <a:t>Risk matrices and risk registers</a:t>
            </a:r>
          </a:p>
          <a:p>
            <a:r>
              <a:rPr lang="en-AU" dirty="0"/>
              <a:t>Impact and likelihood</a:t>
            </a:r>
          </a:p>
          <a:p>
            <a:r>
              <a:rPr lang="en-AU" dirty="0"/>
              <a:t>Risk mitigation</a:t>
            </a:r>
          </a:p>
          <a:p>
            <a:pPr lvl="1"/>
            <a:r>
              <a:rPr lang="en-AU" dirty="0"/>
              <a:t>spikes and technical risk</a:t>
            </a:r>
          </a:p>
          <a:p>
            <a:r>
              <a:rPr lang="en-AU" dirty="0"/>
              <a:t>Ethical and legal risks</a:t>
            </a:r>
          </a:p>
        </p:txBody>
      </p:sp>
    </p:spTree>
    <p:extLst>
      <p:ext uri="{BB962C8B-B14F-4D97-AF65-F5344CB8AC3E}">
        <p14:creationId xmlns:p14="http://schemas.microsoft.com/office/powerpoint/2010/main" val="4180241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1895</Words>
  <Application>Microsoft Office PowerPoint</Application>
  <PresentationFormat>Widescreen</PresentationFormat>
  <Paragraphs>212</Paragraphs>
  <Slides>24</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Consolas</vt:lpstr>
      <vt:lpstr>Palatino Linotype</vt:lpstr>
      <vt:lpstr>Times New Roman</vt:lpstr>
      <vt:lpstr>Wingdings</vt:lpstr>
      <vt:lpstr>Office Theme</vt:lpstr>
      <vt:lpstr>FIT2101 Review</vt:lpstr>
      <vt:lpstr>In this slide deck…</vt:lpstr>
      <vt:lpstr>What was all that about?</vt:lpstr>
      <vt:lpstr>FIT2101 learning outcomes</vt:lpstr>
      <vt:lpstr>Software process models</vt:lpstr>
      <vt:lpstr>Agile and Scrum concepts</vt:lpstr>
      <vt:lpstr>Stakeholders in Scrum projects</vt:lpstr>
      <vt:lpstr>Planning in Agile projects</vt:lpstr>
      <vt:lpstr>Risk management</vt:lpstr>
      <vt:lpstr>Managing a project</vt:lpstr>
      <vt:lpstr>Requirements</vt:lpstr>
      <vt:lpstr>Conducting a sprint</vt:lpstr>
      <vt:lpstr>Process and product improvement</vt:lpstr>
      <vt:lpstr>Working in a team</vt:lpstr>
      <vt:lpstr>The post-deployment lifecycle</vt:lpstr>
      <vt:lpstr>About the exam</vt:lpstr>
      <vt:lpstr>“Open book”</vt:lpstr>
      <vt:lpstr>Answering questions in an open book E-Exam</vt:lpstr>
      <vt:lpstr>What to bring</vt:lpstr>
      <vt:lpstr>What not to bring</vt:lpstr>
      <vt:lpstr>How we mark</vt:lpstr>
      <vt:lpstr>What is a marking guide?</vt:lpstr>
      <vt:lpstr>What is a rubric?</vt:lpstr>
      <vt:lpstr>Summary</vt:lpstr>
    </vt:vector>
  </TitlesOfParts>
  <Company>Monash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LXX – Slide title</dc:title>
  <dc:creator>Robyn McNamara</dc:creator>
  <cp:lastModifiedBy>Robyn McNamara</cp:lastModifiedBy>
  <cp:revision>17</cp:revision>
  <dcterms:created xsi:type="dcterms:W3CDTF">2017-07-12T08:22:15Z</dcterms:created>
  <dcterms:modified xsi:type="dcterms:W3CDTF">2020-11-10T03:28:59Z</dcterms:modified>
</cp:coreProperties>
</file>