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1" r:id="rId3"/>
    <p:sldId id="262" r:id="rId4"/>
    <p:sldId id="263" r:id="rId5"/>
    <p:sldId id="264" r:id="rId6"/>
    <p:sldId id="285" r:id="rId7"/>
    <p:sldId id="267" r:id="rId8"/>
    <p:sldId id="281" r:id="rId9"/>
    <p:sldId id="286" r:id="rId10"/>
    <p:sldId id="266" r:id="rId11"/>
    <p:sldId id="284" r:id="rId12"/>
    <p:sldId id="293" r:id="rId13"/>
    <p:sldId id="270" r:id="rId14"/>
    <p:sldId id="271" r:id="rId15"/>
    <p:sldId id="273" r:id="rId16"/>
    <p:sldId id="287" r:id="rId17"/>
    <p:sldId id="288" r:id="rId18"/>
    <p:sldId id="290" r:id="rId19"/>
    <p:sldId id="291" r:id="rId20"/>
    <p:sldId id="292" r:id="rId21"/>
    <p:sldId id="276" r:id="rId22"/>
    <p:sldId id="294" r:id="rId23"/>
    <p:sldId id="295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07473-DA7F-5B43-82A2-AAF4797AF6B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3DF00-7E38-6E43-9C01-45364338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7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Most software engineers mainly focus on what comes </a:t>
            </a:r>
            <a:r>
              <a:rPr lang="en-AU" i="1" dirty="0"/>
              <a:t>before</a:t>
            </a:r>
            <a:r>
              <a:rPr lang="en-AU" i="0" dirty="0"/>
              <a:t> maintenance, but it’s important to understand what happens after the software is complete.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29C17-682E-4179-B1FF-62011DDCC4E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29C17-682E-4179-B1FF-62011DDCC4E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95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Instructions for submitting</a:t>
            </a:r>
            <a:r>
              <a:rPr lang="en-AU" baseline="0" dirty="0"/>
              <a:t> iOS apps to the App Store: </a:t>
            </a:r>
            <a:r>
              <a:rPr lang="en-AU" dirty="0"/>
              <a:t>https://developer.apple.com/library/content/documentation/IDEs/Conceptual/AppDistributionGuide/SubmittingYourApp/SubmittingYourApp.html</a:t>
            </a:r>
          </a:p>
          <a:p>
            <a:endParaRPr lang="en-AU" dirty="0"/>
          </a:p>
          <a:p>
            <a:r>
              <a:rPr lang="en-AU" dirty="0"/>
              <a:t>Pre-submission checklist for submitting Android apps</a:t>
            </a:r>
            <a:r>
              <a:rPr lang="en-AU" baseline="0" dirty="0"/>
              <a:t> to Google Play: https://developer.android.com/distribute/best-practices/launch/launch-checklist.html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29C17-682E-4179-B1FF-62011DDCC4E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65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 natural disasters:</a:t>
            </a:r>
            <a:r>
              <a:rPr lang="en-AU" baseline="0" dirty="0"/>
              <a:t> the SEA-ME-WE3 data cable that connects South-East Asia, the Mediterranean, and Western Europe was severed in mid-2017 as a result of a typhoon.  If you didn’t notice this, you should thank the operations and support staff at your telco, bank, ISP, etc.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29C17-682E-4179-B1FF-62011DDCC4E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145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29C17-682E-4179-B1FF-62011DDCC4E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145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None of these changing</a:t>
            </a:r>
            <a:r>
              <a:rPr lang="en-AU" baseline="0" dirty="0"/>
              <a:t> requirements seem unreasonable in themselves, and it’s true that creating new projects is likely to lead to faster delivery than modifying the original – but it comes at a cost.  The individual components may be well-engineered, but the way they have been integrated has given rise to technical debt.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29C17-682E-4179-B1FF-62011DDCC4E9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70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9D3-A7D6-4DEF-BA2C-509C642797A0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0BD-D29F-4461-8B1D-2BD406ABB0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21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9D3-A7D6-4DEF-BA2C-509C642797A0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0BD-D29F-4461-8B1D-2BD406ABB0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92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9D3-A7D6-4DEF-BA2C-509C642797A0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0BD-D29F-4461-8B1D-2BD406ABB0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64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 marL="685800" indent="-228600">
              <a:buClr>
                <a:schemeClr val="tx1"/>
              </a:buClr>
              <a:buFont typeface="Calibri" panose="020F0502020204030204" pitchFamily="34" charset="0"/>
              <a:buChar char="–"/>
              <a:defRPr/>
            </a:lvl2pPr>
            <a:lvl3pPr marL="1143000" indent="-22860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9D3-A7D6-4DEF-BA2C-509C642797A0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0BD-D29F-4461-8B1D-2BD406ABB0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67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9D3-A7D6-4DEF-BA2C-509C642797A0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0BD-D29F-4461-8B1D-2BD406ABB0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57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9D3-A7D6-4DEF-BA2C-509C642797A0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0BD-D29F-4461-8B1D-2BD406ABB0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47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9D3-A7D6-4DEF-BA2C-509C642797A0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0BD-D29F-4461-8B1D-2BD406ABB0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56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9D3-A7D6-4DEF-BA2C-509C642797A0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0BD-D29F-4461-8B1D-2BD406ABB0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51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9D3-A7D6-4DEF-BA2C-509C642797A0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0BD-D29F-4461-8B1D-2BD406ABB0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215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9D3-A7D6-4DEF-BA2C-509C642797A0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0BD-D29F-4461-8B1D-2BD406ABB0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37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9D3-A7D6-4DEF-BA2C-509C642797A0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0BD-D29F-4461-8B1D-2BD406ABB0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87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49D3-A7D6-4DEF-BA2C-509C642797A0}" type="datetimeFigureOut">
              <a:rPr lang="en-AU" smtClean="0"/>
              <a:t>18/10/2020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E0BD-D29F-4461-8B1D-2BD406ABB0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57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6417" y="1122363"/>
            <a:ext cx="9795848" cy="2387600"/>
          </a:xfrm>
        </p:spPr>
        <p:txBody>
          <a:bodyPr>
            <a:normAutofit/>
          </a:bodyPr>
          <a:lstStyle/>
          <a:p>
            <a:r>
              <a:rPr lang="en-AU" sz="4400" dirty="0"/>
              <a:t>L09 – Deployment and </a:t>
            </a:r>
            <a:r>
              <a:rPr lang="en-AU" sz="4400" dirty="0" err="1"/>
              <a:t>postdeployment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75369"/>
          </a:xfrm>
        </p:spPr>
        <p:txBody>
          <a:bodyPr>
            <a:normAutofit lnSpcReduction="10000"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FIT2101: Software Engineering Process and Management</a:t>
            </a:r>
          </a:p>
          <a:p>
            <a:r>
              <a:rPr lang="en-AU">
                <a:solidFill>
                  <a:schemeClr val="bg2">
                    <a:lumMod val="50000"/>
                  </a:schemeClr>
                </a:solidFill>
              </a:rPr>
              <a:t>S2 </a:t>
            </a:r>
            <a:r>
              <a:rPr lang="en-AU" smtClean="0">
                <a:solidFill>
                  <a:schemeClr val="bg2">
                    <a:lumMod val="50000"/>
                  </a:schemeClr>
                </a:solidFill>
              </a:rPr>
              <a:t>2020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1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in large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only considered standalone programs</a:t>
            </a:r>
          </a:p>
          <a:p>
            <a:r>
              <a:rPr lang="en-US" dirty="0"/>
              <a:t>In large enterprises, such as </a:t>
            </a:r>
            <a:r>
              <a:rPr lang="en-US" dirty="0" err="1"/>
              <a:t>telcos</a:t>
            </a:r>
            <a:r>
              <a:rPr lang="en-US" dirty="0"/>
              <a:t>, financial institutions, airlines, major retailers, things can be much more complicated</a:t>
            </a:r>
          </a:p>
          <a:p>
            <a:pPr lvl="1"/>
            <a:r>
              <a:rPr lang="en-US" dirty="0"/>
              <a:t>the software you write sits alongside many other pieces of software</a:t>
            </a:r>
          </a:p>
          <a:p>
            <a:pPr lvl="1"/>
            <a:r>
              <a:rPr lang="en-US" dirty="0"/>
              <a:t>it’s not just a single program but a complex software ecosystem </a:t>
            </a:r>
          </a:p>
          <a:p>
            <a:r>
              <a:rPr lang="en-US" dirty="0"/>
              <a:t>Each program or project that developers create is a </a:t>
            </a:r>
            <a:r>
              <a:rPr lang="en-US" dirty="0">
                <a:solidFill>
                  <a:srgbClr val="FF0000"/>
                </a:solidFill>
              </a:rPr>
              <a:t>component</a:t>
            </a:r>
            <a:r>
              <a:rPr lang="en-US" dirty="0"/>
              <a:t> in this system</a:t>
            </a:r>
          </a:p>
          <a:p>
            <a:r>
              <a:rPr lang="en-US" dirty="0"/>
              <a:t>Components are connected by scripts and small programs usually called </a:t>
            </a:r>
            <a:r>
              <a:rPr lang="en-US" dirty="0">
                <a:solidFill>
                  <a:srgbClr val="FF0000"/>
                </a:solidFill>
              </a:rPr>
              <a:t>glue</a:t>
            </a:r>
          </a:p>
        </p:txBody>
      </p:sp>
    </p:spTree>
    <p:extLst>
      <p:ext uri="{BB962C8B-B14F-4D97-AF65-F5344CB8AC3E}">
        <p14:creationId xmlns:p14="http://schemas.microsoft.com/office/powerpoint/2010/main" val="253646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Operations staff keep the systems running in large enterprises</a:t>
            </a:r>
          </a:p>
          <a:p>
            <a:r>
              <a:rPr lang="en-AU" dirty="0"/>
              <a:t>They deal with planned events</a:t>
            </a:r>
          </a:p>
          <a:p>
            <a:pPr lvl="1"/>
            <a:r>
              <a:rPr lang="en-AU" dirty="0"/>
              <a:t>deploying, upgrading, and decommissioning components of the system</a:t>
            </a:r>
          </a:p>
          <a:p>
            <a:pPr lvl="1"/>
            <a:r>
              <a:rPr lang="en-AU" dirty="0"/>
              <a:t>performing maintenance on hardware and software systems</a:t>
            </a:r>
          </a:p>
          <a:p>
            <a:pPr lvl="1"/>
            <a:r>
              <a:rPr lang="en-AU" dirty="0"/>
              <a:t>writing and maintaining glue code</a:t>
            </a:r>
          </a:p>
          <a:p>
            <a:r>
              <a:rPr lang="en-AU" dirty="0"/>
              <a:t>They also deal with unforeseen events</a:t>
            </a:r>
          </a:p>
          <a:p>
            <a:pPr lvl="1"/>
            <a:r>
              <a:rPr lang="en-AU" dirty="0"/>
              <a:t>responding to errors caused by bugs</a:t>
            </a:r>
          </a:p>
          <a:p>
            <a:pPr lvl="1"/>
            <a:r>
              <a:rPr lang="en-AU" dirty="0"/>
              <a:t>responding to natural disasters</a:t>
            </a:r>
          </a:p>
          <a:p>
            <a:pPr lvl="1"/>
            <a:r>
              <a:rPr lang="en-AU" dirty="0"/>
              <a:t>proactively combing logs and conducting checks to ensure that everything is working</a:t>
            </a:r>
          </a:p>
          <a:p>
            <a:r>
              <a:rPr lang="en-AU" dirty="0"/>
              <a:t>Operations employs IT professionals with a wide range of skills</a:t>
            </a:r>
          </a:p>
          <a:p>
            <a:pPr lvl="1"/>
            <a:r>
              <a:rPr lang="en-AU" dirty="0"/>
              <a:t>programmers, DBAs, tech support, network engineers, production support engineers, system administrators, etc.</a:t>
            </a:r>
          </a:p>
        </p:txBody>
      </p:sp>
    </p:spTree>
    <p:extLst>
      <p:ext uri="{BB962C8B-B14F-4D97-AF65-F5344CB8AC3E}">
        <p14:creationId xmlns:p14="http://schemas.microsoft.com/office/powerpoint/2010/main" val="180779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Operations and support staff see the system in a way that nobody else does</a:t>
            </a:r>
          </a:p>
          <a:p>
            <a:pPr lvl="1"/>
            <a:r>
              <a:rPr lang="en-AU" dirty="0"/>
              <a:t>they don’t know the architecture of each individual component, but they understand how the components work together</a:t>
            </a:r>
          </a:p>
          <a:p>
            <a:pPr lvl="1"/>
            <a:r>
              <a:rPr lang="en-AU" dirty="0"/>
              <a:t>they see every software component in the system</a:t>
            </a:r>
          </a:p>
          <a:p>
            <a:pPr lvl="1"/>
            <a:r>
              <a:rPr lang="en-AU" dirty="0"/>
              <a:t>plus the glue that holds them together</a:t>
            </a:r>
          </a:p>
          <a:p>
            <a:pPr lvl="1"/>
            <a:r>
              <a:rPr lang="en-AU" dirty="0"/>
              <a:t>they get to see first-hand how users interact with the system</a:t>
            </a:r>
          </a:p>
          <a:p>
            <a:pPr lvl="1"/>
            <a:r>
              <a:rPr lang="en-AU" dirty="0"/>
              <a:t>they are often the first to detect errors</a:t>
            </a:r>
          </a:p>
          <a:p>
            <a:pPr lvl="2"/>
            <a:r>
              <a:rPr lang="en-AU" dirty="0"/>
              <a:t>and the first to diagnose them, come up with workarounds for them, or fix them</a:t>
            </a:r>
          </a:p>
          <a:p>
            <a:pPr lvl="1"/>
            <a:r>
              <a:rPr lang="en-AU" dirty="0"/>
              <a:t>they know which defects currently exist in the system</a:t>
            </a:r>
          </a:p>
          <a:p>
            <a:pPr lvl="1"/>
            <a:r>
              <a:rPr lang="en-AU" dirty="0"/>
              <a:t>they know which defects </a:t>
            </a:r>
            <a:r>
              <a:rPr lang="en-AU" i="1" dirty="0"/>
              <a:t>used to</a:t>
            </a:r>
            <a:r>
              <a:rPr lang="en-AU" dirty="0"/>
              <a:t> exist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77102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and maintenance are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Enterprise systems tend to evolve toward complexity over time</a:t>
            </a:r>
          </a:p>
          <a:p>
            <a:r>
              <a:rPr lang="en-US" dirty="0"/>
              <a:t>It is (almost always) harder and more time consuming to read and understand someone else’s code than it is to write a replacement from scratch</a:t>
            </a:r>
          </a:p>
          <a:p>
            <a:r>
              <a:rPr lang="en-US" dirty="0"/>
              <a:t>This is especially true if the original developers have moved on to new projects, or even to a new company</a:t>
            </a:r>
          </a:p>
          <a:p>
            <a:pPr lvl="1"/>
            <a:r>
              <a:rPr lang="en-US" dirty="0"/>
              <a:t>this is very likely if they were consultants</a:t>
            </a:r>
          </a:p>
          <a:p>
            <a:r>
              <a:rPr lang="en-US" dirty="0"/>
              <a:t>So companies often handle changing business requirements by </a:t>
            </a:r>
            <a:r>
              <a:rPr lang="en-US" dirty="0">
                <a:solidFill>
                  <a:srgbClr val="FF0000"/>
                </a:solidFill>
              </a:rPr>
              <a:t>starting up a new project</a:t>
            </a:r>
          </a:p>
          <a:p>
            <a:pPr lvl="1"/>
            <a:r>
              <a:rPr lang="en-US" dirty="0"/>
              <a:t>which must then be integrated into the existing software ecosystem</a:t>
            </a:r>
          </a:p>
          <a:p>
            <a:r>
              <a:rPr lang="en-US" dirty="0"/>
              <a:t>The lifecycle and architecture of each component in the system may be straightforward but the lifecycle and architecture of </a:t>
            </a:r>
            <a:r>
              <a:rPr lang="en-US" i="1" dirty="0"/>
              <a:t>the system itself</a:t>
            </a:r>
            <a:r>
              <a:rPr lang="en-US" dirty="0"/>
              <a:t> are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4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thought experiment: imagine that a university (like this one) rolls out a new student information system</a:t>
            </a:r>
          </a:p>
          <a:p>
            <a:pPr lvl="1"/>
            <a:r>
              <a:rPr lang="en-US" dirty="0"/>
              <a:t>keeps track of each student’s personal details, fee status, etc.</a:t>
            </a:r>
          </a:p>
          <a:p>
            <a:pPr lvl="1"/>
            <a:r>
              <a:rPr lang="en-US" dirty="0"/>
              <a:t>also stores students’ results</a:t>
            </a:r>
          </a:p>
        </p:txBody>
      </p:sp>
    </p:spTree>
    <p:extLst>
      <p:ext uri="{BB962C8B-B14F-4D97-AF65-F5344CB8AC3E}">
        <p14:creationId xmlns:p14="http://schemas.microsoft.com/office/powerpoint/2010/main" val="357313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January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9941" cy="4351338"/>
          </a:xfrm>
        </p:spPr>
        <p:txBody>
          <a:bodyPr/>
          <a:lstStyle/>
          <a:p>
            <a:r>
              <a:rPr lang="en-US" dirty="0"/>
              <a:t>The team finishes the system in plenty of time for enrolment in February</a:t>
            </a:r>
          </a:p>
          <a:p>
            <a:pPr lvl="1"/>
            <a:r>
              <a:rPr lang="en-US" dirty="0"/>
              <a:t>they have a barbecue to celebrate</a:t>
            </a:r>
          </a:p>
          <a:p>
            <a:pPr lvl="1"/>
            <a:r>
              <a:rPr lang="en-US" dirty="0"/>
              <a:t>then move on to other projects</a:t>
            </a:r>
          </a:p>
          <a:p>
            <a:r>
              <a:rPr lang="en-US" dirty="0"/>
              <a:t>The system has a web-based front end over a SQL database</a:t>
            </a:r>
          </a:p>
          <a:p>
            <a:pPr lvl="1"/>
            <a:r>
              <a:rPr lang="en-US" dirty="0"/>
              <a:t>the database pulls some marks in from Moodle</a:t>
            </a:r>
          </a:p>
        </p:txBody>
      </p:sp>
      <p:sp>
        <p:nvSpPr>
          <p:cNvPr id="4" name="Oval 3"/>
          <p:cNvSpPr/>
          <p:nvPr/>
        </p:nvSpPr>
        <p:spPr>
          <a:xfrm>
            <a:off x="8144189" y="3446585"/>
            <a:ext cx="1034980" cy="854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</a:p>
        </p:txBody>
      </p:sp>
      <p:sp>
        <p:nvSpPr>
          <p:cNvPr id="5" name="Rectangle 4"/>
          <p:cNvSpPr/>
          <p:nvPr/>
        </p:nvSpPr>
        <p:spPr>
          <a:xfrm>
            <a:off x="8078875" y="3275762"/>
            <a:ext cx="1165609" cy="227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377" y="4490839"/>
            <a:ext cx="1048603" cy="865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508" y="473902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SQL DB</a:t>
            </a:r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8661679" y="4300695"/>
            <a:ext cx="0" cy="190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827288" y="4079630"/>
            <a:ext cx="834013" cy="146705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>
            <a:stCxn id="6" idx="3"/>
            <a:endCxn id="10" idx="1"/>
          </p:cNvCxnSpPr>
          <p:nvPr/>
        </p:nvCxnSpPr>
        <p:spPr>
          <a:xfrm flipV="1">
            <a:off x="9185980" y="4813160"/>
            <a:ext cx="641308" cy="11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27288" y="45543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Moodle</a:t>
            </a:r>
          </a:p>
        </p:txBody>
      </p:sp>
    </p:spTree>
    <p:extLst>
      <p:ext uri="{BB962C8B-B14F-4D97-AF65-F5344CB8AC3E}">
        <p14:creationId xmlns:p14="http://schemas.microsoft.com/office/powerpoint/2010/main" val="134798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February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9941" cy="4351338"/>
          </a:xfrm>
        </p:spPr>
        <p:txBody>
          <a:bodyPr/>
          <a:lstStyle/>
          <a:p>
            <a:r>
              <a:rPr lang="en-US" dirty="0"/>
              <a:t>“The School of Agriculture wants to switch to Blackboard, can we get our marks data from there as well?”</a:t>
            </a:r>
          </a:p>
          <a:p>
            <a:pPr lvl="1"/>
            <a:r>
              <a:rPr lang="en-US" dirty="0"/>
              <a:t>this is doable, but most of the original team are unavailable</a:t>
            </a:r>
          </a:p>
          <a:p>
            <a:pPr lvl="1"/>
            <a:r>
              <a:rPr lang="en-US" dirty="0"/>
              <a:t>semester starts in a few weeks, we don’t have time to modify the existing system</a:t>
            </a:r>
          </a:p>
          <a:p>
            <a:pPr lvl="1"/>
            <a:r>
              <a:rPr lang="en-US" dirty="0"/>
              <a:t>so we’ll write a standalone Blackboard wrapper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44189" y="3446585"/>
            <a:ext cx="1034980" cy="854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</a:p>
        </p:txBody>
      </p:sp>
      <p:sp>
        <p:nvSpPr>
          <p:cNvPr id="5" name="Rectangle 4"/>
          <p:cNvSpPr/>
          <p:nvPr/>
        </p:nvSpPr>
        <p:spPr>
          <a:xfrm>
            <a:off x="8078875" y="3275762"/>
            <a:ext cx="1165609" cy="227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377" y="4490839"/>
            <a:ext cx="1048603" cy="865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508" y="473902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SQL DB</a:t>
            </a:r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8661679" y="4300695"/>
            <a:ext cx="0" cy="190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827288" y="4079630"/>
            <a:ext cx="834013" cy="146705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>
            <a:stCxn id="6" idx="3"/>
            <a:endCxn id="10" idx="1"/>
          </p:cNvCxnSpPr>
          <p:nvPr/>
        </p:nvCxnSpPr>
        <p:spPr>
          <a:xfrm flipV="1">
            <a:off x="9185980" y="4813160"/>
            <a:ext cx="641308" cy="11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27288" y="45543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Moodle</a:t>
            </a:r>
          </a:p>
        </p:txBody>
      </p:sp>
      <p:sp>
        <p:nvSpPr>
          <p:cNvPr id="8" name="Oval 7"/>
          <p:cNvSpPr/>
          <p:nvPr/>
        </p:nvSpPr>
        <p:spPr>
          <a:xfrm>
            <a:off x="9309798" y="3702817"/>
            <a:ext cx="643094" cy="341644"/>
          </a:xfrm>
          <a:prstGeom prst="ellipse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585" y="1965129"/>
            <a:ext cx="847417" cy="14814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86476" y="2512086"/>
            <a:ext cx="874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Blackboard</a:t>
            </a:r>
          </a:p>
        </p:txBody>
      </p:sp>
      <p:cxnSp>
        <p:nvCxnSpPr>
          <p:cNvPr id="15" name="Straight Arrow Connector 14"/>
          <p:cNvCxnSpPr>
            <a:stCxn id="6" idx="3"/>
            <a:endCxn id="8" idx="4"/>
          </p:cNvCxnSpPr>
          <p:nvPr/>
        </p:nvCxnSpPr>
        <p:spPr>
          <a:xfrm flipV="1">
            <a:off x="9185980" y="4044461"/>
            <a:ext cx="445365" cy="87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9631345" y="3145134"/>
            <a:ext cx="189240" cy="55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0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895" y="4735230"/>
            <a:ext cx="640463" cy="369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9941" cy="4351338"/>
          </a:xfrm>
        </p:spPr>
        <p:txBody>
          <a:bodyPr/>
          <a:lstStyle/>
          <a:p>
            <a:r>
              <a:rPr lang="en-US" dirty="0"/>
              <a:t>“The Department of Immigration wants information on student visa holders.”</a:t>
            </a:r>
          </a:p>
          <a:p>
            <a:pPr lvl="1"/>
            <a:r>
              <a:rPr lang="en-US" dirty="0"/>
              <a:t>we can get this info from our database, that’s easy</a:t>
            </a:r>
          </a:p>
          <a:p>
            <a:pPr lvl="1"/>
            <a:r>
              <a:rPr lang="en-US" dirty="0"/>
              <a:t>modifying the UI would be harder and we’d have to redo our user acceptance tests</a:t>
            </a:r>
          </a:p>
          <a:p>
            <a:pPr lvl="1"/>
            <a:r>
              <a:rPr lang="en-US" dirty="0"/>
              <a:t>this is simple, so let’s write a separate web-based UI to get this report out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44189" y="3446585"/>
            <a:ext cx="1034980" cy="854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</a:p>
        </p:txBody>
      </p:sp>
      <p:sp>
        <p:nvSpPr>
          <p:cNvPr id="5" name="Rectangle 4"/>
          <p:cNvSpPr/>
          <p:nvPr/>
        </p:nvSpPr>
        <p:spPr>
          <a:xfrm>
            <a:off x="8078875" y="3275762"/>
            <a:ext cx="1165609" cy="227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377" y="4490839"/>
            <a:ext cx="1048603" cy="865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508" y="473902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SQL DB</a:t>
            </a:r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8661679" y="4300695"/>
            <a:ext cx="0" cy="190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827288" y="4079630"/>
            <a:ext cx="834013" cy="146705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>
            <a:stCxn id="6" idx="3"/>
            <a:endCxn id="10" idx="1"/>
          </p:cNvCxnSpPr>
          <p:nvPr/>
        </p:nvCxnSpPr>
        <p:spPr>
          <a:xfrm flipV="1">
            <a:off x="9185980" y="4813160"/>
            <a:ext cx="641308" cy="11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27288" y="45543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Moodle</a:t>
            </a:r>
          </a:p>
        </p:txBody>
      </p:sp>
      <p:sp>
        <p:nvSpPr>
          <p:cNvPr id="8" name="Oval 7"/>
          <p:cNvSpPr/>
          <p:nvPr/>
        </p:nvSpPr>
        <p:spPr>
          <a:xfrm>
            <a:off x="9309798" y="3702817"/>
            <a:ext cx="643094" cy="341644"/>
          </a:xfrm>
          <a:prstGeom prst="ellipse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585" y="1965129"/>
            <a:ext cx="847417" cy="14814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86476" y="2512086"/>
            <a:ext cx="874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Blackboard</a:t>
            </a:r>
          </a:p>
        </p:txBody>
      </p:sp>
      <p:cxnSp>
        <p:nvCxnSpPr>
          <p:cNvPr id="15" name="Straight Arrow Connector 14"/>
          <p:cNvCxnSpPr>
            <a:stCxn id="6" idx="3"/>
            <a:endCxn id="8" idx="4"/>
          </p:cNvCxnSpPr>
          <p:nvPr/>
        </p:nvCxnSpPr>
        <p:spPr>
          <a:xfrm flipV="1">
            <a:off x="9185980" y="4044461"/>
            <a:ext cx="445365" cy="87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9631345" y="3145134"/>
            <a:ext cx="189240" cy="55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74618" y="3589580"/>
            <a:ext cx="914400" cy="568117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/>
          <p:cNvCxnSpPr>
            <a:stCxn id="16" idx="1"/>
            <a:endCxn id="13" idx="4"/>
          </p:cNvCxnSpPr>
          <p:nvPr/>
        </p:nvCxnSpPr>
        <p:spPr>
          <a:xfrm flipH="1" flipV="1">
            <a:off x="7131818" y="4157697"/>
            <a:ext cx="656077" cy="76219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48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5821599" y="5596681"/>
            <a:ext cx="1034980" cy="854110"/>
          </a:xfrm>
          <a:prstGeom prst="ellipse">
            <a:avLst/>
          </a:prstGeom>
          <a:pattFill prst="pct10">
            <a:fgClr>
              <a:srgbClr val="7030A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74" y="4370856"/>
            <a:ext cx="1176630" cy="22861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895" y="4735230"/>
            <a:ext cx="640463" cy="369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9941" cy="4351338"/>
          </a:xfrm>
        </p:spPr>
        <p:txBody>
          <a:bodyPr/>
          <a:lstStyle/>
          <a:p>
            <a:r>
              <a:rPr lang="en-US" dirty="0"/>
              <a:t>“Great news!  We’ve reached agreement with a overseas partner university to create a shared degree offering!”</a:t>
            </a:r>
          </a:p>
          <a:p>
            <a:pPr lvl="1"/>
            <a:r>
              <a:rPr lang="en-US" dirty="0"/>
              <a:t>so now we’re going to have to integrate with </a:t>
            </a:r>
            <a:r>
              <a:rPr lang="en-US" i="1" dirty="0"/>
              <a:t>their</a:t>
            </a:r>
            <a:r>
              <a:rPr lang="en-US" dirty="0"/>
              <a:t> student information system</a:t>
            </a:r>
          </a:p>
          <a:p>
            <a:pPr lvl="1"/>
            <a:r>
              <a:rPr lang="en-US" dirty="0"/>
              <a:t>which uses a different database</a:t>
            </a:r>
          </a:p>
        </p:txBody>
      </p:sp>
      <p:sp>
        <p:nvSpPr>
          <p:cNvPr id="4" name="Oval 3"/>
          <p:cNvSpPr/>
          <p:nvPr/>
        </p:nvSpPr>
        <p:spPr>
          <a:xfrm>
            <a:off x="8144189" y="3446585"/>
            <a:ext cx="1034980" cy="854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</a:p>
        </p:txBody>
      </p:sp>
      <p:sp>
        <p:nvSpPr>
          <p:cNvPr id="5" name="Rectangle 4"/>
          <p:cNvSpPr/>
          <p:nvPr/>
        </p:nvSpPr>
        <p:spPr>
          <a:xfrm>
            <a:off x="8078875" y="3275762"/>
            <a:ext cx="1165609" cy="227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377" y="4490839"/>
            <a:ext cx="1048603" cy="865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508" y="473902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SQL DB</a:t>
            </a:r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8661679" y="4300695"/>
            <a:ext cx="0" cy="190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827288" y="4079630"/>
            <a:ext cx="834013" cy="146705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>
            <a:stCxn id="6" idx="3"/>
            <a:endCxn id="10" idx="1"/>
          </p:cNvCxnSpPr>
          <p:nvPr/>
        </p:nvCxnSpPr>
        <p:spPr>
          <a:xfrm flipV="1">
            <a:off x="9185980" y="4813160"/>
            <a:ext cx="641308" cy="11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27288" y="45543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Moodle</a:t>
            </a:r>
          </a:p>
        </p:txBody>
      </p:sp>
      <p:sp>
        <p:nvSpPr>
          <p:cNvPr id="8" name="Oval 7"/>
          <p:cNvSpPr/>
          <p:nvPr/>
        </p:nvSpPr>
        <p:spPr>
          <a:xfrm>
            <a:off x="9309798" y="3702817"/>
            <a:ext cx="643094" cy="341644"/>
          </a:xfrm>
          <a:prstGeom prst="ellipse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0585" y="1965129"/>
            <a:ext cx="847417" cy="14814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86476" y="2512086"/>
            <a:ext cx="874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Blackboard</a:t>
            </a:r>
          </a:p>
        </p:txBody>
      </p:sp>
      <p:cxnSp>
        <p:nvCxnSpPr>
          <p:cNvPr id="15" name="Straight Arrow Connector 14"/>
          <p:cNvCxnSpPr>
            <a:stCxn id="6" idx="3"/>
            <a:endCxn id="8" idx="4"/>
          </p:cNvCxnSpPr>
          <p:nvPr/>
        </p:nvCxnSpPr>
        <p:spPr>
          <a:xfrm flipV="1">
            <a:off x="9185980" y="4044461"/>
            <a:ext cx="445365" cy="87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9631345" y="3145134"/>
            <a:ext cx="189240" cy="55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74618" y="3589580"/>
            <a:ext cx="914400" cy="568117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/>
          <p:cNvCxnSpPr>
            <a:stCxn id="16" idx="1"/>
            <a:endCxn id="13" idx="4"/>
          </p:cNvCxnSpPr>
          <p:nvPr/>
        </p:nvCxnSpPr>
        <p:spPr>
          <a:xfrm flipH="1" flipV="1">
            <a:off x="7131818" y="4157697"/>
            <a:ext cx="656077" cy="76219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20508" y="4538796"/>
            <a:ext cx="1034980" cy="854110"/>
          </a:xfrm>
          <a:prstGeom prst="ellipse">
            <a:avLst/>
          </a:prstGeom>
          <a:pattFill prst="pct10">
            <a:fgClr>
              <a:srgbClr val="7030A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86674" y="5826733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IBM DB2</a:t>
            </a:r>
          </a:p>
        </p:txBody>
      </p:sp>
      <p:sp>
        <p:nvSpPr>
          <p:cNvPr id="37" name="Oval 36"/>
          <p:cNvSpPr/>
          <p:nvPr/>
        </p:nvSpPr>
        <p:spPr>
          <a:xfrm>
            <a:off x="7198386" y="5294725"/>
            <a:ext cx="531310" cy="438460"/>
          </a:xfrm>
          <a:prstGeom prst="ellipse">
            <a:avLst/>
          </a:prstGeom>
          <a:pattFill prst="pct10">
            <a:fgClr>
              <a:srgbClr val="7030A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37" idx="6"/>
          </p:cNvCxnSpPr>
          <p:nvPr/>
        </p:nvCxnSpPr>
        <p:spPr>
          <a:xfrm flipH="1">
            <a:off x="7729696" y="5203990"/>
            <a:ext cx="499812" cy="309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3"/>
          </p:cNvCxnSpPr>
          <p:nvPr/>
        </p:nvCxnSpPr>
        <p:spPr>
          <a:xfrm flipH="1">
            <a:off x="6799013" y="5668974"/>
            <a:ext cx="477182" cy="216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4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8571152" y="5104562"/>
            <a:ext cx="482320" cy="6013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5821599" y="5596681"/>
            <a:ext cx="1034980" cy="854110"/>
          </a:xfrm>
          <a:prstGeom prst="ellipse">
            <a:avLst/>
          </a:prstGeom>
          <a:pattFill prst="pct10">
            <a:fgClr>
              <a:srgbClr val="7030A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74" y="4370856"/>
            <a:ext cx="1176630" cy="22861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895" y="4735230"/>
            <a:ext cx="640463" cy="369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9941" cy="4351338"/>
          </a:xfrm>
        </p:spPr>
        <p:txBody>
          <a:bodyPr/>
          <a:lstStyle/>
          <a:p>
            <a:r>
              <a:rPr lang="en-US" dirty="0"/>
              <a:t>“Two hundred students are transferring in from another </a:t>
            </a:r>
            <a:r>
              <a:rPr lang="en-US" dirty="0" err="1"/>
              <a:t>uni</a:t>
            </a:r>
            <a:r>
              <a:rPr lang="en-US" dirty="0"/>
              <a:t>, can we read their data in from a CSV file so that we don’t have to retype it all?”</a:t>
            </a:r>
          </a:p>
          <a:p>
            <a:pPr lvl="1"/>
            <a:r>
              <a:rPr lang="en-US" dirty="0"/>
              <a:t>okay, let’s write a CSV importer…</a:t>
            </a:r>
          </a:p>
        </p:txBody>
      </p:sp>
      <p:sp>
        <p:nvSpPr>
          <p:cNvPr id="4" name="Oval 3"/>
          <p:cNvSpPr/>
          <p:nvPr/>
        </p:nvSpPr>
        <p:spPr>
          <a:xfrm>
            <a:off x="8144189" y="3446585"/>
            <a:ext cx="1034980" cy="854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</a:p>
        </p:txBody>
      </p:sp>
      <p:sp>
        <p:nvSpPr>
          <p:cNvPr id="5" name="Rectangle 4"/>
          <p:cNvSpPr/>
          <p:nvPr/>
        </p:nvSpPr>
        <p:spPr>
          <a:xfrm>
            <a:off x="8078875" y="3275762"/>
            <a:ext cx="1165609" cy="227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377" y="4490839"/>
            <a:ext cx="1048603" cy="865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508" y="473902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SQL DB</a:t>
            </a:r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8661679" y="4300695"/>
            <a:ext cx="0" cy="190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827288" y="4079630"/>
            <a:ext cx="834013" cy="146705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>
            <a:stCxn id="6" idx="3"/>
            <a:endCxn id="10" idx="1"/>
          </p:cNvCxnSpPr>
          <p:nvPr/>
        </p:nvCxnSpPr>
        <p:spPr>
          <a:xfrm flipV="1">
            <a:off x="9185980" y="4813160"/>
            <a:ext cx="641308" cy="11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27288" y="45543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Moodle</a:t>
            </a:r>
          </a:p>
        </p:txBody>
      </p:sp>
      <p:sp>
        <p:nvSpPr>
          <p:cNvPr id="8" name="Oval 7"/>
          <p:cNvSpPr/>
          <p:nvPr/>
        </p:nvSpPr>
        <p:spPr>
          <a:xfrm>
            <a:off x="9309798" y="3702817"/>
            <a:ext cx="643094" cy="341644"/>
          </a:xfrm>
          <a:prstGeom prst="ellipse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0585" y="1965129"/>
            <a:ext cx="847417" cy="14814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86476" y="2512086"/>
            <a:ext cx="874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Blackboard</a:t>
            </a:r>
          </a:p>
        </p:txBody>
      </p:sp>
      <p:cxnSp>
        <p:nvCxnSpPr>
          <p:cNvPr id="15" name="Straight Arrow Connector 14"/>
          <p:cNvCxnSpPr>
            <a:stCxn id="6" idx="3"/>
            <a:endCxn id="8" idx="4"/>
          </p:cNvCxnSpPr>
          <p:nvPr/>
        </p:nvCxnSpPr>
        <p:spPr>
          <a:xfrm flipV="1">
            <a:off x="9185980" y="4044461"/>
            <a:ext cx="445365" cy="87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9631345" y="3145134"/>
            <a:ext cx="189240" cy="55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74618" y="3589580"/>
            <a:ext cx="914400" cy="568117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/>
          <p:cNvCxnSpPr>
            <a:stCxn id="16" idx="1"/>
            <a:endCxn id="13" idx="4"/>
          </p:cNvCxnSpPr>
          <p:nvPr/>
        </p:nvCxnSpPr>
        <p:spPr>
          <a:xfrm flipH="1" flipV="1">
            <a:off x="7131818" y="4157697"/>
            <a:ext cx="656077" cy="76219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20508" y="4538796"/>
            <a:ext cx="1034980" cy="854110"/>
          </a:xfrm>
          <a:prstGeom prst="ellipse">
            <a:avLst/>
          </a:prstGeom>
          <a:pattFill prst="pct10">
            <a:fgClr>
              <a:srgbClr val="7030A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86674" y="5826733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IBM DB2</a:t>
            </a:r>
          </a:p>
        </p:txBody>
      </p:sp>
      <p:sp>
        <p:nvSpPr>
          <p:cNvPr id="37" name="Oval 36"/>
          <p:cNvSpPr/>
          <p:nvPr/>
        </p:nvSpPr>
        <p:spPr>
          <a:xfrm>
            <a:off x="7198386" y="5294725"/>
            <a:ext cx="531310" cy="438460"/>
          </a:xfrm>
          <a:prstGeom prst="ellipse">
            <a:avLst/>
          </a:prstGeom>
          <a:pattFill prst="pct10">
            <a:fgClr>
              <a:srgbClr val="7030A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37" idx="6"/>
          </p:cNvCxnSpPr>
          <p:nvPr/>
        </p:nvCxnSpPr>
        <p:spPr>
          <a:xfrm flipH="1">
            <a:off x="7729696" y="5203990"/>
            <a:ext cx="499812" cy="309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3"/>
          </p:cNvCxnSpPr>
          <p:nvPr/>
        </p:nvCxnSpPr>
        <p:spPr>
          <a:xfrm flipH="1">
            <a:off x="6799013" y="5668974"/>
            <a:ext cx="477182" cy="216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7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 this lecture…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What happens after the project is complete?</a:t>
            </a:r>
          </a:p>
          <a:p>
            <a:r>
              <a:rPr lang="en-AU" dirty="0"/>
              <a:t>Software deployment</a:t>
            </a:r>
          </a:p>
          <a:p>
            <a:r>
              <a:rPr lang="en-AU" dirty="0"/>
              <a:t>Keeping the system running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5287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8571152" y="5104562"/>
            <a:ext cx="482320" cy="6013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5821599" y="5596681"/>
            <a:ext cx="1034980" cy="854110"/>
          </a:xfrm>
          <a:prstGeom prst="ellipse">
            <a:avLst/>
          </a:prstGeom>
          <a:pattFill prst="pct10">
            <a:fgClr>
              <a:srgbClr val="7030A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74" y="4370856"/>
            <a:ext cx="1176630" cy="22861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895" y="4735230"/>
            <a:ext cx="640463" cy="369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9941" cy="4351338"/>
          </a:xfrm>
        </p:spPr>
        <p:txBody>
          <a:bodyPr/>
          <a:lstStyle/>
          <a:p>
            <a:r>
              <a:rPr lang="en-US" dirty="0"/>
              <a:t>“Employers tell us the marks aren’t enough by themselves.  We want to know how well students are doing at each Unit Learning Outcome”</a:t>
            </a:r>
          </a:p>
          <a:p>
            <a:pPr lvl="1"/>
            <a:r>
              <a:rPr lang="en-US" dirty="0"/>
              <a:t>need to keep track of the relationship between ULOs and marks…</a:t>
            </a:r>
          </a:p>
          <a:p>
            <a:pPr lvl="1"/>
            <a:r>
              <a:rPr lang="en-US" dirty="0"/>
              <a:t>and write a report form as well…</a:t>
            </a:r>
          </a:p>
        </p:txBody>
      </p:sp>
      <p:sp>
        <p:nvSpPr>
          <p:cNvPr id="4" name="Oval 3"/>
          <p:cNvSpPr/>
          <p:nvPr/>
        </p:nvSpPr>
        <p:spPr>
          <a:xfrm>
            <a:off x="8144189" y="3446585"/>
            <a:ext cx="1034980" cy="854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</a:p>
        </p:txBody>
      </p:sp>
      <p:sp>
        <p:nvSpPr>
          <p:cNvPr id="5" name="Rectangle 4"/>
          <p:cNvSpPr/>
          <p:nvPr/>
        </p:nvSpPr>
        <p:spPr>
          <a:xfrm>
            <a:off x="8078875" y="3275762"/>
            <a:ext cx="1165609" cy="227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377" y="4490839"/>
            <a:ext cx="1048603" cy="865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508" y="473902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SQL DB</a:t>
            </a:r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8661679" y="4300695"/>
            <a:ext cx="0" cy="190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827288" y="4079630"/>
            <a:ext cx="834013" cy="146705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/>
          <p:cNvCxnSpPr>
            <a:stCxn id="6" idx="3"/>
            <a:endCxn id="10" idx="1"/>
          </p:cNvCxnSpPr>
          <p:nvPr/>
        </p:nvCxnSpPr>
        <p:spPr>
          <a:xfrm flipV="1">
            <a:off x="9185980" y="4813160"/>
            <a:ext cx="641308" cy="11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27288" y="45543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Moodle</a:t>
            </a:r>
          </a:p>
        </p:txBody>
      </p:sp>
      <p:sp>
        <p:nvSpPr>
          <p:cNvPr id="8" name="Oval 7"/>
          <p:cNvSpPr/>
          <p:nvPr/>
        </p:nvSpPr>
        <p:spPr>
          <a:xfrm>
            <a:off x="9309798" y="3702817"/>
            <a:ext cx="643094" cy="341644"/>
          </a:xfrm>
          <a:prstGeom prst="ellipse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0585" y="1965129"/>
            <a:ext cx="847417" cy="14814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86476" y="2512086"/>
            <a:ext cx="874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Blackboard</a:t>
            </a:r>
          </a:p>
        </p:txBody>
      </p:sp>
      <p:cxnSp>
        <p:nvCxnSpPr>
          <p:cNvPr id="15" name="Straight Arrow Connector 14"/>
          <p:cNvCxnSpPr>
            <a:stCxn id="6" idx="3"/>
            <a:endCxn id="8" idx="4"/>
          </p:cNvCxnSpPr>
          <p:nvPr/>
        </p:nvCxnSpPr>
        <p:spPr>
          <a:xfrm flipV="1">
            <a:off x="9185980" y="4044461"/>
            <a:ext cx="445365" cy="87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9631345" y="3145134"/>
            <a:ext cx="189240" cy="55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74618" y="3589580"/>
            <a:ext cx="914400" cy="568117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/>
          <p:cNvCxnSpPr>
            <a:stCxn id="16" idx="1"/>
            <a:endCxn id="13" idx="4"/>
          </p:cNvCxnSpPr>
          <p:nvPr/>
        </p:nvCxnSpPr>
        <p:spPr>
          <a:xfrm flipH="1" flipV="1">
            <a:off x="7131818" y="4157697"/>
            <a:ext cx="656077" cy="76219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20508" y="4538796"/>
            <a:ext cx="1034980" cy="854110"/>
          </a:xfrm>
          <a:prstGeom prst="ellipse">
            <a:avLst/>
          </a:prstGeom>
          <a:pattFill prst="pct10">
            <a:fgClr>
              <a:srgbClr val="7030A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86674" y="5826733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IBM DB2</a:t>
            </a:r>
          </a:p>
        </p:txBody>
      </p:sp>
      <p:sp>
        <p:nvSpPr>
          <p:cNvPr id="37" name="Oval 36"/>
          <p:cNvSpPr/>
          <p:nvPr/>
        </p:nvSpPr>
        <p:spPr>
          <a:xfrm>
            <a:off x="7198386" y="5294725"/>
            <a:ext cx="531310" cy="438460"/>
          </a:xfrm>
          <a:prstGeom prst="ellipse">
            <a:avLst/>
          </a:prstGeom>
          <a:pattFill prst="pct10">
            <a:fgClr>
              <a:srgbClr val="7030A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37" idx="6"/>
          </p:cNvCxnSpPr>
          <p:nvPr/>
        </p:nvCxnSpPr>
        <p:spPr>
          <a:xfrm flipH="1">
            <a:off x="7729696" y="5203990"/>
            <a:ext cx="499812" cy="309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3"/>
          </p:cNvCxnSpPr>
          <p:nvPr/>
        </p:nvCxnSpPr>
        <p:spPr>
          <a:xfrm flipH="1">
            <a:off x="6799013" y="5668974"/>
            <a:ext cx="477182" cy="216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27404" y="2512086"/>
            <a:ext cx="661614" cy="63304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6927404" y="1683917"/>
            <a:ext cx="661614" cy="63304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/>
          <p:cNvCxnSpPr>
            <a:endCxn id="20" idx="4"/>
          </p:cNvCxnSpPr>
          <p:nvPr/>
        </p:nvCxnSpPr>
        <p:spPr>
          <a:xfrm flipH="1" flipV="1">
            <a:off x="7258211" y="3145134"/>
            <a:ext cx="1047174" cy="151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4"/>
            <a:endCxn id="20" idx="0"/>
          </p:cNvCxnSpPr>
          <p:nvPr/>
        </p:nvCxnSpPr>
        <p:spPr>
          <a:xfrm>
            <a:off x="7258211" y="2316965"/>
            <a:ext cx="0" cy="195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478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“Why is this system so complicated and slow?”</a:t>
            </a:r>
          </a:p>
        </p:txBody>
      </p:sp>
    </p:spTree>
    <p:extLst>
      <p:ext uri="{BB962C8B-B14F-4D97-AF65-F5344CB8AC3E}">
        <p14:creationId xmlns:p14="http://schemas.microsoft.com/office/powerpoint/2010/main" val="3713343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Operations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Operations and support staff need to be considered when developing software that will be deployed in a complex enterprise environment</a:t>
            </a:r>
          </a:p>
          <a:p>
            <a:pPr lvl="1"/>
            <a:r>
              <a:rPr lang="en-AU" dirty="0"/>
              <a:t>software needs to be easy to </a:t>
            </a:r>
            <a:r>
              <a:rPr lang="en-AU" dirty="0">
                <a:solidFill>
                  <a:srgbClr val="FF0000"/>
                </a:solidFill>
              </a:rPr>
              <a:t>deploy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update</a:t>
            </a:r>
          </a:p>
          <a:p>
            <a:pPr lvl="1"/>
            <a:r>
              <a:rPr lang="en-AU" dirty="0"/>
              <a:t>when the software goes wrong, they need to be able to </a:t>
            </a:r>
            <a:r>
              <a:rPr lang="en-AU" dirty="0">
                <a:solidFill>
                  <a:srgbClr val="FF0000"/>
                </a:solidFill>
              </a:rPr>
              <a:t>detect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diagnose</a:t>
            </a:r>
            <a:r>
              <a:rPr lang="en-AU" dirty="0"/>
              <a:t> the problem</a:t>
            </a:r>
          </a:p>
          <a:p>
            <a:pPr lvl="2"/>
            <a:r>
              <a:rPr lang="en-AU" dirty="0"/>
              <a:t>logging helps with this!</a:t>
            </a:r>
          </a:p>
          <a:p>
            <a:pPr lvl="1"/>
            <a:r>
              <a:rPr lang="en-AU" dirty="0"/>
              <a:t>components need to be able to </a:t>
            </a:r>
            <a:r>
              <a:rPr lang="en-AU" dirty="0">
                <a:solidFill>
                  <a:srgbClr val="FF0000"/>
                </a:solidFill>
              </a:rPr>
              <a:t>coexist</a:t>
            </a:r>
            <a:r>
              <a:rPr lang="en-AU" dirty="0"/>
              <a:t> within the system without overrunning or blocking one another’s resources</a:t>
            </a:r>
          </a:p>
          <a:p>
            <a:pPr lvl="1"/>
            <a:r>
              <a:rPr lang="en-AU" dirty="0"/>
              <a:t>components should </a:t>
            </a:r>
            <a:r>
              <a:rPr lang="en-AU" dirty="0">
                <a:solidFill>
                  <a:srgbClr val="FF0000"/>
                </a:solidFill>
              </a:rPr>
              <a:t>report errors</a:t>
            </a:r>
            <a:r>
              <a:rPr lang="en-AU" dirty="0"/>
              <a:t> clearly, unmistakeably, and promptly</a:t>
            </a:r>
          </a:p>
          <a:p>
            <a:r>
              <a:rPr lang="en-AU" dirty="0"/>
              <a:t>We will look at some of the ways that operations and development staff work together in the next lecture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0365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Handover and deployment</a:t>
            </a:r>
          </a:p>
          <a:p>
            <a:r>
              <a:rPr lang="en-AU" dirty="0"/>
              <a:t>How enterprise architectures evolve</a:t>
            </a:r>
          </a:p>
          <a:p>
            <a:r>
              <a:rPr lang="en-AU" dirty="0"/>
              <a:t>Meeting </a:t>
            </a:r>
            <a:r>
              <a:rPr lang="en-AU" dirty="0" err="1"/>
              <a:t>postdeployment</a:t>
            </a:r>
            <a:r>
              <a:rPr lang="en-AU" dirty="0"/>
              <a:t> needs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4385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Metrics </a:t>
            </a:r>
            <a:r>
              <a:rPr lang="en-AU"/>
              <a:t>and evaluation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734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project is complete…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49281"/>
            <a:ext cx="10515600" cy="14276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you’re a programmer, it’s easy to forget that the software you create will continue to exist after the project is complete – but in fact, if your software is successful, that’s only the beginning of the story.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7013" y="1570801"/>
            <a:ext cx="4237973" cy="31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0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Waterfall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4012" y="4291913"/>
            <a:ext cx="4079788" cy="18850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Today, we’re only looking at this bit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07" y="1562682"/>
            <a:ext cx="5767316" cy="48772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99935" y="4712043"/>
            <a:ext cx="3888259" cy="17278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7488196" y="5123935"/>
            <a:ext cx="520220" cy="452038"/>
          </a:xfrm>
          <a:prstGeom prst="curvedConnector3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3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your software out there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14611"/>
            <a:ext cx="10515600" cy="1062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Your software isn’t </a:t>
            </a:r>
            <a:r>
              <a:rPr lang="en-US" i="1" dirty="0"/>
              <a:t>really</a:t>
            </a:r>
            <a:r>
              <a:rPr lang="en-US" dirty="0"/>
              <a:t> complete until it is in the hands of its users.  This might mean that it must be packaged for installation, or handed over to a production support team.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010" y="1690688"/>
            <a:ext cx="6275980" cy="31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Packaging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developing, you probably run your software by clicking the Run icon in your development environment</a:t>
            </a:r>
          </a:p>
          <a:p>
            <a:pPr lvl="1"/>
            <a:r>
              <a:rPr lang="en-AU" dirty="0"/>
              <a:t>but your users won’t want to run your program that way!</a:t>
            </a:r>
          </a:p>
          <a:p>
            <a:r>
              <a:rPr lang="en-AU" dirty="0"/>
              <a:t>If you’re writing an application for end users to download, you’ll need to create an executable file for them</a:t>
            </a:r>
          </a:p>
          <a:p>
            <a:pPr lvl="1"/>
            <a:r>
              <a:rPr lang="en-AU" dirty="0"/>
              <a:t>possibly also an installer and installation instructions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906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deploy a piece of software means to make it available for use</a:t>
            </a:r>
          </a:p>
          <a:p>
            <a:pPr lvl="1"/>
            <a:r>
              <a:rPr lang="en-US" dirty="0"/>
              <a:t>you “deploy” software to your own computer by simply installing it</a:t>
            </a:r>
          </a:p>
          <a:p>
            <a:r>
              <a:rPr lang="en-US" dirty="0"/>
              <a:t>Deploying network-based software is trickier</a:t>
            </a:r>
          </a:p>
          <a:p>
            <a:pPr lvl="1"/>
            <a:r>
              <a:rPr lang="en-US" dirty="0"/>
              <a:t>involves maintaining a server</a:t>
            </a:r>
          </a:p>
          <a:p>
            <a:pPr lvl="1"/>
            <a:r>
              <a:rPr lang="en-US" dirty="0"/>
              <a:t>security becomes an issue, especially if the software is accessible from the wider internet</a:t>
            </a:r>
          </a:p>
        </p:txBody>
      </p:sp>
    </p:spTree>
    <p:extLst>
      <p:ext uri="{BB962C8B-B14F-4D97-AF65-F5344CB8AC3E}">
        <p14:creationId xmlns:p14="http://schemas.microsoft.com/office/powerpoint/2010/main" val="299038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Continuous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With </a:t>
            </a:r>
            <a:r>
              <a:rPr lang="en-AU" dirty="0">
                <a:solidFill>
                  <a:srgbClr val="FF0000"/>
                </a:solidFill>
              </a:rPr>
              <a:t>continuous integration</a:t>
            </a:r>
            <a:r>
              <a:rPr lang="en-AU" dirty="0"/>
              <a:t>, the software is built and tested every time changes are made</a:t>
            </a:r>
          </a:p>
          <a:p>
            <a:pPr lvl="1"/>
            <a:r>
              <a:rPr lang="en-AU" dirty="0"/>
              <a:t>for teams that use git, this typically happens when changes are pushed to master</a:t>
            </a:r>
          </a:p>
          <a:p>
            <a:r>
              <a:rPr lang="en-AU" dirty="0">
                <a:solidFill>
                  <a:srgbClr val="FF0000"/>
                </a:solidFill>
              </a:rPr>
              <a:t>Continuous </a:t>
            </a:r>
            <a:r>
              <a:rPr lang="en-AU" i="1" dirty="0">
                <a:solidFill>
                  <a:srgbClr val="FF0000"/>
                </a:solidFill>
              </a:rPr>
              <a:t>deployment</a:t>
            </a:r>
            <a:r>
              <a:rPr lang="en-AU" dirty="0"/>
              <a:t> takes this process one step further</a:t>
            </a:r>
          </a:p>
          <a:p>
            <a:pPr lvl="1"/>
            <a:r>
              <a:rPr lang="en-AU" dirty="0"/>
              <a:t>changes are not only built and tested</a:t>
            </a:r>
          </a:p>
          <a:p>
            <a:pPr lvl="1"/>
            <a:r>
              <a:rPr lang="en-AU" dirty="0"/>
              <a:t>they are </a:t>
            </a:r>
            <a:r>
              <a:rPr lang="en-AU" dirty="0">
                <a:solidFill>
                  <a:srgbClr val="FF0000"/>
                </a:solidFill>
              </a:rPr>
              <a:t>deployed</a:t>
            </a:r>
            <a:r>
              <a:rPr lang="en-AU" dirty="0"/>
              <a:t>, either to a staging server or to production</a:t>
            </a:r>
          </a:p>
        </p:txBody>
      </p:sp>
    </p:spTree>
    <p:extLst>
      <p:ext uri="{BB962C8B-B14F-4D97-AF65-F5344CB8AC3E}">
        <p14:creationId xmlns:p14="http://schemas.microsoft.com/office/powerpoint/2010/main" val="246503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Delivering mobile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Mobile apps are usually delivered by putting them on the relevant app store</a:t>
            </a:r>
          </a:p>
          <a:p>
            <a:pPr lvl="1"/>
            <a:r>
              <a:rPr lang="en-AU" dirty="0"/>
              <a:t>Google Play for general Android apps</a:t>
            </a:r>
          </a:p>
          <a:p>
            <a:pPr lvl="1"/>
            <a:r>
              <a:rPr lang="en-AU" dirty="0"/>
              <a:t>third party stores such as Samsung App Store or Amazon App </a:t>
            </a:r>
          </a:p>
          <a:p>
            <a:pPr lvl="1"/>
            <a:r>
              <a:rPr lang="en-AU" dirty="0"/>
              <a:t>iOS App Store for iPhones</a:t>
            </a:r>
          </a:p>
          <a:p>
            <a:r>
              <a:rPr lang="en-AU" dirty="0"/>
              <a:t>The app must be </a:t>
            </a:r>
            <a:r>
              <a:rPr lang="en-AU" i="1" dirty="0"/>
              <a:t>packaged</a:t>
            </a:r>
            <a:r>
              <a:rPr lang="en-AU" dirty="0"/>
              <a:t> for delivery and is then submitted to the store</a:t>
            </a:r>
          </a:p>
          <a:p>
            <a:r>
              <a:rPr lang="en-AU" dirty="0"/>
              <a:t>The store reviews the app:</a:t>
            </a:r>
          </a:p>
          <a:p>
            <a:pPr lvl="1"/>
            <a:r>
              <a:rPr lang="en-AU" dirty="0"/>
              <a:t>compliance with the provider’s UI guidelines</a:t>
            </a:r>
          </a:p>
          <a:p>
            <a:pPr lvl="1"/>
            <a:r>
              <a:rPr lang="en-AU" dirty="0"/>
              <a:t>compliance with the provider’s Terms of Service, e.g. not showing objectionable content, not spamming, etc.</a:t>
            </a:r>
          </a:p>
          <a:p>
            <a:pPr lvl="1"/>
            <a:r>
              <a:rPr lang="en-AU" dirty="0"/>
              <a:t>this process is done by humans, so takes days to weeks</a:t>
            </a:r>
          </a:p>
          <a:p>
            <a:r>
              <a:rPr lang="en-AU" dirty="0"/>
              <a:t>If accepted, the app becomes available for download on the app store</a:t>
            </a:r>
          </a:p>
        </p:txBody>
      </p:sp>
    </p:spTree>
    <p:extLst>
      <p:ext uri="{BB962C8B-B14F-4D97-AF65-F5344CB8AC3E}">
        <p14:creationId xmlns:p14="http://schemas.microsoft.com/office/powerpoint/2010/main" val="352481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1460</Words>
  <Application>Microsoft Office PowerPoint</Application>
  <PresentationFormat>Widescreen</PresentationFormat>
  <Paragraphs>167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L09 – Deployment and postdeployment</vt:lpstr>
      <vt:lpstr>In this lecture…</vt:lpstr>
      <vt:lpstr>After the project is complete…</vt:lpstr>
      <vt:lpstr>Remember the Waterfall model?</vt:lpstr>
      <vt:lpstr>Getting your software out there</vt:lpstr>
      <vt:lpstr>Packaging</vt:lpstr>
      <vt:lpstr>Deployment</vt:lpstr>
      <vt:lpstr>Continuous deployment</vt:lpstr>
      <vt:lpstr>Delivering mobile apps</vt:lpstr>
      <vt:lpstr>Delivery in large organizations</vt:lpstr>
      <vt:lpstr>Operations</vt:lpstr>
      <vt:lpstr>PowerPoint Presentation</vt:lpstr>
      <vt:lpstr>Operations and maintenance are hard</vt:lpstr>
      <vt:lpstr>Software and systems</vt:lpstr>
      <vt:lpstr>January</vt:lpstr>
      <vt:lpstr>February</vt:lpstr>
      <vt:lpstr>March</vt:lpstr>
      <vt:lpstr>April</vt:lpstr>
      <vt:lpstr>May</vt:lpstr>
      <vt:lpstr>June</vt:lpstr>
      <vt:lpstr>July</vt:lpstr>
      <vt:lpstr>Operations considerations</vt:lpstr>
      <vt:lpstr>Summary</vt:lpstr>
      <vt:lpstr>Next lecture</vt:lpstr>
    </vt:vector>
  </TitlesOfParts>
  <Company>Monash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LXX – Slide title</dc:title>
  <dc:creator>Robyn McNamara</dc:creator>
  <cp:lastModifiedBy>Robyn McNamara</cp:lastModifiedBy>
  <cp:revision>6</cp:revision>
  <dcterms:created xsi:type="dcterms:W3CDTF">2017-07-12T08:22:15Z</dcterms:created>
  <dcterms:modified xsi:type="dcterms:W3CDTF">2020-10-18T08:23:20Z</dcterms:modified>
</cp:coreProperties>
</file>