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321" r:id="rId2"/>
    <p:sldId id="257" r:id="rId3"/>
    <p:sldId id="258" r:id="rId4"/>
    <p:sldId id="259" r:id="rId5"/>
    <p:sldId id="271" r:id="rId6"/>
    <p:sldId id="260" r:id="rId7"/>
    <p:sldId id="261" r:id="rId8"/>
    <p:sldId id="262" r:id="rId9"/>
    <p:sldId id="263" r:id="rId10"/>
    <p:sldId id="264" r:id="rId11"/>
    <p:sldId id="265" r:id="rId12"/>
    <p:sldId id="319" r:id="rId13"/>
    <p:sldId id="266" r:id="rId14"/>
    <p:sldId id="273" r:id="rId15"/>
    <p:sldId id="274" r:id="rId16"/>
    <p:sldId id="275" r:id="rId17"/>
    <p:sldId id="276" r:id="rId18"/>
    <p:sldId id="277" r:id="rId19"/>
    <p:sldId id="291" r:id="rId20"/>
    <p:sldId id="292" r:id="rId21"/>
    <p:sldId id="293" r:id="rId22"/>
    <p:sldId id="278" r:id="rId23"/>
    <p:sldId id="279" r:id="rId24"/>
    <p:sldId id="280" r:id="rId25"/>
    <p:sldId id="281" r:id="rId26"/>
    <p:sldId id="283" r:id="rId27"/>
    <p:sldId id="284" r:id="rId28"/>
    <p:sldId id="290" r:id="rId29"/>
    <p:sldId id="285" r:id="rId30"/>
    <p:sldId id="286" r:id="rId31"/>
    <p:sldId id="289" r:id="rId32"/>
    <p:sldId id="287" r:id="rId33"/>
    <p:sldId id="288" r:id="rId34"/>
    <p:sldId id="305" r:id="rId35"/>
    <p:sldId id="306" r:id="rId36"/>
    <p:sldId id="307" r:id="rId37"/>
    <p:sldId id="269" r:id="rId38"/>
    <p:sldId id="270" r:id="rId39"/>
    <p:sldId id="294" r:id="rId40"/>
    <p:sldId id="295" r:id="rId41"/>
    <p:sldId id="296" r:id="rId42"/>
    <p:sldId id="297" r:id="rId43"/>
    <p:sldId id="308" r:id="rId44"/>
    <p:sldId id="298" r:id="rId45"/>
    <p:sldId id="310" r:id="rId46"/>
    <p:sldId id="311" r:id="rId47"/>
    <p:sldId id="312" r:id="rId48"/>
    <p:sldId id="313" r:id="rId49"/>
    <p:sldId id="314" r:id="rId50"/>
    <p:sldId id="315" r:id="rId51"/>
    <p:sldId id="316" r:id="rId52"/>
    <p:sldId id="317" r:id="rId53"/>
    <p:sldId id="318" r:id="rId54"/>
    <p:sldId id="300" r:id="rId55"/>
    <p:sldId id="303" r:id="rId56"/>
    <p:sldId id="304" r:id="rId57"/>
    <p:sldId id="320" r:id="rId58"/>
    <p:sldId id="322"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5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FFE9"/>
    <a:srgbClr val="FF0000"/>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27" autoAdjust="0"/>
  </p:normalViewPr>
  <p:slideViewPr>
    <p:cSldViewPr>
      <p:cViewPr varScale="1">
        <p:scale>
          <a:sx n="101" d="100"/>
          <a:sy n="101" d="100"/>
        </p:scale>
        <p:origin x="190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76A27B-8CC6-4EBA-A99E-71CE69523D25}"/>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D6B2E6E6-A204-46E5-828F-9D58320608F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EAC865F-6C8B-45DF-B605-B53DBFA46AC3}" type="datetime1">
              <a:rPr lang="en-US" altLang="en-US"/>
              <a:pPr/>
              <a:t>8/27/2020</a:t>
            </a:fld>
            <a:endParaRPr lang="en-US" altLang="en-US"/>
          </a:p>
        </p:txBody>
      </p:sp>
      <p:sp>
        <p:nvSpPr>
          <p:cNvPr id="4" name="Footer Placeholder 3">
            <a:extLst>
              <a:ext uri="{FF2B5EF4-FFF2-40B4-BE49-F238E27FC236}">
                <a16:creationId xmlns:a16="http://schemas.microsoft.com/office/drawing/2014/main" id="{D9DBC7C9-8529-47C8-8E57-054BE3FA87D6}"/>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60152AA-CFCA-45BF-88FA-48027FA2185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0D5D57F-A6EA-4AEA-97CD-F43FE6CC21D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7896DCF-F4FF-4AA9-AAA7-4CD5D9D93F9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2291" name="Rectangle 3">
            <a:extLst>
              <a:ext uri="{FF2B5EF4-FFF2-40B4-BE49-F238E27FC236}">
                <a16:creationId xmlns:a16="http://schemas.microsoft.com/office/drawing/2014/main" id="{3F826159-D5A8-4B7D-9BD4-47CA5D7CF59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5364" name="Rectangle 4">
            <a:extLst>
              <a:ext uri="{FF2B5EF4-FFF2-40B4-BE49-F238E27FC236}">
                <a16:creationId xmlns:a16="http://schemas.microsoft.com/office/drawing/2014/main" id="{672A61DB-5EB4-41C7-BAF4-EDB77C8902E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24E369CB-1AC9-4028-A2CC-8C4825FBEBF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4887691C-6247-40FC-92C9-92D1E26A3F9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2295" name="Rectangle 7">
            <a:extLst>
              <a:ext uri="{FF2B5EF4-FFF2-40B4-BE49-F238E27FC236}">
                <a16:creationId xmlns:a16="http://schemas.microsoft.com/office/drawing/2014/main" id="{6BD6A007-4D92-4CE5-9A2B-0A3A85AD994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D07992F-BCE8-455D-88F4-BCF6A9D77AF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BE334B2-62D3-471B-ABC4-2739CD920E6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68948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C6B12A2C-8274-4169-8A49-09F991D3B462}"/>
              </a:ext>
            </a:extLst>
          </p:cNvPr>
          <p:cNvSpPr>
            <a:spLocks noGrp="1" noRot="1" noChangeAspect="1"/>
          </p:cNvSpPr>
          <p:nvPr>
            <p:ph type="sldImg"/>
          </p:nvPr>
        </p:nvSpPr>
        <p:spPr>
          <a:ln/>
        </p:spPr>
      </p:sp>
      <p:sp>
        <p:nvSpPr>
          <p:cNvPr id="34818" name="Notes Placeholder 2">
            <a:extLst>
              <a:ext uri="{FF2B5EF4-FFF2-40B4-BE49-F238E27FC236}">
                <a16:creationId xmlns:a16="http://schemas.microsoft.com/office/drawing/2014/main" id="{BB64A832-BC8F-4FE5-BC38-CF555771A9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[Ref Wikipedia: Lamport Timestamps]</a:t>
            </a:r>
          </a:p>
          <a:p>
            <a:r>
              <a:rPr lang="en-AU" altLang="en-US">
                <a:latin typeface="Arial" panose="020B0604020202020204" pitchFamily="34" charset="0"/>
              </a:rPr>
              <a:t>1. </a:t>
            </a:r>
            <a:r>
              <a:rPr lang="en-US" altLang="en-US">
                <a:latin typeface="Arial" panose="020B0604020202020204" pitchFamily="34" charset="0"/>
              </a:rPr>
              <a:t>A process increments its counter before each event in that process;</a:t>
            </a:r>
          </a:p>
          <a:p>
            <a:r>
              <a:rPr lang="en-AU" altLang="en-US">
                <a:latin typeface="Arial" panose="020B0604020202020204" pitchFamily="34" charset="0"/>
              </a:rPr>
              <a:t>2. </a:t>
            </a:r>
            <a:r>
              <a:rPr lang="en-US" altLang="en-US">
                <a:latin typeface="Arial" panose="020B0604020202020204" pitchFamily="34" charset="0"/>
              </a:rPr>
              <a:t>When a process sends a message, it includes its counter value with the message;</a:t>
            </a:r>
          </a:p>
          <a:p>
            <a:r>
              <a:rPr lang="en-AU" altLang="en-US">
                <a:latin typeface="Arial" panose="020B0604020202020204" pitchFamily="34" charset="0"/>
              </a:rPr>
              <a:t>3. </a:t>
            </a:r>
            <a:r>
              <a:rPr lang="en-US" altLang="en-US">
                <a:latin typeface="Arial" panose="020B0604020202020204" pitchFamily="34" charset="0"/>
              </a:rPr>
              <a:t>On receiving a message, the receiver process sets its counter to be greater than the maximum of its own value and the received value before it considers the message received</a:t>
            </a:r>
            <a:r>
              <a:rPr lang="en-AU" altLang="en-US">
                <a:latin typeface="Arial" panose="020B0604020202020204" pitchFamily="34" charset="0"/>
              </a:rPr>
              <a:t>. </a:t>
            </a:r>
          </a:p>
          <a:p>
            <a:r>
              <a:rPr lang="en-AU" altLang="en-US">
                <a:latin typeface="Arial" panose="020B0604020202020204" pitchFamily="34" charset="0"/>
              </a:rPr>
              <a:t>[Note Event D at P0 on left fig requires a local clock update under condition 3]</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34819" name="Slide Number Placeholder 3">
            <a:extLst>
              <a:ext uri="{FF2B5EF4-FFF2-40B4-BE49-F238E27FC236}">
                <a16:creationId xmlns:a16="http://schemas.microsoft.com/office/drawing/2014/main" id="{A7E26021-1209-4D31-BDA8-645A0A8EAD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333E685-7339-458F-81C1-A91D0C8DC2A5}"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D97F15CA-D0D4-4924-BAB5-C18C0C5DF481}"/>
              </a:ext>
            </a:extLst>
          </p:cNvPr>
          <p:cNvSpPr>
            <a:spLocks noGrp="1" noRot="1" noChangeAspect="1"/>
          </p:cNvSpPr>
          <p:nvPr>
            <p:ph type="sldImg"/>
          </p:nvPr>
        </p:nvSpPr>
        <p:spPr>
          <a:ln/>
        </p:spPr>
      </p:sp>
      <p:sp>
        <p:nvSpPr>
          <p:cNvPr id="36866" name="Notes Placeholder 2">
            <a:extLst>
              <a:ext uri="{FF2B5EF4-FFF2-40B4-BE49-F238E27FC236}">
                <a16:creationId xmlns:a16="http://schemas.microsoft.com/office/drawing/2014/main" id="{94B5D5B4-18A3-4032-AD03-7B15EC4D41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Additional note for the figure:</a:t>
            </a:r>
          </a:p>
          <a:p>
            <a:pPr>
              <a:buFontTx/>
              <a:buAutoNum type="arabicParenBoth"/>
            </a:pPr>
            <a:r>
              <a:rPr lang="en-US" altLang="en-US">
                <a:latin typeface="Arial" panose="020B0604020202020204" pitchFamily="34" charset="0"/>
              </a:rPr>
              <a:t> E_13 and E_24 are on two separate processes</a:t>
            </a:r>
          </a:p>
          <a:p>
            <a:pPr>
              <a:buFontTx/>
              <a:buAutoNum type="arabicParenBoth"/>
            </a:pPr>
            <a:r>
              <a:rPr lang="en-US" altLang="en-US">
                <a:latin typeface="Arial" panose="020B0604020202020204" pitchFamily="34" charset="0"/>
              </a:rPr>
              <a:t> E_13 and E_24 do no exchange a message</a:t>
            </a:r>
          </a:p>
          <a:p>
            <a:r>
              <a:rPr lang="en-US" altLang="en-US">
                <a:latin typeface="Arial" panose="020B0604020202020204" pitchFamily="34" charset="0"/>
              </a:rPr>
              <a:t>By definition (slide 17 point 1):  E_13 is concurrent with E_24 (even though the clocks suggest otherwise)</a:t>
            </a:r>
          </a:p>
        </p:txBody>
      </p:sp>
      <p:sp>
        <p:nvSpPr>
          <p:cNvPr id="36867" name="Slide Number Placeholder 3">
            <a:extLst>
              <a:ext uri="{FF2B5EF4-FFF2-40B4-BE49-F238E27FC236}">
                <a16:creationId xmlns:a16="http://schemas.microsoft.com/office/drawing/2014/main" id="{FF258A29-39EB-4DDD-B40E-275BCCBE34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6EC6A38-ED9D-4C3F-BB8B-1043FBB3CBD4}"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24EC90A4-73FA-4B52-8A8F-22E3B2B98E2A}"/>
              </a:ext>
            </a:extLst>
          </p:cNvPr>
          <p:cNvSpPr>
            <a:spLocks noGrp="1" noRot="1" noChangeAspect="1"/>
          </p:cNvSpPr>
          <p:nvPr>
            <p:ph type="sldImg"/>
          </p:nvPr>
        </p:nvSpPr>
        <p:spPr>
          <a:ln/>
        </p:spPr>
      </p:sp>
      <p:sp>
        <p:nvSpPr>
          <p:cNvPr id="39938" name="Notes Placeholder 2">
            <a:extLst>
              <a:ext uri="{FF2B5EF4-FFF2-40B4-BE49-F238E27FC236}">
                <a16:creationId xmlns:a16="http://schemas.microsoft.com/office/drawing/2014/main" id="{CCB58C86-37E9-4887-8D28-BC58C6805C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events are not causally related then their vector clock will differ even when their scalar clock are the same.</a:t>
            </a:r>
          </a:p>
        </p:txBody>
      </p:sp>
      <p:sp>
        <p:nvSpPr>
          <p:cNvPr id="39939" name="Slide Number Placeholder 3">
            <a:extLst>
              <a:ext uri="{FF2B5EF4-FFF2-40B4-BE49-F238E27FC236}">
                <a16:creationId xmlns:a16="http://schemas.microsoft.com/office/drawing/2014/main" id="{681DB704-70E6-4F3F-B91F-7DAC285894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8DCB85E-2AE8-464F-9E5C-E0FBECB8A16F}"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92251FB9-2749-4B83-AC7C-773B41727A5C}"/>
              </a:ext>
            </a:extLst>
          </p:cNvPr>
          <p:cNvSpPr>
            <a:spLocks noGrp="1" noRot="1" noChangeAspect="1"/>
          </p:cNvSpPr>
          <p:nvPr>
            <p:ph type="sldImg"/>
          </p:nvPr>
        </p:nvSpPr>
        <p:spPr>
          <a:ln/>
        </p:spPr>
      </p:sp>
      <p:sp>
        <p:nvSpPr>
          <p:cNvPr id="64514" name="Notes Placeholder 2">
            <a:extLst>
              <a:ext uri="{FF2B5EF4-FFF2-40B4-BE49-F238E27FC236}">
                <a16:creationId xmlns:a16="http://schemas.microsoft.com/office/drawing/2014/main" id="{F7710118-404A-481C-B875-AC3E7F7889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Reset transaction (if atomic)</a:t>
            </a:r>
          </a:p>
        </p:txBody>
      </p:sp>
      <p:sp>
        <p:nvSpPr>
          <p:cNvPr id="64515" name="Slide Number Placeholder 3">
            <a:extLst>
              <a:ext uri="{FF2B5EF4-FFF2-40B4-BE49-F238E27FC236}">
                <a16:creationId xmlns:a16="http://schemas.microsoft.com/office/drawing/2014/main" id="{ED699093-DD7A-4E5C-8D0B-6B647A35A3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D8F80B1-C346-45B3-84CA-C696CF335854}" type="slidenum">
              <a:rPr lang="en-US" altLang="en-US" sz="1200">
                <a:latin typeface="Arial" panose="020B0604020202020204" pitchFamily="34" charset="0"/>
              </a:rPr>
              <a:pPr eaLnBrk="1" hangingPunct="1"/>
              <a:t>44</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C577EA17-7481-4936-9E20-8B482CC0424C}"/>
              </a:ext>
            </a:extLst>
          </p:cNvPr>
          <p:cNvSpPr>
            <a:spLocks noGrp="1" noRot="1" noChangeAspect="1"/>
          </p:cNvSpPr>
          <p:nvPr>
            <p:ph type="sldImg"/>
          </p:nvPr>
        </p:nvSpPr>
        <p:spPr>
          <a:ln/>
        </p:spPr>
      </p:sp>
      <p:sp>
        <p:nvSpPr>
          <p:cNvPr id="78850" name="Notes Placeholder 2">
            <a:extLst>
              <a:ext uri="{FF2B5EF4-FFF2-40B4-BE49-F238E27FC236}">
                <a16:creationId xmlns:a16="http://schemas.microsoft.com/office/drawing/2014/main" id="{6BEF7A16-2C6E-4710-9D3A-71E41CB35C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78851" name="Slide Number Placeholder 3">
            <a:extLst>
              <a:ext uri="{FF2B5EF4-FFF2-40B4-BE49-F238E27FC236}">
                <a16:creationId xmlns:a16="http://schemas.microsoft.com/office/drawing/2014/main" id="{30B609AA-ADBA-462A-92A9-881BDF02C5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1A66790-5253-4D68-A922-DBF9EEF70FD3}" type="slidenum">
              <a:rPr lang="en-US" altLang="en-US" sz="1200">
                <a:latin typeface="Arial" panose="020B0604020202020204" pitchFamily="34" charset="0"/>
              </a:rPr>
              <a:pPr eaLnBrk="1" hangingPunct="1"/>
              <a:t>56</a:t>
            </a:fld>
            <a:endParaRPr lang="en-US" altLang="en-US" sz="12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C577EA17-7481-4936-9E20-8B482CC0424C}"/>
              </a:ext>
            </a:extLst>
          </p:cNvPr>
          <p:cNvSpPr>
            <a:spLocks noGrp="1" noRot="1" noChangeAspect="1"/>
          </p:cNvSpPr>
          <p:nvPr>
            <p:ph type="sldImg"/>
          </p:nvPr>
        </p:nvSpPr>
        <p:spPr>
          <a:ln/>
        </p:spPr>
      </p:sp>
      <p:sp>
        <p:nvSpPr>
          <p:cNvPr id="78850" name="Notes Placeholder 2">
            <a:extLst>
              <a:ext uri="{FF2B5EF4-FFF2-40B4-BE49-F238E27FC236}">
                <a16:creationId xmlns:a16="http://schemas.microsoft.com/office/drawing/2014/main" id="{6BEF7A16-2C6E-4710-9D3A-71E41CB35C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78851" name="Slide Number Placeholder 3">
            <a:extLst>
              <a:ext uri="{FF2B5EF4-FFF2-40B4-BE49-F238E27FC236}">
                <a16:creationId xmlns:a16="http://schemas.microsoft.com/office/drawing/2014/main" id="{30B609AA-ADBA-462A-92A9-881BDF02C5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1A66790-5253-4D68-A922-DBF9EEF70FD3}" type="slidenum">
              <a:rPr lang="en-US" altLang="en-US" sz="1200">
                <a:latin typeface="Arial" panose="020B0604020202020204" pitchFamily="34" charset="0"/>
              </a:rPr>
              <a:pPr eaLnBrk="1" hangingPunct="1"/>
              <a:t>58</a:t>
            </a:fld>
            <a:endParaRPr lang="en-US" altLang="en-US" sz="1200">
              <a:latin typeface="Arial" panose="020B0604020202020204" pitchFamily="34" charset="0"/>
            </a:endParaRPr>
          </a:p>
        </p:txBody>
      </p:sp>
    </p:spTree>
    <p:extLst>
      <p:ext uri="{BB962C8B-B14F-4D97-AF65-F5344CB8AC3E}">
        <p14:creationId xmlns:p14="http://schemas.microsoft.com/office/powerpoint/2010/main" val="279734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a:extLst>
              <a:ext uri="{FF2B5EF4-FFF2-40B4-BE49-F238E27FC236}">
                <a16:creationId xmlns:a16="http://schemas.microsoft.com/office/drawing/2014/main" id="{13DBEF84-335E-48A3-881D-4AFBBF8A7F76}"/>
              </a:ext>
            </a:extLst>
          </p:cNvPr>
          <p:cNvSpPr>
            <a:spLocks noGrp="1" noChangeArrowheads="1"/>
          </p:cNvSpPr>
          <p:nvPr>
            <p:ph type="dt" sz="half" idx="10"/>
          </p:nvPr>
        </p:nvSpPr>
        <p:spPr>
          <a:ln/>
        </p:spPr>
        <p:txBody>
          <a:bodyPr/>
          <a:lstStyle>
            <a:lvl1pPr>
              <a:defRPr/>
            </a:lvl1pPr>
          </a:lstStyle>
          <a:p>
            <a:fld id="{E002FC12-D994-482E-BC5E-B50FEF3C6223}" type="datetime1">
              <a:rPr lang="en-AU" altLang="en-US"/>
              <a:pPr/>
              <a:t>27/08/2020</a:t>
            </a:fld>
            <a:endParaRPr lang="en-US" altLang="en-US"/>
          </a:p>
        </p:txBody>
      </p:sp>
      <p:sp>
        <p:nvSpPr>
          <p:cNvPr id="5" name="Rectangle 5">
            <a:extLst>
              <a:ext uri="{FF2B5EF4-FFF2-40B4-BE49-F238E27FC236}">
                <a16:creationId xmlns:a16="http://schemas.microsoft.com/office/drawing/2014/main" id="{D5D8BA86-683C-48EA-A081-5D0E496A5AAC}"/>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6" name="Rectangle 6">
            <a:extLst>
              <a:ext uri="{FF2B5EF4-FFF2-40B4-BE49-F238E27FC236}">
                <a16:creationId xmlns:a16="http://schemas.microsoft.com/office/drawing/2014/main" id="{E6329AFE-1242-4307-BDE6-1A44D05C13C1}"/>
              </a:ext>
            </a:extLst>
          </p:cNvPr>
          <p:cNvSpPr>
            <a:spLocks noGrp="1" noChangeArrowheads="1"/>
          </p:cNvSpPr>
          <p:nvPr>
            <p:ph type="sldNum" sz="quarter" idx="12"/>
          </p:nvPr>
        </p:nvSpPr>
        <p:spPr>
          <a:ln/>
        </p:spPr>
        <p:txBody>
          <a:bodyPr/>
          <a:lstStyle>
            <a:lvl1pPr>
              <a:defRPr/>
            </a:lvl1pPr>
          </a:lstStyle>
          <a:p>
            <a:fld id="{4EFC041E-49C4-49E0-9BBF-EA3F2BF899D9}" type="slidenum">
              <a:rPr lang="en-US" altLang="en-US"/>
              <a:pPr/>
              <a:t>‹#›</a:t>
            </a:fld>
            <a:endParaRPr lang="en-US" altLang="en-US"/>
          </a:p>
        </p:txBody>
      </p:sp>
    </p:spTree>
    <p:extLst>
      <p:ext uri="{BB962C8B-B14F-4D97-AF65-F5344CB8AC3E}">
        <p14:creationId xmlns:p14="http://schemas.microsoft.com/office/powerpoint/2010/main" val="26978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FF4503DB-F227-4B2B-8DBC-664D2F1FF850}"/>
              </a:ext>
            </a:extLst>
          </p:cNvPr>
          <p:cNvSpPr>
            <a:spLocks noGrp="1" noChangeArrowheads="1"/>
          </p:cNvSpPr>
          <p:nvPr>
            <p:ph type="dt" sz="half" idx="10"/>
          </p:nvPr>
        </p:nvSpPr>
        <p:spPr>
          <a:ln/>
        </p:spPr>
        <p:txBody>
          <a:bodyPr/>
          <a:lstStyle>
            <a:lvl1pPr>
              <a:defRPr/>
            </a:lvl1pPr>
          </a:lstStyle>
          <a:p>
            <a:fld id="{313F62D5-9CB3-4597-AEF5-7120C5A926DC}" type="datetime1">
              <a:rPr lang="en-AU" altLang="en-US"/>
              <a:pPr/>
              <a:t>27/08/2020</a:t>
            </a:fld>
            <a:endParaRPr lang="en-US" altLang="en-US"/>
          </a:p>
        </p:txBody>
      </p:sp>
      <p:sp>
        <p:nvSpPr>
          <p:cNvPr id="5" name="Rectangle 5">
            <a:extLst>
              <a:ext uri="{FF2B5EF4-FFF2-40B4-BE49-F238E27FC236}">
                <a16:creationId xmlns:a16="http://schemas.microsoft.com/office/drawing/2014/main" id="{455A7FD9-3E2A-4F6B-A306-FC51237C8ADF}"/>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6" name="Rectangle 6">
            <a:extLst>
              <a:ext uri="{FF2B5EF4-FFF2-40B4-BE49-F238E27FC236}">
                <a16:creationId xmlns:a16="http://schemas.microsoft.com/office/drawing/2014/main" id="{8D4FFE2F-6B4D-4C8C-9E58-B952950BA7E7}"/>
              </a:ext>
            </a:extLst>
          </p:cNvPr>
          <p:cNvSpPr>
            <a:spLocks noGrp="1" noChangeArrowheads="1"/>
          </p:cNvSpPr>
          <p:nvPr>
            <p:ph type="sldNum" sz="quarter" idx="12"/>
          </p:nvPr>
        </p:nvSpPr>
        <p:spPr>
          <a:ln/>
        </p:spPr>
        <p:txBody>
          <a:bodyPr/>
          <a:lstStyle>
            <a:lvl1pPr>
              <a:defRPr/>
            </a:lvl1pPr>
          </a:lstStyle>
          <a:p>
            <a:fld id="{09A64650-2AE3-4AD7-9D79-6E444DE7F475}" type="slidenum">
              <a:rPr lang="en-US" altLang="en-US"/>
              <a:pPr/>
              <a:t>‹#›</a:t>
            </a:fld>
            <a:endParaRPr lang="en-US" altLang="en-US"/>
          </a:p>
        </p:txBody>
      </p:sp>
    </p:spTree>
    <p:extLst>
      <p:ext uri="{BB962C8B-B14F-4D97-AF65-F5344CB8AC3E}">
        <p14:creationId xmlns:p14="http://schemas.microsoft.com/office/powerpoint/2010/main" val="415961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645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7695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96D6773A-30E9-4C4F-AC9F-CC950BD88640}"/>
              </a:ext>
            </a:extLst>
          </p:cNvPr>
          <p:cNvSpPr>
            <a:spLocks noGrp="1" noChangeArrowheads="1"/>
          </p:cNvSpPr>
          <p:nvPr>
            <p:ph type="dt" sz="half" idx="10"/>
          </p:nvPr>
        </p:nvSpPr>
        <p:spPr>
          <a:ln/>
        </p:spPr>
        <p:txBody>
          <a:bodyPr/>
          <a:lstStyle>
            <a:lvl1pPr>
              <a:defRPr/>
            </a:lvl1pPr>
          </a:lstStyle>
          <a:p>
            <a:fld id="{707237BC-8A9D-427C-ADB4-6E4832043819}" type="datetime1">
              <a:rPr lang="en-AU" altLang="en-US"/>
              <a:pPr/>
              <a:t>27/08/2020</a:t>
            </a:fld>
            <a:endParaRPr lang="en-US" altLang="en-US"/>
          </a:p>
        </p:txBody>
      </p:sp>
      <p:sp>
        <p:nvSpPr>
          <p:cNvPr id="5" name="Rectangle 5">
            <a:extLst>
              <a:ext uri="{FF2B5EF4-FFF2-40B4-BE49-F238E27FC236}">
                <a16:creationId xmlns:a16="http://schemas.microsoft.com/office/drawing/2014/main" id="{B8C68840-68B4-412B-AB11-BD9AAF509DBA}"/>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6" name="Rectangle 6">
            <a:extLst>
              <a:ext uri="{FF2B5EF4-FFF2-40B4-BE49-F238E27FC236}">
                <a16:creationId xmlns:a16="http://schemas.microsoft.com/office/drawing/2014/main" id="{BB9665A5-3850-404F-8505-1AD35F74CD69}"/>
              </a:ext>
            </a:extLst>
          </p:cNvPr>
          <p:cNvSpPr>
            <a:spLocks noGrp="1" noChangeArrowheads="1"/>
          </p:cNvSpPr>
          <p:nvPr>
            <p:ph type="sldNum" sz="quarter" idx="12"/>
          </p:nvPr>
        </p:nvSpPr>
        <p:spPr>
          <a:ln/>
        </p:spPr>
        <p:txBody>
          <a:bodyPr/>
          <a:lstStyle>
            <a:lvl1pPr>
              <a:defRPr/>
            </a:lvl1pPr>
          </a:lstStyle>
          <a:p>
            <a:fld id="{362A10DC-CBEE-41A2-B804-278489E2C81E}" type="slidenum">
              <a:rPr lang="en-US" altLang="en-US"/>
              <a:pPr/>
              <a:t>‹#›</a:t>
            </a:fld>
            <a:endParaRPr lang="en-US" altLang="en-US"/>
          </a:p>
        </p:txBody>
      </p:sp>
    </p:spTree>
    <p:extLst>
      <p:ext uri="{BB962C8B-B14F-4D97-AF65-F5344CB8AC3E}">
        <p14:creationId xmlns:p14="http://schemas.microsoft.com/office/powerpoint/2010/main" val="1626101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533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24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7B9F20D3-5F4D-46CA-A2DD-844191C068C1}"/>
              </a:ext>
            </a:extLst>
          </p:cNvPr>
          <p:cNvSpPr>
            <a:spLocks noGrp="1" noChangeArrowheads="1"/>
          </p:cNvSpPr>
          <p:nvPr>
            <p:ph type="dt" sz="half" idx="10"/>
          </p:nvPr>
        </p:nvSpPr>
        <p:spPr>
          <a:ln/>
        </p:spPr>
        <p:txBody>
          <a:bodyPr/>
          <a:lstStyle>
            <a:lvl1pPr>
              <a:defRPr/>
            </a:lvl1pPr>
          </a:lstStyle>
          <a:p>
            <a:fld id="{4A4172C5-42E5-4D59-9820-932746FB49A1}" type="datetime1">
              <a:rPr lang="en-AU" altLang="en-US"/>
              <a:pPr/>
              <a:t>27/08/2020</a:t>
            </a:fld>
            <a:endParaRPr lang="en-US" altLang="en-US"/>
          </a:p>
        </p:txBody>
      </p:sp>
      <p:sp>
        <p:nvSpPr>
          <p:cNvPr id="6" name="Rectangle 5">
            <a:extLst>
              <a:ext uri="{FF2B5EF4-FFF2-40B4-BE49-F238E27FC236}">
                <a16:creationId xmlns:a16="http://schemas.microsoft.com/office/drawing/2014/main" id="{F1D051CD-CD3C-4BD2-86A8-D5AD305DCB7B}"/>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7" name="Rectangle 6">
            <a:extLst>
              <a:ext uri="{FF2B5EF4-FFF2-40B4-BE49-F238E27FC236}">
                <a16:creationId xmlns:a16="http://schemas.microsoft.com/office/drawing/2014/main" id="{DC697913-91DE-4B8C-976E-7FE50B428FAF}"/>
              </a:ext>
            </a:extLst>
          </p:cNvPr>
          <p:cNvSpPr>
            <a:spLocks noGrp="1" noChangeArrowheads="1"/>
          </p:cNvSpPr>
          <p:nvPr>
            <p:ph type="sldNum" sz="quarter" idx="12"/>
          </p:nvPr>
        </p:nvSpPr>
        <p:spPr>
          <a:ln/>
        </p:spPr>
        <p:txBody>
          <a:bodyPr/>
          <a:lstStyle>
            <a:lvl1pPr>
              <a:defRPr/>
            </a:lvl1pPr>
          </a:lstStyle>
          <a:p>
            <a:fld id="{2664B2B6-93A1-4044-98E9-E12112362511}" type="slidenum">
              <a:rPr lang="en-US" altLang="en-US"/>
              <a:pPr/>
              <a:t>‹#›</a:t>
            </a:fld>
            <a:endParaRPr lang="en-US" altLang="en-US"/>
          </a:p>
        </p:txBody>
      </p:sp>
    </p:spTree>
    <p:extLst>
      <p:ext uri="{BB962C8B-B14F-4D97-AF65-F5344CB8AC3E}">
        <p14:creationId xmlns:p14="http://schemas.microsoft.com/office/powerpoint/2010/main" val="212085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3C7C1999-D29E-4102-AB99-8E5CF1A5636F}"/>
              </a:ext>
            </a:extLst>
          </p:cNvPr>
          <p:cNvSpPr>
            <a:spLocks noGrp="1" noChangeArrowheads="1"/>
          </p:cNvSpPr>
          <p:nvPr>
            <p:ph type="dt" sz="half" idx="10"/>
          </p:nvPr>
        </p:nvSpPr>
        <p:spPr>
          <a:ln/>
        </p:spPr>
        <p:txBody>
          <a:bodyPr/>
          <a:lstStyle>
            <a:lvl1pPr>
              <a:defRPr/>
            </a:lvl1pPr>
          </a:lstStyle>
          <a:p>
            <a:fld id="{FBA8ACD9-0DDD-43BF-8B56-1C179825A9FA}" type="datetime1">
              <a:rPr lang="en-AU" altLang="en-US"/>
              <a:pPr/>
              <a:t>27/08/2020</a:t>
            </a:fld>
            <a:endParaRPr lang="en-US" altLang="en-US"/>
          </a:p>
        </p:txBody>
      </p:sp>
      <p:sp>
        <p:nvSpPr>
          <p:cNvPr id="5" name="Rectangle 5">
            <a:extLst>
              <a:ext uri="{FF2B5EF4-FFF2-40B4-BE49-F238E27FC236}">
                <a16:creationId xmlns:a16="http://schemas.microsoft.com/office/drawing/2014/main" id="{8AA8B294-0B25-4EFA-975D-3B7D609B39C8}"/>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6" name="Rectangle 6">
            <a:extLst>
              <a:ext uri="{FF2B5EF4-FFF2-40B4-BE49-F238E27FC236}">
                <a16:creationId xmlns:a16="http://schemas.microsoft.com/office/drawing/2014/main" id="{57608B2D-8C52-420A-B6E4-B8DA2BDCDB48}"/>
              </a:ext>
            </a:extLst>
          </p:cNvPr>
          <p:cNvSpPr>
            <a:spLocks noGrp="1" noChangeArrowheads="1"/>
          </p:cNvSpPr>
          <p:nvPr>
            <p:ph type="sldNum" sz="quarter" idx="12"/>
          </p:nvPr>
        </p:nvSpPr>
        <p:spPr>
          <a:ln/>
        </p:spPr>
        <p:txBody>
          <a:bodyPr/>
          <a:lstStyle>
            <a:lvl1pPr>
              <a:defRPr/>
            </a:lvl1pPr>
          </a:lstStyle>
          <a:p>
            <a:fld id="{4C4DA1C2-69C6-43F2-AB60-0843F6048161}" type="slidenum">
              <a:rPr lang="en-US" altLang="en-US"/>
              <a:pPr/>
              <a:t>‹#›</a:t>
            </a:fld>
            <a:endParaRPr lang="en-US" altLang="en-US"/>
          </a:p>
        </p:txBody>
      </p:sp>
    </p:spTree>
    <p:extLst>
      <p:ext uri="{BB962C8B-B14F-4D97-AF65-F5344CB8AC3E}">
        <p14:creationId xmlns:p14="http://schemas.microsoft.com/office/powerpoint/2010/main" val="35973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a:extLst>
              <a:ext uri="{FF2B5EF4-FFF2-40B4-BE49-F238E27FC236}">
                <a16:creationId xmlns:a16="http://schemas.microsoft.com/office/drawing/2014/main" id="{12FB1583-DFC6-4A05-B5DC-9DECDD69E80B}"/>
              </a:ext>
            </a:extLst>
          </p:cNvPr>
          <p:cNvSpPr>
            <a:spLocks noGrp="1" noChangeArrowheads="1"/>
          </p:cNvSpPr>
          <p:nvPr>
            <p:ph type="dt" sz="half" idx="10"/>
          </p:nvPr>
        </p:nvSpPr>
        <p:spPr>
          <a:ln/>
        </p:spPr>
        <p:txBody>
          <a:bodyPr/>
          <a:lstStyle>
            <a:lvl1pPr>
              <a:defRPr/>
            </a:lvl1pPr>
          </a:lstStyle>
          <a:p>
            <a:fld id="{B2539023-DB07-4FBF-B471-A696D4763864}" type="datetime1">
              <a:rPr lang="en-AU" altLang="en-US"/>
              <a:pPr/>
              <a:t>27/08/2020</a:t>
            </a:fld>
            <a:endParaRPr lang="en-US" altLang="en-US"/>
          </a:p>
        </p:txBody>
      </p:sp>
      <p:sp>
        <p:nvSpPr>
          <p:cNvPr id="5" name="Rectangle 5">
            <a:extLst>
              <a:ext uri="{FF2B5EF4-FFF2-40B4-BE49-F238E27FC236}">
                <a16:creationId xmlns:a16="http://schemas.microsoft.com/office/drawing/2014/main" id="{C9F7BCE7-12A1-42B8-948C-F67E19C59EB4}"/>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6" name="Rectangle 6">
            <a:extLst>
              <a:ext uri="{FF2B5EF4-FFF2-40B4-BE49-F238E27FC236}">
                <a16:creationId xmlns:a16="http://schemas.microsoft.com/office/drawing/2014/main" id="{B1A41CB5-0160-4D2D-9FCB-38D00BC91144}"/>
              </a:ext>
            </a:extLst>
          </p:cNvPr>
          <p:cNvSpPr>
            <a:spLocks noGrp="1" noChangeArrowheads="1"/>
          </p:cNvSpPr>
          <p:nvPr>
            <p:ph type="sldNum" sz="quarter" idx="12"/>
          </p:nvPr>
        </p:nvSpPr>
        <p:spPr>
          <a:ln/>
        </p:spPr>
        <p:txBody>
          <a:bodyPr/>
          <a:lstStyle>
            <a:lvl1pPr>
              <a:defRPr/>
            </a:lvl1pPr>
          </a:lstStyle>
          <a:p>
            <a:fld id="{06BBE0E8-4276-4E79-80CB-4167D332CD51}" type="slidenum">
              <a:rPr lang="en-US" altLang="en-US"/>
              <a:pPr/>
              <a:t>‹#›</a:t>
            </a:fld>
            <a:endParaRPr lang="en-US" altLang="en-US"/>
          </a:p>
        </p:txBody>
      </p:sp>
    </p:spTree>
    <p:extLst>
      <p:ext uri="{BB962C8B-B14F-4D97-AF65-F5344CB8AC3E}">
        <p14:creationId xmlns:p14="http://schemas.microsoft.com/office/powerpoint/2010/main" val="94122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8831DE02-DB8A-4FF7-AFD1-FF77A8BF64B1}"/>
              </a:ext>
            </a:extLst>
          </p:cNvPr>
          <p:cNvSpPr>
            <a:spLocks noGrp="1" noChangeArrowheads="1"/>
          </p:cNvSpPr>
          <p:nvPr>
            <p:ph type="dt" sz="half" idx="10"/>
          </p:nvPr>
        </p:nvSpPr>
        <p:spPr>
          <a:ln/>
        </p:spPr>
        <p:txBody>
          <a:bodyPr/>
          <a:lstStyle>
            <a:lvl1pPr>
              <a:defRPr/>
            </a:lvl1pPr>
          </a:lstStyle>
          <a:p>
            <a:fld id="{F9ECAEFD-25FB-4C44-AA96-8AA61F53C29A}" type="datetime1">
              <a:rPr lang="en-AU" altLang="en-US"/>
              <a:pPr/>
              <a:t>27/08/2020</a:t>
            </a:fld>
            <a:endParaRPr lang="en-US" altLang="en-US"/>
          </a:p>
        </p:txBody>
      </p:sp>
      <p:sp>
        <p:nvSpPr>
          <p:cNvPr id="6" name="Rectangle 5">
            <a:extLst>
              <a:ext uri="{FF2B5EF4-FFF2-40B4-BE49-F238E27FC236}">
                <a16:creationId xmlns:a16="http://schemas.microsoft.com/office/drawing/2014/main" id="{5C7B71E5-E372-46CE-8B4C-8D75D1278737}"/>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7" name="Rectangle 6">
            <a:extLst>
              <a:ext uri="{FF2B5EF4-FFF2-40B4-BE49-F238E27FC236}">
                <a16:creationId xmlns:a16="http://schemas.microsoft.com/office/drawing/2014/main" id="{551DA676-904C-4309-B918-40848D3FDFDA}"/>
              </a:ext>
            </a:extLst>
          </p:cNvPr>
          <p:cNvSpPr>
            <a:spLocks noGrp="1" noChangeArrowheads="1"/>
          </p:cNvSpPr>
          <p:nvPr>
            <p:ph type="sldNum" sz="quarter" idx="12"/>
          </p:nvPr>
        </p:nvSpPr>
        <p:spPr>
          <a:ln/>
        </p:spPr>
        <p:txBody>
          <a:bodyPr/>
          <a:lstStyle>
            <a:lvl1pPr>
              <a:defRPr/>
            </a:lvl1pPr>
          </a:lstStyle>
          <a:p>
            <a:fld id="{4B9C549C-A818-4CFD-A6C8-1FA27EE98A8C}" type="slidenum">
              <a:rPr lang="en-US" altLang="en-US"/>
              <a:pPr/>
              <a:t>‹#›</a:t>
            </a:fld>
            <a:endParaRPr lang="en-US" altLang="en-US"/>
          </a:p>
        </p:txBody>
      </p:sp>
    </p:spTree>
    <p:extLst>
      <p:ext uri="{BB962C8B-B14F-4D97-AF65-F5344CB8AC3E}">
        <p14:creationId xmlns:p14="http://schemas.microsoft.com/office/powerpoint/2010/main" val="22802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a:extLst>
              <a:ext uri="{FF2B5EF4-FFF2-40B4-BE49-F238E27FC236}">
                <a16:creationId xmlns:a16="http://schemas.microsoft.com/office/drawing/2014/main" id="{A8D9EF11-80DB-4945-A599-D9DD190F0FDA}"/>
              </a:ext>
            </a:extLst>
          </p:cNvPr>
          <p:cNvSpPr>
            <a:spLocks noGrp="1" noChangeArrowheads="1"/>
          </p:cNvSpPr>
          <p:nvPr>
            <p:ph type="dt" sz="half" idx="10"/>
          </p:nvPr>
        </p:nvSpPr>
        <p:spPr>
          <a:ln/>
        </p:spPr>
        <p:txBody>
          <a:bodyPr/>
          <a:lstStyle>
            <a:lvl1pPr>
              <a:defRPr/>
            </a:lvl1pPr>
          </a:lstStyle>
          <a:p>
            <a:fld id="{2C6AC745-A800-453F-B323-0A001220EF14}" type="datetime1">
              <a:rPr lang="en-AU" altLang="en-US"/>
              <a:pPr/>
              <a:t>27/08/2020</a:t>
            </a:fld>
            <a:endParaRPr lang="en-US" altLang="en-US"/>
          </a:p>
        </p:txBody>
      </p:sp>
      <p:sp>
        <p:nvSpPr>
          <p:cNvPr id="8" name="Rectangle 5">
            <a:extLst>
              <a:ext uri="{FF2B5EF4-FFF2-40B4-BE49-F238E27FC236}">
                <a16:creationId xmlns:a16="http://schemas.microsoft.com/office/drawing/2014/main" id="{935472E4-D15E-460B-BFB2-EB19F1ED6389}"/>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9" name="Rectangle 6">
            <a:extLst>
              <a:ext uri="{FF2B5EF4-FFF2-40B4-BE49-F238E27FC236}">
                <a16:creationId xmlns:a16="http://schemas.microsoft.com/office/drawing/2014/main" id="{A5642BA9-C057-400A-8444-62A13275F53D}"/>
              </a:ext>
            </a:extLst>
          </p:cNvPr>
          <p:cNvSpPr>
            <a:spLocks noGrp="1" noChangeArrowheads="1"/>
          </p:cNvSpPr>
          <p:nvPr>
            <p:ph type="sldNum" sz="quarter" idx="12"/>
          </p:nvPr>
        </p:nvSpPr>
        <p:spPr>
          <a:ln/>
        </p:spPr>
        <p:txBody>
          <a:bodyPr/>
          <a:lstStyle>
            <a:lvl1pPr>
              <a:defRPr/>
            </a:lvl1pPr>
          </a:lstStyle>
          <a:p>
            <a:fld id="{A1A61B6A-93A1-4859-940A-9D28B06FE2E6}" type="slidenum">
              <a:rPr lang="en-US" altLang="en-US"/>
              <a:pPr/>
              <a:t>‹#›</a:t>
            </a:fld>
            <a:endParaRPr lang="en-US" altLang="en-US"/>
          </a:p>
        </p:txBody>
      </p:sp>
    </p:spTree>
    <p:extLst>
      <p:ext uri="{BB962C8B-B14F-4D97-AF65-F5344CB8AC3E}">
        <p14:creationId xmlns:p14="http://schemas.microsoft.com/office/powerpoint/2010/main" val="429092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a:extLst>
              <a:ext uri="{FF2B5EF4-FFF2-40B4-BE49-F238E27FC236}">
                <a16:creationId xmlns:a16="http://schemas.microsoft.com/office/drawing/2014/main" id="{6E75EF81-A179-414B-A474-4AD140B3E7C1}"/>
              </a:ext>
            </a:extLst>
          </p:cNvPr>
          <p:cNvSpPr>
            <a:spLocks noGrp="1" noChangeArrowheads="1"/>
          </p:cNvSpPr>
          <p:nvPr>
            <p:ph type="dt" sz="half" idx="10"/>
          </p:nvPr>
        </p:nvSpPr>
        <p:spPr>
          <a:ln/>
        </p:spPr>
        <p:txBody>
          <a:bodyPr/>
          <a:lstStyle>
            <a:lvl1pPr>
              <a:defRPr/>
            </a:lvl1pPr>
          </a:lstStyle>
          <a:p>
            <a:fld id="{5C3E3F96-C05E-4430-AF73-B7BD62F7C189}" type="datetime1">
              <a:rPr lang="en-AU" altLang="en-US"/>
              <a:pPr/>
              <a:t>27/08/2020</a:t>
            </a:fld>
            <a:endParaRPr lang="en-US" altLang="en-US"/>
          </a:p>
        </p:txBody>
      </p:sp>
      <p:sp>
        <p:nvSpPr>
          <p:cNvPr id="4" name="Rectangle 5">
            <a:extLst>
              <a:ext uri="{FF2B5EF4-FFF2-40B4-BE49-F238E27FC236}">
                <a16:creationId xmlns:a16="http://schemas.microsoft.com/office/drawing/2014/main" id="{FED3229C-BDE8-49C6-9540-4988D77BC9B1}"/>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5" name="Rectangle 6">
            <a:extLst>
              <a:ext uri="{FF2B5EF4-FFF2-40B4-BE49-F238E27FC236}">
                <a16:creationId xmlns:a16="http://schemas.microsoft.com/office/drawing/2014/main" id="{7573E9A4-EF6C-4E5F-849F-62CA0375A9F2}"/>
              </a:ext>
            </a:extLst>
          </p:cNvPr>
          <p:cNvSpPr>
            <a:spLocks noGrp="1" noChangeArrowheads="1"/>
          </p:cNvSpPr>
          <p:nvPr>
            <p:ph type="sldNum" sz="quarter" idx="12"/>
          </p:nvPr>
        </p:nvSpPr>
        <p:spPr>
          <a:ln/>
        </p:spPr>
        <p:txBody>
          <a:bodyPr/>
          <a:lstStyle>
            <a:lvl1pPr>
              <a:defRPr/>
            </a:lvl1pPr>
          </a:lstStyle>
          <a:p>
            <a:fld id="{8469255C-2284-4FD4-9D7C-37911CB1C923}" type="slidenum">
              <a:rPr lang="en-US" altLang="en-US"/>
              <a:pPr/>
              <a:t>‹#›</a:t>
            </a:fld>
            <a:endParaRPr lang="en-US" altLang="en-US"/>
          </a:p>
        </p:txBody>
      </p:sp>
    </p:spTree>
    <p:extLst>
      <p:ext uri="{BB962C8B-B14F-4D97-AF65-F5344CB8AC3E}">
        <p14:creationId xmlns:p14="http://schemas.microsoft.com/office/powerpoint/2010/main" val="93352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0B70DB-D8AF-4BB7-8EF5-4DDEA433832C}"/>
              </a:ext>
            </a:extLst>
          </p:cNvPr>
          <p:cNvSpPr>
            <a:spLocks noGrp="1" noChangeArrowheads="1"/>
          </p:cNvSpPr>
          <p:nvPr>
            <p:ph type="dt" sz="half" idx="10"/>
          </p:nvPr>
        </p:nvSpPr>
        <p:spPr>
          <a:ln/>
        </p:spPr>
        <p:txBody>
          <a:bodyPr/>
          <a:lstStyle>
            <a:lvl1pPr>
              <a:defRPr/>
            </a:lvl1pPr>
          </a:lstStyle>
          <a:p>
            <a:fld id="{2B53935A-BCA4-40E0-BB71-1F6680812078}" type="datetime1">
              <a:rPr lang="en-AU" altLang="en-US"/>
              <a:pPr/>
              <a:t>27/08/2020</a:t>
            </a:fld>
            <a:endParaRPr lang="en-US" altLang="en-US"/>
          </a:p>
        </p:txBody>
      </p:sp>
      <p:sp>
        <p:nvSpPr>
          <p:cNvPr id="3" name="Rectangle 5">
            <a:extLst>
              <a:ext uri="{FF2B5EF4-FFF2-40B4-BE49-F238E27FC236}">
                <a16:creationId xmlns:a16="http://schemas.microsoft.com/office/drawing/2014/main" id="{D10D263B-D3A1-4BF4-982E-1E5E3FB73DCA}"/>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4" name="Rectangle 6">
            <a:extLst>
              <a:ext uri="{FF2B5EF4-FFF2-40B4-BE49-F238E27FC236}">
                <a16:creationId xmlns:a16="http://schemas.microsoft.com/office/drawing/2014/main" id="{06A4F234-2642-45EB-A40D-A16B706A67D6}"/>
              </a:ext>
            </a:extLst>
          </p:cNvPr>
          <p:cNvSpPr>
            <a:spLocks noGrp="1" noChangeArrowheads="1"/>
          </p:cNvSpPr>
          <p:nvPr>
            <p:ph type="sldNum" sz="quarter" idx="12"/>
          </p:nvPr>
        </p:nvSpPr>
        <p:spPr>
          <a:ln/>
        </p:spPr>
        <p:txBody>
          <a:bodyPr/>
          <a:lstStyle>
            <a:lvl1pPr>
              <a:defRPr/>
            </a:lvl1pPr>
          </a:lstStyle>
          <a:p>
            <a:fld id="{CAD2AD15-0D5F-41AB-8274-2A3E0F853CCE}" type="slidenum">
              <a:rPr lang="en-US" altLang="en-US"/>
              <a:pPr/>
              <a:t>‹#›</a:t>
            </a:fld>
            <a:endParaRPr lang="en-US" altLang="en-US"/>
          </a:p>
        </p:txBody>
      </p:sp>
    </p:spTree>
    <p:extLst>
      <p:ext uri="{BB962C8B-B14F-4D97-AF65-F5344CB8AC3E}">
        <p14:creationId xmlns:p14="http://schemas.microsoft.com/office/powerpoint/2010/main" val="271091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2752A614-461B-4774-963E-6DF3C10074E7}"/>
              </a:ext>
            </a:extLst>
          </p:cNvPr>
          <p:cNvSpPr>
            <a:spLocks noGrp="1" noChangeArrowheads="1"/>
          </p:cNvSpPr>
          <p:nvPr>
            <p:ph type="dt" sz="half" idx="10"/>
          </p:nvPr>
        </p:nvSpPr>
        <p:spPr>
          <a:ln/>
        </p:spPr>
        <p:txBody>
          <a:bodyPr/>
          <a:lstStyle>
            <a:lvl1pPr>
              <a:defRPr/>
            </a:lvl1pPr>
          </a:lstStyle>
          <a:p>
            <a:fld id="{B0F933D5-812C-4B35-83FD-23CB7AE77429}" type="datetime1">
              <a:rPr lang="en-AU" altLang="en-US"/>
              <a:pPr/>
              <a:t>27/08/2020</a:t>
            </a:fld>
            <a:endParaRPr lang="en-US" altLang="en-US"/>
          </a:p>
        </p:txBody>
      </p:sp>
      <p:sp>
        <p:nvSpPr>
          <p:cNvPr id="6" name="Rectangle 5">
            <a:extLst>
              <a:ext uri="{FF2B5EF4-FFF2-40B4-BE49-F238E27FC236}">
                <a16:creationId xmlns:a16="http://schemas.microsoft.com/office/drawing/2014/main" id="{A5C8E690-8ABB-4E6E-93E7-E0B41D49FE1A}"/>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7" name="Rectangle 6">
            <a:extLst>
              <a:ext uri="{FF2B5EF4-FFF2-40B4-BE49-F238E27FC236}">
                <a16:creationId xmlns:a16="http://schemas.microsoft.com/office/drawing/2014/main" id="{1C669F5D-9498-4FE4-9C8A-F8337C2C0C6D}"/>
              </a:ext>
            </a:extLst>
          </p:cNvPr>
          <p:cNvSpPr>
            <a:spLocks noGrp="1" noChangeArrowheads="1"/>
          </p:cNvSpPr>
          <p:nvPr>
            <p:ph type="sldNum" sz="quarter" idx="12"/>
          </p:nvPr>
        </p:nvSpPr>
        <p:spPr>
          <a:ln/>
        </p:spPr>
        <p:txBody>
          <a:bodyPr/>
          <a:lstStyle>
            <a:lvl1pPr>
              <a:defRPr/>
            </a:lvl1pPr>
          </a:lstStyle>
          <a:p>
            <a:fld id="{E245CC49-1CFB-4718-891C-34BCAAE203F1}" type="slidenum">
              <a:rPr lang="en-US" altLang="en-US"/>
              <a:pPr/>
              <a:t>‹#›</a:t>
            </a:fld>
            <a:endParaRPr lang="en-US" altLang="en-US"/>
          </a:p>
        </p:txBody>
      </p:sp>
    </p:spTree>
    <p:extLst>
      <p:ext uri="{BB962C8B-B14F-4D97-AF65-F5344CB8AC3E}">
        <p14:creationId xmlns:p14="http://schemas.microsoft.com/office/powerpoint/2010/main" val="82837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FEF3DECC-C969-42F3-826A-4DC8A08E1D59}"/>
              </a:ext>
            </a:extLst>
          </p:cNvPr>
          <p:cNvSpPr>
            <a:spLocks noGrp="1" noChangeArrowheads="1"/>
          </p:cNvSpPr>
          <p:nvPr>
            <p:ph type="dt" sz="half" idx="10"/>
          </p:nvPr>
        </p:nvSpPr>
        <p:spPr>
          <a:ln/>
        </p:spPr>
        <p:txBody>
          <a:bodyPr/>
          <a:lstStyle>
            <a:lvl1pPr>
              <a:defRPr/>
            </a:lvl1pPr>
          </a:lstStyle>
          <a:p>
            <a:fld id="{19502286-6CC3-4D1C-BBFF-3A995B34019E}" type="datetime1">
              <a:rPr lang="en-AU" altLang="en-US"/>
              <a:pPr/>
              <a:t>27/08/2020</a:t>
            </a:fld>
            <a:endParaRPr lang="en-US" altLang="en-US"/>
          </a:p>
        </p:txBody>
      </p:sp>
      <p:sp>
        <p:nvSpPr>
          <p:cNvPr id="6" name="Rectangle 5">
            <a:extLst>
              <a:ext uri="{FF2B5EF4-FFF2-40B4-BE49-F238E27FC236}">
                <a16:creationId xmlns:a16="http://schemas.microsoft.com/office/drawing/2014/main" id="{F612D222-7D2F-40E2-B52B-6B8AFC296C01}"/>
              </a:ext>
            </a:extLst>
          </p:cNvPr>
          <p:cNvSpPr>
            <a:spLocks noGrp="1" noChangeArrowheads="1"/>
          </p:cNvSpPr>
          <p:nvPr>
            <p:ph type="ftr" sz="quarter" idx="11"/>
          </p:nvPr>
        </p:nvSpPr>
        <p:spPr>
          <a:ln/>
        </p:spPr>
        <p:txBody>
          <a:bodyPr/>
          <a:lstStyle>
            <a:lvl1pPr>
              <a:defRPr/>
            </a:lvl1pPr>
          </a:lstStyle>
          <a:p>
            <a:pPr>
              <a:defRPr/>
            </a:pPr>
            <a:r>
              <a:rPr lang="en-US"/>
              <a:t>Distributed Systems Lecture 4</a:t>
            </a:r>
          </a:p>
        </p:txBody>
      </p:sp>
      <p:sp>
        <p:nvSpPr>
          <p:cNvPr id="7" name="Rectangle 6">
            <a:extLst>
              <a:ext uri="{FF2B5EF4-FFF2-40B4-BE49-F238E27FC236}">
                <a16:creationId xmlns:a16="http://schemas.microsoft.com/office/drawing/2014/main" id="{EC684A80-A545-4DF7-B6E6-F4481C697521}"/>
              </a:ext>
            </a:extLst>
          </p:cNvPr>
          <p:cNvSpPr>
            <a:spLocks noGrp="1" noChangeArrowheads="1"/>
          </p:cNvSpPr>
          <p:nvPr>
            <p:ph type="sldNum" sz="quarter" idx="12"/>
          </p:nvPr>
        </p:nvSpPr>
        <p:spPr>
          <a:ln/>
        </p:spPr>
        <p:txBody>
          <a:bodyPr/>
          <a:lstStyle>
            <a:lvl1pPr>
              <a:defRPr/>
            </a:lvl1pPr>
          </a:lstStyle>
          <a:p>
            <a:fld id="{61E78EAB-45A2-48C5-937E-AC6340BDB395}" type="slidenum">
              <a:rPr lang="en-US" altLang="en-US"/>
              <a:pPr/>
              <a:t>‹#›</a:t>
            </a:fld>
            <a:endParaRPr lang="en-US" altLang="en-US"/>
          </a:p>
        </p:txBody>
      </p:sp>
    </p:spTree>
    <p:extLst>
      <p:ext uri="{BB962C8B-B14F-4D97-AF65-F5344CB8AC3E}">
        <p14:creationId xmlns:p14="http://schemas.microsoft.com/office/powerpoint/2010/main" val="325743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36D6D9-3B39-4910-B71C-BAE4A97DCA9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9583289-FCC6-49C2-9769-A36D85054207}"/>
              </a:ext>
            </a:extLst>
          </p:cNvPr>
          <p:cNvSpPr>
            <a:spLocks noGrp="1" noChangeArrowheads="1"/>
          </p:cNvSpPr>
          <p:nvPr>
            <p:ph type="body" idx="1"/>
          </p:nvPr>
        </p:nvSpPr>
        <p:spPr bwMode="auto">
          <a:xfrm>
            <a:off x="5334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F52EC68-FDE6-47F9-AA5F-99A47C232C4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fld id="{AC311E7C-410D-4CA5-8157-0A68B84499A9}" type="datetime1">
              <a:rPr lang="en-AU" altLang="en-US"/>
              <a:pPr/>
              <a:t>27/08/2020</a:t>
            </a:fld>
            <a:endParaRPr lang="en-US" altLang="en-US"/>
          </a:p>
        </p:txBody>
      </p:sp>
      <p:sp>
        <p:nvSpPr>
          <p:cNvPr id="1029" name="Rectangle 5">
            <a:extLst>
              <a:ext uri="{FF2B5EF4-FFF2-40B4-BE49-F238E27FC236}">
                <a16:creationId xmlns:a16="http://schemas.microsoft.com/office/drawing/2014/main" id="{3AF0AB69-0841-47D9-B0A2-24311F41510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ea typeface="ＭＳ Ｐゴシック" charset="0"/>
                <a:cs typeface="ＭＳ Ｐゴシック" charset="0"/>
              </a:defRPr>
            </a:lvl1pPr>
          </a:lstStyle>
          <a:p>
            <a:pPr>
              <a:defRPr/>
            </a:pPr>
            <a:r>
              <a:rPr lang="en-US"/>
              <a:t>Distributed Systems Lecture 4</a:t>
            </a:r>
          </a:p>
        </p:txBody>
      </p:sp>
      <p:sp>
        <p:nvSpPr>
          <p:cNvPr id="1030" name="Rectangle 6">
            <a:extLst>
              <a:ext uri="{FF2B5EF4-FFF2-40B4-BE49-F238E27FC236}">
                <a16:creationId xmlns:a16="http://schemas.microsoft.com/office/drawing/2014/main" id="{DE118F50-A595-4462-8713-24C7D7B97BFF}"/>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0C3B0E47-A69F-4F54-8550-F9E6AB86D21C}" type="slidenum">
              <a:rPr lang="en-US" altLang="en-US"/>
              <a:pPr/>
              <a:t>‹#›</a:t>
            </a:fld>
            <a:endParaRPr lang="en-US" altLang="en-US"/>
          </a:p>
        </p:txBody>
      </p:sp>
      <p:pic>
        <p:nvPicPr>
          <p:cNvPr id="1031" name="Picture 7" descr="infotechlogo">
            <a:extLst>
              <a:ext uri="{FF2B5EF4-FFF2-40B4-BE49-F238E27FC236}">
                <a16:creationId xmlns:a16="http://schemas.microsoft.com/office/drawing/2014/main" id="{E24A648D-0963-4731-9800-14721534DC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6670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2000" b="1">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4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2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409239C-09F8-4216-8358-9AD4BE18E6AF}"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3" name="Text Box 2"/>
          <p:cNvSpPr txBox="1">
            <a:spLocks noChangeArrowheads="1"/>
          </p:cNvSpPr>
          <p:nvPr/>
        </p:nvSpPr>
        <p:spPr bwMode="auto">
          <a:xfrm>
            <a:off x="609600" y="457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AU"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4" name="Text Box 6"/>
          <p:cNvSpPr txBox="1">
            <a:spLocks noChangeArrowheads="1"/>
          </p:cNvSpPr>
          <p:nvPr/>
        </p:nvSpPr>
        <p:spPr bwMode="auto">
          <a:xfrm>
            <a:off x="609600" y="1676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WEEK 5</a:t>
            </a:r>
          </a:p>
        </p:txBody>
      </p:sp>
      <p:sp>
        <p:nvSpPr>
          <p:cNvPr id="5126" name="Text Box 7"/>
          <p:cNvSpPr txBox="1">
            <a:spLocks noChangeArrowheads="1"/>
          </p:cNvSpPr>
          <p:nvPr/>
        </p:nvSpPr>
        <p:spPr bwMode="auto">
          <a:xfrm>
            <a:off x="838200" y="2743200"/>
            <a:ext cx="777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ko-KR" sz="3200" b="1"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600000101010101" pitchFamily="34" charset="-127"/>
                <a:cs typeface="+mn-cs"/>
              </a:rPr>
              <a:t>SYNCHRONIZATION, MUTEX, DEADLOCKS</a:t>
            </a:r>
          </a:p>
        </p:txBody>
      </p:sp>
      <p:sp>
        <p:nvSpPr>
          <p:cNvPr id="6" name="Text Box 6">
            <a:extLst>
              <a:ext uri="{FF2B5EF4-FFF2-40B4-BE49-F238E27FC236}">
                <a16:creationId xmlns:a16="http://schemas.microsoft.com/office/drawing/2014/main" id="{ACE92D2A-B3B5-4B5F-9A86-50731A3D2C6A}"/>
              </a:ext>
            </a:extLst>
          </p:cNvPr>
          <p:cNvSpPr txBox="1">
            <a:spLocks noChangeArrowheads="1"/>
          </p:cNvSpPr>
          <p:nvPr/>
        </p:nvSpPr>
        <p:spPr bwMode="auto">
          <a:xfrm>
            <a:off x="609600" y="7620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3200" b="1" dirty="0">
                <a:latin typeface="Times New Roman" panose="02020603050405020304" pitchFamily="18" charset="0"/>
              </a:rPr>
              <a:t>FIT3143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B4498AF1-20BC-40C3-BA46-EE3531D3CB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B11FBD2-58D5-4D44-B0B6-F19FE3F32E17}"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5603" name="Slide Number Placeholder 5">
            <a:extLst>
              <a:ext uri="{FF2B5EF4-FFF2-40B4-BE49-F238E27FC236}">
                <a16:creationId xmlns:a16="http://schemas.microsoft.com/office/drawing/2014/main" id="{A56A7C7C-56B0-43F9-A409-2F0BD09A1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BBD401-D213-4935-98C2-3A2482AB5BBB}"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
        <p:nvSpPr>
          <p:cNvPr id="25604" name="Rectangle 2">
            <a:extLst>
              <a:ext uri="{FF2B5EF4-FFF2-40B4-BE49-F238E27FC236}">
                <a16:creationId xmlns:a16="http://schemas.microsoft.com/office/drawing/2014/main" id="{E5A744F0-18DA-4FE3-B793-49297AEE7048}"/>
              </a:ext>
            </a:extLst>
          </p:cNvPr>
          <p:cNvSpPr>
            <a:spLocks noGrp="1" noChangeArrowheads="1"/>
          </p:cNvSpPr>
          <p:nvPr>
            <p:ph type="title"/>
          </p:nvPr>
        </p:nvSpPr>
        <p:spPr/>
        <p:txBody>
          <a:bodyPr/>
          <a:lstStyle/>
          <a:p>
            <a:pPr eaLnBrk="1" hangingPunct="1"/>
            <a:r>
              <a:rPr lang="en-US" altLang="en-US"/>
              <a:t>Cristian</a:t>
            </a:r>
            <a:r>
              <a:rPr lang="ja-JP" altLang="en-US"/>
              <a:t>’</a:t>
            </a:r>
            <a:r>
              <a:rPr lang="en-US" altLang="ja-JP"/>
              <a:t>s Algorithm</a:t>
            </a:r>
            <a:endParaRPr lang="en-US" altLang="en-US"/>
          </a:p>
        </p:txBody>
      </p:sp>
      <p:sp>
        <p:nvSpPr>
          <p:cNvPr id="25605" name="Rectangle 3">
            <a:extLst>
              <a:ext uri="{FF2B5EF4-FFF2-40B4-BE49-F238E27FC236}">
                <a16:creationId xmlns:a16="http://schemas.microsoft.com/office/drawing/2014/main" id="{A7FB81C6-29F6-4CB0-BA24-C6AC7F0BAE08}"/>
              </a:ext>
            </a:extLst>
          </p:cNvPr>
          <p:cNvSpPr>
            <a:spLocks noGrp="1" noChangeArrowheads="1"/>
          </p:cNvSpPr>
          <p:nvPr>
            <p:ph type="body" idx="1"/>
          </p:nvPr>
        </p:nvSpPr>
        <p:spPr/>
        <p:txBody>
          <a:bodyPr/>
          <a:lstStyle/>
          <a:p>
            <a:pPr eaLnBrk="1" hangingPunct="1"/>
            <a:r>
              <a:rPr lang="en-US" altLang="en-US" sz="1800"/>
              <a:t>This algorithm synchronizes clocks of all other machines to the clock of </a:t>
            </a:r>
            <a:r>
              <a:rPr lang="en-US" altLang="en-US" sz="1800" b="1"/>
              <a:t>one </a:t>
            </a:r>
            <a:r>
              <a:rPr lang="en-US" altLang="en-US" sz="1800"/>
              <a:t>machine</a:t>
            </a:r>
            <a:r>
              <a:rPr lang="en-US" altLang="en-US" sz="1800" b="1"/>
              <a:t>, time server</a:t>
            </a:r>
            <a:r>
              <a:rPr lang="en-US" altLang="en-US" sz="1800"/>
              <a:t>.</a:t>
            </a:r>
            <a:endParaRPr lang="en-US" altLang="en-US" sz="1800" i="1"/>
          </a:p>
          <a:p>
            <a:pPr eaLnBrk="1" hangingPunct="1"/>
            <a:r>
              <a:rPr lang="en-US" altLang="en-US" sz="1800"/>
              <a:t>If the clock of the time server is adjusted to the real time, all the other machines are synchronized to the real time.</a:t>
            </a:r>
            <a:endParaRPr lang="en-US" altLang="en-US" sz="1800" i="1"/>
          </a:p>
          <a:p>
            <a:pPr eaLnBrk="1" hangingPunct="1"/>
            <a:r>
              <a:rPr lang="en-US" altLang="en-US" sz="1800"/>
              <a:t>Every machine requests the current time to the time server.</a:t>
            </a:r>
            <a:endParaRPr lang="en-US" altLang="en-US" sz="1800" i="1"/>
          </a:p>
          <a:p>
            <a:pPr eaLnBrk="1" hangingPunct="1"/>
            <a:r>
              <a:rPr lang="en-US" altLang="en-US" sz="1800"/>
              <a:t>The time server responds to the request as soon as possible.</a:t>
            </a:r>
          </a:p>
          <a:p>
            <a:pPr eaLnBrk="1" hangingPunct="1"/>
            <a:r>
              <a:rPr lang="en-US" altLang="en-US" sz="1800"/>
              <a:t>The requesting machine sets its clock to </a:t>
            </a:r>
            <a:r>
              <a:rPr lang="en-US" altLang="en-US" sz="1800" i="1"/>
              <a:t>C</a:t>
            </a:r>
            <a:r>
              <a:rPr lang="en-US" altLang="en-US" sz="1800" i="1" baseline="-25000"/>
              <a:t>s</a:t>
            </a:r>
            <a:r>
              <a:rPr lang="en-US" altLang="en-US" sz="1800" i="1"/>
              <a:t> </a:t>
            </a:r>
            <a:r>
              <a:rPr lang="en-US" altLang="en-US" sz="1800"/>
              <a:t>+(</a:t>
            </a:r>
            <a:r>
              <a:rPr lang="en-US" altLang="en-US" sz="1800" i="1"/>
              <a:t>T</a:t>
            </a:r>
            <a:r>
              <a:rPr lang="en-US" altLang="en-US" sz="1800"/>
              <a:t>1 </a:t>
            </a:r>
            <a:r>
              <a:rPr lang="en-US" altLang="en-US" sz="1800" i="1"/>
              <a:t>−T</a:t>
            </a:r>
            <a:r>
              <a:rPr lang="en-US" altLang="en-US" sz="1800"/>
              <a:t>0 </a:t>
            </a:r>
            <a:r>
              <a:rPr lang="en-US" altLang="en-US" sz="1800" i="1"/>
              <a:t>−I</a:t>
            </a:r>
            <a:r>
              <a:rPr lang="en-US" altLang="en-US" sz="1800"/>
              <a:t>)</a:t>
            </a:r>
            <a:r>
              <a:rPr lang="en-US" altLang="en-US" sz="1800" i="1"/>
              <a:t>/</a:t>
            </a:r>
            <a:r>
              <a:rPr lang="en-US" altLang="en-US" sz="1800"/>
              <a:t>2. In order to avoid clocks moving backward, clock adjustment must be introduced gradually.</a:t>
            </a:r>
          </a:p>
        </p:txBody>
      </p:sp>
      <p:pic>
        <p:nvPicPr>
          <p:cNvPr id="25606" name="Picture 4">
            <a:extLst>
              <a:ext uri="{FF2B5EF4-FFF2-40B4-BE49-F238E27FC236}">
                <a16:creationId xmlns:a16="http://schemas.microsoft.com/office/drawing/2014/main" id="{FAC94757-99D1-4A57-95FB-E47ADC135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4276725"/>
            <a:ext cx="46863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4FEC7809-FBA1-4165-A4BA-7ACE89F731E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F3209F7-B386-4DD5-A138-690D4D4D8FE7}"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6627" name="Slide Number Placeholder 5">
            <a:extLst>
              <a:ext uri="{FF2B5EF4-FFF2-40B4-BE49-F238E27FC236}">
                <a16:creationId xmlns:a16="http://schemas.microsoft.com/office/drawing/2014/main" id="{B9FBD7F9-DECF-4F54-8676-012E53EB5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130E7B-C181-49C6-AAF0-9C369303BEC0}"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
        <p:nvSpPr>
          <p:cNvPr id="26628" name="Rectangle 2">
            <a:extLst>
              <a:ext uri="{FF2B5EF4-FFF2-40B4-BE49-F238E27FC236}">
                <a16:creationId xmlns:a16="http://schemas.microsoft.com/office/drawing/2014/main" id="{6172CEF2-4F8E-4658-97F0-CD2461AF7795}"/>
              </a:ext>
            </a:extLst>
          </p:cNvPr>
          <p:cNvSpPr>
            <a:spLocks noGrp="1" noChangeArrowheads="1"/>
          </p:cNvSpPr>
          <p:nvPr>
            <p:ph type="title"/>
          </p:nvPr>
        </p:nvSpPr>
        <p:spPr/>
        <p:txBody>
          <a:bodyPr/>
          <a:lstStyle/>
          <a:p>
            <a:pPr eaLnBrk="1" hangingPunct="1"/>
            <a:r>
              <a:rPr lang="en-US" altLang="en-US"/>
              <a:t>The Berkeley Algorithm</a:t>
            </a:r>
          </a:p>
        </p:txBody>
      </p:sp>
      <p:sp>
        <p:nvSpPr>
          <p:cNvPr id="81923" name="Rectangle 3">
            <a:extLst>
              <a:ext uri="{FF2B5EF4-FFF2-40B4-BE49-F238E27FC236}">
                <a16:creationId xmlns:a16="http://schemas.microsoft.com/office/drawing/2014/main" id="{44BBB3D1-3A53-4327-BD33-B1A26D313DC0}"/>
              </a:ext>
            </a:extLst>
          </p:cNvPr>
          <p:cNvSpPr>
            <a:spLocks noGrp="1" noChangeArrowheads="1"/>
          </p:cNvSpPr>
          <p:nvPr>
            <p:ph type="body" idx="1"/>
          </p:nvPr>
        </p:nvSpPr>
        <p:spPr/>
        <p:txBody>
          <a:bodyPr/>
          <a:lstStyle/>
          <a:p>
            <a:pPr eaLnBrk="1" hangingPunct="1"/>
            <a:r>
              <a:rPr lang="en-US" altLang="en-US" sz="1600" b="1" dirty="0"/>
              <a:t>Developed by </a:t>
            </a:r>
            <a:r>
              <a:rPr lang="en-US" altLang="en-US" sz="1600" b="1" dirty="0" err="1"/>
              <a:t>Gusella</a:t>
            </a:r>
            <a:r>
              <a:rPr lang="en-US" altLang="en-US" sz="1600" b="1" dirty="0"/>
              <a:t> and </a:t>
            </a:r>
            <a:r>
              <a:rPr lang="en-US" altLang="en-US" sz="1600" b="1" dirty="0" err="1"/>
              <a:t>Zatti</a:t>
            </a:r>
            <a:r>
              <a:rPr lang="en-US" altLang="en-US" sz="1600" b="1" dirty="0"/>
              <a:t>. </a:t>
            </a:r>
          </a:p>
          <a:p>
            <a:pPr eaLnBrk="1" hangingPunct="1"/>
            <a:r>
              <a:rPr lang="en-US" altLang="en-US" sz="1600" b="1" dirty="0"/>
              <a:t>Unlike Cristian</a:t>
            </a:r>
            <a:r>
              <a:rPr lang="ja-JP" altLang="en-US" sz="1600" b="1" dirty="0"/>
              <a:t>’</a:t>
            </a:r>
            <a:r>
              <a:rPr lang="en-US" altLang="ja-JP" sz="1600" b="1" dirty="0"/>
              <a:t>s Algorithm the server process in Berkeley algorithm, called the </a:t>
            </a:r>
            <a:r>
              <a:rPr lang="en-US" altLang="ja-JP" sz="1600" b="1" i="1" dirty="0"/>
              <a:t>master</a:t>
            </a:r>
            <a:r>
              <a:rPr lang="en-US" altLang="ja-JP" sz="1600" b="1" dirty="0"/>
              <a:t> periodically polls other </a:t>
            </a:r>
            <a:r>
              <a:rPr lang="en-US" altLang="ja-JP" sz="1600" b="1" i="1" dirty="0"/>
              <a:t>slave</a:t>
            </a:r>
            <a:r>
              <a:rPr lang="en-US" altLang="ja-JP" sz="1600" b="1" dirty="0"/>
              <a:t> process. </a:t>
            </a:r>
          </a:p>
          <a:p>
            <a:pPr eaLnBrk="1" hangingPunct="1"/>
            <a:r>
              <a:rPr lang="en-US" altLang="en-US" sz="1600" b="1" dirty="0"/>
              <a:t>Generally speaking the algorithm is as follows:</a:t>
            </a:r>
          </a:p>
          <a:p>
            <a:pPr lvl="1" eaLnBrk="1" hangingPunct="1"/>
            <a:r>
              <a:rPr lang="en-US" altLang="en-US" sz="1600" b="1" dirty="0"/>
              <a:t>A </a:t>
            </a:r>
            <a:r>
              <a:rPr lang="en-US" altLang="en-US" sz="1600" b="1" i="1" dirty="0"/>
              <a:t>master</a:t>
            </a:r>
            <a:r>
              <a:rPr lang="en-US" altLang="en-US" sz="1600" b="1" dirty="0"/>
              <a:t> is chosen with a ring based election algorithm (Chang and Roberts algorithm).</a:t>
            </a:r>
          </a:p>
          <a:p>
            <a:pPr lvl="1" eaLnBrk="1" hangingPunct="1"/>
            <a:r>
              <a:rPr lang="en-US" altLang="en-US" sz="1600" b="1" dirty="0"/>
              <a:t>The </a:t>
            </a:r>
            <a:r>
              <a:rPr lang="en-US" altLang="en-US" sz="1600" b="1" i="1" dirty="0"/>
              <a:t>master</a:t>
            </a:r>
            <a:r>
              <a:rPr lang="en-US" altLang="en-US" sz="1600" b="1" dirty="0"/>
              <a:t> polls the </a:t>
            </a:r>
            <a:r>
              <a:rPr lang="en-US" altLang="en-US" sz="1600" b="1" i="1" dirty="0"/>
              <a:t>slaves</a:t>
            </a:r>
            <a:r>
              <a:rPr lang="en-US" altLang="en-US" sz="1600" b="1" dirty="0"/>
              <a:t> who reply with their time in a similar way to Cristian's algorithm</a:t>
            </a:r>
          </a:p>
          <a:p>
            <a:pPr lvl="1" eaLnBrk="1" hangingPunct="1"/>
            <a:r>
              <a:rPr lang="en-US" altLang="en-US" sz="1600" b="1" dirty="0"/>
              <a:t>The </a:t>
            </a:r>
            <a:r>
              <a:rPr lang="en-US" altLang="en-US" sz="1600" b="1" i="1" dirty="0"/>
              <a:t>master</a:t>
            </a:r>
            <a:r>
              <a:rPr lang="en-US" altLang="en-US" sz="1600" b="1" dirty="0"/>
              <a:t> observes the round-trip time (RTT) of the messages and estimates the time of each </a:t>
            </a:r>
            <a:r>
              <a:rPr lang="en-US" altLang="en-US" sz="1600" b="1" i="1" dirty="0"/>
              <a:t>slave</a:t>
            </a:r>
            <a:r>
              <a:rPr lang="en-US" altLang="en-US" sz="1600" b="1" dirty="0"/>
              <a:t> and its own. </a:t>
            </a:r>
          </a:p>
          <a:p>
            <a:pPr lvl="1" eaLnBrk="1" hangingPunct="1"/>
            <a:r>
              <a:rPr lang="en-US" altLang="en-US" sz="1600" b="1" dirty="0"/>
              <a:t>The </a:t>
            </a:r>
            <a:r>
              <a:rPr lang="en-US" altLang="en-US" sz="1600" b="1" i="1" dirty="0"/>
              <a:t>master</a:t>
            </a:r>
            <a:r>
              <a:rPr lang="en-US" altLang="en-US" sz="1600" b="1" dirty="0"/>
              <a:t> then averages the clock times, ignoring any values it receives far outside the values of the others. </a:t>
            </a:r>
          </a:p>
          <a:p>
            <a:pPr lvl="1" eaLnBrk="1" hangingPunct="1"/>
            <a:r>
              <a:rPr lang="en-US" altLang="en-US" sz="1600" b="1" dirty="0"/>
              <a:t>Instead of sending the updated current time back to the other process, the </a:t>
            </a:r>
            <a:r>
              <a:rPr lang="en-US" altLang="en-US" sz="1600" b="1" i="1" dirty="0"/>
              <a:t>master</a:t>
            </a:r>
            <a:r>
              <a:rPr lang="en-US" altLang="en-US" sz="1600" b="1" dirty="0"/>
              <a:t> then sends out the amount (positive or negative) that each </a:t>
            </a:r>
            <a:r>
              <a:rPr lang="en-US" altLang="en-US" sz="1600" b="1" i="1" dirty="0"/>
              <a:t>slave</a:t>
            </a:r>
            <a:r>
              <a:rPr lang="en-US" altLang="en-US" sz="1600" b="1" dirty="0"/>
              <a:t> must adjust its clock. This avoids further uncertainty due to RTT at the </a:t>
            </a:r>
            <a:r>
              <a:rPr lang="en-US" altLang="en-US" sz="1600" b="1" i="1" dirty="0"/>
              <a:t>slave</a:t>
            </a:r>
            <a:r>
              <a:rPr lang="en-US" altLang="en-US" sz="1600" b="1" dirty="0"/>
              <a:t> processes. </a:t>
            </a:r>
          </a:p>
          <a:p>
            <a:pPr lvl="1" eaLnBrk="1" hangingPunct="1"/>
            <a:r>
              <a:rPr lang="en-US" altLang="en-US" sz="1600" b="1" dirty="0"/>
              <a:t>Everybody adjust the time.</a:t>
            </a:r>
          </a:p>
          <a:p>
            <a:pPr eaLnBrk="1" hangingPunct="1"/>
            <a:endParaRPr lang="en-US"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3">
                                            <p:txEl>
                                              <p:pRg st="3" end="3"/>
                                            </p:txEl>
                                          </p:spTgt>
                                        </p:tgtEl>
                                        <p:attrNameLst>
                                          <p:attrName>style.visibility</p:attrName>
                                        </p:attrNameLst>
                                      </p:cBhvr>
                                      <p:to>
                                        <p:strVal val="visible"/>
                                      </p:to>
                                    </p:set>
                                    <p:animEffect transition="in" filter="fade">
                                      <p:cBhvr>
                                        <p:cTn id="7" dur="500"/>
                                        <p:tgtEl>
                                          <p:spTgt spid="8192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23">
                                            <p:txEl>
                                              <p:pRg st="4" end="4"/>
                                            </p:txEl>
                                          </p:spTgt>
                                        </p:tgtEl>
                                        <p:attrNameLst>
                                          <p:attrName>style.visibility</p:attrName>
                                        </p:attrNameLst>
                                      </p:cBhvr>
                                      <p:to>
                                        <p:strVal val="visible"/>
                                      </p:to>
                                    </p:set>
                                    <p:animEffect transition="in" filter="fade">
                                      <p:cBhvr>
                                        <p:cTn id="12" dur="500"/>
                                        <p:tgtEl>
                                          <p:spTgt spid="819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23">
                                            <p:txEl>
                                              <p:pRg st="5" end="5"/>
                                            </p:txEl>
                                          </p:spTgt>
                                        </p:tgtEl>
                                        <p:attrNameLst>
                                          <p:attrName>style.visibility</p:attrName>
                                        </p:attrNameLst>
                                      </p:cBhvr>
                                      <p:to>
                                        <p:strVal val="visible"/>
                                      </p:to>
                                    </p:set>
                                    <p:animEffect transition="in" filter="fade">
                                      <p:cBhvr>
                                        <p:cTn id="17" dur="500"/>
                                        <p:tgtEl>
                                          <p:spTgt spid="819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923">
                                            <p:txEl>
                                              <p:pRg st="6" end="6"/>
                                            </p:txEl>
                                          </p:spTgt>
                                        </p:tgtEl>
                                        <p:attrNameLst>
                                          <p:attrName>style.visibility</p:attrName>
                                        </p:attrNameLst>
                                      </p:cBhvr>
                                      <p:to>
                                        <p:strVal val="visible"/>
                                      </p:to>
                                    </p:set>
                                    <p:animEffect transition="in" filter="fade">
                                      <p:cBhvr>
                                        <p:cTn id="22" dur="500"/>
                                        <p:tgtEl>
                                          <p:spTgt spid="819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1923">
                                            <p:txEl>
                                              <p:pRg st="7" end="7"/>
                                            </p:txEl>
                                          </p:spTgt>
                                        </p:tgtEl>
                                        <p:attrNameLst>
                                          <p:attrName>style.visibility</p:attrName>
                                        </p:attrNameLst>
                                      </p:cBhvr>
                                      <p:to>
                                        <p:strVal val="visible"/>
                                      </p:to>
                                    </p:set>
                                    <p:animEffect transition="in" filter="fade">
                                      <p:cBhvr>
                                        <p:cTn id="27" dur="500"/>
                                        <p:tgtEl>
                                          <p:spTgt spid="8192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1923">
                                            <p:txEl>
                                              <p:pRg st="8" end="8"/>
                                            </p:txEl>
                                          </p:spTgt>
                                        </p:tgtEl>
                                        <p:attrNameLst>
                                          <p:attrName>style.visibility</p:attrName>
                                        </p:attrNameLst>
                                      </p:cBhvr>
                                      <p:to>
                                        <p:strVal val="visible"/>
                                      </p:to>
                                    </p:set>
                                    <p:animEffect transition="in" filter="fade">
                                      <p:cBhvr>
                                        <p:cTn id="32" dur="500"/>
                                        <p:tgtEl>
                                          <p:spTgt spid="819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1F974839-8952-4511-BE35-0F26F12D1F6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6EE5AA5-81E5-4A89-8F6E-9C449741631B}"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7651" name="Slide Number Placeholder 5">
            <a:extLst>
              <a:ext uri="{FF2B5EF4-FFF2-40B4-BE49-F238E27FC236}">
                <a16:creationId xmlns:a16="http://schemas.microsoft.com/office/drawing/2014/main" id="{2901BBE1-FCD5-429E-81B8-8E15DB5432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3FFDEB2-B516-41DE-AB32-8A57A34F20BC}"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27652" name="Rectangle 2">
            <a:extLst>
              <a:ext uri="{FF2B5EF4-FFF2-40B4-BE49-F238E27FC236}">
                <a16:creationId xmlns:a16="http://schemas.microsoft.com/office/drawing/2014/main" id="{E256B547-241B-4386-8F70-A8445140CFD7}"/>
              </a:ext>
            </a:extLst>
          </p:cNvPr>
          <p:cNvSpPr>
            <a:spLocks noGrp="1" noChangeArrowheads="1"/>
          </p:cNvSpPr>
          <p:nvPr>
            <p:ph type="title"/>
          </p:nvPr>
        </p:nvSpPr>
        <p:spPr/>
        <p:txBody>
          <a:bodyPr/>
          <a:lstStyle/>
          <a:p>
            <a:pPr eaLnBrk="1" hangingPunct="1"/>
            <a:r>
              <a:rPr lang="en-US" altLang="en-US"/>
              <a:t>The Berkeley Algorithm</a:t>
            </a:r>
          </a:p>
        </p:txBody>
      </p:sp>
      <p:sp>
        <p:nvSpPr>
          <p:cNvPr id="27653" name="Rectangle 3">
            <a:extLst>
              <a:ext uri="{FF2B5EF4-FFF2-40B4-BE49-F238E27FC236}">
                <a16:creationId xmlns:a16="http://schemas.microsoft.com/office/drawing/2014/main" id="{0E5AC96F-C544-4D85-9447-D1095A0C6A1F}"/>
              </a:ext>
            </a:extLst>
          </p:cNvPr>
          <p:cNvSpPr>
            <a:spLocks noGrp="1" noChangeArrowheads="1"/>
          </p:cNvSpPr>
          <p:nvPr>
            <p:ph type="body" idx="1"/>
          </p:nvPr>
        </p:nvSpPr>
        <p:spPr/>
        <p:txBody>
          <a:bodyPr/>
          <a:lstStyle/>
          <a:p>
            <a:pPr lvl="1" eaLnBrk="1" hangingPunct="1">
              <a:lnSpc>
                <a:spcPct val="80000"/>
              </a:lnSpc>
            </a:pPr>
            <a:endParaRPr lang="en-US" altLang="en-US" sz="16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r>
              <a:rPr lang="en-US" altLang="en-US" sz="1800"/>
              <a:t>With this method the average cancels out individual clock's tendencies to drift.</a:t>
            </a:r>
          </a:p>
          <a:p>
            <a:pPr eaLnBrk="1" hangingPunct="1">
              <a:lnSpc>
                <a:spcPct val="80000"/>
              </a:lnSpc>
            </a:pPr>
            <a:endParaRPr lang="en-US" altLang="en-US" sz="1800"/>
          </a:p>
          <a:p>
            <a:pPr eaLnBrk="1" hangingPunct="1">
              <a:lnSpc>
                <a:spcPct val="80000"/>
              </a:lnSpc>
            </a:pPr>
            <a:r>
              <a:rPr lang="en-US" altLang="en-US" sz="1800"/>
              <a:t>Computer systems normally avoid rewinding their clock when they receive a negative clock alteration from the master. Doing so would break the property of monotonic time, which is a fundamental assumption in certain algorithms in the system itself or in some programs. </a:t>
            </a:r>
          </a:p>
          <a:p>
            <a:pPr eaLnBrk="1" hangingPunct="1">
              <a:lnSpc>
                <a:spcPct val="80000"/>
              </a:lnSpc>
            </a:pPr>
            <a:endParaRPr lang="en-US" altLang="en-US" sz="1800"/>
          </a:p>
          <a:p>
            <a:pPr eaLnBrk="1" hangingPunct="1">
              <a:lnSpc>
                <a:spcPct val="80000"/>
              </a:lnSpc>
            </a:pPr>
            <a:r>
              <a:rPr lang="en-US" altLang="en-US" sz="1800"/>
              <a:t>A simple solution to this problem is to halt the clock for the duration specified by the master, but this simplistic solution can also cause problems, although they are less severe. For minor corrections, most systems slow the clock (known as "clock slew"), applying the correction over a longer period of time.</a:t>
            </a:r>
          </a:p>
        </p:txBody>
      </p:sp>
      <p:pic>
        <p:nvPicPr>
          <p:cNvPr id="27654" name="Picture 4">
            <a:extLst>
              <a:ext uri="{FF2B5EF4-FFF2-40B4-BE49-F238E27FC236}">
                <a16:creationId xmlns:a16="http://schemas.microsoft.com/office/drawing/2014/main" id="{E95C65D4-08D4-4D0A-9BFD-D0D6D87B4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67575"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7">
            <a:extLst>
              <a:ext uri="{FF2B5EF4-FFF2-40B4-BE49-F238E27FC236}">
                <a16:creationId xmlns:a16="http://schemas.microsoft.com/office/drawing/2014/main" id="{63255A0C-87FE-4EF1-B9ED-DCD187635808}"/>
              </a:ext>
            </a:extLst>
          </p:cNvPr>
          <p:cNvSpPr txBox="1">
            <a:spLocks noChangeArrowheads="1"/>
          </p:cNvSpPr>
          <p:nvPr/>
        </p:nvSpPr>
        <p:spPr bwMode="auto">
          <a:xfrm>
            <a:off x="5181600" y="2057400"/>
            <a:ext cx="533400" cy="307975"/>
          </a:xfrm>
          <a:prstGeom prst="rect">
            <a:avLst/>
          </a:prstGeom>
          <a:solidFill>
            <a:srgbClr val="D9FFE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400">
                <a:latin typeface="Arial" panose="020B0604020202020204" pitchFamily="34" charset="0"/>
              </a:rPr>
              <a:t>2.90</a:t>
            </a:r>
          </a:p>
        </p:txBody>
      </p:sp>
      <p:sp>
        <p:nvSpPr>
          <p:cNvPr id="27656" name="TextBox 9">
            <a:extLst>
              <a:ext uri="{FF2B5EF4-FFF2-40B4-BE49-F238E27FC236}">
                <a16:creationId xmlns:a16="http://schemas.microsoft.com/office/drawing/2014/main" id="{4CC7BDF5-2BAF-428D-A37C-51B400C3560C}"/>
              </a:ext>
            </a:extLst>
          </p:cNvPr>
          <p:cNvSpPr txBox="1">
            <a:spLocks noChangeArrowheads="1"/>
          </p:cNvSpPr>
          <p:nvPr/>
        </p:nvSpPr>
        <p:spPr bwMode="auto">
          <a:xfrm>
            <a:off x="2971800" y="2057400"/>
            <a:ext cx="533400" cy="307975"/>
          </a:xfrm>
          <a:prstGeom prst="rect">
            <a:avLst/>
          </a:prstGeom>
          <a:solidFill>
            <a:srgbClr val="D9FFE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400">
                <a:latin typeface="Arial" panose="020B0604020202020204" pitchFamily="34" charset="0"/>
              </a:rPr>
              <a:t>2.90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a:extLst>
              <a:ext uri="{FF2B5EF4-FFF2-40B4-BE49-F238E27FC236}">
                <a16:creationId xmlns:a16="http://schemas.microsoft.com/office/drawing/2014/main" id="{56A5022C-00FC-46EC-A27E-0A548617DFF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FBDFEE-10A6-4882-9303-25D13C91CE7E}"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8675" name="Slide Number Placeholder 5">
            <a:extLst>
              <a:ext uri="{FF2B5EF4-FFF2-40B4-BE49-F238E27FC236}">
                <a16:creationId xmlns:a16="http://schemas.microsoft.com/office/drawing/2014/main" id="{C48BBCC0-DDC7-459D-895E-6A88B527D8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370E088-F9A1-480A-87BE-52EBDF5AAA0C}"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28676" name="Rectangle 2">
            <a:extLst>
              <a:ext uri="{FF2B5EF4-FFF2-40B4-BE49-F238E27FC236}">
                <a16:creationId xmlns:a16="http://schemas.microsoft.com/office/drawing/2014/main" id="{2186FC07-D288-40B2-A3E6-852C98FEC7DA}"/>
              </a:ext>
            </a:extLst>
          </p:cNvPr>
          <p:cNvSpPr>
            <a:spLocks noGrp="1" noChangeArrowheads="1"/>
          </p:cNvSpPr>
          <p:nvPr>
            <p:ph type="title"/>
          </p:nvPr>
        </p:nvSpPr>
        <p:spPr/>
        <p:txBody>
          <a:bodyPr/>
          <a:lstStyle/>
          <a:p>
            <a:pPr eaLnBrk="1" hangingPunct="1"/>
            <a:r>
              <a:rPr lang="en-US" altLang="en-US"/>
              <a:t>Averaging Algorithm</a:t>
            </a:r>
          </a:p>
        </p:txBody>
      </p:sp>
      <p:sp>
        <p:nvSpPr>
          <p:cNvPr id="28677" name="Rectangle 3">
            <a:extLst>
              <a:ext uri="{FF2B5EF4-FFF2-40B4-BE49-F238E27FC236}">
                <a16:creationId xmlns:a16="http://schemas.microsoft.com/office/drawing/2014/main" id="{68944EAF-879A-4D69-8A93-75224A118EC1}"/>
              </a:ext>
            </a:extLst>
          </p:cNvPr>
          <p:cNvSpPr>
            <a:spLocks noGrp="1" noChangeArrowheads="1"/>
          </p:cNvSpPr>
          <p:nvPr>
            <p:ph type="body" idx="1"/>
          </p:nvPr>
        </p:nvSpPr>
        <p:spPr/>
        <p:txBody>
          <a:bodyPr/>
          <a:lstStyle/>
          <a:p>
            <a:pPr eaLnBrk="1" hangingPunct="1">
              <a:lnSpc>
                <a:spcPct val="90000"/>
              </a:lnSpc>
            </a:pPr>
            <a:r>
              <a:rPr lang="en-US" altLang="en-US" dirty="0"/>
              <a:t>Both Cristian </a:t>
            </a:r>
            <a:r>
              <a:rPr lang="ja-JP" altLang="en-US" dirty="0"/>
              <a:t>’</a:t>
            </a:r>
            <a:r>
              <a:rPr lang="en-US" altLang="ja-JP" dirty="0"/>
              <a:t>s algorithm and the Berkeley algorithm are centralized algorithms with the disadvantages such as the existence of the single point of failure and high traffic volume around the server.</a:t>
            </a:r>
            <a:endParaRPr lang="en-US" altLang="ja-JP" i="1" dirty="0"/>
          </a:p>
          <a:p>
            <a:pPr eaLnBrk="1" hangingPunct="1">
              <a:lnSpc>
                <a:spcPct val="90000"/>
              </a:lnSpc>
            </a:pPr>
            <a:endParaRPr lang="en-US" altLang="en-US" i="1" dirty="0"/>
          </a:p>
          <a:p>
            <a:pPr eaLnBrk="1" hangingPunct="1">
              <a:lnSpc>
                <a:spcPct val="90000"/>
              </a:lnSpc>
            </a:pPr>
            <a:r>
              <a:rPr lang="ja-JP" altLang="en-US" dirty="0"/>
              <a:t>“</a:t>
            </a:r>
            <a:r>
              <a:rPr lang="en-US" altLang="ja-JP" dirty="0"/>
              <a:t>Averaging algorithm</a:t>
            </a:r>
            <a:r>
              <a:rPr lang="ja-JP" altLang="en-US" dirty="0"/>
              <a:t>”</a:t>
            </a:r>
            <a:r>
              <a:rPr lang="en-US" altLang="ja-JP" dirty="0"/>
              <a:t> is a decentralized algorithm.</a:t>
            </a:r>
            <a:endParaRPr lang="en-US" altLang="ja-JP" i="1" dirty="0"/>
          </a:p>
          <a:p>
            <a:pPr eaLnBrk="1" hangingPunct="1">
              <a:lnSpc>
                <a:spcPct val="90000"/>
              </a:lnSpc>
            </a:pPr>
            <a:endParaRPr lang="en-US" altLang="en-US" dirty="0"/>
          </a:p>
          <a:p>
            <a:pPr eaLnBrk="1" hangingPunct="1">
              <a:lnSpc>
                <a:spcPct val="90000"/>
              </a:lnSpc>
            </a:pPr>
            <a:r>
              <a:rPr lang="en-US" altLang="en-US" dirty="0"/>
              <a:t>This algorithm divides time into resynchronization intervals with a fixed length R.</a:t>
            </a:r>
            <a:endParaRPr lang="en-US" altLang="en-US" i="1" dirty="0"/>
          </a:p>
          <a:p>
            <a:pPr eaLnBrk="1" hangingPunct="1">
              <a:lnSpc>
                <a:spcPct val="90000"/>
              </a:lnSpc>
            </a:pPr>
            <a:endParaRPr lang="en-US" altLang="en-US" dirty="0"/>
          </a:p>
          <a:p>
            <a:pPr eaLnBrk="1" hangingPunct="1">
              <a:lnSpc>
                <a:spcPct val="90000"/>
              </a:lnSpc>
            </a:pPr>
            <a:r>
              <a:rPr lang="en-US" altLang="en-US" dirty="0"/>
              <a:t>Every machine broadcasts the current time at the beginning of each interval according to its clock.</a:t>
            </a:r>
            <a:endParaRPr lang="en-US" altLang="en-US" i="1" dirty="0"/>
          </a:p>
          <a:p>
            <a:pPr eaLnBrk="1" hangingPunct="1">
              <a:lnSpc>
                <a:spcPct val="90000"/>
              </a:lnSpc>
            </a:pPr>
            <a:endParaRPr lang="en-US" altLang="en-US" dirty="0"/>
          </a:p>
          <a:p>
            <a:pPr eaLnBrk="1" hangingPunct="1">
              <a:lnSpc>
                <a:spcPct val="90000"/>
              </a:lnSpc>
            </a:pPr>
            <a:r>
              <a:rPr lang="en-US" altLang="en-US" dirty="0"/>
              <a:t>A machine collects all other broadcasts for a certain interval and sets the local clock by the average of their arrival times.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4">
            <a:extLst>
              <a:ext uri="{FF2B5EF4-FFF2-40B4-BE49-F238E27FC236}">
                <a16:creationId xmlns:a16="http://schemas.microsoft.com/office/drawing/2014/main" id="{0BFC3D83-15ED-41C6-B2C6-183F2950B6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D81DCEE-A6B0-459F-B772-EEF43FFF8568}"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9699" name="Slide Number Placeholder 6">
            <a:extLst>
              <a:ext uri="{FF2B5EF4-FFF2-40B4-BE49-F238E27FC236}">
                <a16:creationId xmlns:a16="http://schemas.microsoft.com/office/drawing/2014/main" id="{1A468375-9A34-4745-8BCB-579F1EA71B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BBC1994-42F4-4361-A854-99EA8A74FF5E}"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29700" name="Rectangle 6">
            <a:extLst>
              <a:ext uri="{FF2B5EF4-FFF2-40B4-BE49-F238E27FC236}">
                <a16:creationId xmlns:a16="http://schemas.microsoft.com/office/drawing/2014/main" id="{B4B4F6CA-58D9-4AE2-B1A6-6B3A888CF4C2}"/>
              </a:ext>
            </a:extLst>
          </p:cNvPr>
          <p:cNvSpPr>
            <a:spLocks noGrp="1" noChangeArrowheads="1"/>
          </p:cNvSpPr>
          <p:nvPr>
            <p:ph type="title"/>
          </p:nvPr>
        </p:nvSpPr>
        <p:spPr/>
        <p:txBody>
          <a:bodyPr/>
          <a:lstStyle/>
          <a:p>
            <a:pPr eaLnBrk="1" hangingPunct="1"/>
            <a:r>
              <a:rPr lang="en-US" altLang="en-US"/>
              <a:t>Averaging Algorithm</a:t>
            </a:r>
          </a:p>
        </p:txBody>
      </p:sp>
      <p:sp>
        <p:nvSpPr>
          <p:cNvPr id="29701" name="Rectangle 3">
            <a:extLst>
              <a:ext uri="{FF2B5EF4-FFF2-40B4-BE49-F238E27FC236}">
                <a16:creationId xmlns:a16="http://schemas.microsoft.com/office/drawing/2014/main" id="{6C32B87E-92E7-4CB9-A84F-3E68A53A36B6}"/>
              </a:ext>
            </a:extLst>
          </p:cNvPr>
          <p:cNvSpPr>
            <a:spLocks noGrp="1" noChangeArrowheads="1"/>
          </p:cNvSpPr>
          <p:nvPr>
            <p:ph type="body" sz="half" idx="1"/>
          </p:nvPr>
        </p:nvSpPr>
        <p:spPr>
          <a:xfrm>
            <a:off x="533400" y="1600200"/>
            <a:ext cx="6934200" cy="4525963"/>
          </a:xfrm>
        </p:spPr>
        <p:txBody>
          <a:bodyPr/>
          <a:lstStyle/>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r>
              <a:rPr lang="en-US" altLang="en-US" sz="1800"/>
              <a:t>Clock on processor </a:t>
            </a:r>
            <a:r>
              <a:rPr lang="en-US" altLang="en-US" sz="1800" i="1"/>
              <a:t>P</a:t>
            </a:r>
            <a:r>
              <a:rPr lang="en-US" altLang="en-US" sz="1800"/>
              <a:t>0 should be advanced by Δ</a:t>
            </a:r>
            <a:r>
              <a:rPr lang="en-US" altLang="en-US" sz="1800" i="1"/>
              <a:t>t</a:t>
            </a:r>
            <a:r>
              <a:rPr lang="en-US" altLang="en-US" sz="1800"/>
              <a:t>0 as below</a:t>
            </a:r>
          </a:p>
          <a:p>
            <a:pPr eaLnBrk="1" hangingPunct="1"/>
            <a:endParaRPr lang="en-US" altLang="en-US" sz="1800"/>
          </a:p>
        </p:txBody>
      </p:sp>
      <p:pic>
        <p:nvPicPr>
          <p:cNvPr id="29702" name="Picture 4">
            <a:extLst>
              <a:ext uri="{FF2B5EF4-FFF2-40B4-BE49-F238E27FC236}">
                <a16:creationId xmlns:a16="http://schemas.microsoft.com/office/drawing/2014/main" id="{F0FC01F8-626E-401E-AA00-377268021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657350"/>
            <a:ext cx="42386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703" name="Object 2">
            <a:extLst>
              <a:ext uri="{FF2B5EF4-FFF2-40B4-BE49-F238E27FC236}">
                <a16:creationId xmlns:a16="http://schemas.microsoft.com/office/drawing/2014/main" id="{83361842-3A72-4226-93FF-D4FE5726C2B7}"/>
              </a:ext>
            </a:extLst>
          </p:cNvPr>
          <p:cNvGraphicFramePr>
            <a:graphicFrameLocks noGrp="1" noChangeAspect="1"/>
          </p:cNvGraphicFramePr>
          <p:nvPr>
            <p:ph sz="half" idx="2"/>
          </p:nvPr>
        </p:nvGraphicFramePr>
        <p:xfrm>
          <a:off x="2438400" y="4876800"/>
          <a:ext cx="3508375" cy="954088"/>
        </p:xfrm>
        <a:graphic>
          <a:graphicData uri="http://schemas.openxmlformats.org/presentationml/2006/ole">
            <mc:AlternateContent xmlns:mc="http://schemas.openxmlformats.org/markup-compatibility/2006">
              <mc:Choice xmlns:v="urn:schemas-microsoft-com:vml" Requires="v">
                <p:oleObj spid="_x0000_s29721" name="Equation" r:id="rId4" imgW="1447172" imgH="393529" progId="Equation.3">
                  <p:embed/>
                </p:oleObj>
              </mc:Choice>
              <mc:Fallback>
                <p:oleObj name="Equation" r:id="rId4" imgW="1447172" imgH="3935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876800"/>
                        <a:ext cx="3508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8D7D7DF8-398D-498F-9133-DD7B09F4CC5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2AC3F6D-27D2-4C1E-B60F-7688D3CA8E6F}"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0723" name="Slide Number Placeholder 5">
            <a:extLst>
              <a:ext uri="{FF2B5EF4-FFF2-40B4-BE49-F238E27FC236}">
                <a16:creationId xmlns:a16="http://schemas.microsoft.com/office/drawing/2014/main" id="{F84B6795-D771-4EBD-A07F-2AEBDB0CD7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6D21EF1-C962-47CC-84C5-88C8B0AC6748}"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30724" name="Rectangle 2">
            <a:extLst>
              <a:ext uri="{FF2B5EF4-FFF2-40B4-BE49-F238E27FC236}">
                <a16:creationId xmlns:a16="http://schemas.microsoft.com/office/drawing/2014/main" id="{1A9706B3-9A46-4957-B057-70CDAEA8C629}"/>
              </a:ext>
            </a:extLst>
          </p:cNvPr>
          <p:cNvSpPr>
            <a:spLocks noGrp="1" noChangeArrowheads="1"/>
          </p:cNvSpPr>
          <p:nvPr>
            <p:ph type="title"/>
          </p:nvPr>
        </p:nvSpPr>
        <p:spPr/>
        <p:txBody>
          <a:bodyPr/>
          <a:lstStyle/>
          <a:p>
            <a:pPr eaLnBrk="1" hangingPunct="1"/>
            <a:r>
              <a:rPr lang="en-US" altLang="en-US"/>
              <a:t>Logical Clock and Physical Clock</a:t>
            </a:r>
          </a:p>
        </p:txBody>
      </p:sp>
      <p:sp>
        <p:nvSpPr>
          <p:cNvPr id="30725" name="Rectangle 3">
            <a:extLst>
              <a:ext uri="{FF2B5EF4-FFF2-40B4-BE49-F238E27FC236}">
                <a16:creationId xmlns:a16="http://schemas.microsoft.com/office/drawing/2014/main" id="{A9F4A7FC-ADB9-41F7-AC35-FD5B7A6AAC46}"/>
              </a:ext>
            </a:extLst>
          </p:cNvPr>
          <p:cNvSpPr>
            <a:spLocks noGrp="1" noChangeArrowheads="1"/>
          </p:cNvSpPr>
          <p:nvPr>
            <p:ph type="body" idx="1"/>
          </p:nvPr>
        </p:nvSpPr>
        <p:spPr>
          <a:xfrm>
            <a:off x="533400" y="1600200"/>
            <a:ext cx="8382000" cy="4525963"/>
          </a:xfrm>
        </p:spPr>
        <p:txBody>
          <a:bodyPr/>
          <a:lstStyle/>
          <a:p>
            <a:pPr eaLnBrk="1" hangingPunct="1"/>
            <a:r>
              <a:rPr lang="en-US" altLang="en-US" sz="1800"/>
              <a:t>Lamport showed</a:t>
            </a:r>
            <a:endParaRPr lang="en-US" altLang="en-US" sz="1800" i="1"/>
          </a:p>
          <a:p>
            <a:pPr lvl="1" eaLnBrk="1" hangingPunct="1"/>
            <a:r>
              <a:rPr lang="en-US" altLang="en-US" sz="1800" i="1"/>
              <a:t>C</a:t>
            </a:r>
            <a:r>
              <a:rPr lang="en-US" altLang="en-US" sz="1800"/>
              <a:t>lock synchronization need not be absolute</a:t>
            </a:r>
            <a:endParaRPr lang="en-US" altLang="en-US" sz="1800" i="1"/>
          </a:p>
          <a:p>
            <a:pPr lvl="1" eaLnBrk="1" hangingPunct="1"/>
            <a:r>
              <a:rPr lang="en-US" altLang="en-US" sz="1800"/>
              <a:t>If two processes do not interact their clocks need not be synchronized.</a:t>
            </a:r>
            <a:endParaRPr lang="en-US" altLang="en-US" sz="1800" i="1"/>
          </a:p>
          <a:p>
            <a:pPr lvl="1" eaLnBrk="1" hangingPunct="1"/>
            <a:r>
              <a:rPr lang="en-US" altLang="en-US" sz="1800"/>
              <a:t>What matters is they agree on the order in which events occur.</a:t>
            </a:r>
            <a:endParaRPr lang="en-US" altLang="en-US" sz="1800" i="1"/>
          </a:p>
          <a:p>
            <a:pPr eaLnBrk="1" hangingPunct="1"/>
            <a:endParaRPr lang="en-US" altLang="en-US" sz="1800"/>
          </a:p>
          <a:p>
            <a:pPr eaLnBrk="1" hangingPunct="1"/>
            <a:r>
              <a:rPr lang="en-US" altLang="en-US" sz="1800"/>
              <a:t>For many purposes, it is sufficient that all interacting machines agree on the same time. It is not essential that this time is the real time. </a:t>
            </a:r>
          </a:p>
          <a:p>
            <a:pPr lvl="1" eaLnBrk="1" hangingPunct="1"/>
            <a:r>
              <a:rPr lang="en-US" altLang="en-US" sz="1800"/>
              <a:t>The clocks that agree among certain computers but not necessarily with the real clock are logical clocks.</a:t>
            </a:r>
            <a:endParaRPr lang="en-US" altLang="en-US" sz="1800" i="1"/>
          </a:p>
          <a:p>
            <a:pPr eaLnBrk="1" hangingPunct="1"/>
            <a:endParaRPr lang="en-US" altLang="en-US" sz="1800"/>
          </a:p>
          <a:p>
            <a:pPr eaLnBrk="1" hangingPunct="1"/>
            <a:r>
              <a:rPr lang="en-US" altLang="en-US" sz="1800"/>
              <a:t>Clocks that agree on time and within a certain time limit, are physical clocks.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B433428C-8A89-49CE-BE20-B0C50932C8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E2F4B49-BAA5-4E73-A678-489BCFD995B1}"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1747" name="Slide Number Placeholder 5">
            <a:extLst>
              <a:ext uri="{FF2B5EF4-FFF2-40B4-BE49-F238E27FC236}">
                <a16:creationId xmlns:a16="http://schemas.microsoft.com/office/drawing/2014/main" id="{B1F6E717-F174-4D1D-8B9B-1FE0165C64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4399A13-1572-4656-ABC6-DBFA3146965E}"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
        <p:nvSpPr>
          <p:cNvPr id="31748" name="Rectangle 2">
            <a:extLst>
              <a:ext uri="{FF2B5EF4-FFF2-40B4-BE49-F238E27FC236}">
                <a16:creationId xmlns:a16="http://schemas.microsoft.com/office/drawing/2014/main" id="{68FDE385-4EFC-4920-B8A3-C16DF3337689}"/>
              </a:ext>
            </a:extLst>
          </p:cNvPr>
          <p:cNvSpPr>
            <a:spLocks noGrp="1" noChangeArrowheads="1"/>
          </p:cNvSpPr>
          <p:nvPr>
            <p:ph type="title"/>
          </p:nvPr>
        </p:nvSpPr>
        <p:spPr/>
        <p:txBody>
          <a:bodyPr/>
          <a:lstStyle/>
          <a:p>
            <a:pPr eaLnBrk="1" hangingPunct="1"/>
            <a:r>
              <a:rPr lang="en-US" altLang="en-US"/>
              <a:t>Lamport</a:t>
            </a:r>
            <a:r>
              <a:rPr lang="ja-JP" altLang="en-US"/>
              <a:t>’</a:t>
            </a:r>
            <a:r>
              <a:rPr lang="en-US" altLang="ja-JP"/>
              <a:t>s Synchronization Algorithm</a:t>
            </a:r>
            <a:endParaRPr lang="en-US" altLang="en-US"/>
          </a:p>
        </p:txBody>
      </p:sp>
      <p:sp>
        <p:nvSpPr>
          <p:cNvPr id="31749" name="Rectangle 3">
            <a:extLst>
              <a:ext uri="{FF2B5EF4-FFF2-40B4-BE49-F238E27FC236}">
                <a16:creationId xmlns:a16="http://schemas.microsoft.com/office/drawing/2014/main" id="{60457F88-D7F8-45BA-867A-AD9BAC387F63}"/>
              </a:ext>
            </a:extLst>
          </p:cNvPr>
          <p:cNvSpPr>
            <a:spLocks noGrp="1" noChangeArrowheads="1"/>
          </p:cNvSpPr>
          <p:nvPr>
            <p:ph type="body" idx="1"/>
          </p:nvPr>
        </p:nvSpPr>
        <p:spPr/>
        <p:txBody>
          <a:bodyPr/>
          <a:lstStyle/>
          <a:p>
            <a:pPr eaLnBrk="1" hangingPunct="1">
              <a:lnSpc>
                <a:spcPct val="90000"/>
              </a:lnSpc>
            </a:pPr>
            <a:r>
              <a:rPr lang="en-US" altLang="en-US" sz="1800"/>
              <a:t>This algorithm only determines event order, but does not synchronize clocks.</a:t>
            </a:r>
            <a:endParaRPr lang="en-US" altLang="en-US" sz="1800" i="1"/>
          </a:p>
          <a:p>
            <a:pPr eaLnBrk="1" hangingPunct="1">
              <a:lnSpc>
                <a:spcPct val="90000"/>
              </a:lnSpc>
            </a:pPr>
            <a:endParaRPr lang="en-US" altLang="en-US" sz="1800"/>
          </a:p>
          <a:p>
            <a:pPr eaLnBrk="1" hangingPunct="1">
              <a:lnSpc>
                <a:spcPct val="90000"/>
              </a:lnSpc>
            </a:pPr>
            <a:r>
              <a:rPr lang="ja-JP" altLang="en-US" sz="1800"/>
              <a:t>“</a:t>
            </a:r>
            <a:r>
              <a:rPr lang="en-US" altLang="ja-JP" sz="1800"/>
              <a:t>Happens-before</a:t>
            </a:r>
            <a:r>
              <a:rPr lang="ja-JP" altLang="en-US" sz="1800"/>
              <a:t>”</a:t>
            </a:r>
            <a:r>
              <a:rPr lang="en-US" altLang="ja-JP" sz="1800"/>
              <a:t> relation:</a:t>
            </a:r>
            <a:endParaRPr lang="en-US" altLang="ja-JP" sz="1800" i="1"/>
          </a:p>
          <a:p>
            <a:pPr lvl="1" eaLnBrk="1" hangingPunct="1">
              <a:lnSpc>
                <a:spcPct val="90000"/>
              </a:lnSpc>
            </a:pPr>
            <a:r>
              <a:rPr lang="ja-JP" altLang="en-US" sz="1800"/>
              <a:t>“</a:t>
            </a:r>
            <a:r>
              <a:rPr lang="en-US" altLang="ja-JP" sz="1800" i="1"/>
              <a:t>A →B</a:t>
            </a:r>
            <a:r>
              <a:rPr lang="ja-JP" altLang="en-US" sz="1800"/>
              <a:t>”</a:t>
            </a:r>
            <a:r>
              <a:rPr lang="en-US" altLang="ja-JP" sz="1800"/>
              <a:t> is read </a:t>
            </a:r>
            <a:r>
              <a:rPr lang="ja-JP" altLang="en-US" sz="1800"/>
              <a:t>“</a:t>
            </a:r>
            <a:r>
              <a:rPr lang="en-US" altLang="ja-JP" sz="1800" i="1"/>
              <a:t>A </a:t>
            </a:r>
            <a:r>
              <a:rPr lang="en-US" altLang="ja-JP" sz="1800"/>
              <a:t>happens before </a:t>
            </a:r>
            <a:r>
              <a:rPr lang="en-US" altLang="ja-JP" sz="1800" i="1"/>
              <a:t>B</a:t>
            </a:r>
            <a:r>
              <a:rPr lang="ja-JP" altLang="en-US" sz="1800"/>
              <a:t>”</a:t>
            </a:r>
            <a:r>
              <a:rPr lang="en-US" altLang="ja-JP" sz="1800"/>
              <a:t>: This means that </a:t>
            </a:r>
            <a:r>
              <a:rPr lang="en-US" altLang="ja-JP" sz="1800" i="1"/>
              <a:t>all processes agree </a:t>
            </a:r>
            <a:r>
              <a:rPr lang="en-US" altLang="ja-JP" sz="1800"/>
              <a:t>that event </a:t>
            </a:r>
            <a:r>
              <a:rPr lang="en-US" altLang="ja-JP" sz="1800" i="1"/>
              <a:t>A </a:t>
            </a:r>
            <a:r>
              <a:rPr lang="en-US" altLang="ja-JP" sz="1800"/>
              <a:t>occurs before event </a:t>
            </a:r>
            <a:r>
              <a:rPr lang="en-US" altLang="ja-JP" sz="1800" i="1"/>
              <a:t>B</a:t>
            </a:r>
            <a:r>
              <a:rPr lang="en-US" altLang="ja-JP" sz="1800"/>
              <a:t>.</a:t>
            </a:r>
            <a:endParaRPr lang="en-US" altLang="ja-JP" sz="1800" i="1"/>
          </a:p>
          <a:p>
            <a:pPr eaLnBrk="1" hangingPunct="1">
              <a:lnSpc>
                <a:spcPct val="90000"/>
              </a:lnSpc>
            </a:pPr>
            <a:endParaRPr lang="en-US" altLang="en-US" sz="1800"/>
          </a:p>
          <a:p>
            <a:pPr eaLnBrk="1" hangingPunct="1">
              <a:lnSpc>
                <a:spcPct val="90000"/>
              </a:lnSpc>
            </a:pPr>
            <a:r>
              <a:rPr lang="en-US" altLang="en-US" sz="1800"/>
              <a:t>The happens-before relation can be observed directly in two situations:</a:t>
            </a:r>
            <a:endParaRPr lang="en-US" altLang="en-US" sz="1800" i="1"/>
          </a:p>
          <a:p>
            <a:pPr lvl="1" eaLnBrk="1" hangingPunct="1">
              <a:lnSpc>
                <a:spcPct val="90000"/>
              </a:lnSpc>
            </a:pPr>
            <a:r>
              <a:rPr lang="en-US" altLang="en-US" sz="1800"/>
              <a:t>If </a:t>
            </a:r>
            <a:r>
              <a:rPr lang="en-US" altLang="en-US" sz="1800" i="1"/>
              <a:t>A </a:t>
            </a:r>
            <a:r>
              <a:rPr lang="en-US" altLang="en-US" sz="1800"/>
              <a:t>and </a:t>
            </a:r>
            <a:r>
              <a:rPr lang="en-US" altLang="en-US" sz="1800" i="1"/>
              <a:t>B </a:t>
            </a:r>
            <a:r>
              <a:rPr lang="en-US" altLang="en-US" sz="1800"/>
              <a:t>are events in the same process, and </a:t>
            </a:r>
            <a:r>
              <a:rPr lang="en-US" altLang="en-US" sz="1800" i="1"/>
              <a:t>A </a:t>
            </a:r>
            <a:r>
              <a:rPr lang="en-US" altLang="en-US" sz="1800"/>
              <a:t>occurs before </a:t>
            </a:r>
            <a:r>
              <a:rPr lang="en-US" altLang="en-US" sz="1800" i="1"/>
              <a:t>B</a:t>
            </a:r>
            <a:r>
              <a:rPr lang="en-US" altLang="en-US" sz="1800"/>
              <a:t>, then </a:t>
            </a:r>
            <a:r>
              <a:rPr lang="en-US" altLang="en-US" sz="1800" i="1"/>
              <a:t>A→B</a:t>
            </a:r>
            <a:r>
              <a:rPr lang="en-US" altLang="en-US" sz="1800"/>
              <a:t>.</a:t>
            </a:r>
            <a:endParaRPr lang="en-US" altLang="en-US" sz="1800" i="1"/>
          </a:p>
          <a:p>
            <a:pPr lvl="1" eaLnBrk="1" hangingPunct="1">
              <a:lnSpc>
                <a:spcPct val="90000"/>
              </a:lnSpc>
            </a:pPr>
            <a:r>
              <a:rPr lang="en-US" altLang="en-US" sz="1800"/>
              <a:t>If </a:t>
            </a:r>
            <a:r>
              <a:rPr lang="en-US" altLang="en-US" sz="1800" i="1"/>
              <a:t>A </a:t>
            </a:r>
            <a:r>
              <a:rPr lang="en-US" altLang="en-US" sz="1800"/>
              <a:t>is the event of a message being sent by one process, and </a:t>
            </a:r>
            <a:r>
              <a:rPr lang="en-US" altLang="en-US" sz="1800" i="1"/>
              <a:t>B </a:t>
            </a:r>
            <a:r>
              <a:rPr lang="en-US" altLang="en-US" sz="1800"/>
              <a:t>is the event of the message being received by another process, then </a:t>
            </a:r>
            <a:r>
              <a:rPr lang="en-US" altLang="en-US" sz="1800" i="1"/>
              <a:t>A→B</a:t>
            </a:r>
            <a:r>
              <a:rPr lang="en-US" altLang="en-US" sz="1800"/>
              <a:t> </a:t>
            </a:r>
            <a:br>
              <a:rPr lang="en-US" altLang="en-US" sz="1800"/>
            </a:br>
            <a:r>
              <a:rPr lang="en-US" altLang="en-US" sz="1800"/>
              <a:t>	</a:t>
            </a:r>
            <a:r>
              <a:rPr lang="en-US" altLang="en-US" sz="1800" i="1"/>
              <a:t>.</a:t>
            </a:r>
          </a:p>
          <a:p>
            <a:pPr eaLnBrk="1" hangingPunct="1">
              <a:lnSpc>
                <a:spcPct val="90000"/>
              </a:lnSpc>
            </a:pPr>
            <a:r>
              <a:rPr lang="ja-JP" altLang="en-US" sz="1800"/>
              <a:t>“</a:t>
            </a:r>
            <a:r>
              <a:rPr lang="en-US" altLang="ja-JP" sz="1800"/>
              <a:t>Happens-before</a:t>
            </a:r>
            <a:r>
              <a:rPr lang="ja-JP" altLang="en-US" sz="1800"/>
              <a:t>”</a:t>
            </a:r>
            <a:r>
              <a:rPr lang="en-US" altLang="ja-JP" sz="1800"/>
              <a:t> is a transitive relation.</a:t>
            </a:r>
            <a:endParaRPr lang="en-US" altLang="en-US"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B41C351B-F56C-4407-BCF0-F70CC725C6C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9666F06-F716-4011-A23A-66CC3025A2BF}"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2771" name="Slide Number Placeholder 5">
            <a:extLst>
              <a:ext uri="{FF2B5EF4-FFF2-40B4-BE49-F238E27FC236}">
                <a16:creationId xmlns:a16="http://schemas.microsoft.com/office/drawing/2014/main" id="{13DCDAA7-AF98-4BBA-9849-FED5946F57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634E7E-7AEF-4F7C-A7D9-A8E2298B0501}"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
        <p:nvSpPr>
          <p:cNvPr id="32772" name="Rectangle 2">
            <a:extLst>
              <a:ext uri="{FF2B5EF4-FFF2-40B4-BE49-F238E27FC236}">
                <a16:creationId xmlns:a16="http://schemas.microsoft.com/office/drawing/2014/main" id="{92CABA5C-0004-4BAD-A4A9-DAB7A052FF57}"/>
              </a:ext>
            </a:extLst>
          </p:cNvPr>
          <p:cNvSpPr>
            <a:spLocks noGrp="1" noChangeArrowheads="1"/>
          </p:cNvSpPr>
          <p:nvPr>
            <p:ph type="title"/>
          </p:nvPr>
        </p:nvSpPr>
        <p:spPr/>
        <p:txBody>
          <a:bodyPr/>
          <a:lstStyle/>
          <a:p>
            <a:pPr eaLnBrk="1" hangingPunct="1"/>
            <a:r>
              <a:rPr lang="en-US" altLang="en-US"/>
              <a:t>Lamport</a:t>
            </a:r>
            <a:r>
              <a:rPr lang="ja-JP" altLang="en-US"/>
              <a:t>’</a:t>
            </a:r>
            <a:r>
              <a:rPr lang="en-US" altLang="ja-JP"/>
              <a:t>s Synchronization Algorithm</a:t>
            </a:r>
            <a:endParaRPr lang="en-US" altLang="en-US"/>
          </a:p>
        </p:txBody>
      </p:sp>
      <p:sp>
        <p:nvSpPr>
          <p:cNvPr id="32773" name="Rectangle 3">
            <a:extLst>
              <a:ext uri="{FF2B5EF4-FFF2-40B4-BE49-F238E27FC236}">
                <a16:creationId xmlns:a16="http://schemas.microsoft.com/office/drawing/2014/main" id="{B918D999-0BD1-4484-A1C3-3EE6BB619EC8}"/>
              </a:ext>
            </a:extLst>
          </p:cNvPr>
          <p:cNvSpPr>
            <a:spLocks noGrp="1" noChangeArrowheads="1"/>
          </p:cNvSpPr>
          <p:nvPr>
            <p:ph type="body" idx="1"/>
          </p:nvPr>
        </p:nvSpPr>
        <p:spPr/>
        <p:txBody>
          <a:bodyPr/>
          <a:lstStyle/>
          <a:p>
            <a:pPr eaLnBrk="1" hangingPunct="1"/>
            <a:r>
              <a:rPr lang="en-US" altLang="en-US" dirty="0"/>
              <a:t>If two events, </a:t>
            </a:r>
            <a:r>
              <a:rPr lang="en-US" altLang="en-US" i="1" dirty="0"/>
              <a:t>X </a:t>
            </a:r>
            <a:r>
              <a:rPr lang="en-US" altLang="en-US" dirty="0"/>
              <a:t>and </a:t>
            </a:r>
            <a:r>
              <a:rPr lang="en-US" altLang="en-US" i="1" dirty="0"/>
              <a:t>Y </a:t>
            </a:r>
            <a:r>
              <a:rPr lang="en-US" altLang="en-US" dirty="0"/>
              <a:t>happen in different processes that do not exchange messages (not even indirectly via third parties), then neither </a:t>
            </a:r>
            <a:r>
              <a:rPr lang="en-US" altLang="en-US" i="1" dirty="0"/>
              <a:t>X →Y </a:t>
            </a:r>
            <a:r>
              <a:rPr lang="en-US" altLang="en-US" dirty="0"/>
              <a:t>nor </a:t>
            </a:r>
            <a:r>
              <a:rPr lang="en-US" altLang="en-US" i="1" dirty="0"/>
              <a:t>Y →X </a:t>
            </a:r>
            <a:r>
              <a:rPr lang="en-US" altLang="en-US" dirty="0"/>
              <a:t>is true. These events are </a:t>
            </a:r>
            <a:r>
              <a:rPr lang="ja-JP" altLang="en-US" dirty="0"/>
              <a:t>“</a:t>
            </a:r>
            <a:r>
              <a:rPr lang="en-US" altLang="ja-JP" dirty="0"/>
              <a:t>concurrent. </a:t>
            </a:r>
            <a:r>
              <a:rPr lang="ja-JP" altLang="en-US" dirty="0"/>
              <a:t>”</a:t>
            </a:r>
            <a:endParaRPr lang="en-US" altLang="ja-JP" i="1" dirty="0"/>
          </a:p>
          <a:p>
            <a:pPr eaLnBrk="1" hangingPunct="1"/>
            <a:endParaRPr lang="en-US" altLang="en-US" dirty="0"/>
          </a:p>
          <a:p>
            <a:pPr eaLnBrk="1" hangingPunct="1"/>
            <a:r>
              <a:rPr lang="en-US" altLang="en-US" dirty="0"/>
              <a:t>What we need is a way to assign a time value </a:t>
            </a:r>
            <a:r>
              <a:rPr lang="en-US" altLang="en-US" i="1" dirty="0"/>
              <a:t>C</a:t>
            </a:r>
            <a:r>
              <a:rPr lang="en-US" altLang="en-US" dirty="0"/>
              <a:t>(</a:t>
            </a:r>
            <a:r>
              <a:rPr lang="en-US" altLang="en-US" i="1" dirty="0"/>
              <a:t>A</a:t>
            </a:r>
            <a:r>
              <a:rPr lang="en-US" altLang="en-US" dirty="0"/>
              <a:t>) on which all processes agree for every event </a:t>
            </a:r>
            <a:r>
              <a:rPr lang="en-US" altLang="en-US" i="1" dirty="0"/>
              <a:t>A</a:t>
            </a:r>
            <a:r>
              <a:rPr lang="en-US" altLang="en-US" dirty="0"/>
              <a:t>. The time value must have the following properties:</a:t>
            </a:r>
            <a:endParaRPr lang="en-US" altLang="en-US" i="1" dirty="0"/>
          </a:p>
          <a:p>
            <a:pPr eaLnBrk="1" hangingPunct="1">
              <a:buFontTx/>
              <a:buNone/>
            </a:pPr>
            <a:r>
              <a:rPr lang="en-US" altLang="en-US" i="1" dirty="0"/>
              <a:t>		◦</a:t>
            </a:r>
            <a:r>
              <a:rPr lang="en-US" altLang="en-US" dirty="0"/>
              <a:t>If </a:t>
            </a:r>
            <a:r>
              <a:rPr lang="en-US" altLang="en-US" i="1" dirty="0"/>
              <a:t>A →B</a:t>
            </a:r>
            <a:r>
              <a:rPr lang="en-US" altLang="en-US" dirty="0"/>
              <a:t>, then </a:t>
            </a:r>
            <a:r>
              <a:rPr lang="en-US" altLang="en-US" i="1" dirty="0"/>
              <a:t>C</a:t>
            </a:r>
            <a:r>
              <a:rPr lang="en-US" altLang="en-US" dirty="0"/>
              <a:t>(</a:t>
            </a:r>
            <a:r>
              <a:rPr lang="en-US" altLang="en-US" i="1" dirty="0"/>
              <a:t>A</a:t>
            </a:r>
            <a:r>
              <a:rPr lang="en-US" altLang="en-US" dirty="0"/>
              <a:t>) </a:t>
            </a:r>
            <a:r>
              <a:rPr lang="en-US" altLang="en-US" i="1" dirty="0"/>
              <a:t>&lt; C</a:t>
            </a:r>
            <a:r>
              <a:rPr lang="en-US" altLang="en-US" dirty="0"/>
              <a:t>(</a:t>
            </a:r>
            <a:r>
              <a:rPr lang="en-US" altLang="en-US" i="1" dirty="0"/>
              <a:t>B</a:t>
            </a:r>
            <a:r>
              <a:rPr lang="en-US" altLang="en-US" dirty="0"/>
              <a:t>).</a:t>
            </a:r>
            <a:endParaRPr lang="en-US" altLang="en-US" i="1" dirty="0"/>
          </a:p>
          <a:p>
            <a:pPr eaLnBrk="1" hangingPunct="1">
              <a:buFontTx/>
              <a:buNone/>
            </a:pPr>
            <a:r>
              <a:rPr lang="en-US" altLang="en-US" i="1" dirty="0"/>
              <a:t>		◦</a:t>
            </a:r>
            <a:r>
              <a:rPr lang="en-US" altLang="en-US" dirty="0"/>
              <a:t>The clock time must always go forward, never backward.</a:t>
            </a:r>
            <a:endParaRPr lang="en-US" altLang="en-US" i="1" dirty="0"/>
          </a:p>
          <a:p>
            <a:pPr eaLnBrk="1" hangingPunct="1"/>
            <a:endParaRPr lang="en-US" altLang="en-US" dirty="0"/>
          </a:p>
          <a:p>
            <a:pPr eaLnBrk="1" hangingPunct="1"/>
            <a:r>
              <a:rPr lang="en-US" altLang="en-US" dirty="0"/>
              <a:t>Suppose there are three processes which run on different machines as in the following figure. Each processor has its own local clock. The rates of the local clocks are different.</a:t>
            </a:r>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a:extLst>
              <a:ext uri="{FF2B5EF4-FFF2-40B4-BE49-F238E27FC236}">
                <a16:creationId xmlns:a16="http://schemas.microsoft.com/office/drawing/2014/main" id="{4C89EB34-CB77-41EC-954A-073A036E70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4ECA4DE-8A2A-46D1-A24A-28AB99D054AA}"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3795" name="Slide Number Placeholder 5">
            <a:extLst>
              <a:ext uri="{FF2B5EF4-FFF2-40B4-BE49-F238E27FC236}">
                <a16:creationId xmlns:a16="http://schemas.microsoft.com/office/drawing/2014/main" id="{78FB8AF3-8CD1-47E4-8B1B-AAD349B764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C33637D-93B6-403D-9BA0-30A078835ECF}"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33796" name="Rectangle 2">
            <a:extLst>
              <a:ext uri="{FF2B5EF4-FFF2-40B4-BE49-F238E27FC236}">
                <a16:creationId xmlns:a16="http://schemas.microsoft.com/office/drawing/2014/main" id="{AF1BE9FB-C322-4651-B015-0C1FA2F5FF63}"/>
              </a:ext>
            </a:extLst>
          </p:cNvPr>
          <p:cNvSpPr>
            <a:spLocks noGrp="1" noChangeArrowheads="1"/>
          </p:cNvSpPr>
          <p:nvPr>
            <p:ph type="title"/>
          </p:nvPr>
        </p:nvSpPr>
        <p:spPr>
          <a:xfrm>
            <a:off x="457200" y="274638"/>
            <a:ext cx="8229600" cy="868362"/>
          </a:xfrm>
        </p:spPr>
        <p:txBody>
          <a:bodyPr/>
          <a:lstStyle/>
          <a:p>
            <a:pPr eaLnBrk="1" hangingPunct="1"/>
            <a:r>
              <a:rPr lang="en-US" altLang="en-US"/>
              <a:t>Lamport</a:t>
            </a:r>
            <a:r>
              <a:rPr lang="ja-JP" altLang="en-US"/>
              <a:t>’</a:t>
            </a:r>
            <a:r>
              <a:rPr lang="en-US" altLang="ja-JP"/>
              <a:t>s Synchronization Algorithm</a:t>
            </a:r>
            <a:endParaRPr lang="en-US" altLang="en-US"/>
          </a:p>
        </p:txBody>
      </p:sp>
      <p:sp>
        <p:nvSpPr>
          <p:cNvPr id="33797" name="Rectangle 3">
            <a:extLst>
              <a:ext uri="{FF2B5EF4-FFF2-40B4-BE49-F238E27FC236}">
                <a16:creationId xmlns:a16="http://schemas.microsoft.com/office/drawing/2014/main" id="{026B9673-808F-445B-B845-F8A8BE14AF56}"/>
              </a:ext>
            </a:extLst>
          </p:cNvPr>
          <p:cNvSpPr>
            <a:spLocks noGrp="1" noChangeArrowheads="1"/>
          </p:cNvSpPr>
          <p:nvPr>
            <p:ph type="body" idx="1"/>
          </p:nvPr>
        </p:nvSpPr>
        <p:spPr/>
        <p:txBody>
          <a:bodyPr/>
          <a:lstStyle/>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r>
              <a:rPr lang="en-US" altLang="en-US" sz="1800"/>
              <a:t>By setting the clocks as below, we can define total ordering of all events.</a:t>
            </a:r>
            <a:endParaRPr lang="en-US" altLang="en-US" sz="1800" i="1"/>
          </a:p>
          <a:p>
            <a:pPr eaLnBrk="1" hangingPunct="1">
              <a:lnSpc>
                <a:spcPct val="80000"/>
              </a:lnSpc>
              <a:buFontTx/>
              <a:buNone/>
            </a:pPr>
            <a:r>
              <a:rPr lang="en-US" altLang="en-US" sz="1800" i="1"/>
              <a:t>		</a:t>
            </a:r>
          </a:p>
          <a:p>
            <a:pPr eaLnBrk="1" hangingPunct="1">
              <a:lnSpc>
                <a:spcPct val="80000"/>
              </a:lnSpc>
            </a:pPr>
            <a:r>
              <a:rPr lang="en-US" altLang="en-US" sz="1800"/>
              <a:t>If event </a:t>
            </a:r>
            <a:r>
              <a:rPr lang="en-US" altLang="en-US" sz="1800" i="1"/>
              <a:t>A </a:t>
            </a:r>
            <a:r>
              <a:rPr lang="en-US" altLang="en-US" sz="1800"/>
              <a:t>happens before event </a:t>
            </a:r>
            <a:r>
              <a:rPr lang="en-US" altLang="en-US" sz="1800" i="1"/>
              <a:t>B </a:t>
            </a:r>
            <a:r>
              <a:rPr lang="en-US" altLang="en-US" sz="1800"/>
              <a:t>within the same process, </a:t>
            </a:r>
            <a:r>
              <a:rPr lang="en-US" altLang="en-US" sz="1800" i="1"/>
              <a:t>C</a:t>
            </a:r>
            <a:r>
              <a:rPr lang="en-US" altLang="en-US" sz="1800"/>
              <a:t>(</a:t>
            </a:r>
            <a:r>
              <a:rPr lang="en-US" altLang="en-US" sz="1800" i="1"/>
              <a:t>A</a:t>
            </a:r>
            <a:r>
              <a:rPr lang="en-US" altLang="en-US" sz="1800"/>
              <a:t>) </a:t>
            </a:r>
            <a:r>
              <a:rPr lang="en-US" altLang="en-US" sz="1800" i="1"/>
              <a:t>&lt; C</a:t>
            </a:r>
            <a:r>
              <a:rPr lang="en-US" altLang="en-US" sz="1800"/>
              <a:t>(</a:t>
            </a:r>
            <a:r>
              <a:rPr lang="en-US" altLang="en-US" sz="1800" i="1"/>
              <a:t>B</a:t>
            </a:r>
            <a:r>
              <a:rPr lang="en-US" altLang="en-US" sz="1800"/>
              <a:t>) is satisfied.</a:t>
            </a:r>
            <a:br>
              <a:rPr lang="en-US" altLang="en-US" sz="1800"/>
            </a:br>
            <a:endParaRPr lang="en-US" altLang="en-US" sz="1800" i="1"/>
          </a:p>
          <a:p>
            <a:pPr eaLnBrk="1" hangingPunct="1">
              <a:lnSpc>
                <a:spcPct val="80000"/>
              </a:lnSpc>
            </a:pPr>
            <a:r>
              <a:rPr lang="en-US" altLang="en-US" sz="1800"/>
              <a:t>If event </a:t>
            </a:r>
            <a:r>
              <a:rPr lang="en-US" altLang="en-US" sz="1800" i="1"/>
              <a:t>A </a:t>
            </a:r>
            <a:r>
              <a:rPr lang="en-US" altLang="en-US" sz="1800"/>
              <a:t>and event </a:t>
            </a:r>
            <a:r>
              <a:rPr lang="en-US" altLang="en-US" sz="1800" i="1"/>
              <a:t>B </a:t>
            </a:r>
            <a:r>
              <a:rPr lang="en-US" altLang="en-US" sz="1800"/>
              <a:t>represent the sending and receiving of a message, the clock of the receiving side is set so that </a:t>
            </a:r>
            <a:r>
              <a:rPr lang="en-US" altLang="en-US" sz="1800" i="1"/>
              <a:t>C</a:t>
            </a:r>
            <a:r>
              <a:rPr lang="en-US" altLang="en-US" sz="1800"/>
              <a:t>(</a:t>
            </a:r>
            <a:r>
              <a:rPr lang="en-US" altLang="en-US" sz="1800" i="1"/>
              <a:t>A</a:t>
            </a:r>
            <a:r>
              <a:rPr lang="en-US" altLang="en-US" sz="1800"/>
              <a:t>) </a:t>
            </a:r>
            <a:r>
              <a:rPr lang="en-US" altLang="en-US" sz="1800" i="1"/>
              <a:t>&lt; C</a:t>
            </a:r>
            <a:r>
              <a:rPr lang="en-US" altLang="en-US" sz="1800"/>
              <a:t>(</a:t>
            </a:r>
            <a:r>
              <a:rPr lang="en-US" altLang="en-US" sz="1800" i="1"/>
              <a:t>B</a:t>
            </a:r>
            <a:r>
              <a:rPr lang="en-US" altLang="en-US" sz="1800"/>
              <a:t>).</a:t>
            </a:r>
            <a:br>
              <a:rPr lang="en-US" altLang="en-US" sz="1800"/>
            </a:br>
            <a:endParaRPr lang="en-US" altLang="en-US" sz="1800" i="1"/>
          </a:p>
          <a:p>
            <a:pPr eaLnBrk="1" hangingPunct="1">
              <a:lnSpc>
                <a:spcPct val="80000"/>
              </a:lnSpc>
            </a:pPr>
            <a:r>
              <a:rPr lang="en-US" altLang="en-US" sz="1800"/>
              <a:t>For all events, the clock is increased at least by 1 between two events	.</a:t>
            </a:r>
          </a:p>
        </p:txBody>
      </p:sp>
      <p:pic>
        <p:nvPicPr>
          <p:cNvPr id="33798" name="Picture 4">
            <a:extLst>
              <a:ext uri="{FF2B5EF4-FFF2-40B4-BE49-F238E27FC236}">
                <a16:creationId xmlns:a16="http://schemas.microsoft.com/office/drawing/2014/main" id="{9FB59F6F-8C9A-4220-A312-6390C322B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5276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4">
            <a:extLst>
              <a:ext uri="{FF2B5EF4-FFF2-40B4-BE49-F238E27FC236}">
                <a16:creationId xmlns:a16="http://schemas.microsoft.com/office/drawing/2014/main" id="{909205B4-F3F2-4682-9CF4-E57A60D335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F3405BD-619E-4271-B5B4-2B6EB27E97D8}"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5843" name="Slide Number Placeholder 6">
            <a:extLst>
              <a:ext uri="{FF2B5EF4-FFF2-40B4-BE49-F238E27FC236}">
                <a16:creationId xmlns:a16="http://schemas.microsoft.com/office/drawing/2014/main" id="{00147A6E-41A6-4574-9A5A-58FD73FD1A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722805C-8538-4D53-8301-7E5DC2748C1C}"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35844" name="Rectangle 2">
            <a:extLst>
              <a:ext uri="{FF2B5EF4-FFF2-40B4-BE49-F238E27FC236}">
                <a16:creationId xmlns:a16="http://schemas.microsoft.com/office/drawing/2014/main" id="{469E907D-075B-4056-A031-AAB4F18A1D1E}"/>
              </a:ext>
            </a:extLst>
          </p:cNvPr>
          <p:cNvSpPr>
            <a:spLocks noGrp="1" noChangeArrowheads="1"/>
          </p:cNvSpPr>
          <p:nvPr>
            <p:ph type="title"/>
          </p:nvPr>
        </p:nvSpPr>
        <p:spPr/>
        <p:txBody>
          <a:bodyPr/>
          <a:lstStyle/>
          <a:p>
            <a:pPr eaLnBrk="1" hangingPunct="1"/>
            <a:r>
              <a:rPr lang="en-US" altLang="en-US"/>
              <a:t>Shortcoming of Lamport</a:t>
            </a:r>
            <a:r>
              <a:rPr lang="ja-JP" altLang="en-US"/>
              <a:t>’</a:t>
            </a:r>
            <a:r>
              <a:rPr lang="en-US" altLang="ja-JP"/>
              <a:t>s clock</a:t>
            </a:r>
            <a:endParaRPr lang="en-US" altLang="en-US"/>
          </a:p>
        </p:txBody>
      </p:sp>
      <p:sp>
        <p:nvSpPr>
          <p:cNvPr id="35845" name="Rectangle 3">
            <a:extLst>
              <a:ext uri="{FF2B5EF4-FFF2-40B4-BE49-F238E27FC236}">
                <a16:creationId xmlns:a16="http://schemas.microsoft.com/office/drawing/2014/main" id="{71B55A75-9D2D-447E-8873-E9A26BC1A0E0}"/>
              </a:ext>
            </a:extLst>
          </p:cNvPr>
          <p:cNvSpPr>
            <a:spLocks noGrp="1" noChangeArrowheads="1"/>
          </p:cNvSpPr>
          <p:nvPr>
            <p:ph type="body" sz="half" idx="1"/>
          </p:nvPr>
        </p:nvSpPr>
        <p:spPr>
          <a:xfrm>
            <a:off x="533400" y="1219201"/>
            <a:ext cx="8305800" cy="4572000"/>
          </a:xfrm>
        </p:spPr>
        <p:txBody>
          <a:bodyPr/>
          <a:lstStyle/>
          <a:p>
            <a:pPr eaLnBrk="1" hangingPunct="1"/>
            <a:r>
              <a:rPr lang="en-US" altLang="en-US" sz="1800" dirty="0" err="1"/>
              <a:t>Lamport</a:t>
            </a:r>
            <a:r>
              <a:rPr lang="ja-JP" altLang="en-US" sz="1800" dirty="0"/>
              <a:t>’</a:t>
            </a:r>
            <a:r>
              <a:rPr lang="en-US" altLang="ja-JP" sz="1800" dirty="0"/>
              <a:t>s clock observes if </a:t>
            </a:r>
            <a:r>
              <a:rPr lang="en-US" altLang="ja-JP" sz="1800" b="1" i="1" dirty="0" err="1">
                <a:latin typeface="Times New Roman" panose="02020603050405020304" pitchFamily="18" charset="0"/>
              </a:rPr>
              <a:t>a</a:t>
            </a:r>
            <a:r>
              <a:rPr lang="en-US" altLang="ja-JP" sz="1800" b="1" dirty="0" err="1">
                <a:cs typeface="Arial" panose="020B0604020202020204" pitchFamily="34" charset="0"/>
              </a:rPr>
              <a:t>→</a:t>
            </a:r>
            <a:r>
              <a:rPr lang="en-US" altLang="ja-JP" sz="1800" b="1" i="1" dirty="0" err="1">
                <a:latin typeface="Times New Roman" panose="02020603050405020304" pitchFamily="18" charset="0"/>
                <a:cs typeface="Arial" panose="020B0604020202020204" pitchFamily="34" charset="0"/>
              </a:rPr>
              <a:t>b</a:t>
            </a:r>
            <a:r>
              <a:rPr lang="en-US" altLang="ja-JP" sz="1800" dirty="0">
                <a:cs typeface="Arial" panose="020B0604020202020204" pitchFamily="34" charset="0"/>
              </a:rPr>
              <a:t> then </a:t>
            </a:r>
            <a:r>
              <a:rPr lang="en-US" altLang="ja-JP" sz="1800" b="1" i="1" dirty="0">
                <a:latin typeface="Times New Roman" panose="02020603050405020304" pitchFamily="18" charset="0"/>
                <a:cs typeface="Arial" panose="020B0604020202020204" pitchFamily="34" charset="0"/>
              </a:rPr>
              <a:t>C</a:t>
            </a:r>
            <a:r>
              <a:rPr lang="en-US" altLang="ja-JP" sz="1800" b="1" dirty="0">
                <a:latin typeface="Times New Roman" panose="02020603050405020304" pitchFamily="18" charset="0"/>
                <a:cs typeface="Arial" panose="020B0604020202020204" pitchFamily="34" charset="0"/>
              </a:rPr>
              <a:t>(</a:t>
            </a:r>
            <a:r>
              <a:rPr lang="en-US" altLang="ja-JP" sz="1800" b="1" i="1" dirty="0">
                <a:latin typeface="Times New Roman" panose="02020603050405020304" pitchFamily="18" charset="0"/>
                <a:cs typeface="Arial" panose="020B0604020202020204" pitchFamily="34" charset="0"/>
              </a:rPr>
              <a:t>a</a:t>
            </a:r>
            <a:r>
              <a:rPr lang="en-US" altLang="ja-JP" sz="1800" b="1" dirty="0">
                <a:latin typeface="Times New Roman" panose="02020603050405020304" pitchFamily="18" charset="0"/>
                <a:cs typeface="Arial" panose="020B0604020202020204" pitchFamily="34" charset="0"/>
              </a:rPr>
              <a:t>)</a:t>
            </a:r>
            <a:r>
              <a:rPr lang="en-US" altLang="ja-JP" sz="1800" dirty="0">
                <a:latin typeface="Times New Roman" panose="02020603050405020304" pitchFamily="18" charset="0"/>
                <a:cs typeface="Arial" panose="020B0604020202020204" pitchFamily="34" charset="0"/>
              </a:rPr>
              <a:t>&lt;</a:t>
            </a:r>
            <a:r>
              <a:rPr lang="en-US" altLang="ja-JP" sz="1800" b="1" i="1" dirty="0">
                <a:latin typeface="Times New Roman" panose="02020603050405020304" pitchFamily="18" charset="0"/>
                <a:cs typeface="Arial" panose="020B0604020202020204" pitchFamily="34" charset="0"/>
              </a:rPr>
              <a:t>C</a:t>
            </a:r>
            <a:r>
              <a:rPr lang="en-US" altLang="ja-JP" sz="1800" b="1" dirty="0">
                <a:latin typeface="Times New Roman" panose="02020603050405020304" pitchFamily="18" charset="0"/>
                <a:cs typeface="Arial" panose="020B0604020202020204" pitchFamily="34" charset="0"/>
              </a:rPr>
              <a:t>(</a:t>
            </a:r>
            <a:r>
              <a:rPr lang="en-US" altLang="ja-JP" sz="1800" b="1" i="1" dirty="0">
                <a:latin typeface="Times New Roman" panose="02020603050405020304" pitchFamily="18" charset="0"/>
                <a:cs typeface="Arial" panose="020B0604020202020204" pitchFamily="34" charset="0"/>
              </a:rPr>
              <a:t>b</a:t>
            </a:r>
            <a:r>
              <a:rPr lang="en-US" altLang="ja-JP" sz="1800" b="1" dirty="0">
                <a:latin typeface="Times New Roman" panose="02020603050405020304" pitchFamily="18" charset="0"/>
                <a:cs typeface="Arial" panose="020B0604020202020204" pitchFamily="34" charset="0"/>
              </a:rPr>
              <a:t>)</a:t>
            </a:r>
            <a:r>
              <a:rPr lang="en-US" altLang="ja-JP" sz="1800" dirty="0">
                <a:cs typeface="Arial" panose="020B0604020202020204" pitchFamily="34" charset="0"/>
              </a:rPr>
              <a:t> but </a:t>
            </a:r>
            <a:r>
              <a:rPr lang="en-US" altLang="ja-JP" sz="1800" b="1" i="1" dirty="0">
                <a:latin typeface="Times New Roman" panose="02020603050405020304" pitchFamily="18" charset="0"/>
              </a:rPr>
              <a:t>C</a:t>
            </a:r>
            <a:r>
              <a:rPr lang="en-US" altLang="ja-JP" sz="1800" b="1" dirty="0">
                <a:latin typeface="Times New Roman" panose="02020603050405020304" pitchFamily="18" charset="0"/>
              </a:rPr>
              <a:t>(</a:t>
            </a:r>
            <a:r>
              <a:rPr lang="en-US" altLang="ja-JP" sz="1800" b="1" i="1" dirty="0">
                <a:latin typeface="Times New Roman" panose="02020603050405020304" pitchFamily="18" charset="0"/>
              </a:rPr>
              <a:t>a</a:t>
            </a:r>
            <a:r>
              <a:rPr lang="en-US" altLang="ja-JP" sz="1800" b="1" dirty="0">
                <a:latin typeface="Times New Roman" panose="02020603050405020304" pitchFamily="18" charset="0"/>
              </a:rPr>
              <a:t>)</a:t>
            </a:r>
            <a:r>
              <a:rPr lang="en-US" altLang="ja-JP" sz="1800" dirty="0"/>
              <a:t> </a:t>
            </a:r>
            <a:r>
              <a:rPr lang="en-US" altLang="ja-JP" sz="1800" b="1" dirty="0"/>
              <a:t>&lt;</a:t>
            </a:r>
            <a:r>
              <a:rPr lang="en-US" altLang="ja-JP" sz="1800" dirty="0"/>
              <a:t> </a:t>
            </a:r>
            <a:r>
              <a:rPr lang="en-US" altLang="ja-JP" sz="1800" b="1" i="1" dirty="0">
                <a:latin typeface="Times New Roman" panose="02020603050405020304" pitchFamily="18" charset="0"/>
              </a:rPr>
              <a:t>C</a:t>
            </a:r>
            <a:r>
              <a:rPr lang="en-US" altLang="ja-JP" sz="1800" b="1" dirty="0">
                <a:latin typeface="Times New Roman" panose="02020603050405020304" pitchFamily="18" charset="0"/>
              </a:rPr>
              <a:t>(</a:t>
            </a:r>
            <a:r>
              <a:rPr lang="en-US" altLang="ja-JP" sz="1800" b="1" i="1" dirty="0">
                <a:latin typeface="Times New Roman" panose="02020603050405020304" pitchFamily="18" charset="0"/>
              </a:rPr>
              <a:t>b</a:t>
            </a:r>
            <a:r>
              <a:rPr lang="en-US" altLang="ja-JP" sz="1800" b="1" dirty="0">
                <a:latin typeface="Times New Roman" panose="02020603050405020304" pitchFamily="18" charset="0"/>
              </a:rPr>
              <a:t>) </a:t>
            </a:r>
            <a:r>
              <a:rPr lang="en-US" altLang="ja-JP" sz="1800" dirty="0"/>
              <a:t>does not imply </a:t>
            </a:r>
            <a:r>
              <a:rPr lang="en-US" altLang="ja-JP" sz="1800" b="1" i="1" dirty="0" err="1">
                <a:latin typeface="Times New Roman" panose="02020603050405020304" pitchFamily="18" charset="0"/>
              </a:rPr>
              <a:t>a</a:t>
            </a:r>
            <a:r>
              <a:rPr lang="en-US" altLang="ja-JP" sz="1800" b="1" dirty="0" err="1">
                <a:cs typeface="Arial" panose="020B0604020202020204" pitchFamily="34" charset="0"/>
              </a:rPr>
              <a:t>→</a:t>
            </a:r>
            <a:r>
              <a:rPr lang="en-US" altLang="ja-JP" sz="1800" b="1" i="1" dirty="0" err="1">
                <a:latin typeface="Times New Roman" panose="02020603050405020304" pitchFamily="18" charset="0"/>
                <a:cs typeface="Arial" panose="020B0604020202020204" pitchFamily="34" charset="0"/>
              </a:rPr>
              <a:t>b</a:t>
            </a:r>
            <a:r>
              <a:rPr lang="en-US" altLang="ja-JP" sz="1800" dirty="0">
                <a:cs typeface="Arial" panose="020B0604020202020204" pitchFamily="34" charset="0"/>
              </a:rPr>
              <a:t> always. H</a:t>
            </a:r>
            <a:r>
              <a:rPr lang="en-US" altLang="ja-JP" sz="1800" dirty="0"/>
              <a:t>ence, we cannot deduce causal dependencies from time stamps.</a:t>
            </a:r>
          </a:p>
          <a:p>
            <a:pPr eaLnBrk="1" hangingPunct="1"/>
            <a:endParaRPr lang="en-US" altLang="en-US" sz="1800" dirty="0"/>
          </a:p>
          <a:p>
            <a:pPr eaLnBrk="1" hangingPunct="1"/>
            <a:r>
              <a:rPr lang="en-US" altLang="en-US" sz="1800" dirty="0"/>
              <a:t>The root of the problem is that clocks advance independently or via messages, but there is no history as to where the advance comes from.</a:t>
            </a:r>
          </a:p>
          <a:p>
            <a:pPr eaLnBrk="1" hangingPunct="1"/>
            <a:endParaRPr lang="en-US" altLang="en-US" sz="1800" dirty="0"/>
          </a:p>
          <a:p>
            <a:pPr eaLnBrk="1" hangingPunct="1"/>
            <a:r>
              <a:rPr lang="en-US" altLang="en-US" sz="1800" dirty="0"/>
              <a:t>In this figure, </a:t>
            </a:r>
          </a:p>
          <a:p>
            <a:pPr eaLnBrk="1" hangingPunct="1">
              <a:buFontTx/>
              <a:buNone/>
            </a:pPr>
            <a:r>
              <a:rPr lang="en-US" altLang="en-US" sz="1800" dirty="0"/>
              <a:t>	</a:t>
            </a:r>
            <a:r>
              <a:rPr lang="en-US" altLang="en-US" sz="1800" b="1" i="1" dirty="0">
                <a:latin typeface="Times New Roman" panose="02020603050405020304" pitchFamily="18" charset="0"/>
              </a:rPr>
              <a:t>E</a:t>
            </a:r>
            <a:r>
              <a:rPr lang="en-US" altLang="en-US" sz="1800" b="1" baseline="-25000" dirty="0">
                <a:latin typeface="Times New Roman" panose="02020603050405020304" pitchFamily="18" charset="0"/>
              </a:rPr>
              <a:t>12</a:t>
            </a:r>
            <a:r>
              <a:rPr lang="en-US" altLang="en-US" sz="1800" dirty="0">
                <a:latin typeface="Times New Roman" panose="02020603050405020304" pitchFamily="18" charset="0"/>
                <a:cs typeface="Arial" panose="020B0604020202020204" pitchFamily="34" charset="0"/>
              </a:rPr>
              <a:t>→</a:t>
            </a:r>
            <a:r>
              <a:rPr lang="en-US" altLang="en-US" sz="1800" b="1" i="1" dirty="0">
                <a:latin typeface="Times New Roman" panose="02020603050405020304" pitchFamily="18" charset="0"/>
                <a:cs typeface="Arial" panose="020B0604020202020204" pitchFamily="34" charset="0"/>
              </a:rPr>
              <a:t>E</a:t>
            </a:r>
            <a:r>
              <a:rPr lang="en-US" altLang="en-US" sz="1800" b="1" baseline="-25000" dirty="0">
                <a:latin typeface="Times New Roman" panose="02020603050405020304" pitchFamily="18" charset="0"/>
                <a:cs typeface="Arial" panose="020B0604020202020204" pitchFamily="34" charset="0"/>
              </a:rPr>
              <a:t>23</a:t>
            </a:r>
            <a:r>
              <a:rPr lang="en-US" altLang="en-US" sz="1800" dirty="0">
                <a:cs typeface="Arial" panose="020B0604020202020204" pitchFamily="34" charset="0"/>
              </a:rPr>
              <a:t> implies </a:t>
            </a:r>
            <a:r>
              <a:rPr lang="en-US" altLang="en-US" sz="1800" b="1" i="1" dirty="0">
                <a:latin typeface="Times New Roman" panose="02020603050405020304" pitchFamily="18" charset="0"/>
                <a:cs typeface="Arial" panose="020B0604020202020204" pitchFamily="34" charset="0"/>
              </a:rPr>
              <a:t>C</a:t>
            </a:r>
            <a:r>
              <a:rPr lang="en-US" altLang="en-US" sz="1800" b="1" baseline="-25000" dirty="0">
                <a:latin typeface="Times New Roman" panose="02020603050405020304" pitchFamily="18" charset="0"/>
                <a:cs typeface="Arial" panose="020B0604020202020204" pitchFamily="34" charset="0"/>
              </a:rPr>
              <a:t>1</a:t>
            </a:r>
            <a:r>
              <a:rPr lang="en-US" altLang="en-US" sz="1800" dirty="0">
                <a:latin typeface="Times New Roman" panose="02020603050405020304" pitchFamily="18" charset="0"/>
                <a:cs typeface="Arial" panose="020B0604020202020204" pitchFamily="34" charset="0"/>
              </a:rPr>
              <a:t>(</a:t>
            </a:r>
            <a:r>
              <a:rPr lang="en-US" altLang="en-US" sz="1800" b="1" i="1" dirty="0">
                <a:latin typeface="Times New Roman" panose="02020603050405020304" pitchFamily="18" charset="0"/>
                <a:cs typeface="Arial" panose="020B0604020202020204" pitchFamily="34" charset="0"/>
              </a:rPr>
              <a:t>E</a:t>
            </a:r>
            <a:r>
              <a:rPr lang="en-US" altLang="en-US" sz="1800" b="1" baseline="-25000" dirty="0">
                <a:latin typeface="Times New Roman" panose="02020603050405020304" pitchFamily="18" charset="0"/>
                <a:cs typeface="Arial" panose="020B0604020202020204" pitchFamily="34" charset="0"/>
              </a:rPr>
              <a:t>12</a:t>
            </a:r>
            <a:r>
              <a:rPr lang="en-US" altLang="en-US" sz="1800" dirty="0">
                <a:latin typeface="Times New Roman" panose="02020603050405020304" pitchFamily="18" charset="0"/>
                <a:cs typeface="Arial" panose="020B0604020202020204" pitchFamily="34" charset="0"/>
              </a:rPr>
              <a:t>)&lt;</a:t>
            </a:r>
            <a:r>
              <a:rPr lang="en-US" altLang="en-US" sz="1800" b="1" i="1" dirty="0">
                <a:latin typeface="Times New Roman" panose="02020603050405020304" pitchFamily="18" charset="0"/>
                <a:cs typeface="Arial" panose="020B0604020202020204" pitchFamily="34" charset="0"/>
              </a:rPr>
              <a:t>C</a:t>
            </a:r>
            <a:r>
              <a:rPr lang="en-US" altLang="en-US" sz="1800" b="1" baseline="-25000" dirty="0">
                <a:latin typeface="Times New Roman" panose="02020603050405020304" pitchFamily="18" charset="0"/>
                <a:cs typeface="Arial" panose="020B0604020202020204" pitchFamily="34" charset="0"/>
              </a:rPr>
              <a:t>2</a:t>
            </a:r>
            <a:r>
              <a:rPr lang="en-US" altLang="en-US" sz="1800" dirty="0">
                <a:latin typeface="Times New Roman" panose="02020603050405020304" pitchFamily="18" charset="0"/>
                <a:cs typeface="Arial" panose="020B0604020202020204" pitchFamily="34" charset="0"/>
              </a:rPr>
              <a:t>(</a:t>
            </a:r>
            <a:r>
              <a:rPr lang="en-US" altLang="en-US" sz="1800" b="1" i="1" dirty="0">
                <a:latin typeface="Times New Roman" panose="02020603050405020304" pitchFamily="18" charset="0"/>
                <a:cs typeface="Arial" panose="020B0604020202020204" pitchFamily="34" charset="0"/>
              </a:rPr>
              <a:t>E</a:t>
            </a:r>
            <a:r>
              <a:rPr lang="en-US" altLang="en-US" sz="1800" b="1" baseline="-25000" dirty="0">
                <a:latin typeface="Times New Roman" panose="02020603050405020304" pitchFamily="18" charset="0"/>
                <a:cs typeface="Arial" panose="020B0604020202020204" pitchFamily="34" charset="0"/>
              </a:rPr>
              <a:t>23</a:t>
            </a:r>
            <a:r>
              <a:rPr lang="en-US" altLang="en-US" sz="1800" dirty="0">
                <a:latin typeface="Times New Roman" panose="02020603050405020304" pitchFamily="18" charset="0"/>
                <a:cs typeface="Arial" panose="020B0604020202020204" pitchFamily="34" charset="0"/>
              </a:rPr>
              <a:t>)</a:t>
            </a:r>
            <a:r>
              <a:rPr lang="en-US" altLang="en-US" sz="1800" dirty="0">
                <a:cs typeface="Arial" panose="020B0604020202020204" pitchFamily="34" charset="0"/>
              </a:rPr>
              <a:t> </a:t>
            </a:r>
          </a:p>
          <a:p>
            <a:pPr eaLnBrk="1" hangingPunct="1">
              <a:buFontTx/>
              <a:buNone/>
            </a:pPr>
            <a:r>
              <a:rPr lang="en-US" altLang="en-US" sz="1800" dirty="0">
                <a:cs typeface="Arial" panose="020B0604020202020204" pitchFamily="34" charset="0"/>
              </a:rPr>
              <a:t>	However we may have </a:t>
            </a:r>
            <a:endParaRPr lang="en-US" altLang="en-US" sz="1800" dirty="0"/>
          </a:p>
          <a:p>
            <a:pPr eaLnBrk="1" hangingPunct="1">
              <a:buFontTx/>
              <a:buNone/>
            </a:pPr>
            <a:r>
              <a:rPr lang="en-US" altLang="en-US" sz="1800" dirty="0"/>
              <a:t>	while </a:t>
            </a:r>
            <a:r>
              <a:rPr lang="en-US" altLang="en-US" sz="1800" b="1" i="1" dirty="0">
                <a:latin typeface="Times New Roman" panose="02020603050405020304" pitchFamily="18" charset="0"/>
                <a:cs typeface="Arial" panose="020B0604020202020204" pitchFamily="34" charset="0"/>
              </a:rPr>
              <a:t>C</a:t>
            </a:r>
            <a:r>
              <a:rPr lang="en-US" altLang="en-US" sz="1800" b="1" baseline="-25000" dirty="0">
                <a:latin typeface="Times New Roman" panose="02020603050405020304" pitchFamily="18" charset="0"/>
                <a:cs typeface="Arial" panose="020B0604020202020204" pitchFamily="34" charset="0"/>
              </a:rPr>
              <a:t>1</a:t>
            </a:r>
            <a:r>
              <a:rPr lang="en-US" altLang="en-US" sz="1800" dirty="0">
                <a:latin typeface="Times New Roman" panose="02020603050405020304" pitchFamily="18" charset="0"/>
                <a:cs typeface="Arial" panose="020B0604020202020204" pitchFamily="34" charset="0"/>
              </a:rPr>
              <a:t>(</a:t>
            </a:r>
            <a:r>
              <a:rPr lang="en-US" altLang="en-US" sz="1800" b="1" i="1" dirty="0">
                <a:latin typeface="Times New Roman" panose="02020603050405020304" pitchFamily="18" charset="0"/>
                <a:cs typeface="Arial" panose="020B0604020202020204" pitchFamily="34" charset="0"/>
              </a:rPr>
              <a:t>E</a:t>
            </a:r>
            <a:r>
              <a:rPr lang="en-US" altLang="en-US" sz="1800" b="1" baseline="-25000" dirty="0">
                <a:latin typeface="Times New Roman" panose="02020603050405020304" pitchFamily="18" charset="0"/>
                <a:cs typeface="Arial" panose="020B0604020202020204" pitchFamily="34" charset="0"/>
              </a:rPr>
              <a:t>13</a:t>
            </a:r>
            <a:r>
              <a:rPr lang="en-US" altLang="en-US" sz="1800" dirty="0">
                <a:latin typeface="Times New Roman" panose="02020603050405020304" pitchFamily="18" charset="0"/>
                <a:cs typeface="Arial" panose="020B0604020202020204" pitchFamily="34" charset="0"/>
              </a:rPr>
              <a:t>)&lt;</a:t>
            </a:r>
            <a:r>
              <a:rPr lang="en-US" altLang="en-US" sz="1800" b="1" i="1" dirty="0">
                <a:latin typeface="Times New Roman" panose="02020603050405020304" pitchFamily="18" charset="0"/>
                <a:cs typeface="Arial" panose="020B0604020202020204" pitchFamily="34" charset="0"/>
              </a:rPr>
              <a:t>C</a:t>
            </a:r>
            <a:r>
              <a:rPr lang="en-US" altLang="en-US" sz="1800" b="1" baseline="-25000" dirty="0">
                <a:latin typeface="Times New Roman" panose="02020603050405020304" pitchFamily="18" charset="0"/>
                <a:cs typeface="Arial" panose="020B0604020202020204" pitchFamily="34" charset="0"/>
              </a:rPr>
              <a:t>2</a:t>
            </a:r>
            <a:r>
              <a:rPr lang="en-US" altLang="en-US" sz="1800" dirty="0">
                <a:latin typeface="Times New Roman" panose="02020603050405020304" pitchFamily="18" charset="0"/>
                <a:cs typeface="Arial" panose="020B0604020202020204" pitchFamily="34" charset="0"/>
              </a:rPr>
              <a:t>(</a:t>
            </a:r>
            <a:r>
              <a:rPr lang="en-US" altLang="en-US" sz="1800" b="1" i="1" dirty="0">
                <a:latin typeface="Times New Roman" panose="02020603050405020304" pitchFamily="18" charset="0"/>
                <a:cs typeface="Arial" panose="020B0604020202020204" pitchFamily="34" charset="0"/>
              </a:rPr>
              <a:t>E</a:t>
            </a:r>
            <a:r>
              <a:rPr lang="en-US" altLang="en-US" sz="1800" b="1" baseline="-25000" dirty="0">
                <a:latin typeface="Times New Roman" panose="02020603050405020304" pitchFamily="18" charset="0"/>
                <a:cs typeface="Arial" panose="020B0604020202020204" pitchFamily="34" charset="0"/>
              </a:rPr>
              <a:t>24</a:t>
            </a:r>
            <a:r>
              <a:rPr lang="en-US" altLang="en-US" sz="1800" dirty="0">
                <a:latin typeface="Times New Roman" panose="02020603050405020304" pitchFamily="18" charset="0"/>
                <a:cs typeface="Arial" panose="020B0604020202020204" pitchFamily="34" charset="0"/>
              </a:rPr>
              <a:t>)</a:t>
            </a:r>
            <a:endParaRPr lang="en-US" altLang="en-US" sz="1800" dirty="0"/>
          </a:p>
          <a:p>
            <a:pPr eaLnBrk="1" hangingPunct="1"/>
            <a:endParaRPr lang="en-US" altLang="en-US" sz="1800" dirty="0"/>
          </a:p>
          <a:p>
            <a:pPr eaLnBrk="1" hangingPunct="1"/>
            <a:r>
              <a:rPr lang="en-US" altLang="en-US" sz="1800" dirty="0"/>
              <a:t>In some situations (e.g., to implement distributed locks), a partial ordering on events is not sufficient and a total ordering is required.</a:t>
            </a:r>
          </a:p>
        </p:txBody>
      </p:sp>
      <p:pic>
        <p:nvPicPr>
          <p:cNvPr id="35846" name="Picture 5">
            <a:extLst>
              <a:ext uri="{FF2B5EF4-FFF2-40B4-BE49-F238E27FC236}">
                <a16:creationId xmlns:a16="http://schemas.microsoft.com/office/drawing/2014/main" id="{51FC67A6-3A81-4EEF-958B-97D861796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124200"/>
            <a:ext cx="3943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a:extLst>
              <a:ext uri="{FF2B5EF4-FFF2-40B4-BE49-F238E27FC236}">
                <a16:creationId xmlns:a16="http://schemas.microsoft.com/office/drawing/2014/main" id="{B903312F-DA7D-4546-95BC-E58DF8C8B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325" y="4100513"/>
            <a:ext cx="10572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122A1C31-BE5C-4CB7-8E47-D43FD97D0E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0D8418-E0F5-4417-9774-6E7B9DC7DA2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17411" name="Slide Number Placeholder 5">
            <a:extLst>
              <a:ext uri="{FF2B5EF4-FFF2-40B4-BE49-F238E27FC236}">
                <a16:creationId xmlns:a16="http://schemas.microsoft.com/office/drawing/2014/main" id="{D4291359-30C6-4C44-9198-34038BCBA3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A8804AE-6EBA-4964-B792-DAD701600A13}"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17412" name="Rectangle 2">
            <a:extLst>
              <a:ext uri="{FF2B5EF4-FFF2-40B4-BE49-F238E27FC236}">
                <a16:creationId xmlns:a16="http://schemas.microsoft.com/office/drawing/2014/main" id="{2887F512-5B91-43A7-A0BE-99F1F1CA79D8}"/>
              </a:ext>
            </a:extLst>
          </p:cNvPr>
          <p:cNvSpPr>
            <a:spLocks noGrp="1" noChangeArrowheads="1"/>
          </p:cNvSpPr>
          <p:nvPr>
            <p:ph type="title"/>
          </p:nvPr>
        </p:nvSpPr>
        <p:spPr/>
        <p:txBody>
          <a:bodyPr/>
          <a:lstStyle/>
          <a:p>
            <a:pPr eaLnBrk="1" hangingPunct="1"/>
            <a:r>
              <a:rPr lang="en-US" altLang="en-US" sz="2400" dirty="0"/>
              <a:t>Overview</a:t>
            </a:r>
            <a:r>
              <a:rPr lang="en-US" altLang="en-US" dirty="0"/>
              <a:t> </a:t>
            </a:r>
          </a:p>
        </p:txBody>
      </p:sp>
      <p:sp>
        <p:nvSpPr>
          <p:cNvPr id="17413" name="Rectangle 3">
            <a:extLst>
              <a:ext uri="{FF2B5EF4-FFF2-40B4-BE49-F238E27FC236}">
                <a16:creationId xmlns:a16="http://schemas.microsoft.com/office/drawing/2014/main" id="{03F58CE7-B563-4C30-A936-59FD0738DCD7}"/>
              </a:ext>
            </a:extLst>
          </p:cNvPr>
          <p:cNvSpPr>
            <a:spLocks noGrp="1" noChangeArrowheads="1"/>
          </p:cNvSpPr>
          <p:nvPr>
            <p:ph type="body" idx="1"/>
          </p:nvPr>
        </p:nvSpPr>
        <p:spPr>
          <a:xfrm>
            <a:off x="609600" y="1143000"/>
            <a:ext cx="8229600" cy="5029200"/>
          </a:xfrm>
        </p:spPr>
        <p:txBody>
          <a:bodyPr/>
          <a:lstStyle/>
          <a:p>
            <a:r>
              <a:rPr lang="en-US" sz="2400" dirty="0"/>
              <a:t>Real Clock Synchronization Methods</a:t>
            </a:r>
          </a:p>
          <a:p>
            <a:r>
              <a:rPr lang="en-US" sz="2400" dirty="0"/>
              <a:t>Logical Clock Synchronization Techniques</a:t>
            </a:r>
          </a:p>
          <a:p>
            <a:r>
              <a:rPr lang="en-US" sz="2400" dirty="0"/>
              <a:t>Mutual Exclusion Approaches</a:t>
            </a:r>
          </a:p>
          <a:p>
            <a:r>
              <a:rPr lang="en-US" sz="2400" dirty="0"/>
              <a:t>Deadlock detection and handling</a:t>
            </a:r>
          </a:p>
        </p:txBody>
      </p:sp>
      <p:sp>
        <p:nvSpPr>
          <p:cNvPr id="7" name="Rectangle 2">
            <a:extLst>
              <a:ext uri="{FF2B5EF4-FFF2-40B4-BE49-F238E27FC236}">
                <a16:creationId xmlns:a16="http://schemas.microsoft.com/office/drawing/2014/main" id="{EAF6725F-1609-4F6C-B782-9B6D32075742}"/>
              </a:ext>
            </a:extLst>
          </p:cNvPr>
          <p:cNvSpPr txBox="1">
            <a:spLocks noChangeArrowheads="1"/>
          </p:cNvSpPr>
          <p:nvPr/>
        </p:nvSpPr>
        <p:spPr bwMode="auto">
          <a:xfrm>
            <a:off x="381000" y="3581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a:lstStyle>
          <a:p>
            <a:pPr eaLnBrk="1" hangingPunct="1"/>
            <a:r>
              <a:rPr lang="en-US" altLang="en-US" sz="2800" kern="0" dirty="0"/>
              <a:t>Learning outcome(s) related to this topic</a:t>
            </a:r>
          </a:p>
        </p:txBody>
      </p:sp>
      <p:sp>
        <p:nvSpPr>
          <p:cNvPr id="8" name="Rectangle 3">
            <a:extLst>
              <a:ext uri="{FF2B5EF4-FFF2-40B4-BE49-F238E27FC236}">
                <a16:creationId xmlns:a16="http://schemas.microsoft.com/office/drawing/2014/main" id="{F1E78394-F665-468E-87B1-C02CEBFB7B27}"/>
              </a:ext>
            </a:extLst>
          </p:cNvPr>
          <p:cNvSpPr txBox="1">
            <a:spLocks noChangeArrowheads="1"/>
          </p:cNvSpPr>
          <p:nvPr/>
        </p:nvSpPr>
        <p:spPr bwMode="auto">
          <a:xfrm>
            <a:off x="914400" y="4572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altLang="en-US" kern="0" dirty="0">
                <a:latin typeface="Times New Roman" panose="02020603050405020304" pitchFamily="18" charset="0"/>
              </a:rPr>
              <a:t>Explain the fundamental principles of parallel computing architectures and algorithms (LO1)</a:t>
            </a:r>
          </a:p>
          <a:p>
            <a:pPr eaLnBrk="1" hangingPunct="1"/>
            <a:r>
              <a:rPr lang="en-US" altLang="en-US" kern="0" dirty="0">
                <a:latin typeface="Times New Roman" panose="02020603050405020304" pitchFamily="18" charset="0"/>
              </a:rPr>
              <a:t>Compare and contrast different communication and concurrency schemes (LO2)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F03C3265-A92A-421A-9561-102FE6C95F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474586A-D425-4596-82B8-37340BDACD31}"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7891" name="Slide Number Placeholder 5">
            <a:extLst>
              <a:ext uri="{FF2B5EF4-FFF2-40B4-BE49-F238E27FC236}">
                <a16:creationId xmlns:a16="http://schemas.microsoft.com/office/drawing/2014/main" id="{E380FE61-7BEB-42D2-8662-06DF5B4D5C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691F017-DEBC-4E5F-B292-ECB4C099100E}"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37892" name="Rectangle 2">
            <a:extLst>
              <a:ext uri="{FF2B5EF4-FFF2-40B4-BE49-F238E27FC236}">
                <a16:creationId xmlns:a16="http://schemas.microsoft.com/office/drawing/2014/main" id="{7958759B-4C0A-414C-B1C4-5E48AA4ECE96}"/>
              </a:ext>
            </a:extLst>
          </p:cNvPr>
          <p:cNvSpPr>
            <a:spLocks noGrp="1" noChangeArrowheads="1"/>
          </p:cNvSpPr>
          <p:nvPr>
            <p:ph type="title"/>
          </p:nvPr>
        </p:nvSpPr>
        <p:spPr/>
        <p:txBody>
          <a:bodyPr/>
          <a:lstStyle/>
          <a:p>
            <a:pPr eaLnBrk="1" hangingPunct="1"/>
            <a:r>
              <a:rPr lang="en-US" altLang="en-US"/>
              <a:t>Vector Clock</a:t>
            </a:r>
          </a:p>
        </p:txBody>
      </p:sp>
      <p:sp>
        <p:nvSpPr>
          <p:cNvPr id="37893" name="Rectangle 3">
            <a:extLst>
              <a:ext uri="{FF2B5EF4-FFF2-40B4-BE49-F238E27FC236}">
                <a16:creationId xmlns:a16="http://schemas.microsoft.com/office/drawing/2014/main" id="{29FAD18C-3AE5-4734-98A1-A0BD9950B49D}"/>
              </a:ext>
            </a:extLst>
          </p:cNvPr>
          <p:cNvSpPr>
            <a:spLocks noGrp="1" noChangeArrowheads="1"/>
          </p:cNvSpPr>
          <p:nvPr>
            <p:ph type="body" idx="1"/>
          </p:nvPr>
        </p:nvSpPr>
        <p:spPr>
          <a:xfrm>
            <a:off x="533400" y="1524000"/>
            <a:ext cx="8229600" cy="4525963"/>
          </a:xfrm>
        </p:spPr>
        <p:txBody>
          <a:bodyPr/>
          <a:lstStyle/>
          <a:p>
            <a:pPr eaLnBrk="1" hangingPunct="1">
              <a:lnSpc>
                <a:spcPct val="80000"/>
              </a:lnSpc>
            </a:pPr>
            <a:r>
              <a:rPr lang="en-US" altLang="en-US" sz="1800"/>
              <a:t>Each process maintains a vector clock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i="1" baseline="-25000">
                <a:latin typeface="Times New Roman" panose="02020603050405020304" pitchFamily="18" charset="0"/>
              </a:rPr>
              <a:t> </a:t>
            </a:r>
            <a:r>
              <a:rPr lang="en-US" altLang="en-US" sz="1800"/>
              <a:t>of size </a:t>
            </a:r>
            <a:r>
              <a:rPr lang="en-US" altLang="en-US" sz="1800" b="1" i="1">
                <a:latin typeface="Times New Roman" panose="02020603050405020304" pitchFamily="18" charset="0"/>
              </a:rPr>
              <a:t>N</a:t>
            </a:r>
            <a:r>
              <a:rPr lang="en-US" altLang="en-US" sz="1800"/>
              <a:t>, where </a:t>
            </a:r>
            <a:r>
              <a:rPr lang="en-US" altLang="en-US" sz="1800" b="1" i="1">
                <a:latin typeface="Times New Roman" panose="02020603050405020304" pitchFamily="18" charset="0"/>
              </a:rPr>
              <a:t>N</a:t>
            </a:r>
            <a:r>
              <a:rPr lang="en-US" altLang="en-US" sz="1800"/>
              <a:t> is the number of processes. The component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a:t>[</a:t>
            </a:r>
            <a:r>
              <a:rPr lang="en-US" altLang="en-US" sz="1800" b="1" i="1">
                <a:latin typeface="Times New Roman" panose="02020603050405020304" pitchFamily="18" charset="0"/>
              </a:rPr>
              <a:t>j</a:t>
            </a:r>
            <a:r>
              <a:rPr lang="en-US" altLang="en-US" sz="1800"/>
              <a:t>] contains the process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a:t>
            </a:r>
            <a:r>
              <a:rPr lang="ja-JP" altLang="en-US" sz="1800"/>
              <a:t>’</a:t>
            </a:r>
            <a:r>
              <a:rPr lang="en-US" altLang="ja-JP" sz="1800"/>
              <a:t>s knowledge about </a:t>
            </a:r>
            <a:r>
              <a:rPr lang="en-US" altLang="ja-JP" sz="1800" b="1" i="1">
                <a:latin typeface="Times New Roman" panose="02020603050405020304" pitchFamily="18" charset="0"/>
              </a:rPr>
              <a:t>p</a:t>
            </a:r>
            <a:r>
              <a:rPr lang="en-US" altLang="ja-JP" sz="1800" b="1" i="1" baseline="-25000">
                <a:latin typeface="Times New Roman" panose="02020603050405020304" pitchFamily="18" charset="0"/>
              </a:rPr>
              <a:t>j</a:t>
            </a:r>
            <a:r>
              <a:rPr lang="ja-JP" altLang="en-US" sz="1800"/>
              <a:t>’</a:t>
            </a:r>
            <a:r>
              <a:rPr lang="en-US" altLang="ja-JP" sz="1800"/>
              <a:t>s clock. Initially, we have </a:t>
            </a:r>
            <a:r>
              <a:rPr lang="en-US" altLang="ja-JP" sz="1800" b="1" i="1">
                <a:latin typeface="Times New Roman" panose="02020603050405020304" pitchFamily="18" charset="0"/>
              </a:rPr>
              <a:t>V</a:t>
            </a:r>
            <a:r>
              <a:rPr lang="en-US" altLang="ja-JP" sz="1800" b="1" i="1" baseline="-25000">
                <a:latin typeface="Times New Roman" panose="02020603050405020304" pitchFamily="18" charset="0"/>
              </a:rPr>
              <a:t>i</a:t>
            </a:r>
            <a:r>
              <a:rPr lang="en-US" altLang="ja-JP" sz="1800">
                <a:latin typeface="Times New Roman" panose="02020603050405020304" pitchFamily="18" charset="0"/>
              </a:rPr>
              <a:t>[</a:t>
            </a:r>
            <a:r>
              <a:rPr lang="en-US" altLang="ja-JP" sz="1800" b="1" i="1">
                <a:latin typeface="Times New Roman" panose="02020603050405020304" pitchFamily="18" charset="0"/>
              </a:rPr>
              <a:t>j</a:t>
            </a:r>
            <a:r>
              <a:rPr lang="en-US" altLang="ja-JP" sz="1800">
                <a:latin typeface="Times New Roman" panose="02020603050405020304" pitchFamily="18" charset="0"/>
              </a:rPr>
              <a:t>]</a:t>
            </a:r>
            <a:r>
              <a:rPr lang="en-US" altLang="ja-JP" sz="1800"/>
              <a:t> := </a:t>
            </a:r>
            <a:r>
              <a:rPr lang="en-US" altLang="ja-JP" sz="1800">
                <a:latin typeface="Times New Roman" panose="02020603050405020304" pitchFamily="18" charset="0"/>
              </a:rPr>
              <a:t>0</a:t>
            </a:r>
            <a:r>
              <a:rPr lang="en-US" altLang="ja-JP" sz="1800"/>
              <a:t> for </a:t>
            </a:r>
            <a:r>
              <a:rPr lang="en-US" altLang="ja-JP" sz="1800" b="1" i="1">
                <a:latin typeface="Times New Roman" panose="02020603050405020304" pitchFamily="18" charset="0"/>
              </a:rPr>
              <a:t>i</a:t>
            </a:r>
            <a:r>
              <a:rPr lang="en-US" altLang="ja-JP" sz="1800" b="1"/>
              <a:t>, </a:t>
            </a:r>
            <a:r>
              <a:rPr lang="en-US" altLang="ja-JP" sz="1800" b="1" i="1">
                <a:latin typeface="Times New Roman" panose="02020603050405020304" pitchFamily="18" charset="0"/>
              </a:rPr>
              <a:t>j </a:t>
            </a:r>
            <a:r>
              <a:rPr lang="ru-RU" altLang="ja-JP" sz="1800" b="1" i="1">
                <a:latin typeface="Times New Roman" panose="02020603050405020304" pitchFamily="18" charset="0"/>
                <a:cs typeface="Times New Roman" panose="02020603050405020304" pitchFamily="18" charset="0"/>
              </a:rPr>
              <a:t>є</a:t>
            </a:r>
            <a:r>
              <a:rPr lang="en-US" altLang="ja-JP" sz="1800"/>
              <a:t> {1, 2, …, </a:t>
            </a:r>
            <a:r>
              <a:rPr lang="en-US" altLang="ja-JP" sz="1800" b="1" i="1">
                <a:latin typeface="Times New Roman" panose="02020603050405020304" pitchFamily="18" charset="0"/>
              </a:rPr>
              <a:t>N</a:t>
            </a:r>
            <a:r>
              <a:rPr lang="en-US" altLang="ja-JP" sz="1800"/>
              <a:t>}</a:t>
            </a:r>
          </a:p>
          <a:p>
            <a:pPr eaLnBrk="1" hangingPunct="1">
              <a:lnSpc>
                <a:spcPct val="80000"/>
              </a:lnSpc>
              <a:buFontTx/>
              <a:buNone/>
            </a:pPr>
            <a:endParaRPr lang="en-US" altLang="en-US" sz="1800"/>
          </a:p>
          <a:p>
            <a:pPr eaLnBrk="1" hangingPunct="1">
              <a:lnSpc>
                <a:spcPct val="80000"/>
              </a:lnSpc>
            </a:pPr>
            <a:r>
              <a:rPr lang="en-US" altLang="en-US" sz="1800"/>
              <a:t>Clocks are advanced as follows:</a:t>
            </a:r>
          </a:p>
          <a:p>
            <a:pPr eaLnBrk="1" hangingPunct="1">
              <a:lnSpc>
                <a:spcPct val="80000"/>
              </a:lnSpc>
              <a:buFontTx/>
              <a:buNone/>
            </a:pPr>
            <a:r>
              <a:rPr lang="en-US" altLang="en-US" sz="1200"/>
              <a:t>	</a:t>
            </a:r>
          </a:p>
          <a:p>
            <a:pPr eaLnBrk="1" hangingPunct="1">
              <a:lnSpc>
                <a:spcPct val="80000"/>
              </a:lnSpc>
              <a:buFontTx/>
              <a:buNone/>
            </a:pPr>
            <a:r>
              <a:rPr lang="en-US" altLang="en-US" sz="1800"/>
              <a:t>	1. Before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a:t>
            </a:r>
            <a:r>
              <a:rPr lang="en-US" altLang="en-US" sz="1800"/>
              <a:t> timestamps an event, it executes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b="1">
                <a:latin typeface="Times New Roman" panose="02020603050405020304" pitchFamily="18" charset="0"/>
              </a:rPr>
              <a:t>[</a:t>
            </a:r>
            <a:r>
              <a:rPr lang="en-US" altLang="en-US" sz="1800" b="1" i="1">
                <a:latin typeface="Times New Roman" panose="02020603050405020304" pitchFamily="18" charset="0"/>
              </a:rPr>
              <a:t>i</a:t>
            </a:r>
            <a:r>
              <a:rPr lang="en-US" altLang="en-US" sz="1800" b="1">
                <a:latin typeface="Times New Roman" panose="02020603050405020304" pitchFamily="18" charset="0"/>
              </a:rPr>
              <a:t>] =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b="1">
                <a:latin typeface="Times New Roman" panose="02020603050405020304" pitchFamily="18" charset="0"/>
              </a:rPr>
              <a:t>[</a:t>
            </a:r>
            <a:r>
              <a:rPr lang="en-US" altLang="en-US" sz="1800" b="1" i="1">
                <a:latin typeface="Times New Roman" panose="02020603050405020304" pitchFamily="18" charset="0"/>
              </a:rPr>
              <a:t>i</a:t>
            </a:r>
            <a:r>
              <a:rPr lang="en-US" altLang="en-US" sz="1800">
                <a:latin typeface="Times New Roman" panose="02020603050405020304" pitchFamily="18" charset="0"/>
              </a:rPr>
              <a:t>] + 1</a:t>
            </a:r>
            <a:r>
              <a:rPr lang="en-US" altLang="en-US" sz="1800"/>
              <a:t>.</a:t>
            </a:r>
          </a:p>
          <a:p>
            <a:pPr eaLnBrk="1" hangingPunct="1">
              <a:lnSpc>
                <a:spcPct val="80000"/>
              </a:lnSpc>
              <a:buFontTx/>
              <a:buNone/>
            </a:pPr>
            <a:r>
              <a:rPr lang="en-US" altLang="en-US" sz="1800"/>
              <a:t>	2. Whenever a message </a:t>
            </a:r>
            <a:r>
              <a:rPr lang="en-US" altLang="en-US" sz="1800" b="1" i="1">
                <a:latin typeface="Times New Roman" panose="02020603050405020304" pitchFamily="18" charset="0"/>
              </a:rPr>
              <a:t>m</a:t>
            </a:r>
            <a:r>
              <a:rPr lang="en-US" altLang="en-US" sz="1800"/>
              <a:t> is sent from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a:t>
            </a:r>
            <a:r>
              <a:rPr lang="en-US" altLang="en-US" sz="1800"/>
              <a:t> to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j</a:t>
            </a:r>
            <a:r>
              <a:rPr lang="en-US" altLang="en-US" sz="1800"/>
              <a:t> :</a:t>
            </a:r>
          </a:p>
          <a:p>
            <a:pPr eaLnBrk="1" hangingPunct="1">
              <a:lnSpc>
                <a:spcPct val="80000"/>
              </a:lnSpc>
              <a:buFontTx/>
              <a:buNone/>
            </a:pPr>
            <a:r>
              <a:rPr lang="en-US" altLang="en-US" sz="1800"/>
              <a:t>		• Process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a:t>
            </a:r>
            <a:r>
              <a:rPr lang="en-US" altLang="en-US" sz="1800"/>
              <a:t> executes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b="1">
                <a:latin typeface="Times New Roman" panose="02020603050405020304" pitchFamily="18" charset="0"/>
              </a:rPr>
              <a:t>[</a:t>
            </a:r>
            <a:r>
              <a:rPr lang="en-US" altLang="en-US" sz="1800" b="1" i="1">
                <a:latin typeface="Times New Roman" panose="02020603050405020304" pitchFamily="18" charset="0"/>
              </a:rPr>
              <a:t>i</a:t>
            </a:r>
            <a:r>
              <a:rPr lang="en-US" altLang="en-US" sz="1800" b="1">
                <a:latin typeface="Times New Roman" panose="02020603050405020304" pitchFamily="18" charset="0"/>
              </a:rPr>
              <a:t>] :=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b="1">
                <a:latin typeface="Times New Roman" panose="02020603050405020304" pitchFamily="18" charset="0"/>
              </a:rPr>
              <a:t>[</a:t>
            </a:r>
            <a:r>
              <a:rPr lang="en-US" altLang="en-US" sz="1800" b="1" i="1">
                <a:latin typeface="Times New Roman" panose="02020603050405020304" pitchFamily="18" charset="0"/>
              </a:rPr>
              <a:t>i</a:t>
            </a:r>
            <a:r>
              <a:rPr lang="en-US" altLang="en-US" sz="1800" b="1">
                <a:latin typeface="Times New Roman" panose="02020603050405020304" pitchFamily="18" charset="0"/>
              </a:rPr>
              <a:t>] + 1</a:t>
            </a:r>
            <a:r>
              <a:rPr lang="en-US" altLang="en-US" sz="1800"/>
              <a:t> and sends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a:t> with </a:t>
            </a:r>
            <a:r>
              <a:rPr lang="en-US" altLang="en-US" sz="1800" b="1" i="1">
                <a:latin typeface="Times New Roman" panose="02020603050405020304" pitchFamily="18" charset="0"/>
              </a:rPr>
              <a:t>m</a:t>
            </a:r>
            <a:r>
              <a:rPr lang="en-US" altLang="en-US" sz="1800"/>
              <a:t>.</a:t>
            </a:r>
          </a:p>
          <a:p>
            <a:pPr eaLnBrk="1" hangingPunct="1">
              <a:lnSpc>
                <a:spcPct val="80000"/>
              </a:lnSpc>
              <a:buFontTx/>
              <a:buNone/>
            </a:pPr>
            <a:r>
              <a:rPr lang="en-US" altLang="en-US" sz="1800"/>
              <a:t>		• Process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j</a:t>
            </a:r>
            <a:r>
              <a:rPr lang="en-US" altLang="en-US" sz="1800"/>
              <a:t> receives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a:t> with </a:t>
            </a:r>
            <a:r>
              <a:rPr lang="en-US" altLang="en-US" sz="1800" b="1" i="1">
                <a:latin typeface="Times New Roman" panose="02020603050405020304" pitchFamily="18" charset="0"/>
              </a:rPr>
              <a:t>m</a:t>
            </a:r>
            <a:r>
              <a:rPr lang="en-US" altLang="en-US" sz="1800"/>
              <a:t> and merges the vector clocks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i</a:t>
            </a:r>
            <a:r>
              <a:rPr lang="en-US" altLang="en-US" sz="1800"/>
              <a:t> 	   and </a:t>
            </a:r>
            <a:r>
              <a:rPr lang="en-US" altLang="en-US" sz="1800" b="1" i="1">
                <a:latin typeface="Times New Roman" panose="02020603050405020304" pitchFamily="18" charset="0"/>
              </a:rPr>
              <a:t>V</a:t>
            </a:r>
            <a:r>
              <a:rPr lang="en-US" altLang="en-US" sz="1800" b="1" i="1" baseline="-25000">
                <a:latin typeface="Times New Roman" panose="02020603050405020304" pitchFamily="18" charset="0"/>
              </a:rPr>
              <a:t>j</a:t>
            </a:r>
            <a:r>
              <a:rPr lang="en-US" altLang="en-US" sz="1800"/>
              <a:t> 	as follows:</a:t>
            </a:r>
          </a:p>
          <a:p>
            <a:pPr eaLnBrk="1" hangingPunct="1">
              <a:lnSpc>
                <a:spcPct val="80000"/>
              </a:lnSpc>
              <a:buFontTx/>
              <a:buNone/>
            </a:pPr>
            <a:r>
              <a:rPr lang="en-US" altLang="en-US" sz="1800"/>
              <a:t>		    Vj [k] := </a:t>
            </a:r>
            <a:r>
              <a:rPr lang="en-US" altLang="en-US" sz="3600"/>
              <a:t>{</a:t>
            </a:r>
          </a:p>
          <a:p>
            <a:pPr eaLnBrk="1" hangingPunct="1">
              <a:lnSpc>
                <a:spcPct val="80000"/>
              </a:lnSpc>
              <a:buFontTx/>
              <a:buNone/>
            </a:pPr>
            <a:r>
              <a:rPr lang="en-US" altLang="en-US" sz="1800"/>
              <a:t>		</a:t>
            </a:r>
          </a:p>
          <a:p>
            <a:pPr eaLnBrk="1" hangingPunct="1">
              <a:lnSpc>
                <a:spcPct val="80000"/>
              </a:lnSpc>
              <a:buFontTx/>
              <a:buNone/>
            </a:pPr>
            <a:r>
              <a:rPr lang="en-US" altLang="en-US" sz="1800"/>
              <a:t>	This last part ensures that everything that subsequently happens at </a:t>
            </a:r>
            <a:r>
              <a:rPr lang="en-US" altLang="en-US" sz="1800" i="1">
                <a:latin typeface="Times New Roman" panose="02020603050405020304" pitchFamily="18" charset="0"/>
              </a:rPr>
              <a:t>p</a:t>
            </a:r>
            <a:r>
              <a:rPr lang="en-US" altLang="en-US" sz="1800" i="1" baseline="-25000">
                <a:latin typeface="Times New Roman" panose="02020603050405020304" pitchFamily="18" charset="0"/>
              </a:rPr>
              <a:t>j</a:t>
            </a:r>
            <a:r>
              <a:rPr lang="en-US" altLang="en-US" sz="1800"/>
              <a:t> is now causally related to everything that previously happened at </a:t>
            </a:r>
            <a:r>
              <a:rPr lang="en-US" altLang="en-US" sz="1800" i="1">
                <a:latin typeface="Times New Roman" panose="02020603050405020304" pitchFamily="18" charset="0"/>
              </a:rPr>
              <a:t>p</a:t>
            </a:r>
            <a:r>
              <a:rPr lang="en-US" altLang="en-US" sz="1800" i="1" baseline="-25000">
                <a:latin typeface="Times New Roman" panose="02020603050405020304" pitchFamily="18" charset="0"/>
              </a:rPr>
              <a:t>i</a:t>
            </a:r>
            <a:r>
              <a:rPr lang="en-US" altLang="en-US" sz="1800"/>
              <a:t>.</a:t>
            </a:r>
          </a:p>
        </p:txBody>
      </p:sp>
      <p:sp>
        <p:nvSpPr>
          <p:cNvPr id="37894" name="Text Box 5">
            <a:extLst>
              <a:ext uri="{FF2B5EF4-FFF2-40B4-BE49-F238E27FC236}">
                <a16:creationId xmlns:a16="http://schemas.microsoft.com/office/drawing/2014/main" id="{5845EEC4-F16C-415F-948F-CE8F90D23B1F}"/>
              </a:ext>
            </a:extLst>
          </p:cNvPr>
          <p:cNvSpPr txBox="1">
            <a:spLocks noChangeArrowheads="1"/>
          </p:cNvSpPr>
          <p:nvPr/>
        </p:nvSpPr>
        <p:spPr bwMode="auto">
          <a:xfrm>
            <a:off x="2743200" y="42672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Max(</a:t>
            </a:r>
            <a:r>
              <a:rPr lang="en-US" altLang="en-US" sz="1800" b="1" i="1"/>
              <a:t>V</a:t>
            </a:r>
            <a:r>
              <a:rPr lang="en-US" altLang="en-US" sz="1800" b="1" i="1" baseline="-25000"/>
              <a:t>j</a:t>
            </a:r>
            <a:r>
              <a:rPr lang="en-US" altLang="en-US" sz="1800" b="1"/>
              <a:t>[</a:t>
            </a:r>
            <a:r>
              <a:rPr lang="en-US" altLang="en-US" sz="1800" b="1" i="1"/>
              <a:t>k</a:t>
            </a:r>
            <a:r>
              <a:rPr lang="en-US" altLang="en-US" sz="1800" b="1"/>
              <a:t>]</a:t>
            </a:r>
            <a:r>
              <a:rPr lang="en-US" altLang="en-US" sz="1800" b="1">
                <a:latin typeface="Arial" panose="020B0604020202020204" pitchFamily="34" charset="0"/>
              </a:rPr>
              <a:t>, </a:t>
            </a:r>
            <a:r>
              <a:rPr lang="en-US" altLang="en-US" sz="1800" b="1" i="1"/>
              <a:t>V</a:t>
            </a:r>
            <a:r>
              <a:rPr lang="en-US" altLang="en-US" sz="1800" b="1" i="1" baseline="-25000"/>
              <a:t>i</a:t>
            </a:r>
            <a:r>
              <a:rPr lang="en-US" altLang="en-US" sz="1800" b="1"/>
              <a:t>[</a:t>
            </a:r>
            <a:r>
              <a:rPr lang="en-US" altLang="en-US" sz="1800" b="1" i="1"/>
              <a:t>k</a:t>
            </a:r>
            <a:r>
              <a:rPr lang="en-US" altLang="en-US" sz="1800" b="1"/>
              <a:t>]</a:t>
            </a:r>
            <a:r>
              <a:rPr lang="en-US" altLang="en-US" sz="1800">
                <a:latin typeface="Arial" panose="020B0604020202020204" pitchFamily="34" charset="0"/>
              </a:rPr>
              <a:t>)+1</a:t>
            </a:r>
            <a:r>
              <a:rPr lang="en-US" altLang="en-US" sz="1800" b="1">
                <a:latin typeface="Arial" panose="020B0604020202020204" pitchFamily="34" charset="0"/>
              </a:rPr>
              <a:t>  </a:t>
            </a:r>
            <a:r>
              <a:rPr lang="en-US" altLang="en-US" sz="1800">
                <a:latin typeface="Arial" panose="020B0604020202020204" pitchFamily="34" charset="0"/>
              </a:rPr>
              <a:t>,</a:t>
            </a:r>
            <a:r>
              <a:rPr lang="en-US" altLang="en-US" sz="1800" b="1">
                <a:latin typeface="Arial" panose="020B0604020202020204" pitchFamily="34" charset="0"/>
              </a:rPr>
              <a:t> </a:t>
            </a:r>
            <a:r>
              <a:rPr lang="en-US" altLang="en-US" sz="1800">
                <a:latin typeface="Arial" panose="020B0604020202020204" pitchFamily="34" charset="0"/>
              </a:rPr>
              <a:t>if</a:t>
            </a:r>
            <a:r>
              <a:rPr lang="en-US" altLang="en-US" sz="1800" b="1"/>
              <a:t> </a:t>
            </a:r>
            <a:r>
              <a:rPr lang="en-US" altLang="en-US" sz="1800" b="1" i="1"/>
              <a:t>j</a:t>
            </a:r>
            <a:r>
              <a:rPr lang="en-US" altLang="en-US" sz="1800" b="1"/>
              <a:t>=</a:t>
            </a:r>
            <a:r>
              <a:rPr lang="en-US" altLang="en-US" sz="1800" b="1" i="1"/>
              <a:t>k</a:t>
            </a:r>
            <a:r>
              <a:rPr lang="en-US" altLang="en-US" sz="1800"/>
              <a:t> </a:t>
            </a:r>
            <a:r>
              <a:rPr lang="en-US" altLang="en-US" sz="1800">
                <a:latin typeface="Arial" panose="020B0604020202020204" pitchFamily="34" charset="0"/>
              </a:rPr>
              <a:t>(as in scalar clocks)</a:t>
            </a:r>
          </a:p>
        </p:txBody>
      </p:sp>
      <p:sp>
        <p:nvSpPr>
          <p:cNvPr id="37895" name="Text Box 6">
            <a:extLst>
              <a:ext uri="{FF2B5EF4-FFF2-40B4-BE49-F238E27FC236}">
                <a16:creationId xmlns:a16="http://schemas.microsoft.com/office/drawing/2014/main" id="{6DD47A65-0B1D-4CD6-9535-D4A610F784C6}"/>
              </a:ext>
            </a:extLst>
          </p:cNvPr>
          <p:cNvSpPr txBox="1">
            <a:spLocks noChangeArrowheads="1"/>
          </p:cNvSpPr>
          <p:nvPr/>
        </p:nvSpPr>
        <p:spPr bwMode="auto">
          <a:xfrm>
            <a:off x="2743200" y="4648200"/>
            <a:ext cx="533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Max(</a:t>
            </a:r>
            <a:r>
              <a:rPr lang="en-US" altLang="en-US" sz="1800" b="1" i="1"/>
              <a:t>V</a:t>
            </a:r>
            <a:r>
              <a:rPr lang="en-US" altLang="en-US" sz="1800" b="1" i="1" baseline="-25000"/>
              <a:t>j</a:t>
            </a:r>
            <a:r>
              <a:rPr lang="en-US" altLang="en-US" sz="1800" b="1"/>
              <a:t>[</a:t>
            </a:r>
            <a:r>
              <a:rPr lang="en-US" altLang="en-US" sz="1800" b="1" i="1"/>
              <a:t>k</a:t>
            </a:r>
            <a:r>
              <a:rPr lang="en-US" altLang="en-US" sz="1800" b="1"/>
              <a:t>], </a:t>
            </a:r>
            <a:r>
              <a:rPr lang="en-US" altLang="en-US" sz="1800" b="1" i="1"/>
              <a:t>V</a:t>
            </a:r>
            <a:r>
              <a:rPr lang="en-US" altLang="en-US" sz="1800" b="1" i="1" baseline="-25000"/>
              <a:t>i</a:t>
            </a:r>
            <a:r>
              <a:rPr lang="en-US" altLang="en-US" sz="1800" b="1"/>
              <a:t>[</a:t>
            </a:r>
            <a:r>
              <a:rPr lang="en-US" altLang="en-US" sz="1800" b="1" i="1"/>
              <a:t>k</a:t>
            </a:r>
            <a:r>
              <a:rPr lang="en-US" altLang="en-US" sz="1800" b="1"/>
              <a:t>]</a:t>
            </a:r>
            <a:r>
              <a:rPr lang="en-US" altLang="en-US" sz="1800">
                <a:latin typeface="Arial" panose="020B0604020202020204" pitchFamily="34" charset="0"/>
              </a:rPr>
              <a:t>)      , otherwise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ADD487E9-94FE-420D-9A0D-BA91A48C845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CD95EF-FA70-4ACB-B2FA-B426B51D8906}"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38915" name="Slide Number Placeholder 5">
            <a:extLst>
              <a:ext uri="{FF2B5EF4-FFF2-40B4-BE49-F238E27FC236}">
                <a16:creationId xmlns:a16="http://schemas.microsoft.com/office/drawing/2014/main" id="{2D09F1EA-4E31-4AFA-9FB1-BB2205127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E583CEC-D26E-48CE-849E-E8FE6C7E467F}"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38916" name="Rectangle 2">
            <a:extLst>
              <a:ext uri="{FF2B5EF4-FFF2-40B4-BE49-F238E27FC236}">
                <a16:creationId xmlns:a16="http://schemas.microsoft.com/office/drawing/2014/main" id="{1762A291-F0FC-4505-AED1-74E971258D79}"/>
              </a:ext>
            </a:extLst>
          </p:cNvPr>
          <p:cNvSpPr>
            <a:spLocks noGrp="1" noChangeArrowheads="1"/>
          </p:cNvSpPr>
          <p:nvPr>
            <p:ph type="title"/>
          </p:nvPr>
        </p:nvSpPr>
        <p:spPr/>
        <p:txBody>
          <a:bodyPr/>
          <a:lstStyle/>
          <a:p>
            <a:pPr eaLnBrk="1" hangingPunct="1"/>
            <a:r>
              <a:rPr lang="en-US" altLang="en-US"/>
              <a:t>Vector Clock</a:t>
            </a:r>
          </a:p>
        </p:txBody>
      </p:sp>
      <p:sp>
        <p:nvSpPr>
          <p:cNvPr id="38917" name="Rectangle 3">
            <a:extLst>
              <a:ext uri="{FF2B5EF4-FFF2-40B4-BE49-F238E27FC236}">
                <a16:creationId xmlns:a16="http://schemas.microsoft.com/office/drawing/2014/main" id="{2EB7BE1C-9A68-43EF-B70E-82B99195E2B0}"/>
              </a:ext>
            </a:extLst>
          </p:cNvPr>
          <p:cNvSpPr>
            <a:spLocks noGrp="1" noChangeArrowheads="1"/>
          </p:cNvSpPr>
          <p:nvPr>
            <p:ph type="body" idx="1"/>
          </p:nvPr>
        </p:nvSpPr>
        <p:spPr/>
        <p:txBody>
          <a:bodyPr/>
          <a:lstStyle/>
          <a:p>
            <a:pPr eaLnBrk="1" hangingPunct="1"/>
            <a:r>
              <a:rPr lang="en-US" altLang="en-US"/>
              <a:t>Each event is annotated with both its vector clock value (the triple) and the corresponding value of a scalar Lamport clock (Red color). </a:t>
            </a:r>
          </a:p>
          <a:p>
            <a:pPr eaLnBrk="1" hangingPunct="1"/>
            <a:r>
              <a:rPr lang="en-US" altLang="en-US"/>
              <a:t>For </a:t>
            </a:r>
            <a:r>
              <a:rPr lang="en-US" altLang="en-US" i="1">
                <a:latin typeface="Times New Roman" panose="02020603050405020304" pitchFamily="18" charset="0"/>
              </a:rPr>
              <a:t>C</a:t>
            </a:r>
            <a:r>
              <a:rPr lang="en-US" altLang="en-US" baseline="-25000">
                <a:latin typeface="Times New Roman" panose="02020603050405020304" pitchFamily="18" charset="0"/>
              </a:rPr>
              <a:t>1</a:t>
            </a:r>
            <a:r>
              <a:rPr lang="en-US" altLang="en-US">
                <a:latin typeface="Times New Roman" panose="02020603050405020304" pitchFamily="18" charset="0"/>
              </a:rPr>
              <a:t>(</a:t>
            </a:r>
            <a:r>
              <a:rPr lang="en-US" altLang="en-US" i="1">
                <a:latin typeface="Times New Roman" panose="02020603050405020304" pitchFamily="18" charset="0"/>
              </a:rPr>
              <a:t>E</a:t>
            </a:r>
            <a:r>
              <a:rPr lang="en-US" altLang="en-US" baseline="-25000">
                <a:latin typeface="Times New Roman" panose="02020603050405020304" pitchFamily="18" charset="0"/>
              </a:rPr>
              <a:t>12</a:t>
            </a:r>
            <a:r>
              <a:rPr lang="en-US" altLang="en-US">
                <a:latin typeface="Times New Roman" panose="02020603050405020304" pitchFamily="18" charset="0"/>
              </a:rPr>
              <a:t>)</a:t>
            </a:r>
            <a:r>
              <a:rPr lang="en-US" altLang="en-US"/>
              <a:t> and </a:t>
            </a:r>
            <a:r>
              <a:rPr lang="en-US" altLang="en-US" i="1">
                <a:latin typeface="Times New Roman" panose="02020603050405020304" pitchFamily="18" charset="0"/>
              </a:rPr>
              <a:t>C</a:t>
            </a:r>
            <a:r>
              <a:rPr lang="en-US" altLang="en-US" baseline="-25000">
                <a:latin typeface="Times New Roman" panose="02020603050405020304" pitchFamily="18" charset="0"/>
              </a:rPr>
              <a:t>3</a:t>
            </a:r>
            <a:r>
              <a:rPr lang="en-US" altLang="en-US">
                <a:latin typeface="Times New Roman" panose="02020603050405020304" pitchFamily="18" charset="0"/>
              </a:rPr>
              <a:t>(</a:t>
            </a:r>
            <a:r>
              <a:rPr lang="en-US" altLang="en-US" i="1">
                <a:latin typeface="Times New Roman" panose="02020603050405020304" pitchFamily="18" charset="0"/>
              </a:rPr>
              <a:t>E</a:t>
            </a:r>
            <a:r>
              <a:rPr lang="en-US" altLang="en-US" baseline="-25000">
                <a:latin typeface="Times New Roman" panose="02020603050405020304" pitchFamily="18" charset="0"/>
              </a:rPr>
              <a:t>32</a:t>
            </a:r>
            <a:r>
              <a:rPr lang="en-US" altLang="en-US">
                <a:latin typeface="Times New Roman" panose="02020603050405020304" pitchFamily="18" charset="0"/>
              </a:rPr>
              <a:t>)</a:t>
            </a:r>
            <a:r>
              <a:rPr lang="en-US" altLang="en-US"/>
              <a:t>, we have 2 = 2 versus (2, 0, 0) </a:t>
            </a:r>
            <a:r>
              <a:rPr lang="en-US" altLang="en-US">
                <a:cs typeface="Arial" panose="020B0604020202020204" pitchFamily="34" charset="0"/>
              </a:rPr>
              <a:t>≠</a:t>
            </a:r>
            <a:r>
              <a:rPr lang="en-US" altLang="en-US"/>
              <a:t> (0, 0, 2). Likewise we have </a:t>
            </a:r>
            <a:r>
              <a:rPr lang="en-US" altLang="en-US" i="1">
                <a:latin typeface="Times New Roman" panose="02020603050405020304" pitchFamily="18" charset="0"/>
              </a:rPr>
              <a:t>C</a:t>
            </a:r>
            <a:r>
              <a:rPr lang="en-US" altLang="en-US" baseline="-25000">
                <a:latin typeface="Times New Roman" panose="02020603050405020304" pitchFamily="18" charset="0"/>
              </a:rPr>
              <a:t>2</a:t>
            </a:r>
            <a:r>
              <a:rPr lang="en-US" altLang="en-US">
                <a:latin typeface="Times New Roman" panose="02020603050405020304" pitchFamily="18" charset="0"/>
              </a:rPr>
              <a:t>(</a:t>
            </a:r>
            <a:r>
              <a:rPr lang="en-US" altLang="en-US" i="1">
                <a:latin typeface="Times New Roman" panose="02020603050405020304" pitchFamily="18" charset="0"/>
              </a:rPr>
              <a:t>E</a:t>
            </a:r>
            <a:r>
              <a:rPr lang="en-US" altLang="en-US" baseline="-25000">
                <a:latin typeface="Times New Roman" panose="02020603050405020304" pitchFamily="18" charset="0"/>
              </a:rPr>
              <a:t>24</a:t>
            </a:r>
            <a:r>
              <a:rPr lang="en-US" altLang="en-US">
                <a:latin typeface="Times New Roman" panose="02020603050405020304" pitchFamily="18" charset="0"/>
              </a:rPr>
              <a:t>) &gt; </a:t>
            </a:r>
            <a:r>
              <a:rPr lang="en-US" altLang="en-US" i="1">
                <a:latin typeface="Times New Roman" panose="02020603050405020304" pitchFamily="18" charset="0"/>
              </a:rPr>
              <a:t>C</a:t>
            </a:r>
            <a:r>
              <a:rPr lang="en-US" altLang="en-US" baseline="-25000">
                <a:latin typeface="Times New Roman" panose="02020603050405020304" pitchFamily="18" charset="0"/>
              </a:rPr>
              <a:t>3</a:t>
            </a:r>
            <a:r>
              <a:rPr lang="en-US" altLang="en-US">
                <a:latin typeface="Times New Roman" panose="02020603050405020304" pitchFamily="18" charset="0"/>
              </a:rPr>
              <a:t>(</a:t>
            </a:r>
            <a:r>
              <a:rPr lang="en-US" altLang="en-US" i="1">
                <a:latin typeface="Times New Roman" panose="02020603050405020304" pitchFamily="18" charset="0"/>
              </a:rPr>
              <a:t>E</a:t>
            </a:r>
            <a:r>
              <a:rPr lang="en-US" altLang="en-US" baseline="-25000">
                <a:latin typeface="Times New Roman" panose="02020603050405020304" pitchFamily="18" charset="0"/>
              </a:rPr>
              <a:t>32</a:t>
            </a:r>
            <a:r>
              <a:rPr lang="en-US" altLang="en-US">
                <a:latin typeface="Times New Roman" panose="02020603050405020304" pitchFamily="18" charset="0"/>
              </a:rPr>
              <a:t>)</a:t>
            </a:r>
            <a:r>
              <a:rPr lang="en-US" altLang="en-US"/>
              <a:t> but (2, 4, 1) NOT&gt; (0, 0, 2) and thus </a:t>
            </a:r>
            <a:r>
              <a:rPr lang="en-US" altLang="en-US" i="1">
                <a:latin typeface="Times New Roman" panose="02020603050405020304" pitchFamily="18" charset="0"/>
              </a:rPr>
              <a:t>E</a:t>
            </a:r>
            <a:r>
              <a:rPr lang="en-US" altLang="en-US" baseline="-25000"/>
              <a:t>32</a:t>
            </a:r>
            <a:r>
              <a:rPr lang="en-US" altLang="en-US"/>
              <a:t> NOT→</a:t>
            </a:r>
            <a:r>
              <a:rPr lang="en-US" altLang="en-US" i="1">
                <a:latin typeface="Times New Roman" panose="02020603050405020304" pitchFamily="18" charset="0"/>
              </a:rPr>
              <a:t>E</a:t>
            </a:r>
            <a:r>
              <a:rPr lang="en-US" altLang="en-US" baseline="-25000"/>
              <a:t>24</a:t>
            </a:r>
          </a:p>
        </p:txBody>
      </p:sp>
      <p:pic>
        <p:nvPicPr>
          <p:cNvPr id="38918" name="Picture 4">
            <a:extLst>
              <a:ext uri="{FF2B5EF4-FFF2-40B4-BE49-F238E27FC236}">
                <a16:creationId xmlns:a16="http://schemas.microsoft.com/office/drawing/2014/main" id="{30DD2C76-C56A-4BE1-B327-2E519D56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421063"/>
            <a:ext cx="6229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a:extLst>
              <a:ext uri="{FF2B5EF4-FFF2-40B4-BE49-F238E27FC236}">
                <a16:creationId xmlns:a16="http://schemas.microsoft.com/office/drawing/2014/main" id="{DBACE8EB-5480-4680-B1AF-64B8A4E6B4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3106144-C763-466F-82AB-2CFBC798EEC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0963" name="Slide Number Placeholder 5">
            <a:extLst>
              <a:ext uri="{FF2B5EF4-FFF2-40B4-BE49-F238E27FC236}">
                <a16:creationId xmlns:a16="http://schemas.microsoft.com/office/drawing/2014/main" id="{DA6E6C4C-CED2-46A6-B111-969A44240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D5162E8-15FF-41F4-9667-075E497FF810}"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
        <p:nvSpPr>
          <p:cNvPr id="40964" name="Rectangle 2">
            <a:extLst>
              <a:ext uri="{FF2B5EF4-FFF2-40B4-BE49-F238E27FC236}">
                <a16:creationId xmlns:a16="http://schemas.microsoft.com/office/drawing/2014/main" id="{06D3DD22-1926-4459-A34E-634A309A6624}"/>
              </a:ext>
            </a:extLst>
          </p:cNvPr>
          <p:cNvSpPr>
            <a:spLocks noGrp="1" noChangeArrowheads="1"/>
          </p:cNvSpPr>
          <p:nvPr>
            <p:ph type="title"/>
          </p:nvPr>
        </p:nvSpPr>
        <p:spPr/>
        <p:txBody>
          <a:bodyPr/>
          <a:lstStyle/>
          <a:p>
            <a:pPr eaLnBrk="1" hangingPunct="1"/>
            <a:r>
              <a:rPr lang="en-US" altLang="en-US"/>
              <a:t>Mutual exclusion in DS</a:t>
            </a:r>
          </a:p>
        </p:txBody>
      </p:sp>
      <p:sp>
        <p:nvSpPr>
          <p:cNvPr id="40965" name="Rectangle 3">
            <a:extLst>
              <a:ext uri="{FF2B5EF4-FFF2-40B4-BE49-F238E27FC236}">
                <a16:creationId xmlns:a16="http://schemas.microsoft.com/office/drawing/2014/main" id="{E957A054-7A15-4678-A997-B85BAC66BBCB}"/>
              </a:ext>
            </a:extLst>
          </p:cNvPr>
          <p:cNvSpPr>
            <a:spLocks noGrp="1" noChangeArrowheads="1"/>
          </p:cNvSpPr>
          <p:nvPr>
            <p:ph type="body" idx="1"/>
          </p:nvPr>
        </p:nvSpPr>
        <p:spPr/>
        <p:txBody>
          <a:bodyPr/>
          <a:lstStyle/>
          <a:p>
            <a:pPr eaLnBrk="1" hangingPunct="1"/>
            <a:r>
              <a:rPr lang="en-US" altLang="en-US"/>
              <a:t>When multiple processes access shared resources, using the concept of </a:t>
            </a:r>
            <a:r>
              <a:rPr lang="en-US" altLang="en-US" i="1"/>
              <a:t>critical sections </a:t>
            </a:r>
            <a:r>
              <a:rPr lang="en-US" altLang="en-US"/>
              <a:t>is a relatively easy way to program access of the shared resources.</a:t>
            </a:r>
            <a:endParaRPr lang="en-US" altLang="en-US" i="1"/>
          </a:p>
          <a:p>
            <a:pPr lvl="1" eaLnBrk="1" hangingPunct="1"/>
            <a:r>
              <a:rPr lang="en-US" altLang="en-US" sz="1800"/>
              <a:t>Critical section is a section in a program that accesses shared resources.</a:t>
            </a:r>
            <a:endParaRPr lang="en-US" altLang="en-US" sz="1800" i="1"/>
          </a:p>
          <a:p>
            <a:pPr lvl="1" eaLnBrk="1" hangingPunct="1"/>
            <a:r>
              <a:rPr lang="en-US" altLang="en-US" sz="1800"/>
              <a:t>A process enters a critical section before accessing the shared resource to ensure that no other process will use the shared resource at the same time.</a:t>
            </a:r>
          </a:p>
          <a:p>
            <a:pPr eaLnBrk="1" hangingPunct="1">
              <a:buFontTx/>
              <a:buNone/>
            </a:pPr>
            <a:endParaRPr lang="en-US" altLang="en-US" i="1"/>
          </a:p>
          <a:p>
            <a:pPr eaLnBrk="1" hangingPunct="1">
              <a:buFontTx/>
              <a:buNone/>
            </a:pPr>
            <a:r>
              <a:rPr lang="en-US" altLang="en-US" i="1"/>
              <a:t>•	</a:t>
            </a:r>
            <a:r>
              <a:rPr lang="en-US" altLang="en-US"/>
              <a:t>Critical sections are protected using semaphores and monitors in single-processor systems. We cannot use these mechanisms in distributed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B7BF46AF-7451-4FAD-AF73-EDD7908EA37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B23A86B-9F85-4FAB-93EF-D59A5050BCB8}"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1987" name="Slide Number Placeholder 5">
            <a:extLst>
              <a:ext uri="{FF2B5EF4-FFF2-40B4-BE49-F238E27FC236}">
                <a16:creationId xmlns:a16="http://schemas.microsoft.com/office/drawing/2014/main" id="{7FBD6F41-2FAA-4A69-A1AB-122204C772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4D27370-C0F3-4F2D-B921-84694BE973CD}"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41988" name="Rectangle 2">
            <a:extLst>
              <a:ext uri="{FF2B5EF4-FFF2-40B4-BE49-F238E27FC236}">
                <a16:creationId xmlns:a16="http://schemas.microsoft.com/office/drawing/2014/main" id="{F72B31A0-35CA-4037-A564-6B3EC22DE26C}"/>
              </a:ext>
            </a:extLst>
          </p:cNvPr>
          <p:cNvSpPr>
            <a:spLocks noGrp="1" noChangeArrowheads="1"/>
          </p:cNvSpPr>
          <p:nvPr>
            <p:ph type="title"/>
          </p:nvPr>
        </p:nvSpPr>
        <p:spPr/>
        <p:txBody>
          <a:bodyPr/>
          <a:lstStyle/>
          <a:p>
            <a:pPr eaLnBrk="1" hangingPunct="1"/>
            <a:r>
              <a:rPr lang="en-US" altLang="en-US"/>
              <a:t>A Centralized Algorithm</a:t>
            </a:r>
          </a:p>
        </p:txBody>
      </p:sp>
      <p:sp>
        <p:nvSpPr>
          <p:cNvPr id="97283" name="Rectangle 3">
            <a:extLst>
              <a:ext uri="{FF2B5EF4-FFF2-40B4-BE49-F238E27FC236}">
                <a16:creationId xmlns:a16="http://schemas.microsoft.com/office/drawing/2014/main" id="{5A190A3A-A13D-4F4F-AB17-8C4F5A452B3C}"/>
              </a:ext>
            </a:extLst>
          </p:cNvPr>
          <p:cNvSpPr>
            <a:spLocks noGrp="1" noChangeArrowheads="1"/>
          </p:cNvSpPr>
          <p:nvPr>
            <p:ph type="body" idx="1"/>
          </p:nvPr>
        </p:nvSpPr>
        <p:spPr/>
        <p:txBody>
          <a:bodyPr/>
          <a:lstStyle/>
          <a:p>
            <a:pPr eaLnBrk="1" hangingPunct="1"/>
            <a:r>
              <a:rPr lang="en-US" altLang="en-US"/>
              <a:t>This algorithm simulates mutual exclusion in single processor systems.</a:t>
            </a:r>
            <a:endParaRPr lang="en-US" altLang="en-US" i="1"/>
          </a:p>
          <a:p>
            <a:pPr eaLnBrk="1" hangingPunct="1"/>
            <a:r>
              <a:rPr lang="en-US" altLang="en-US"/>
              <a:t>One process is elected as the coordinator.</a:t>
            </a:r>
            <a:endParaRPr lang="en-US" altLang="en-US" i="1"/>
          </a:p>
          <a:p>
            <a:pPr eaLnBrk="1" hangingPunct="1"/>
            <a:r>
              <a:rPr lang="en-US" altLang="en-US"/>
              <a:t>When a process wants to enter a critical section, it sends a request to the coordinator stating which critical section it wants to enter.</a:t>
            </a:r>
            <a:endParaRPr lang="en-US" altLang="en-US" i="1"/>
          </a:p>
          <a:p>
            <a:pPr eaLnBrk="1" hangingPunct="1"/>
            <a:r>
              <a:rPr lang="en-US" altLang="en-US"/>
              <a:t>If no other process is currently in that critical section, the coordinator returns a reply granting permission.</a:t>
            </a:r>
            <a:endParaRPr lang="en-US" altLang="en-US" i="1"/>
          </a:p>
          <a:p>
            <a:pPr eaLnBrk="1" hangingPunct="1"/>
            <a:r>
              <a:rPr lang="en-US" altLang="en-US"/>
              <a:t>If a different process is already in the critical section, the coordinator queues the request.</a:t>
            </a:r>
            <a:endParaRPr lang="en-US" altLang="en-US" i="1"/>
          </a:p>
          <a:p>
            <a:pPr eaLnBrk="1" hangingPunct="1"/>
            <a:r>
              <a:rPr lang="en-US" altLang="en-US"/>
              <a:t>When the process exits the critical section, the process sends a message to the coordinator releasing its exclusive access.</a:t>
            </a:r>
            <a:endParaRPr lang="en-US" altLang="en-US" i="1"/>
          </a:p>
          <a:p>
            <a:pPr eaLnBrk="1" hangingPunct="1"/>
            <a:r>
              <a:rPr lang="en-US" altLang="en-US"/>
              <a:t>The coordinator takes the first item off the queue of deferred request and sends that process a grant message.</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Effect transition="in" filter="fade">
                                      <p:cBhvr>
                                        <p:cTn id="7" dur="500"/>
                                        <p:tgtEl>
                                          <p:spTgt spid="97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7283">
                                            <p:txEl>
                                              <p:pRg st="2" end="2"/>
                                            </p:txEl>
                                          </p:spTgt>
                                        </p:tgtEl>
                                        <p:attrNameLst>
                                          <p:attrName>style.visibility</p:attrName>
                                        </p:attrNameLst>
                                      </p:cBhvr>
                                      <p:to>
                                        <p:strVal val="visible"/>
                                      </p:to>
                                    </p:set>
                                    <p:animEffect transition="in" filter="fade">
                                      <p:cBhvr>
                                        <p:cTn id="12" dur="500"/>
                                        <p:tgtEl>
                                          <p:spTgt spid="97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Effect transition="in" filter="fade">
                                      <p:cBhvr>
                                        <p:cTn id="17" dur="500"/>
                                        <p:tgtEl>
                                          <p:spTgt spid="972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7283">
                                            <p:txEl>
                                              <p:pRg st="4" end="4"/>
                                            </p:txEl>
                                          </p:spTgt>
                                        </p:tgtEl>
                                        <p:attrNameLst>
                                          <p:attrName>style.visibility</p:attrName>
                                        </p:attrNameLst>
                                      </p:cBhvr>
                                      <p:to>
                                        <p:strVal val="visible"/>
                                      </p:to>
                                    </p:set>
                                    <p:animEffect transition="in" filter="fade">
                                      <p:cBhvr>
                                        <p:cTn id="22" dur="500"/>
                                        <p:tgtEl>
                                          <p:spTgt spid="972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7283">
                                            <p:txEl>
                                              <p:pRg st="5" end="5"/>
                                            </p:txEl>
                                          </p:spTgt>
                                        </p:tgtEl>
                                        <p:attrNameLst>
                                          <p:attrName>style.visibility</p:attrName>
                                        </p:attrNameLst>
                                      </p:cBhvr>
                                      <p:to>
                                        <p:strVal val="visible"/>
                                      </p:to>
                                    </p:set>
                                    <p:animEffect transition="in" filter="fade">
                                      <p:cBhvr>
                                        <p:cTn id="27" dur="500"/>
                                        <p:tgtEl>
                                          <p:spTgt spid="972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7283">
                                            <p:txEl>
                                              <p:pRg st="6" end="6"/>
                                            </p:txEl>
                                          </p:spTgt>
                                        </p:tgtEl>
                                        <p:attrNameLst>
                                          <p:attrName>style.visibility</p:attrName>
                                        </p:attrNameLst>
                                      </p:cBhvr>
                                      <p:to>
                                        <p:strVal val="visible"/>
                                      </p:to>
                                    </p:set>
                                    <p:animEffect transition="in" filter="fade">
                                      <p:cBhvr>
                                        <p:cTn id="32" dur="500"/>
                                        <p:tgtEl>
                                          <p:spTgt spid="97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B12E761A-985D-41FB-838A-6AF8C74685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03FC56-B472-45CE-A060-5F25F60DD41D}"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3011" name="Slide Number Placeholder 5">
            <a:extLst>
              <a:ext uri="{FF2B5EF4-FFF2-40B4-BE49-F238E27FC236}">
                <a16:creationId xmlns:a16="http://schemas.microsoft.com/office/drawing/2014/main" id="{74F74C98-5339-4675-9B1F-8600CBB529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CBB7442-BEEA-43DE-BCAC-23E1737FF919}"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43012" name="Rectangle 2">
            <a:extLst>
              <a:ext uri="{FF2B5EF4-FFF2-40B4-BE49-F238E27FC236}">
                <a16:creationId xmlns:a16="http://schemas.microsoft.com/office/drawing/2014/main" id="{F8303173-AD2E-463A-BD5F-07E6891A5306}"/>
              </a:ext>
            </a:extLst>
          </p:cNvPr>
          <p:cNvSpPr>
            <a:spLocks noGrp="1" noChangeArrowheads="1"/>
          </p:cNvSpPr>
          <p:nvPr>
            <p:ph type="title"/>
          </p:nvPr>
        </p:nvSpPr>
        <p:spPr/>
        <p:txBody>
          <a:bodyPr/>
          <a:lstStyle/>
          <a:p>
            <a:pPr eaLnBrk="1" hangingPunct="1"/>
            <a:r>
              <a:rPr lang="en-US" altLang="en-US"/>
              <a:t>A Centralized Algorithm</a:t>
            </a:r>
          </a:p>
        </p:txBody>
      </p:sp>
      <p:pic>
        <p:nvPicPr>
          <p:cNvPr id="43013" name="Picture 4" descr="6">
            <a:extLst>
              <a:ext uri="{FF2B5EF4-FFF2-40B4-BE49-F238E27FC236}">
                <a16:creationId xmlns:a16="http://schemas.microsoft.com/office/drawing/2014/main" id="{D45CC8F2-7607-404D-9343-E0C1DE12F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76400"/>
            <a:ext cx="318293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63ED554F-1950-43A9-B3F6-C589921C0D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97D5B6A-E546-45CC-BBC1-637D2F073F3D}"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4035" name="Slide Number Placeholder 5">
            <a:extLst>
              <a:ext uri="{FF2B5EF4-FFF2-40B4-BE49-F238E27FC236}">
                <a16:creationId xmlns:a16="http://schemas.microsoft.com/office/drawing/2014/main" id="{625E9D7B-8388-4AC5-B895-8836589173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78EBA15-F8DE-4131-9BF4-FA4432DE7DC8}"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44036" name="Rectangle 2">
            <a:extLst>
              <a:ext uri="{FF2B5EF4-FFF2-40B4-BE49-F238E27FC236}">
                <a16:creationId xmlns:a16="http://schemas.microsoft.com/office/drawing/2014/main" id="{91EFC531-7758-4E4A-8777-4C98F5353DF1}"/>
              </a:ext>
            </a:extLst>
          </p:cNvPr>
          <p:cNvSpPr>
            <a:spLocks noGrp="1" noChangeArrowheads="1"/>
          </p:cNvSpPr>
          <p:nvPr>
            <p:ph type="title"/>
          </p:nvPr>
        </p:nvSpPr>
        <p:spPr/>
        <p:txBody>
          <a:bodyPr/>
          <a:lstStyle/>
          <a:p>
            <a:pPr eaLnBrk="1" hangingPunct="1"/>
            <a:r>
              <a:rPr lang="en-US" altLang="en-US"/>
              <a:t>A Centralized Algorithm</a:t>
            </a:r>
          </a:p>
        </p:txBody>
      </p:sp>
      <p:sp>
        <p:nvSpPr>
          <p:cNvPr id="44037" name="Rectangle 3">
            <a:extLst>
              <a:ext uri="{FF2B5EF4-FFF2-40B4-BE49-F238E27FC236}">
                <a16:creationId xmlns:a16="http://schemas.microsoft.com/office/drawing/2014/main" id="{E229CED6-AC6E-4070-AA11-254ABB262071}"/>
              </a:ext>
            </a:extLst>
          </p:cNvPr>
          <p:cNvSpPr>
            <a:spLocks noGrp="1" noChangeArrowheads="1"/>
          </p:cNvSpPr>
          <p:nvPr>
            <p:ph type="body" idx="1"/>
          </p:nvPr>
        </p:nvSpPr>
        <p:spPr/>
        <p:txBody>
          <a:bodyPr/>
          <a:lstStyle/>
          <a:p>
            <a:pPr eaLnBrk="1" hangingPunct="1">
              <a:buFontTx/>
              <a:buNone/>
            </a:pPr>
            <a:r>
              <a:rPr lang="en-US" altLang="en-US"/>
              <a:t>Advantages</a:t>
            </a:r>
            <a:endParaRPr lang="en-US" altLang="en-US" i="1"/>
          </a:p>
          <a:p>
            <a:pPr eaLnBrk="1" hangingPunct="1">
              <a:buFontTx/>
              <a:buNone/>
            </a:pPr>
            <a:r>
              <a:rPr lang="en-US" altLang="en-US" i="1"/>
              <a:t>	◦</a:t>
            </a:r>
            <a:r>
              <a:rPr lang="en-US" altLang="en-US"/>
              <a:t>Since the service policy is first-come first-serve, it is fair and no process waits forever.</a:t>
            </a:r>
            <a:endParaRPr lang="en-US" altLang="en-US" i="1"/>
          </a:p>
          <a:p>
            <a:pPr eaLnBrk="1" hangingPunct="1">
              <a:buFontTx/>
              <a:buNone/>
            </a:pPr>
            <a:r>
              <a:rPr lang="en-US" altLang="en-US" i="1"/>
              <a:t>	◦</a:t>
            </a:r>
            <a:r>
              <a:rPr lang="en-US" altLang="en-US"/>
              <a:t>It is easy to implement.</a:t>
            </a:r>
            <a:endParaRPr lang="en-US" altLang="en-US" i="1"/>
          </a:p>
          <a:p>
            <a:pPr eaLnBrk="1" hangingPunct="1">
              <a:buFontTx/>
              <a:buNone/>
            </a:pPr>
            <a:r>
              <a:rPr lang="en-US" altLang="en-US" i="1"/>
              <a:t>	◦</a:t>
            </a:r>
            <a:r>
              <a:rPr lang="en-US" altLang="en-US"/>
              <a:t>It requires only three messages, request, grant, and release, per use of a critical section.</a:t>
            </a:r>
            <a:endParaRPr lang="en-US" altLang="en-US" i="1"/>
          </a:p>
          <a:p>
            <a:pPr eaLnBrk="1" hangingPunct="1">
              <a:buFontTx/>
              <a:buNone/>
            </a:pPr>
            <a:endParaRPr lang="en-US" altLang="en-US"/>
          </a:p>
          <a:p>
            <a:pPr eaLnBrk="1" hangingPunct="1">
              <a:buFontTx/>
              <a:buNone/>
            </a:pPr>
            <a:r>
              <a:rPr lang="en-US" altLang="en-US"/>
              <a:t>Disadvantages</a:t>
            </a:r>
            <a:endParaRPr lang="en-US" altLang="en-US" i="1"/>
          </a:p>
          <a:p>
            <a:pPr eaLnBrk="1" hangingPunct="1">
              <a:buFontTx/>
              <a:buNone/>
            </a:pPr>
            <a:r>
              <a:rPr lang="en-US" altLang="en-US" i="1"/>
              <a:t>	◦</a:t>
            </a:r>
            <a:r>
              <a:rPr lang="en-US" altLang="en-US"/>
              <a:t>If the coordinator crashes, the entire system may go down.</a:t>
            </a:r>
            <a:endParaRPr lang="en-US" altLang="en-US" i="1"/>
          </a:p>
          <a:p>
            <a:pPr eaLnBrk="1" hangingPunct="1">
              <a:buFontTx/>
              <a:buNone/>
            </a:pPr>
            <a:r>
              <a:rPr lang="en-US" altLang="en-US" i="1"/>
              <a:t>	◦</a:t>
            </a:r>
            <a:r>
              <a:rPr lang="en-US" altLang="en-US"/>
              <a:t>Processes cannot distinguish a dead coordinator from </a:t>
            </a:r>
            <a:r>
              <a:rPr lang="ja-JP" altLang="en-US"/>
              <a:t>“</a:t>
            </a:r>
            <a:r>
              <a:rPr lang="en-US" altLang="ja-JP"/>
              <a:t>permission denied.</a:t>
            </a:r>
            <a:r>
              <a:rPr lang="ja-JP" altLang="en-US"/>
              <a:t>”</a:t>
            </a:r>
            <a:endParaRPr lang="en-US" altLang="ja-JP" i="1"/>
          </a:p>
          <a:p>
            <a:pPr eaLnBrk="1" hangingPunct="1">
              <a:buFontTx/>
              <a:buNone/>
            </a:pPr>
            <a:r>
              <a:rPr lang="en-US" altLang="en-US" i="1"/>
              <a:t>	◦</a:t>
            </a:r>
            <a:r>
              <a:rPr lang="en-US" altLang="en-US"/>
              <a:t>A single coordinator may become a performance bottleneck.</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a:extLst>
              <a:ext uri="{FF2B5EF4-FFF2-40B4-BE49-F238E27FC236}">
                <a16:creationId xmlns:a16="http://schemas.microsoft.com/office/drawing/2014/main" id="{5C364ECB-38FD-428C-9AC1-4AA57C1DBD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3B516D6-41C2-46CD-A4AC-CD6E17E56C81}"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5059" name="Slide Number Placeholder 5">
            <a:extLst>
              <a:ext uri="{FF2B5EF4-FFF2-40B4-BE49-F238E27FC236}">
                <a16:creationId xmlns:a16="http://schemas.microsoft.com/office/drawing/2014/main" id="{A9BB2737-575C-4B30-AF94-6D2326B737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532E71-ACB3-46E1-8049-924658404A19}"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45060" name="Rectangle 2">
            <a:extLst>
              <a:ext uri="{FF2B5EF4-FFF2-40B4-BE49-F238E27FC236}">
                <a16:creationId xmlns:a16="http://schemas.microsoft.com/office/drawing/2014/main" id="{0823FDFC-E058-441D-816B-7EF077BA866B}"/>
              </a:ext>
            </a:extLst>
          </p:cNvPr>
          <p:cNvSpPr>
            <a:spLocks noGrp="1" noChangeArrowheads="1"/>
          </p:cNvSpPr>
          <p:nvPr>
            <p:ph type="title"/>
          </p:nvPr>
        </p:nvSpPr>
        <p:spPr/>
        <p:txBody>
          <a:bodyPr/>
          <a:lstStyle/>
          <a:p>
            <a:pPr eaLnBrk="1" hangingPunct="1"/>
            <a:r>
              <a:rPr lang="en-US" altLang="en-US"/>
              <a:t>A Distributed Algorithm</a:t>
            </a:r>
          </a:p>
        </p:txBody>
      </p:sp>
      <p:sp>
        <p:nvSpPr>
          <p:cNvPr id="45061" name="Rectangle 3">
            <a:extLst>
              <a:ext uri="{FF2B5EF4-FFF2-40B4-BE49-F238E27FC236}">
                <a16:creationId xmlns:a16="http://schemas.microsoft.com/office/drawing/2014/main" id="{561AB50B-5638-48B6-9DBF-CF66B38EF667}"/>
              </a:ext>
            </a:extLst>
          </p:cNvPr>
          <p:cNvSpPr>
            <a:spLocks noGrp="1" noChangeArrowheads="1"/>
          </p:cNvSpPr>
          <p:nvPr>
            <p:ph type="body" idx="1"/>
          </p:nvPr>
        </p:nvSpPr>
        <p:spPr>
          <a:xfrm>
            <a:off x="533400" y="1066800"/>
            <a:ext cx="8229600" cy="4953000"/>
          </a:xfrm>
        </p:spPr>
        <p:txBody>
          <a:bodyPr/>
          <a:lstStyle/>
          <a:p>
            <a:pPr eaLnBrk="1" hangingPunct="1">
              <a:lnSpc>
                <a:spcPct val="90000"/>
              </a:lnSpc>
            </a:pPr>
            <a:r>
              <a:rPr lang="en-US" altLang="en-US" sz="1600"/>
              <a:t>The distributed algorithm proposed by Ricart and Agrawala requires ordering of all events in the system. We can use the Lamport</a:t>
            </a:r>
            <a:r>
              <a:rPr lang="ja-JP" altLang="en-US" sz="1600"/>
              <a:t>’</a:t>
            </a:r>
            <a:r>
              <a:rPr lang="en-US" altLang="ja-JP" sz="1600"/>
              <a:t>s algorithm for the ordering.</a:t>
            </a:r>
            <a:endParaRPr lang="en-US" altLang="ja-JP" sz="1600" i="1"/>
          </a:p>
          <a:p>
            <a:pPr eaLnBrk="1" hangingPunct="1">
              <a:lnSpc>
                <a:spcPct val="90000"/>
              </a:lnSpc>
            </a:pPr>
            <a:endParaRPr lang="en-US" altLang="en-US" sz="1600"/>
          </a:p>
          <a:p>
            <a:pPr eaLnBrk="1" hangingPunct="1">
              <a:lnSpc>
                <a:spcPct val="90000"/>
              </a:lnSpc>
            </a:pPr>
            <a:r>
              <a:rPr lang="en-US" altLang="en-US" sz="1600"/>
              <a:t>When a process wants to enter a critical section, the process sends a request message to all other processes. The request message includes </a:t>
            </a:r>
          </a:p>
          <a:p>
            <a:pPr lvl="1" eaLnBrk="1" hangingPunct="1">
              <a:lnSpc>
                <a:spcPct val="90000"/>
              </a:lnSpc>
            </a:pPr>
            <a:r>
              <a:rPr lang="en-US" altLang="en-US" sz="1600"/>
              <a:t>Name of the critical section</a:t>
            </a:r>
          </a:p>
          <a:p>
            <a:pPr lvl="1" eaLnBrk="1" hangingPunct="1">
              <a:lnSpc>
                <a:spcPct val="90000"/>
              </a:lnSpc>
            </a:pPr>
            <a:r>
              <a:rPr lang="en-US" altLang="en-US" sz="1600"/>
              <a:t>Process number</a:t>
            </a:r>
          </a:p>
          <a:p>
            <a:pPr lvl="1" eaLnBrk="1" hangingPunct="1">
              <a:lnSpc>
                <a:spcPct val="90000"/>
              </a:lnSpc>
            </a:pPr>
            <a:r>
              <a:rPr lang="en-US" altLang="en-US" sz="1600"/>
              <a:t>Current time</a:t>
            </a:r>
            <a:br>
              <a:rPr lang="en-US" altLang="en-US" sz="1600"/>
            </a:br>
            <a:endParaRPr lang="en-US" altLang="en-US" sz="1600"/>
          </a:p>
          <a:p>
            <a:pPr eaLnBrk="1" hangingPunct="1">
              <a:lnSpc>
                <a:spcPct val="90000"/>
              </a:lnSpc>
            </a:pPr>
            <a:r>
              <a:rPr lang="en-US" altLang="en-US" sz="1600"/>
              <a:t>The other processes receive the request message.</a:t>
            </a:r>
            <a:endParaRPr lang="en-US" altLang="en-US" sz="1600" i="1"/>
          </a:p>
          <a:p>
            <a:pPr lvl="1" eaLnBrk="1" hangingPunct="1">
              <a:lnSpc>
                <a:spcPct val="90000"/>
              </a:lnSpc>
            </a:pPr>
            <a:r>
              <a:rPr lang="en-US" altLang="en-US" sz="1600"/>
              <a:t>If the process is not in the requested critical section and also has not sent  a request message for the same critical section, it returns an OK message to the requesting process.</a:t>
            </a:r>
            <a:br>
              <a:rPr lang="en-US" altLang="en-US" sz="1600"/>
            </a:br>
            <a:endParaRPr lang="en-US" altLang="en-US" sz="1600" i="1"/>
          </a:p>
          <a:p>
            <a:pPr lvl="1" eaLnBrk="1" hangingPunct="1">
              <a:lnSpc>
                <a:spcPct val="90000"/>
              </a:lnSpc>
            </a:pPr>
            <a:r>
              <a:rPr lang="en-US" altLang="en-US" sz="1600"/>
              <a:t>If the process is in the critical section, it does not return any response and puts the request to the end of a queue.</a:t>
            </a:r>
            <a:br>
              <a:rPr lang="en-US" altLang="en-US" sz="1600" i="1"/>
            </a:br>
            <a:endParaRPr lang="en-US" altLang="en-US" sz="1600" i="1"/>
          </a:p>
          <a:p>
            <a:pPr lvl="1" eaLnBrk="1" hangingPunct="1">
              <a:lnSpc>
                <a:spcPct val="90000"/>
              </a:lnSpc>
            </a:pPr>
            <a:r>
              <a:rPr lang="en-US" altLang="en-US" sz="1600"/>
              <a:t>If the process has sent out a request message for the same critical section, it compares the time stamps of the sent request message and the received message.</a:t>
            </a:r>
            <a:endParaRPr lang="en-US" altLang="en-US" sz="1600" i="1"/>
          </a:p>
          <a:p>
            <a:pPr eaLnBrk="1" hangingPunct="1">
              <a:lnSpc>
                <a:spcPct val="90000"/>
              </a:lnSpc>
            </a:pPr>
            <a:endParaRPr lang="en-US"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a:extLst>
              <a:ext uri="{FF2B5EF4-FFF2-40B4-BE49-F238E27FC236}">
                <a16:creationId xmlns:a16="http://schemas.microsoft.com/office/drawing/2014/main" id="{7C8E4CAA-60C8-4927-9F00-AF67E1657D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9FD3B07-38AF-4B5E-A598-360B25B0CD6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6083" name="Slide Number Placeholder 5">
            <a:extLst>
              <a:ext uri="{FF2B5EF4-FFF2-40B4-BE49-F238E27FC236}">
                <a16:creationId xmlns:a16="http://schemas.microsoft.com/office/drawing/2014/main" id="{7B2AC7B5-33D3-46C4-81D4-620AD53498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9D0A0D9-8D7E-40E4-9B53-212F83D43EFF}"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46084" name="Rectangle 2">
            <a:extLst>
              <a:ext uri="{FF2B5EF4-FFF2-40B4-BE49-F238E27FC236}">
                <a16:creationId xmlns:a16="http://schemas.microsoft.com/office/drawing/2014/main" id="{83746814-FD86-4CB5-9BB7-351A02494713}"/>
              </a:ext>
            </a:extLst>
          </p:cNvPr>
          <p:cNvSpPr>
            <a:spLocks noGrp="1" noChangeArrowheads="1"/>
          </p:cNvSpPr>
          <p:nvPr>
            <p:ph type="title"/>
          </p:nvPr>
        </p:nvSpPr>
        <p:spPr/>
        <p:txBody>
          <a:bodyPr/>
          <a:lstStyle/>
          <a:p>
            <a:pPr eaLnBrk="1" hangingPunct="1"/>
            <a:r>
              <a:rPr lang="en-US" altLang="en-US"/>
              <a:t>A Distributed Algorithm</a:t>
            </a:r>
          </a:p>
        </p:txBody>
      </p:sp>
      <p:sp>
        <p:nvSpPr>
          <p:cNvPr id="46085" name="Rectangle 3">
            <a:extLst>
              <a:ext uri="{FF2B5EF4-FFF2-40B4-BE49-F238E27FC236}">
                <a16:creationId xmlns:a16="http://schemas.microsoft.com/office/drawing/2014/main" id="{81E72C0E-F86D-4640-B7B3-A8BD2CDF2874}"/>
              </a:ext>
            </a:extLst>
          </p:cNvPr>
          <p:cNvSpPr>
            <a:spLocks noGrp="1" noChangeArrowheads="1"/>
          </p:cNvSpPr>
          <p:nvPr>
            <p:ph type="body" idx="1"/>
          </p:nvPr>
        </p:nvSpPr>
        <p:spPr/>
        <p:txBody>
          <a:bodyPr/>
          <a:lstStyle/>
          <a:p>
            <a:pPr eaLnBrk="1" hangingPunct="1">
              <a:lnSpc>
                <a:spcPct val="80000"/>
              </a:lnSpc>
            </a:pPr>
            <a:r>
              <a:rPr lang="en-US" altLang="en-US" sz="1800"/>
              <a:t>If the time stamp of the received message is smaller than the one of the sent message, the process returns an OK message.</a:t>
            </a:r>
          </a:p>
          <a:p>
            <a:pPr eaLnBrk="1" hangingPunct="1">
              <a:lnSpc>
                <a:spcPct val="80000"/>
              </a:lnSpc>
              <a:buFontTx/>
              <a:buNone/>
            </a:pPr>
            <a:endParaRPr lang="en-US" altLang="en-US" sz="1800" i="1"/>
          </a:p>
          <a:p>
            <a:pPr eaLnBrk="1" hangingPunct="1">
              <a:lnSpc>
                <a:spcPct val="80000"/>
              </a:lnSpc>
            </a:pPr>
            <a:r>
              <a:rPr lang="en-US" altLang="en-US" sz="1800"/>
              <a:t>If the time stamp of the received message is larger than the one of the sent message, the request message is put into the queue.</a:t>
            </a:r>
            <a:endParaRPr lang="en-US" altLang="en-US" sz="1800" i="1"/>
          </a:p>
          <a:p>
            <a:pPr eaLnBrk="1" hangingPunct="1">
              <a:lnSpc>
                <a:spcPct val="80000"/>
              </a:lnSpc>
            </a:pPr>
            <a:endParaRPr lang="en-US" altLang="en-US" sz="1800"/>
          </a:p>
          <a:p>
            <a:pPr eaLnBrk="1" hangingPunct="1">
              <a:lnSpc>
                <a:spcPct val="80000"/>
              </a:lnSpc>
            </a:pPr>
            <a:r>
              <a:rPr lang="en-US" altLang="en-US" sz="1800"/>
              <a:t>The requesting process waits until all processes return OK messages.</a:t>
            </a:r>
            <a:endParaRPr lang="en-US" altLang="en-US" sz="1800" i="1"/>
          </a:p>
          <a:p>
            <a:pPr eaLnBrk="1" hangingPunct="1">
              <a:lnSpc>
                <a:spcPct val="80000"/>
              </a:lnSpc>
            </a:pPr>
            <a:endParaRPr lang="en-US" altLang="en-US" sz="1800"/>
          </a:p>
          <a:p>
            <a:pPr eaLnBrk="1" hangingPunct="1">
              <a:lnSpc>
                <a:spcPct val="80000"/>
              </a:lnSpc>
            </a:pPr>
            <a:r>
              <a:rPr lang="en-US" altLang="en-US" sz="1800"/>
              <a:t>When the requesting process receives all OK messages, the process enters the critical section.</a:t>
            </a:r>
            <a:endParaRPr lang="en-US" altLang="en-US" sz="1800" i="1"/>
          </a:p>
          <a:p>
            <a:pPr eaLnBrk="1" hangingPunct="1">
              <a:lnSpc>
                <a:spcPct val="80000"/>
              </a:lnSpc>
            </a:pPr>
            <a:endParaRPr lang="en-US" altLang="en-US" sz="1800"/>
          </a:p>
          <a:p>
            <a:pPr eaLnBrk="1" hangingPunct="1">
              <a:lnSpc>
                <a:spcPct val="80000"/>
              </a:lnSpc>
            </a:pPr>
            <a:r>
              <a:rPr lang="en-US" altLang="en-US" sz="1800"/>
              <a:t>When a process exits from a critical section, it returns OK messages to all requests in the queue corresponding to the critical section and removes the requests from the queue.</a:t>
            </a:r>
            <a:endParaRPr lang="en-US" altLang="en-US" sz="1800" i="1"/>
          </a:p>
          <a:p>
            <a:pPr eaLnBrk="1" hangingPunct="1">
              <a:lnSpc>
                <a:spcPct val="80000"/>
              </a:lnSpc>
            </a:pPr>
            <a:endParaRPr lang="en-US" altLang="en-US" sz="1800"/>
          </a:p>
          <a:p>
            <a:pPr eaLnBrk="1" hangingPunct="1">
              <a:lnSpc>
                <a:spcPct val="80000"/>
              </a:lnSpc>
            </a:pPr>
            <a:r>
              <a:rPr lang="en-US" altLang="en-US" sz="1800"/>
              <a:t>Processes enter a critical section in time stamp order using this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a:extLst>
              <a:ext uri="{FF2B5EF4-FFF2-40B4-BE49-F238E27FC236}">
                <a16:creationId xmlns:a16="http://schemas.microsoft.com/office/drawing/2014/main" id="{4A7DEC2A-D3ED-4D79-B71E-F36B427F37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CC29825-96FE-40E9-ACCF-E032299B8B0F}"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7107" name="Slide Number Placeholder 5">
            <a:extLst>
              <a:ext uri="{FF2B5EF4-FFF2-40B4-BE49-F238E27FC236}">
                <a16:creationId xmlns:a16="http://schemas.microsoft.com/office/drawing/2014/main" id="{4AF92D9A-3496-46E7-AF14-97DFFC435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0535562-B1C2-4F5C-886A-0E52B31CB9B5}"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47108" name="Rectangle 2">
            <a:extLst>
              <a:ext uri="{FF2B5EF4-FFF2-40B4-BE49-F238E27FC236}">
                <a16:creationId xmlns:a16="http://schemas.microsoft.com/office/drawing/2014/main" id="{FEE47B51-DF60-4816-A651-696FD7FC2731}"/>
              </a:ext>
            </a:extLst>
          </p:cNvPr>
          <p:cNvSpPr>
            <a:spLocks noGrp="1" noChangeArrowheads="1"/>
          </p:cNvSpPr>
          <p:nvPr>
            <p:ph type="title"/>
          </p:nvPr>
        </p:nvSpPr>
        <p:spPr/>
        <p:txBody>
          <a:bodyPr/>
          <a:lstStyle/>
          <a:p>
            <a:pPr eaLnBrk="1" hangingPunct="1"/>
            <a:r>
              <a:rPr lang="en-US" altLang="en-US"/>
              <a:t>A Distributed Algorithm</a:t>
            </a:r>
          </a:p>
        </p:txBody>
      </p:sp>
      <p:pic>
        <p:nvPicPr>
          <p:cNvPr id="47110" name="Picture 5" descr="6">
            <a:extLst>
              <a:ext uri="{FF2B5EF4-FFF2-40B4-BE49-F238E27FC236}">
                <a16:creationId xmlns:a16="http://schemas.microsoft.com/office/drawing/2014/main" id="{E179F33C-74F2-451A-930A-05429EF56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066800"/>
            <a:ext cx="3733800" cy="540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a:extLst>
              <a:ext uri="{FF2B5EF4-FFF2-40B4-BE49-F238E27FC236}">
                <a16:creationId xmlns:a16="http://schemas.microsoft.com/office/drawing/2014/main" id="{E77DBDA5-66D8-443A-87E6-ECD37820F3F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36AF5E-F8D0-40F6-ADF2-C4C45DF9C611}"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8131" name="Slide Number Placeholder 5">
            <a:extLst>
              <a:ext uri="{FF2B5EF4-FFF2-40B4-BE49-F238E27FC236}">
                <a16:creationId xmlns:a16="http://schemas.microsoft.com/office/drawing/2014/main" id="{4494EA63-C5CA-40FF-B3E1-51CB23FB9D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5F43B53-0FEF-469E-9F9B-B439600CF564}" type="slidenum">
              <a:rPr lang="en-US" altLang="en-US" sz="1400">
                <a:latin typeface="Arial" panose="020B0604020202020204" pitchFamily="34" charset="0"/>
              </a:rPr>
              <a:pPr eaLnBrk="1" hangingPunct="1"/>
              <a:t>29</a:t>
            </a:fld>
            <a:endParaRPr lang="en-US" altLang="en-US" sz="1400">
              <a:latin typeface="Arial" panose="020B0604020202020204" pitchFamily="34" charset="0"/>
            </a:endParaRPr>
          </a:p>
        </p:txBody>
      </p:sp>
      <p:sp>
        <p:nvSpPr>
          <p:cNvPr id="48132" name="Rectangle 2">
            <a:extLst>
              <a:ext uri="{FF2B5EF4-FFF2-40B4-BE49-F238E27FC236}">
                <a16:creationId xmlns:a16="http://schemas.microsoft.com/office/drawing/2014/main" id="{89ED32F8-F32B-47E5-83D6-439FDDE9FA0D}"/>
              </a:ext>
            </a:extLst>
          </p:cNvPr>
          <p:cNvSpPr>
            <a:spLocks noGrp="1" noChangeArrowheads="1"/>
          </p:cNvSpPr>
          <p:nvPr>
            <p:ph type="title"/>
          </p:nvPr>
        </p:nvSpPr>
        <p:spPr/>
        <p:txBody>
          <a:bodyPr/>
          <a:lstStyle/>
          <a:p>
            <a:pPr eaLnBrk="1" hangingPunct="1"/>
            <a:r>
              <a:rPr lang="en-US" altLang="en-US"/>
              <a:t>A Distributed Algorithm</a:t>
            </a:r>
          </a:p>
        </p:txBody>
      </p:sp>
      <p:sp>
        <p:nvSpPr>
          <p:cNvPr id="48133" name="Rectangle 3">
            <a:extLst>
              <a:ext uri="{FF2B5EF4-FFF2-40B4-BE49-F238E27FC236}">
                <a16:creationId xmlns:a16="http://schemas.microsoft.com/office/drawing/2014/main" id="{7D69C762-0879-4563-8A95-5552BAB8734A}"/>
              </a:ext>
            </a:extLst>
          </p:cNvPr>
          <p:cNvSpPr>
            <a:spLocks noGrp="1" noChangeArrowheads="1"/>
          </p:cNvSpPr>
          <p:nvPr>
            <p:ph type="body" idx="1"/>
          </p:nvPr>
        </p:nvSpPr>
        <p:spPr/>
        <p:txBody>
          <a:bodyPr/>
          <a:lstStyle/>
          <a:p>
            <a:pPr eaLnBrk="1" hangingPunct="1">
              <a:lnSpc>
                <a:spcPct val="90000"/>
              </a:lnSpc>
              <a:buFontTx/>
              <a:buNone/>
            </a:pPr>
            <a:r>
              <a:rPr lang="en-US" altLang="en-US"/>
              <a:t>Advantage</a:t>
            </a:r>
            <a:endParaRPr lang="en-US" altLang="en-US" i="1"/>
          </a:p>
          <a:p>
            <a:pPr eaLnBrk="1" hangingPunct="1">
              <a:lnSpc>
                <a:spcPct val="90000"/>
              </a:lnSpc>
              <a:buFontTx/>
              <a:buNone/>
            </a:pPr>
            <a:r>
              <a:rPr lang="en-US" altLang="en-US" i="1"/>
              <a:t>	◦</a:t>
            </a:r>
            <a:r>
              <a:rPr lang="en-US" altLang="en-US"/>
              <a:t>No deadlock or starvation happens.</a:t>
            </a:r>
            <a:endParaRPr lang="en-US" altLang="en-US" i="1"/>
          </a:p>
          <a:p>
            <a:pPr eaLnBrk="1" hangingPunct="1">
              <a:lnSpc>
                <a:spcPct val="90000"/>
              </a:lnSpc>
              <a:buFontTx/>
              <a:buNone/>
            </a:pPr>
            <a:endParaRPr lang="en-US" altLang="en-US"/>
          </a:p>
          <a:p>
            <a:pPr eaLnBrk="1" hangingPunct="1">
              <a:lnSpc>
                <a:spcPct val="90000"/>
              </a:lnSpc>
              <a:buFontTx/>
              <a:buNone/>
            </a:pPr>
            <a:r>
              <a:rPr lang="en-US" altLang="en-US"/>
              <a:t>Disadvantages</a:t>
            </a:r>
            <a:endParaRPr lang="en-US" altLang="en-US" i="1"/>
          </a:p>
          <a:p>
            <a:pPr eaLnBrk="1" hangingPunct="1">
              <a:lnSpc>
                <a:spcPct val="90000"/>
              </a:lnSpc>
              <a:buFontTx/>
              <a:buNone/>
            </a:pPr>
            <a:r>
              <a:rPr lang="en-US" altLang="en-US" i="1"/>
              <a:t>	◦</a:t>
            </a:r>
            <a:r>
              <a:rPr lang="en-US" altLang="en-US"/>
              <a:t>2(</a:t>
            </a:r>
            <a:r>
              <a:rPr lang="en-US" altLang="en-US" i="1"/>
              <a:t>n − </a:t>
            </a:r>
            <a:r>
              <a:rPr lang="en-US" altLang="en-US"/>
              <a:t>1) messages are required to enter a critical section. Here </a:t>
            </a:r>
            <a:r>
              <a:rPr lang="en-US" altLang="en-US" i="1"/>
              <a:t>n </a:t>
            </a:r>
            <a:r>
              <a:rPr lang="en-US" altLang="en-US"/>
              <a:t>is the number of processes.</a:t>
            </a:r>
            <a:endParaRPr lang="en-US" altLang="en-US" i="1"/>
          </a:p>
          <a:p>
            <a:pPr eaLnBrk="1" hangingPunct="1">
              <a:lnSpc>
                <a:spcPct val="90000"/>
              </a:lnSpc>
              <a:buFontTx/>
              <a:buNone/>
            </a:pPr>
            <a:r>
              <a:rPr lang="en-US" altLang="en-US" i="1"/>
              <a:t>	</a:t>
            </a:r>
          </a:p>
          <a:p>
            <a:pPr eaLnBrk="1" hangingPunct="1">
              <a:lnSpc>
                <a:spcPct val="90000"/>
              </a:lnSpc>
              <a:buFontTx/>
              <a:buNone/>
            </a:pPr>
            <a:r>
              <a:rPr lang="en-US" altLang="en-US" i="1"/>
              <a:t>	◦</a:t>
            </a:r>
            <a:r>
              <a:rPr lang="en-US" altLang="en-US"/>
              <a:t>If one of the processes fails, the process does not respond to the request. It means no process can enter the critical section.</a:t>
            </a:r>
            <a:endParaRPr lang="en-US" altLang="en-US" i="1"/>
          </a:p>
          <a:p>
            <a:pPr eaLnBrk="1" hangingPunct="1">
              <a:lnSpc>
                <a:spcPct val="90000"/>
              </a:lnSpc>
              <a:buFontTx/>
              <a:buNone/>
            </a:pPr>
            <a:r>
              <a:rPr lang="en-US" altLang="en-US" i="1"/>
              <a:t>	</a:t>
            </a:r>
          </a:p>
          <a:p>
            <a:pPr eaLnBrk="1" hangingPunct="1">
              <a:lnSpc>
                <a:spcPct val="90000"/>
              </a:lnSpc>
              <a:buFontTx/>
              <a:buNone/>
            </a:pPr>
            <a:r>
              <a:rPr lang="en-US" altLang="en-US" i="1"/>
              <a:t>	◦</a:t>
            </a:r>
            <a:r>
              <a:rPr lang="en-US" altLang="en-US"/>
              <a:t>The coordinator is the bottleneck in a centralized system. Since all processes send requests to all other processes in this distributed algorithm, all processes are bottlenecks in this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a:extLst>
              <a:ext uri="{FF2B5EF4-FFF2-40B4-BE49-F238E27FC236}">
                <a16:creationId xmlns:a16="http://schemas.microsoft.com/office/drawing/2014/main" id="{704C1F3F-D205-4C2D-A51A-28F106EDB9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4944C66-112F-4247-8805-B96D270E7724}"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18435" name="Slide Number Placeholder 5">
            <a:extLst>
              <a:ext uri="{FF2B5EF4-FFF2-40B4-BE49-F238E27FC236}">
                <a16:creationId xmlns:a16="http://schemas.microsoft.com/office/drawing/2014/main" id="{9DB3DCE4-CD95-4863-8C0E-9992F4DB03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3DE64B8-8B07-4E5E-8DAE-9CE8DB290D70}" type="slidenum">
              <a:rPr lang="en-US" altLang="en-US" sz="1400">
                <a:latin typeface="Arial" panose="020B0604020202020204" pitchFamily="34" charset="0"/>
              </a:rPr>
              <a:pPr eaLnBrk="1" hangingPunct="1"/>
              <a:t>3</a:t>
            </a:fld>
            <a:endParaRPr lang="en-US" altLang="en-US" sz="1400">
              <a:latin typeface="Arial" panose="020B0604020202020204" pitchFamily="34" charset="0"/>
            </a:endParaRPr>
          </a:p>
        </p:txBody>
      </p:sp>
      <p:sp>
        <p:nvSpPr>
          <p:cNvPr id="18436" name="Rectangle 2">
            <a:extLst>
              <a:ext uri="{FF2B5EF4-FFF2-40B4-BE49-F238E27FC236}">
                <a16:creationId xmlns:a16="http://schemas.microsoft.com/office/drawing/2014/main" id="{5D0AF0F1-CBAF-447C-96A7-C29EB754EC53}"/>
              </a:ext>
            </a:extLst>
          </p:cNvPr>
          <p:cNvSpPr>
            <a:spLocks noGrp="1" noChangeArrowheads="1"/>
          </p:cNvSpPr>
          <p:nvPr>
            <p:ph type="title"/>
          </p:nvPr>
        </p:nvSpPr>
        <p:spPr/>
        <p:txBody>
          <a:bodyPr/>
          <a:lstStyle/>
          <a:p>
            <a:pPr eaLnBrk="1" hangingPunct="1"/>
            <a:r>
              <a:rPr lang="en-US" altLang="en-US"/>
              <a:t>Synchronisation in Distributed Systems</a:t>
            </a:r>
          </a:p>
        </p:txBody>
      </p:sp>
      <p:sp>
        <p:nvSpPr>
          <p:cNvPr id="18437" name="Rectangle 3">
            <a:extLst>
              <a:ext uri="{FF2B5EF4-FFF2-40B4-BE49-F238E27FC236}">
                <a16:creationId xmlns:a16="http://schemas.microsoft.com/office/drawing/2014/main" id="{B46AD3F8-C0BA-48C7-A1A1-EBE982185273}"/>
              </a:ext>
            </a:extLst>
          </p:cNvPr>
          <p:cNvSpPr>
            <a:spLocks noGrp="1" noChangeArrowheads="1"/>
          </p:cNvSpPr>
          <p:nvPr>
            <p:ph type="body" idx="1"/>
          </p:nvPr>
        </p:nvSpPr>
        <p:spPr/>
        <p:txBody>
          <a:bodyPr/>
          <a:lstStyle/>
          <a:p>
            <a:pPr eaLnBrk="1" hangingPunct="1">
              <a:lnSpc>
                <a:spcPct val="90000"/>
              </a:lnSpc>
            </a:pPr>
            <a:r>
              <a:rPr lang="en-US" altLang="en-US"/>
              <a:t>A Distributed System consists of a collection of distinct processes that are spatially separated and run concurrently</a:t>
            </a:r>
          </a:p>
          <a:p>
            <a:pPr eaLnBrk="1" hangingPunct="1">
              <a:lnSpc>
                <a:spcPct val="90000"/>
              </a:lnSpc>
            </a:pPr>
            <a:endParaRPr lang="en-US" altLang="en-US"/>
          </a:p>
          <a:p>
            <a:pPr eaLnBrk="1" hangingPunct="1">
              <a:lnSpc>
                <a:spcPct val="90000"/>
              </a:lnSpc>
            </a:pPr>
            <a:r>
              <a:rPr lang="en-US" altLang="en-US"/>
              <a:t>In systems with multiple concurrent processes, it is economical to share the system resources.</a:t>
            </a:r>
          </a:p>
          <a:p>
            <a:pPr eaLnBrk="1" hangingPunct="1">
              <a:lnSpc>
                <a:spcPct val="90000"/>
              </a:lnSpc>
            </a:pPr>
            <a:endParaRPr lang="en-US" altLang="en-US"/>
          </a:p>
          <a:p>
            <a:pPr eaLnBrk="1" hangingPunct="1">
              <a:lnSpc>
                <a:spcPct val="90000"/>
              </a:lnSpc>
            </a:pPr>
            <a:r>
              <a:rPr lang="en-US" altLang="en-US"/>
              <a:t>Sharing may be cooperative or competitive</a:t>
            </a:r>
          </a:p>
          <a:p>
            <a:pPr eaLnBrk="1" hangingPunct="1">
              <a:lnSpc>
                <a:spcPct val="90000"/>
              </a:lnSpc>
            </a:pPr>
            <a:endParaRPr lang="en-US" altLang="en-US"/>
          </a:p>
          <a:p>
            <a:pPr eaLnBrk="1" hangingPunct="1">
              <a:lnSpc>
                <a:spcPct val="90000"/>
              </a:lnSpc>
            </a:pPr>
            <a:r>
              <a:rPr lang="en-US" altLang="en-US"/>
              <a:t>Both competitive and cooperative sharing require adherence to certain rules of behavior that guarantee that correct interaction occurs.</a:t>
            </a:r>
          </a:p>
          <a:p>
            <a:pPr eaLnBrk="1" hangingPunct="1">
              <a:lnSpc>
                <a:spcPct val="90000"/>
              </a:lnSpc>
            </a:pPr>
            <a:endParaRPr lang="en-US" altLang="en-US"/>
          </a:p>
          <a:p>
            <a:pPr eaLnBrk="1" hangingPunct="1">
              <a:lnSpc>
                <a:spcPct val="90000"/>
              </a:lnSpc>
            </a:pPr>
            <a:r>
              <a:rPr lang="en-US" altLang="en-US"/>
              <a:t>The rules of enforcing correct interaction are implemented in the form of synchronization mechanisms.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a:extLst>
              <a:ext uri="{FF2B5EF4-FFF2-40B4-BE49-F238E27FC236}">
                <a16:creationId xmlns:a16="http://schemas.microsoft.com/office/drawing/2014/main" id="{36AE2CFB-54F1-4FAA-B025-70B24B4284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2C16904-BAAD-4966-A1F5-0A95F58B657E}"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49155" name="Slide Number Placeholder 5">
            <a:extLst>
              <a:ext uri="{FF2B5EF4-FFF2-40B4-BE49-F238E27FC236}">
                <a16:creationId xmlns:a16="http://schemas.microsoft.com/office/drawing/2014/main" id="{251DC97F-4F2E-4142-AE3D-3455DAB6E1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7E48715-07DA-4044-A1E3-4F30863292A8}" type="slidenum">
              <a:rPr lang="en-US" altLang="en-US" sz="1400">
                <a:latin typeface="Arial" panose="020B0604020202020204" pitchFamily="34" charset="0"/>
              </a:rPr>
              <a:pPr eaLnBrk="1" hangingPunct="1"/>
              <a:t>30</a:t>
            </a:fld>
            <a:endParaRPr lang="en-US" altLang="en-US" sz="1400">
              <a:latin typeface="Arial" panose="020B0604020202020204" pitchFamily="34" charset="0"/>
            </a:endParaRPr>
          </a:p>
        </p:txBody>
      </p:sp>
      <p:sp>
        <p:nvSpPr>
          <p:cNvPr id="49156" name="Rectangle 2">
            <a:extLst>
              <a:ext uri="{FF2B5EF4-FFF2-40B4-BE49-F238E27FC236}">
                <a16:creationId xmlns:a16="http://schemas.microsoft.com/office/drawing/2014/main" id="{0024570D-B318-4797-94B0-DECCB94CF5B0}"/>
              </a:ext>
            </a:extLst>
          </p:cNvPr>
          <p:cNvSpPr>
            <a:spLocks noGrp="1" noChangeArrowheads="1"/>
          </p:cNvSpPr>
          <p:nvPr>
            <p:ph type="title"/>
          </p:nvPr>
        </p:nvSpPr>
        <p:spPr/>
        <p:txBody>
          <a:bodyPr/>
          <a:lstStyle/>
          <a:p>
            <a:pPr eaLnBrk="1" hangingPunct="1"/>
            <a:r>
              <a:rPr lang="en-US" altLang="en-US"/>
              <a:t>Token Ring Algorithm</a:t>
            </a:r>
          </a:p>
        </p:txBody>
      </p:sp>
      <p:sp>
        <p:nvSpPr>
          <p:cNvPr id="49157" name="Rectangle 3">
            <a:extLst>
              <a:ext uri="{FF2B5EF4-FFF2-40B4-BE49-F238E27FC236}">
                <a16:creationId xmlns:a16="http://schemas.microsoft.com/office/drawing/2014/main" id="{83020E31-BD61-4678-943F-568D4C9CECC2}"/>
              </a:ext>
            </a:extLst>
          </p:cNvPr>
          <p:cNvSpPr>
            <a:spLocks noGrp="1" noChangeArrowheads="1"/>
          </p:cNvSpPr>
          <p:nvPr>
            <p:ph type="body" idx="1"/>
          </p:nvPr>
        </p:nvSpPr>
        <p:spPr/>
        <p:txBody>
          <a:bodyPr/>
          <a:lstStyle/>
          <a:p>
            <a:pPr eaLnBrk="1" hangingPunct="1">
              <a:lnSpc>
                <a:spcPct val="90000"/>
              </a:lnSpc>
            </a:pPr>
            <a:r>
              <a:rPr lang="en-US" altLang="en-US" sz="1800"/>
              <a:t>We can construct a virtual ring by assigning a sequence number to processes.</a:t>
            </a:r>
            <a:endParaRPr lang="en-US" altLang="en-US" sz="1800" i="1"/>
          </a:p>
          <a:p>
            <a:pPr eaLnBrk="1" hangingPunct="1">
              <a:lnSpc>
                <a:spcPct val="90000"/>
              </a:lnSpc>
              <a:buFontTx/>
              <a:buNone/>
            </a:pPr>
            <a:r>
              <a:rPr lang="en-US" altLang="en-US" sz="1800" i="1"/>
              <a:t>		◦</a:t>
            </a:r>
            <a:r>
              <a:rPr lang="en-US" altLang="en-US" sz="1800"/>
              <a:t>Processes can form a virtual ring even if the processes are not physically connected in a ring shape. The process #0 receives a token when the ring is initialized.</a:t>
            </a:r>
            <a:endParaRPr lang="en-US" altLang="en-US" sz="1800" i="1"/>
          </a:p>
          <a:p>
            <a:pPr eaLnBrk="1" hangingPunct="1">
              <a:lnSpc>
                <a:spcPct val="90000"/>
              </a:lnSpc>
            </a:pPr>
            <a:endParaRPr lang="en-US" altLang="en-US" sz="1800"/>
          </a:p>
          <a:p>
            <a:pPr eaLnBrk="1" hangingPunct="1">
              <a:lnSpc>
                <a:spcPct val="90000"/>
              </a:lnSpc>
            </a:pPr>
            <a:r>
              <a:rPr lang="en-US" altLang="en-US" sz="1800"/>
              <a:t>The token is passed to the process with the next sequence number.</a:t>
            </a:r>
            <a:endParaRPr lang="en-US" altLang="en-US" sz="1800" i="1"/>
          </a:p>
          <a:p>
            <a:pPr eaLnBrk="1" hangingPunct="1">
              <a:lnSpc>
                <a:spcPct val="90000"/>
              </a:lnSpc>
            </a:pPr>
            <a:endParaRPr lang="en-US" altLang="en-US" sz="1800"/>
          </a:p>
          <a:p>
            <a:pPr eaLnBrk="1" hangingPunct="1">
              <a:lnSpc>
                <a:spcPct val="90000"/>
              </a:lnSpc>
            </a:pPr>
            <a:r>
              <a:rPr lang="en-US" altLang="en-US" sz="1800"/>
              <a:t>A process can enter the critical section only if the process holds the corresponding token. The process passes the token to the next process when it is done.</a:t>
            </a:r>
            <a:endParaRPr lang="en-US" altLang="en-US" sz="1800" i="1"/>
          </a:p>
          <a:p>
            <a:pPr eaLnBrk="1" hangingPunct="1">
              <a:lnSpc>
                <a:spcPct val="90000"/>
              </a:lnSpc>
            </a:pPr>
            <a:endParaRPr lang="en-US" altLang="en-US" sz="1800"/>
          </a:p>
          <a:p>
            <a:pPr eaLnBrk="1" hangingPunct="1">
              <a:lnSpc>
                <a:spcPct val="90000"/>
              </a:lnSpc>
            </a:pPr>
            <a:r>
              <a:rPr lang="en-US" altLang="en-US" sz="1800"/>
              <a:t>A process passes the received token if it needs not to enter the critical section upon receiving the token.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a:extLst>
              <a:ext uri="{FF2B5EF4-FFF2-40B4-BE49-F238E27FC236}">
                <a16:creationId xmlns:a16="http://schemas.microsoft.com/office/drawing/2014/main" id="{5CA7FC06-ED99-44B3-9785-0A0FBB636E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6920E2B-56EA-4C15-B4F5-B9D1399944D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0179" name="Slide Number Placeholder 5">
            <a:extLst>
              <a:ext uri="{FF2B5EF4-FFF2-40B4-BE49-F238E27FC236}">
                <a16:creationId xmlns:a16="http://schemas.microsoft.com/office/drawing/2014/main" id="{E98E0785-40FD-4437-A8C7-07B8A79ACF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CF1C851-04BF-45E1-9741-A56FFF032336}" type="slidenum">
              <a:rPr lang="en-US" altLang="en-US" sz="1400">
                <a:latin typeface="Arial" panose="020B0604020202020204" pitchFamily="34" charset="0"/>
              </a:rPr>
              <a:pPr eaLnBrk="1" hangingPunct="1"/>
              <a:t>31</a:t>
            </a:fld>
            <a:endParaRPr lang="en-US" altLang="en-US" sz="1400">
              <a:latin typeface="Arial" panose="020B0604020202020204" pitchFamily="34" charset="0"/>
            </a:endParaRPr>
          </a:p>
        </p:txBody>
      </p:sp>
      <p:sp>
        <p:nvSpPr>
          <p:cNvPr id="50180" name="Rectangle 2">
            <a:extLst>
              <a:ext uri="{FF2B5EF4-FFF2-40B4-BE49-F238E27FC236}">
                <a16:creationId xmlns:a16="http://schemas.microsoft.com/office/drawing/2014/main" id="{222B6CDC-8B1D-4C78-8677-4C3366743403}"/>
              </a:ext>
            </a:extLst>
          </p:cNvPr>
          <p:cNvSpPr>
            <a:spLocks noGrp="1" noChangeArrowheads="1"/>
          </p:cNvSpPr>
          <p:nvPr>
            <p:ph type="title"/>
          </p:nvPr>
        </p:nvSpPr>
        <p:spPr/>
        <p:txBody>
          <a:bodyPr/>
          <a:lstStyle/>
          <a:p>
            <a:pPr eaLnBrk="1" hangingPunct="1"/>
            <a:r>
              <a:rPr lang="en-US" altLang="en-US"/>
              <a:t>Token Ring Algorithm</a:t>
            </a:r>
          </a:p>
        </p:txBody>
      </p:sp>
      <p:sp>
        <p:nvSpPr>
          <p:cNvPr id="50181" name="Rectangle 3">
            <a:extLst>
              <a:ext uri="{FF2B5EF4-FFF2-40B4-BE49-F238E27FC236}">
                <a16:creationId xmlns:a16="http://schemas.microsoft.com/office/drawing/2014/main" id="{B08222D9-C74B-4FC3-8EFB-35B8CAC9DC36}"/>
              </a:ext>
            </a:extLst>
          </p:cNvPr>
          <p:cNvSpPr>
            <a:spLocks noGrp="1" noChangeArrowheads="1"/>
          </p:cNvSpPr>
          <p:nvPr>
            <p:ph type="body" idx="1"/>
          </p:nvPr>
        </p:nvSpPr>
        <p:spPr/>
        <p:txBody>
          <a:bodyPr/>
          <a:lstStyle/>
          <a:p>
            <a:pPr eaLnBrk="1" hangingPunct="1">
              <a:lnSpc>
                <a:spcPct val="80000"/>
              </a:lnSpc>
              <a:buFontTx/>
              <a:buNone/>
            </a:pPr>
            <a:endParaRPr lang="en-US" altLang="en-US" sz="1800"/>
          </a:p>
          <a:p>
            <a:pPr eaLnBrk="1" hangingPunct="1">
              <a:lnSpc>
                <a:spcPct val="80000"/>
              </a:lnSpc>
              <a:buFontTx/>
              <a:buNone/>
            </a:pPr>
            <a:endParaRPr lang="en-US" altLang="en-US" sz="1800"/>
          </a:p>
          <a:p>
            <a:pPr eaLnBrk="1" hangingPunct="1">
              <a:lnSpc>
                <a:spcPct val="80000"/>
              </a:lnSpc>
              <a:buFontTx/>
              <a:buNone/>
            </a:pPr>
            <a:endParaRPr lang="en-US" altLang="en-US" sz="1800"/>
          </a:p>
          <a:p>
            <a:pPr eaLnBrk="1" hangingPunct="1">
              <a:lnSpc>
                <a:spcPct val="80000"/>
              </a:lnSpc>
              <a:buFontTx/>
              <a:buNone/>
            </a:pPr>
            <a:endParaRPr lang="en-US" altLang="en-US" sz="1800"/>
          </a:p>
          <a:p>
            <a:pPr eaLnBrk="1" hangingPunct="1">
              <a:lnSpc>
                <a:spcPct val="80000"/>
              </a:lnSpc>
              <a:buFontTx/>
              <a:buNone/>
            </a:pPr>
            <a:endParaRPr lang="en-US" altLang="en-US" sz="1800"/>
          </a:p>
          <a:p>
            <a:pPr eaLnBrk="1" hangingPunct="1">
              <a:lnSpc>
                <a:spcPct val="80000"/>
              </a:lnSpc>
              <a:buFontTx/>
              <a:buNone/>
            </a:pPr>
            <a:endParaRPr lang="en-US" altLang="en-US" sz="1800" b="1"/>
          </a:p>
          <a:p>
            <a:pPr eaLnBrk="1" hangingPunct="1">
              <a:lnSpc>
                <a:spcPct val="80000"/>
              </a:lnSpc>
              <a:buFontTx/>
              <a:buNone/>
            </a:pPr>
            <a:r>
              <a:rPr lang="en-US" altLang="en-US" sz="1800"/>
              <a:t>Advantage</a:t>
            </a:r>
            <a:endParaRPr lang="en-US" altLang="en-US" sz="1800" i="1"/>
          </a:p>
          <a:p>
            <a:pPr eaLnBrk="1" hangingPunct="1">
              <a:lnSpc>
                <a:spcPct val="80000"/>
              </a:lnSpc>
              <a:buFontTx/>
              <a:buNone/>
            </a:pPr>
            <a:r>
              <a:rPr lang="en-US" altLang="en-US" sz="1800" i="1"/>
              <a:t>		◦</a:t>
            </a:r>
            <a:r>
              <a:rPr lang="en-US" altLang="en-US" sz="1800"/>
              <a:t>Processes don</a:t>
            </a:r>
            <a:r>
              <a:rPr lang="ja-JP" altLang="en-US" sz="1800"/>
              <a:t>’</a:t>
            </a:r>
            <a:r>
              <a:rPr lang="en-US" altLang="ja-JP" sz="1800"/>
              <a:t>t suffer from starvation. Before entering a critical section, a process waits at most for the duration that all other processes enter and exit the critical section.</a:t>
            </a:r>
            <a:endParaRPr lang="en-US" altLang="ja-JP" sz="1800" i="1"/>
          </a:p>
          <a:p>
            <a:pPr eaLnBrk="1" hangingPunct="1">
              <a:lnSpc>
                <a:spcPct val="80000"/>
              </a:lnSpc>
              <a:buFontTx/>
              <a:buNone/>
            </a:pPr>
            <a:endParaRPr lang="en-US" altLang="en-US" sz="1800"/>
          </a:p>
          <a:p>
            <a:pPr eaLnBrk="1" hangingPunct="1">
              <a:lnSpc>
                <a:spcPct val="80000"/>
              </a:lnSpc>
              <a:buFontTx/>
              <a:buNone/>
            </a:pPr>
            <a:r>
              <a:rPr lang="en-US" altLang="en-US" sz="1800"/>
              <a:t>Disadvantages</a:t>
            </a:r>
            <a:endParaRPr lang="en-US" altLang="en-US" sz="1800" i="1"/>
          </a:p>
          <a:p>
            <a:pPr lvl="1" eaLnBrk="1" hangingPunct="1">
              <a:lnSpc>
                <a:spcPct val="80000"/>
              </a:lnSpc>
            </a:pPr>
            <a:r>
              <a:rPr lang="en-US" altLang="en-US" sz="1800"/>
              <a:t>If a token is lost for some reasons, another token must be generated.</a:t>
            </a:r>
            <a:endParaRPr lang="en-US" altLang="en-US" sz="1800" i="1"/>
          </a:p>
          <a:p>
            <a:pPr lvl="1" eaLnBrk="1" hangingPunct="1">
              <a:lnSpc>
                <a:spcPct val="80000"/>
              </a:lnSpc>
            </a:pPr>
            <a:r>
              <a:rPr lang="en-US" altLang="en-US" sz="1800"/>
              <a:t>Detecting lost token is difficult since there is no upper bound in the time a token takes to rotate the ring.</a:t>
            </a:r>
            <a:endParaRPr lang="en-US" altLang="en-US" sz="1800" i="1"/>
          </a:p>
          <a:p>
            <a:pPr lvl="1" eaLnBrk="1" hangingPunct="1">
              <a:lnSpc>
                <a:spcPct val="80000"/>
              </a:lnSpc>
            </a:pPr>
            <a:r>
              <a:rPr lang="en-US" altLang="en-US" sz="1800"/>
              <a:t>The ring must be reconstructed when a process crashes.</a:t>
            </a:r>
          </a:p>
          <a:p>
            <a:pPr eaLnBrk="1" hangingPunct="1">
              <a:lnSpc>
                <a:spcPct val="80000"/>
              </a:lnSpc>
            </a:pPr>
            <a:endParaRPr lang="en-US" altLang="en-US" sz="1800"/>
          </a:p>
        </p:txBody>
      </p:sp>
      <p:pic>
        <p:nvPicPr>
          <p:cNvPr id="50182" name="Picture 4">
            <a:extLst>
              <a:ext uri="{FF2B5EF4-FFF2-40B4-BE49-F238E27FC236}">
                <a16:creationId xmlns:a16="http://schemas.microsoft.com/office/drawing/2014/main" id="{6977D96D-E901-4E5B-8AED-9361A6109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1504950"/>
            <a:ext cx="39338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Date Placeholder 3">
            <a:extLst>
              <a:ext uri="{FF2B5EF4-FFF2-40B4-BE49-F238E27FC236}">
                <a16:creationId xmlns:a16="http://schemas.microsoft.com/office/drawing/2014/main" id="{BAF3A126-9503-43DD-8C77-BFBF36C46E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E972160-E7B2-4139-9DB0-E174D54BB63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1203" name="Slide Number Placeholder 5">
            <a:extLst>
              <a:ext uri="{FF2B5EF4-FFF2-40B4-BE49-F238E27FC236}">
                <a16:creationId xmlns:a16="http://schemas.microsoft.com/office/drawing/2014/main" id="{F2D4F15A-0389-4AEA-B3AF-5FC3EC6D5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0A8501E-1CDB-4310-9E06-1C4C726F79F3}" type="slidenum">
              <a:rPr lang="en-US" altLang="en-US" sz="1400">
                <a:latin typeface="Arial" panose="020B0604020202020204" pitchFamily="34" charset="0"/>
              </a:rPr>
              <a:pPr eaLnBrk="1" hangingPunct="1"/>
              <a:t>32</a:t>
            </a:fld>
            <a:endParaRPr lang="en-US" altLang="en-US" sz="1400">
              <a:latin typeface="Arial" panose="020B0604020202020204" pitchFamily="34" charset="0"/>
            </a:endParaRPr>
          </a:p>
        </p:txBody>
      </p:sp>
      <p:sp>
        <p:nvSpPr>
          <p:cNvPr id="51204" name="Rectangle 2">
            <a:extLst>
              <a:ext uri="{FF2B5EF4-FFF2-40B4-BE49-F238E27FC236}">
                <a16:creationId xmlns:a16="http://schemas.microsoft.com/office/drawing/2014/main" id="{BFB2AD22-602E-4838-B045-51A0B93F97C7}"/>
              </a:ext>
            </a:extLst>
          </p:cNvPr>
          <p:cNvSpPr>
            <a:spLocks noGrp="1" noChangeArrowheads="1"/>
          </p:cNvSpPr>
          <p:nvPr>
            <p:ph type="title"/>
          </p:nvPr>
        </p:nvSpPr>
        <p:spPr/>
        <p:txBody>
          <a:bodyPr/>
          <a:lstStyle/>
          <a:p>
            <a:pPr eaLnBrk="1" hangingPunct="1"/>
            <a:r>
              <a:rPr lang="en-US" altLang="en-US"/>
              <a:t>Mutual Exclusion Algorithm: A Comparison</a:t>
            </a:r>
          </a:p>
        </p:txBody>
      </p:sp>
      <p:sp>
        <p:nvSpPr>
          <p:cNvPr id="51205" name="Rectangle 3">
            <a:extLst>
              <a:ext uri="{FF2B5EF4-FFF2-40B4-BE49-F238E27FC236}">
                <a16:creationId xmlns:a16="http://schemas.microsoft.com/office/drawing/2014/main" id="{ECA318F2-FA8B-4211-923A-7C3F2770A33C}"/>
              </a:ext>
            </a:extLst>
          </p:cNvPr>
          <p:cNvSpPr>
            <a:spLocks noGrp="1" noChangeArrowheads="1"/>
          </p:cNvSpPr>
          <p:nvPr>
            <p:ph type="body" idx="1"/>
          </p:nvPr>
        </p:nvSpPr>
        <p:spPr/>
        <p:txBody>
          <a:bodyPr/>
          <a:lstStyle/>
          <a:p>
            <a:pPr eaLnBrk="1" hangingPunct="1">
              <a:lnSpc>
                <a:spcPct val="80000"/>
              </a:lnSpc>
            </a:pPr>
            <a:r>
              <a:rPr lang="en-US" altLang="en-US" sz="1800"/>
              <a:t>Messages Exchanged (Messages per entry/exit of critical section)</a:t>
            </a:r>
          </a:p>
          <a:p>
            <a:pPr eaLnBrk="1" hangingPunct="1">
              <a:lnSpc>
                <a:spcPct val="80000"/>
              </a:lnSpc>
              <a:buFontTx/>
              <a:buNone/>
            </a:pPr>
            <a:r>
              <a:rPr lang="en-US" altLang="en-US" sz="1800"/>
              <a:t>		• Centralized: 3</a:t>
            </a:r>
            <a:endParaRPr lang="en-US" altLang="en-US" sz="2400"/>
          </a:p>
          <a:p>
            <a:pPr eaLnBrk="1" hangingPunct="1">
              <a:lnSpc>
                <a:spcPct val="80000"/>
              </a:lnSpc>
              <a:buFontTx/>
              <a:buNone/>
            </a:pPr>
            <a:r>
              <a:rPr lang="en-US" altLang="en-US" sz="1800"/>
              <a:t>		• Distributed: 2(n − 1)</a:t>
            </a:r>
          </a:p>
          <a:p>
            <a:pPr eaLnBrk="1" hangingPunct="1">
              <a:lnSpc>
                <a:spcPct val="80000"/>
              </a:lnSpc>
              <a:buFontTx/>
              <a:buNone/>
            </a:pPr>
            <a:r>
              <a:rPr lang="en-US" altLang="en-US" sz="1800"/>
              <a:t>		• Ring: 2 </a:t>
            </a:r>
          </a:p>
          <a:p>
            <a:pPr eaLnBrk="1" hangingPunct="1">
              <a:lnSpc>
                <a:spcPct val="80000"/>
              </a:lnSpc>
              <a:buFontTx/>
              <a:buNone/>
            </a:pPr>
            <a:endParaRPr lang="en-US" altLang="en-US" sz="1800"/>
          </a:p>
          <a:p>
            <a:pPr eaLnBrk="1" hangingPunct="1">
              <a:lnSpc>
                <a:spcPct val="80000"/>
              </a:lnSpc>
              <a:buFontTx/>
              <a:buNone/>
            </a:pPr>
            <a:endParaRPr lang="en-US" altLang="en-US" sz="1800"/>
          </a:p>
          <a:p>
            <a:pPr eaLnBrk="1" hangingPunct="1">
              <a:lnSpc>
                <a:spcPct val="80000"/>
              </a:lnSpc>
            </a:pPr>
            <a:r>
              <a:rPr lang="en-US" altLang="en-US" sz="1800"/>
              <a:t>Reliability (Problems that may occur)</a:t>
            </a:r>
          </a:p>
          <a:p>
            <a:pPr eaLnBrk="1" hangingPunct="1">
              <a:lnSpc>
                <a:spcPct val="80000"/>
              </a:lnSpc>
              <a:buFontTx/>
              <a:buNone/>
            </a:pPr>
            <a:r>
              <a:rPr lang="en-US" altLang="en-US" sz="1800"/>
              <a:t>		• Centralized: coordinator crashes</a:t>
            </a:r>
          </a:p>
          <a:p>
            <a:pPr eaLnBrk="1" hangingPunct="1">
              <a:lnSpc>
                <a:spcPct val="80000"/>
              </a:lnSpc>
              <a:buFontTx/>
              <a:buNone/>
            </a:pPr>
            <a:r>
              <a:rPr lang="en-US" altLang="en-US" sz="1800"/>
              <a:t>		• Distributed: any process crashes</a:t>
            </a:r>
          </a:p>
          <a:p>
            <a:pPr eaLnBrk="1" hangingPunct="1">
              <a:lnSpc>
                <a:spcPct val="80000"/>
              </a:lnSpc>
              <a:buFontTx/>
              <a:buNone/>
            </a:pPr>
            <a:r>
              <a:rPr lang="en-US" altLang="en-US" sz="1800"/>
              <a:t>		• Ring: lost token, process crashes</a:t>
            </a:r>
          </a:p>
          <a:p>
            <a:pPr eaLnBrk="1" hangingPunct="1">
              <a:lnSpc>
                <a:spcPct val="80000"/>
              </a:lnSpc>
            </a:pPr>
            <a:endParaRPr lang="en-US"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0AA1770E-ED75-4BD3-8FBC-F6759368E75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D0D8531-A5B9-417E-90C9-52B5306A91F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2227" name="Slide Number Placeholder 5">
            <a:extLst>
              <a:ext uri="{FF2B5EF4-FFF2-40B4-BE49-F238E27FC236}">
                <a16:creationId xmlns:a16="http://schemas.microsoft.com/office/drawing/2014/main" id="{ABDB28FD-FE21-4E50-89E3-B144107597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578ACB-5651-4EFC-B179-C79544F396C1}" type="slidenum">
              <a:rPr lang="en-US" altLang="en-US" sz="1400">
                <a:latin typeface="Arial" panose="020B0604020202020204" pitchFamily="34" charset="0"/>
              </a:rPr>
              <a:pPr eaLnBrk="1" hangingPunct="1"/>
              <a:t>33</a:t>
            </a:fld>
            <a:endParaRPr lang="en-US" altLang="en-US" sz="1400">
              <a:latin typeface="Arial" panose="020B0604020202020204" pitchFamily="34" charset="0"/>
            </a:endParaRPr>
          </a:p>
        </p:txBody>
      </p:sp>
      <p:sp>
        <p:nvSpPr>
          <p:cNvPr id="52228" name="Rectangle 2">
            <a:extLst>
              <a:ext uri="{FF2B5EF4-FFF2-40B4-BE49-F238E27FC236}">
                <a16:creationId xmlns:a16="http://schemas.microsoft.com/office/drawing/2014/main" id="{112599F8-6B44-4767-BACA-AE5DEE1428E6}"/>
              </a:ext>
            </a:extLst>
          </p:cNvPr>
          <p:cNvSpPr>
            <a:spLocks noGrp="1" noChangeArrowheads="1"/>
          </p:cNvSpPr>
          <p:nvPr>
            <p:ph type="title"/>
          </p:nvPr>
        </p:nvSpPr>
        <p:spPr>
          <a:xfrm>
            <a:off x="457200" y="457200"/>
            <a:ext cx="8229600" cy="1143000"/>
          </a:xfrm>
        </p:spPr>
        <p:txBody>
          <a:bodyPr/>
          <a:lstStyle/>
          <a:p>
            <a:pPr eaLnBrk="1" hangingPunct="1"/>
            <a:r>
              <a:rPr lang="en-US" altLang="en-US"/>
              <a:t>Group Mutual Exclusion</a:t>
            </a:r>
          </a:p>
        </p:txBody>
      </p:sp>
      <p:sp>
        <p:nvSpPr>
          <p:cNvPr id="52229" name="Rectangle 3">
            <a:extLst>
              <a:ext uri="{FF2B5EF4-FFF2-40B4-BE49-F238E27FC236}">
                <a16:creationId xmlns:a16="http://schemas.microsoft.com/office/drawing/2014/main" id="{CA31FC8D-3D41-430C-A91B-0827D1B02B28}"/>
              </a:ext>
            </a:extLst>
          </p:cNvPr>
          <p:cNvSpPr>
            <a:spLocks noGrp="1" noChangeArrowheads="1"/>
          </p:cNvSpPr>
          <p:nvPr>
            <p:ph type="body" idx="1"/>
          </p:nvPr>
        </p:nvSpPr>
        <p:spPr/>
        <p:txBody>
          <a:bodyPr/>
          <a:lstStyle/>
          <a:p>
            <a:pPr eaLnBrk="1" hangingPunct="1"/>
            <a:r>
              <a:rPr lang="en-US" altLang="en-US"/>
              <a:t>In the group mutual exclusion problem, which generalizes mutual exclusion, processes choose </a:t>
            </a:r>
            <a:r>
              <a:rPr lang="ja-JP" altLang="en-US"/>
              <a:t>‘</a:t>
            </a:r>
            <a:r>
              <a:rPr lang="en-US" altLang="ja-JP"/>
              <a:t>session</a:t>
            </a:r>
            <a:r>
              <a:rPr lang="ja-JP" altLang="en-US"/>
              <a:t>’</a:t>
            </a:r>
            <a:r>
              <a:rPr lang="en-US" altLang="ja-JP"/>
              <a:t> when they want entry to the Critical Section (CS); processes are allowed to be in the CS simultaneously provided they request the same session.</a:t>
            </a:r>
          </a:p>
          <a:p>
            <a:pPr eaLnBrk="1" hangingPunct="1"/>
            <a:endParaRPr lang="en-US" altLang="en-US"/>
          </a:p>
        </p:txBody>
      </p:sp>
      <p:grpSp>
        <p:nvGrpSpPr>
          <p:cNvPr id="52230" name="Group 4">
            <a:extLst>
              <a:ext uri="{FF2B5EF4-FFF2-40B4-BE49-F238E27FC236}">
                <a16:creationId xmlns:a16="http://schemas.microsoft.com/office/drawing/2014/main" id="{BDF1E055-378D-41E7-9AFD-9FDCC8703EC9}"/>
              </a:ext>
            </a:extLst>
          </p:cNvPr>
          <p:cNvGrpSpPr>
            <a:grpSpLocks/>
          </p:cNvGrpSpPr>
          <p:nvPr/>
        </p:nvGrpSpPr>
        <p:grpSpPr bwMode="auto">
          <a:xfrm>
            <a:off x="1752600" y="3216275"/>
            <a:ext cx="6513513" cy="2803525"/>
            <a:chOff x="480" y="1516"/>
            <a:chExt cx="5269" cy="2372"/>
          </a:xfrm>
        </p:grpSpPr>
        <p:sp>
          <p:nvSpPr>
            <p:cNvPr id="52231" name="AutoShape 5">
              <a:extLst>
                <a:ext uri="{FF2B5EF4-FFF2-40B4-BE49-F238E27FC236}">
                  <a16:creationId xmlns:a16="http://schemas.microsoft.com/office/drawing/2014/main" id="{E4BAF281-9232-4D18-BCF9-8B3799635D97}"/>
                </a:ext>
              </a:extLst>
            </p:cNvPr>
            <p:cNvSpPr>
              <a:spLocks noChangeAspect="1" noChangeArrowheads="1" noTextEdit="1"/>
            </p:cNvSpPr>
            <p:nvPr/>
          </p:nvSpPr>
          <p:spPr bwMode="auto">
            <a:xfrm>
              <a:off x="480" y="1516"/>
              <a:ext cx="5056" cy="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MY"/>
            </a:p>
          </p:txBody>
        </p:sp>
        <p:sp>
          <p:nvSpPr>
            <p:cNvPr id="52232" name="Freeform 6">
              <a:extLst>
                <a:ext uri="{FF2B5EF4-FFF2-40B4-BE49-F238E27FC236}">
                  <a16:creationId xmlns:a16="http://schemas.microsoft.com/office/drawing/2014/main" id="{F458D251-EF42-4345-A912-CA4289A1982C}"/>
                </a:ext>
              </a:extLst>
            </p:cNvPr>
            <p:cNvSpPr>
              <a:spLocks/>
            </p:cNvSpPr>
            <p:nvPr/>
          </p:nvSpPr>
          <p:spPr bwMode="auto">
            <a:xfrm>
              <a:off x="1342" y="1716"/>
              <a:ext cx="281" cy="280"/>
            </a:xfrm>
            <a:custGeom>
              <a:avLst/>
              <a:gdLst>
                <a:gd name="T0" fmla="*/ 0 w 578"/>
                <a:gd name="T1" fmla="*/ 0 h 578"/>
                <a:gd name="T2" fmla="*/ 0 w 578"/>
                <a:gd name="T3" fmla="*/ 0 h 578"/>
                <a:gd name="T4" fmla="*/ 0 w 578"/>
                <a:gd name="T5" fmla="*/ 0 h 578"/>
                <a:gd name="T6" fmla="*/ 0 w 578"/>
                <a:gd name="T7" fmla="*/ 0 h 578"/>
                <a:gd name="T8" fmla="*/ 0 w 578"/>
                <a:gd name="T9" fmla="*/ 0 h 578"/>
                <a:gd name="T10" fmla="*/ 0 w 578"/>
                <a:gd name="T11" fmla="*/ 0 h 578"/>
                <a:gd name="T12" fmla="*/ 0 60000 65536"/>
                <a:gd name="T13" fmla="*/ 0 60000 65536"/>
                <a:gd name="T14" fmla="*/ 0 60000 65536"/>
                <a:gd name="T15" fmla="*/ 0 60000 65536"/>
                <a:gd name="T16" fmla="*/ 0 60000 65536"/>
                <a:gd name="T17" fmla="*/ 0 60000 65536"/>
                <a:gd name="T18" fmla="*/ 0 w 578"/>
                <a:gd name="T19" fmla="*/ 0 h 578"/>
                <a:gd name="T20" fmla="*/ 578 w 578"/>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578" h="578">
                  <a:moveTo>
                    <a:pt x="0" y="289"/>
                  </a:moveTo>
                  <a:cubicBezTo>
                    <a:pt x="0" y="130"/>
                    <a:pt x="130" y="0"/>
                    <a:pt x="289" y="0"/>
                  </a:cubicBezTo>
                  <a:cubicBezTo>
                    <a:pt x="449" y="0"/>
                    <a:pt x="578" y="130"/>
                    <a:pt x="578" y="289"/>
                  </a:cubicBezTo>
                  <a:cubicBezTo>
                    <a:pt x="578" y="289"/>
                    <a:pt x="578" y="289"/>
                    <a:pt x="578" y="289"/>
                  </a:cubicBezTo>
                  <a:cubicBezTo>
                    <a:pt x="578" y="449"/>
                    <a:pt x="449" y="578"/>
                    <a:pt x="289" y="578"/>
                  </a:cubicBezTo>
                  <a:cubicBezTo>
                    <a:pt x="130" y="578"/>
                    <a:pt x="0" y="449"/>
                    <a:pt x="0" y="289"/>
                  </a:cubicBezTo>
                </a:path>
              </a:pathLst>
            </a:custGeom>
            <a:solidFill>
              <a:srgbClr val="FFFFFF"/>
            </a:solidFill>
            <a:ln w="0">
              <a:solidFill>
                <a:srgbClr val="000000"/>
              </a:solidFill>
              <a:round/>
              <a:headEnd/>
              <a:tailEnd/>
            </a:ln>
          </p:spPr>
          <p:txBody>
            <a:bodyPr/>
            <a:lstStyle/>
            <a:p>
              <a:endParaRPr lang="en-MY"/>
            </a:p>
          </p:txBody>
        </p:sp>
        <p:sp>
          <p:nvSpPr>
            <p:cNvPr id="52233" name="Freeform 7">
              <a:extLst>
                <a:ext uri="{FF2B5EF4-FFF2-40B4-BE49-F238E27FC236}">
                  <a16:creationId xmlns:a16="http://schemas.microsoft.com/office/drawing/2014/main" id="{2910D7A1-37DF-44CD-B344-EA2E62C5570D}"/>
                </a:ext>
              </a:extLst>
            </p:cNvPr>
            <p:cNvSpPr>
              <a:spLocks/>
            </p:cNvSpPr>
            <p:nvPr/>
          </p:nvSpPr>
          <p:spPr bwMode="auto">
            <a:xfrm>
              <a:off x="1342" y="1716"/>
              <a:ext cx="281" cy="280"/>
            </a:xfrm>
            <a:custGeom>
              <a:avLst/>
              <a:gdLst>
                <a:gd name="T0" fmla="*/ 0 w 281"/>
                <a:gd name="T1" fmla="*/ 140 h 280"/>
                <a:gd name="T2" fmla="*/ 141 w 281"/>
                <a:gd name="T3" fmla="*/ 0 h 280"/>
                <a:gd name="T4" fmla="*/ 281 w 281"/>
                <a:gd name="T5" fmla="*/ 140 h 280"/>
                <a:gd name="T6" fmla="*/ 281 w 281"/>
                <a:gd name="T7" fmla="*/ 140 h 280"/>
                <a:gd name="T8" fmla="*/ 141 w 281"/>
                <a:gd name="T9" fmla="*/ 280 h 280"/>
                <a:gd name="T10" fmla="*/ 0 w 281"/>
                <a:gd name="T11" fmla="*/ 140 h 280"/>
                <a:gd name="T12" fmla="*/ 0 60000 65536"/>
                <a:gd name="T13" fmla="*/ 0 60000 65536"/>
                <a:gd name="T14" fmla="*/ 0 60000 65536"/>
                <a:gd name="T15" fmla="*/ 0 60000 65536"/>
                <a:gd name="T16" fmla="*/ 0 60000 65536"/>
                <a:gd name="T17" fmla="*/ 0 60000 65536"/>
                <a:gd name="T18" fmla="*/ 0 w 281"/>
                <a:gd name="T19" fmla="*/ 0 h 280"/>
                <a:gd name="T20" fmla="*/ 281 w 281"/>
                <a:gd name="T21" fmla="*/ 280 h 280"/>
              </a:gdLst>
              <a:ahLst/>
              <a:cxnLst>
                <a:cxn ang="T12">
                  <a:pos x="T0" y="T1"/>
                </a:cxn>
                <a:cxn ang="T13">
                  <a:pos x="T2" y="T3"/>
                </a:cxn>
                <a:cxn ang="T14">
                  <a:pos x="T4" y="T5"/>
                </a:cxn>
                <a:cxn ang="T15">
                  <a:pos x="T6" y="T7"/>
                </a:cxn>
                <a:cxn ang="T16">
                  <a:pos x="T8" y="T9"/>
                </a:cxn>
                <a:cxn ang="T17">
                  <a:pos x="T10" y="T11"/>
                </a:cxn>
              </a:cxnLst>
              <a:rect l="T18" t="T19" r="T20" b="T21"/>
              <a:pathLst>
                <a:path w="281" h="280">
                  <a:moveTo>
                    <a:pt x="0" y="140"/>
                  </a:moveTo>
                  <a:cubicBezTo>
                    <a:pt x="0" y="63"/>
                    <a:pt x="63" y="0"/>
                    <a:pt x="141" y="0"/>
                  </a:cubicBezTo>
                  <a:cubicBezTo>
                    <a:pt x="218" y="0"/>
                    <a:pt x="281" y="63"/>
                    <a:pt x="281" y="140"/>
                  </a:cubicBezTo>
                  <a:cubicBezTo>
                    <a:pt x="281" y="140"/>
                    <a:pt x="281" y="140"/>
                    <a:pt x="281" y="140"/>
                  </a:cubicBezTo>
                  <a:cubicBezTo>
                    <a:pt x="281" y="217"/>
                    <a:pt x="218" y="280"/>
                    <a:pt x="141" y="280"/>
                  </a:cubicBezTo>
                  <a:cubicBezTo>
                    <a:pt x="63" y="280"/>
                    <a:pt x="0" y="217"/>
                    <a:pt x="0" y="140"/>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34" name="Rectangle 8">
              <a:extLst>
                <a:ext uri="{FF2B5EF4-FFF2-40B4-BE49-F238E27FC236}">
                  <a16:creationId xmlns:a16="http://schemas.microsoft.com/office/drawing/2014/main" id="{762FB002-0931-4184-A364-F737D325687C}"/>
                </a:ext>
              </a:extLst>
            </p:cNvPr>
            <p:cNvSpPr>
              <a:spLocks noChangeArrowheads="1"/>
            </p:cNvSpPr>
            <p:nvPr/>
          </p:nvSpPr>
          <p:spPr bwMode="auto">
            <a:xfrm>
              <a:off x="1405" y="1787"/>
              <a:ext cx="10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P</a:t>
              </a:r>
              <a:endParaRPr lang="en-US" altLang="en-US" b="1">
                <a:latin typeface="Arial" panose="020B0604020202020204" pitchFamily="34" charset="0"/>
              </a:endParaRPr>
            </a:p>
          </p:txBody>
        </p:sp>
        <p:sp>
          <p:nvSpPr>
            <p:cNvPr id="52235" name="Rectangle 9">
              <a:extLst>
                <a:ext uri="{FF2B5EF4-FFF2-40B4-BE49-F238E27FC236}">
                  <a16:creationId xmlns:a16="http://schemas.microsoft.com/office/drawing/2014/main" id="{2B61C881-2597-4FC7-AEEF-0B22BC5159E8}"/>
                </a:ext>
              </a:extLst>
            </p:cNvPr>
            <p:cNvSpPr>
              <a:spLocks noChangeArrowheads="1"/>
            </p:cNvSpPr>
            <p:nvPr/>
          </p:nvSpPr>
          <p:spPr bwMode="auto">
            <a:xfrm>
              <a:off x="1489" y="1787"/>
              <a:ext cx="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1</a:t>
              </a:r>
              <a:endParaRPr lang="en-US" altLang="en-US" b="1">
                <a:latin typeface="Arial" panose="020B0604020202020204" pitchFamily="34" charset="0"/>
              </a:endParaRPr>
            </a:p>
          </p:txBody>
        </p:sp>
        <p:sp>
          <p:nvSpPr>
            <p:cNvPr id="52236" name="Freeform 10">
              <a:extLst>
                <a:ext uri="{FF2B5EF4-FFF2-40B4-BE49-F238E27FC236}">
                  <a16:creationId xmlns:a16="http://schemas.microsoft.com/office/drawing/2014/main" id="{A4E93738-4D6B-4FE3-8422-D2594CD79B5B}"/>
                </a:ext>
              </a:extLst>
            </p:cNvPr>
            <p:cNvSpPr>
              <a:spLocks/>
            </p:cNvSpPr>
            <p:nvPr/>
          </p:nvSpPr>
          <p:spPr bwMode="auto">
            <a:xfrm>
              <a:off x="1327" y="3426"/>
              <a:ext cx="280" cy="279"/>
            </a:xfrm>
            <a:custGeom>
              <a:avLst/>
              <a:gdLst>
                <a:gd name="T0" fmla="*/ 0 w 578"/>
                <a:gd name="T1" fmla="*/ 0 h 577"/>
                <a:gd name="T2" fmla="*/ 0 w 578"/>
                <a:gd name="T3" fmla="*/ 0 h 577"/>
                <a:gd name="T4" fmla="*/ 0 w 578"/>
                <a:gd name="T5" fmla="*/ 0 h 577"/>
                <a:gd name="T6" fmla="*/ 0 w 578"/>
                <a:gd name="T7" fmla="*/ 0 h 577"/>
                <a:gd name="T8" fmla="*/ 0 w 578"/>
                <a:gd name="T9" fmla="*/ 0 h 577"/>
                <a:gd name="T10" fmla="*/ 0 w 578"/>
                <a:gd name="T11" fmla="*/ 0 h 577"/>
                <a:gd name="T12" fmla="*/ 0 60000 65536"/>
                <a:gd name="T13" fmla="*/ 0 60000 65536"/>
                <a:gd name="T14" fmla="*/ 0 60000 65536"/>
                <a:gd name="T15" fmla="*/ 0 60000 65536"/>
                <a:gd name="T16" fmla="*/ 0 60000 65536"/>
                <a:gd name="T17" fmla="*/ 0 60000 65536"/>
                <a:gd name="T18" fmla="*/ 0 w 578"/>
                <a:gd name="T19" fmla="*/ 0 h 577"/>
                <a:gd name="T20" fmla="*/ 578 w 578"/>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578" h="577">
                  <a:moveTo>
                    <a:pt x="0" y="289"/>
                  </a:moveTo>
                  <a:cubicBezTo>
                    <a:pt x="0" y="129"/>
                    <a:pt x="130" y="0"/>
                    <a:pt x="289" y="0"/>
                  </a:cubicBezTo>
                  <a:cubicBezTo>
                    <a:pt x="449" y="0"/>
                    <a:pt x="578" y="129"/>
                    <a:pt x="578" y="289"/>
                  </a:cubicBezTo>
                  <a:cubicBezTo>
                    <a:pt x="578" y="289"/>
                    <a:pt x="578" y="289"/>
                    <a:pt x="578" y="289"/>
                  </a:cubicBezTo>
                  <a:cubicBezTo>
                    <a:pt x="578" y="448"/>
                    <a:pt x="449" y="577"/>
                    <a:pt x="289" y="577"/>
                  </a:cubicBezTo>
                  <a:cubicBezTo>
                    <a:pt x="130" y="577"/>
                    <a:pt x="0" y="448"/>
                    <a:pt x="0" y="289"/>
                  </a:cubicBezTo>
                </a:path>
              </a:pathLst>
            </a:custGeom>
            <a:solidFill>
              <a:srgbClr val="FFFFFF"/>
            </a:solidFill>
            <a:ln w="0">
              <a:solidFill>
                <a:srgbClr val="000000"/>
              </a:solidFill>
              <a:round/>
              <a:headEnd/>
              <a:tailEnd/>
            </a:ln>
          </p:spPr>
          <p:txBody>
            <a:bodyPr/>
            <a:lstStyle/>
            <a:p>
              <a:endParaRPr lang="en-MY"/>
            </a:p>
          </p:txBody>
        </p:sp>
        <p:sp>
          <p:nvSpPr>
            <p:cNvPr id="52237" name="Freeform 11">
              <a:extLst>
                <a:ext uri="{FF2B5EF4-FFF2-40B4-BE49-F238E27FC236}">
                  <a16:creationId xmlns:a16="http://schemas.microsoft.com/office/drawing/2014/main" id="{F756F437-6757-4A3C-9D6E-82C4B882A848}"/>
                </a:ext>
              </a:extLst>
            </p:cNvPr>
            <p:cNvSpPr>
              <a:spLocks/>
            </p:cNvSpPr>
            <p:nvPr/>
          </p:nvSpPr>
          <p:spPr bwMode="auto">
            <a:xfrm>
              <a:off x="1327" y="3426"/>
              <a:ext cx="280" cy="279"/>
            </a:xfrm>
            <a:custGeom>
              <a:avLst/>
              <a:gdLst>
                <a:gd name="T0" fmla="*/ 0 w 280"/>
                <a:gd name="T1" fmla="*/ 139 h 279"/>
                <a:gd name="T2" fmla="*/ 140 w 280"/>
                <a:gd name="T3" fmla="*/ 0 h 279"/>
                <a:gd name="T4" fmla="*/ 280 w 280"/>
                <a:gd name="T5" fmla="*/ 139 h 279"/>
                <a:gd name="T6" fmla="*/ 280 w 280"/>
                <a:gd name="T7" fmla="*/ 139 h 279"/>
                <a:gd name="T8" fmla="*/ 140 w 280"/>
                <a:gd name="T9" fmla="*/ 279 h 279"/>
                <a:gd name="T10" fmla="*/ 0 w 280"/>
                <a:gd name="T11" fmla="*/ 139 h 279"/>
                <a:gd name="T12" fmla="*/ 0 60000 65536"/>
                <a:gd name="T13" fmla="*/ 0 60000 65536"/>
                <a:gd name="T14" fmla="*/ 0 60000 65536"/>
                <a:gd name="T15" fmla="*/ 0 60000 65536"/>
                <a:gd name="T16" fmla="*/ 0 60000 65536"/>
                <a:gd name="T17" fmla="*/ 0 60000 65536"/>
                <a:gd name="T18" fmla="*/ 0 w 280"/>
                <a:gd name="T19" fmla="*/ 0 h 279"/>
                <a:gd name="T20" fmla="*/ 280 w 280"/>
                <a:gd name="T21" fmla="*/ 279 h 279"/>
              </a:gdLst>
              <a:ahLst/>
              <a:cxnLst>
                <a:cxn ang="T12">
                  <a:pos x="T0" y="T1"/>
                </a:cxn>
                <a:cxn ang="T13">
                  <a:pos x="T2" y="T3"/>
                </a:cxn>
                <a:cxn ang="T14">
                  <a:pos x="T4" y="T5"/>
                </a:cxn>
                <a:cxn ang="T15">
                  <a:pos x="T6" y="T7"/>
                </a:cxn>
                <a:cxn ang="T16">
                  <a:pos x="T8" y="T9"/>
                </a:cxn>
                <a:cxn ang="T17">
                  <a:pos x="T10" y="T11"/>
                </a:cxn>
              </a:cxnLst>
              <a:rect l="T18" t="T19" r="T20" b="T21"/>
              <a:pathLst>
                <a:path w="280" h="279">
                  <a:moveTo>
                    <a:pt x="0" y="139"/>
                  </a:moveTo>
                  <a:cubicBezTo>
                    <a:pt x="0" y="62"/>
                    <a:pt x="63" y="0"/>
                    <a:pt x="140" y="0"/>
                  </a:cubicBezTo>
                  <a:cubicBezTo>
                    <a:pt x="218" y="0"/>
                    <a:pt x="280" y="62"/>
                    <a:pt x="280" y="139"/>
                  </a:cubicBezTo>
                  <a:cubicBezTo>
                    <a:pt x="280" y="139"/>
                    <a:pt x="280" y="139"/>
                    <a:pt x="280" y="139"/>
                  </a:cubicBezTo>
                  <a:cubicBezTo>
                    <a:pt x="280" y="216"/>
                    <a:pt x="218" y="279"/>
                    <a:pt x="140" y="279"/>
                  </a:cubicBezTo>
                  <a:cubicBezTo>
                    <a:pt x="63" y="279"/>
                    <a:pt x="0" y="216"/>
                    <a:pt x="0" y="139"/>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38" name="Rectangle 12">
              <a:extLst>
                <a:ext uri="{FF2B5EF4-FFF2-40B4-BE49-F238E27FC236}">
                  <a16:creationId xmlns:a16="http://schemas.microsoft.com/office/drawing/2014/main" id="{50FCB6B0-5956-47C6-B0E1-32C4142888DF}"/>
                </a:ext>
              </a:extLst>
            </p:cNvPr>
            <p:cNvSpPr>
              <a:spLocks noChangeArrowheads="1"/>
            </p:cNvSpPr>
            <p:nvPr/>
          </p:nvSpPr>
          <p:spPr bwMode="auto">
            <a:xfrm>
              <a:off x="1390" y="3496"/>
              <a:ext cx="21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Pn</a:t>
              </a:r>
              <a:endParaRPr lang="en-US" altLang="en-US" b="1">
                <a:latin typeface="Arial" panose="020B0604020202020204" pitchFamily="34" charset="0"/>
              </a:endParaRPr>
            </a:p>
          </p:txBody>
        </p:sp>
        <p:sp>
          <p:nvSpPr>
            <p:cNvPr id="52239" name="Freeform 13">
              <a:extLst>
                <a:ext uri="{FF2B5EF4-FFF2-40B4-BE49-F238E27FC236}">
                  <a16:creationId xmlns:a16="http://schemas.microsoft.com/office/drawing/2014/main" id="{6AD3DB97-2D51-45BD-82E6-7A1CB9F3CECC}"/>
                </a:ext>
              </a:extLst>
            </p:cNvPr>
            <p:cNvSpPr>
              <a:spLocks/>
            </p:cNvSpPr>
            <p:nvPr/>
          </p:nvSpPr>
          <p:spPr bwMode="auto">
            <a:xfrm>
              <a:off x="1327" y="2342"/>
              <a:ext cx="280" cy="279"/>
            </a:xfrm>
            <a:custGeom>
              <a:avLst/>
              <a:gdLst>
                <a:gd name="T0" fmla="*/ 0 w 578"/>
                <a:gd name="T1" fmla="*/ 0 h 578"/>
                <a:gd name="T2" fmla="*/ 0 w 578"/>
                <a:gd name="T3" fmla="*/ 0 h 578"/>
                <a:gd name="T4" fmla="*/ 0 w 578"/>
                <a:gd name="T5" fmla="*/ 0 h 578"/>
                <a:gd name="T6" fmla="*/ 0 w 578"/>
                <a:gd name="T7" fmla="*/ 0 h 578"/>
                <a:gd name="T8" fmla="*/ 0 w 578"/>
                <a:gd name="T9" fmla="*/ 0 h 578"/>
                <a:gd name="T10" fmla="*/ 0 w 578"/>
                <a:gd name="T11" fmla="*/ 0 h 578"/>
                <a:gd name="T12" fmla="*/ 0 60000 65536"/>
                <a:gd name="T13" fmla="*/ 0 60000 65536"/>
                <a:gd name="T14" fmla="*/ 0 60000 65536"/>
                <a:gd name="T15" fmla="*/ 0 60000 65536"/>
                <a:gd name="T16" fmla="*/ 0 60000 65536"/>
                <a:gd name="T17" fmla="*/ 0 60000 65536"/>
                <a:gd name="T18" fmla="*/ 0 w 578"/>
                <a:gd name="T19" fmla="*/ 0 h 578"/>
                <a:gd name="T20" fmla="*/ 578 w 578"/>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578" h="578">
                  <a:moveTo>
                    <a:pt x="0" y="289"/>
                  </a:moveTo>
                  <a:cubicBezTo>
                    <a:pt x="0" y="129"/>
                    <a:pt x="130" y="0"/>
                    <a:pt x="289" y="0"/>
                  </a:cubicBezTo>
                  <a:cubicBezTo>
                    <a:pt x="449" y="0"/>
                    <a:pt x="578" y="129"/>
                    <a:pt x="578" y="289"/>
                  </a:cubicBezTo>
                  <a:cubicBezTo>
                    <a:pt x="578" y="289"/>
                    <a:pt x="578" y="289"/>
                    <a:pt x="578" y="289"/>
                  </a:cubicBezTo>
                  <a:cubicBezTo>
                    <a:pt x="578" y="449"/>
                    <a:pt x="449" y="578"/>
                    <a:pt x="289" y="578"/>
                  </a:cubicBezTo>
                  <a:cubicBezTo>
                    <a:pt x="130" y="578"/>
                    <a:pt x="0" y="449"/>
                    <a:pt x="0" y="289"/>
                  </a:cubicBezTo>
                </a:path>
              </a:pathLst>
            </a:custGeom>
            <a:solidFill>
              <a:srgbClr val="FFFFFF"/>
            </a:solidFill>
            <a:ln w="0">
              <a:solidFill>
                <a:srgbClr val="000000"/>
              </a:solidFill>
              <a:round/>
              <a:headEnd/>
              <a:tailEnd/>
            </a:ln>
          </p:spPr>
          <p:txBody>
            <a:bodyPr/>
            <a:lstStyle/>
            <a:p>
              <a:endParaRPr lang="en-MY"/>
            </a:p>
          </p:txBody>
        </p:sp>
        <p:sp>
          <p:nvSpPr>
            <p:cNvPr id="52240" name="Freeform 14">
              <a:extLst>
                <a:ext uri="{FF2B5EF4-FFF2-40B4-BE49-F238E27FC236}">
                  <a16:creationId xmlns:a16="http://schemas.microsoft.com/office/drawing/2014/main" id="{B5B025D5-DC73-445E-BD28-07AEE97353B6}"/>
                </a:ext>
              </a:extLst>
            </p:cNvPr>
            <p:cNvSpPr>
              <a:spLocks/>
            </p:cNvSpPr>
            <p:nvPr/>
          </p:nvSpPr>
          <p:spPr bwMode="auto">
            <a:xfrm>
              <a:off x="1327" y="2342"/>
              <a:ext cx="280" cy="279"/>
            </a:xfrm>
            <a:custGeom>
              <a:avLst/>
              <a:gdLst>
                <a:gd name="T0" fmla="*/ 0 w 280"/>
                <a:gd name="T1" fmla="*/ 140 h 279"/>
                <a:gd name="T2" fmla="*/ 140 w 280"/>
                <a:gd name="T3" fmla="*/ 0 h 279"/>
                <a:gd name="T4" fmla="*/ 280 w 280"/>
                <a:gd name="T5" fmla="*/ 140 h 279"/>
                <a:gd name="T6" fmla="*/ 280 w 280"/>
                <a:gd name="T7" fmla="*/ 140 h 279"/>
                <a:gd name="T8" fmla="*/ 140 w 280"/>
                <a:gd name="T9" fmla="*/ 279 h 279"/>
                <a:gd name="T10" fmla="*/ 0 w 280"/>
                <a:gd name="T11" fmla="*/ 140 h 279"/>
                <a:gd name="T12" fmla="*/ 0 60000 65536"/>
                <a:gd name="T13" fmla="*/ 0 60000 65536"/>
                <a:gd name="T14" fmla="*/ 0 60000 65536"/>
                <a:gd name="T15" fmla="*/ 0 60000 65536"/>
                <a:gd name="T16" fmla="*/ 0 60000 65536"/>
                <a:gd name="T17" fmla="*/ 0 60000 65536"/>
                <a:gd name="T18" fmla="*/ 0 w 280"/>
                <a:gd name="T19" fmla="*/ 0 h 279"/>
                <a:gd name="T20" fmla="*/ 280 w 280"/>
                <a:gd name="T21" fmla="*/ 279 h 279"/>
              </a:gdLst>
              <a:ahLst/>
              <a:cxnLst>
                <a:cxn ang="T12">
                  <a:pos x="T0" y="T1"/>
                </a:cxn>
                <a:cxn ang="T13">
                  <a:pos x="T2" y="T3"/>
                </a:cxn>
                <a:cxn ang="T14">
                  <a:pos x="T4" y="T5"/>
                </a:cxn>
                <a:cxn ang="T15">
                  <a:pos x="T6" y="T7"/>
                </a:cxn>
                <a:cxn ang="T16">
                  <a:pos x="T8" y="T9"/>
                </a:cxn>
                <a:cxn ang="T17">
                  <a:pos x="T10" y="T11"/>
                </a:cxn>
              </a:cxnLst>
              <a:rect l="T18" t="T19" r="T20" b="T21"/>
              <a:pathLst>
                <a:path w="280" h="279">
                  <a:moveTo>
                    <a:pt x="0" y="140"/>
                  </a:moveTo>
                  <a:cubicBezTo>
                    <a:pt x="0" y="62"/>
                    <a:pt x="63" y="0"/>
                    <a:pt x="140" y="0"/>
                  </a:cubicBezTo>
                  <a:cubicBezTo>
                    <a:pt x="218" y="0"/>
                    <a:pt x="280" y="62"/>
                    <a:pt x="280" y="140"/>
                  </a:cubicBezTo>
                  <a:cubicBezTo>
                    <a:pt x="280" y="140"/>
                    <a:pt x="280" y="140"/>
                    <a:pt x="280" y="140"/>
                  </a:cubicBezTo>
                  <a:cubicBezTo>
                    <a:pt x="280" y="217"/>
                    <a:pt x="218" y="279"/>
                    <a:pt x="140" y="279"/>
                  </a:cubicBezTo>
                  <a:cubicBezTo>
                    <a:pt x="63" y="279"/>
                    <a:pt x="0" y="217"/>
                    <a:pt x="0" y="140"/>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1" name="Rectangle 15">
              <a:extLst>
                <a:ext uri="{FF2B5EF4-FFF2-40B4-BE49-F238E27FC236}">
                  <a16:creationId xmlns:a16="http://schemas.microsoft.com/office/drawing/2014/main" id="{2C2E01A7-32C2-4123-A425-3DDFA6F4DECA}"/>
                </a:ext>
              </a:extLst>
            </p:cNvPr>
            <p:cNvSpPr>
              <a:spLocks noChangeArrowheads="1"/>
            </p:cNvSpPr>
            <p:nvPr/>
          </p:nvSpPr>
          <p:spPr bwMode="auto">
            <a:xfrm>
              <a:off x="1390" y="2412"/>
              <a:ext cx="11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P</a:t>
              </a:r>
              <a:endParaRPr lang="en-US" altLang="en-US" b="1">
                <a:latin typeface="Arial" panose="020B0604020202020204" pitchFamily="34" charset="0"/>
              </a:endParaRPr>
            </a:p>
          </p:txBody>
        </p:sp>
        <p:sp>
          <p:nvSpPr>
            <p:cNvPr id="52242" name="Rectangle 16">
              <a:extLst>
                <a:ext uri="{FF2B5EF4-FFF2-40B4-BE49-F238E27FC236}">
                  <a16:creationId xmlns:a16="http://schemas.microsoft.com/office/drawing/2014/main" id="{844C634E-8BF2-488E-8FC1-8DEAB9831DCF}"/>
                </a:ext>
              </a:extLst>
            </p:cNvPr>
            <p:cNvSpPr>
              <a:spLocks noChangeArrowheads="1"/>
            </p:cNvSpPr>
            <p:nvPr/>
          </p:nvSpPr>
          <p:spPr bwMode="auto">
            <a:xfrm>
              <a:off x="1474" y="2412"/>
              <a:ext cx="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2</a:t>
              </a:r>
              <a:endParaRPr lang="en-US" altLang="en-US" b="1">
                <a:latin typeface="Arial" panose="020B0604020202020204" pitchFamily="34" charset="0"/>
              </a:endParaRPr>
            </a:p>
          </p:txBody>
        </p:sp>
        <p:sp>
          <p:nvSpPr>
            <p:cNvPr id="52243" name="Freeform 17">
              <a:extLst>
                <a:ext uri="{FF2B5EF4-FFF2-40B4-BE49-F238E27FC236}">
                  <a16:creationId xmlns:a16="http://schemas.microsoft.com/office/drawing/2014/main" id="{3DAD6449-0560-42D5-A493-C57FDE236807}"/>
                </a:ext>
              </a:extLst>
            </p:cNvPr>
            <p:cNvSpPr>
              <a:spLocks noEditPoints="1"/>
            </p:cNvSpPr>
            <p:nvPr/>
          </p:nvSpPr>
          <p:spPr bwMode="auto">
            <a:xfrm>
              <a:off x="1448" y="2894"/>
              <a:ext cx="38" cy="228"/>
            </a:xfrm>
            <a:custGeom>
              <a:avLst/>
              <a:gdLst>
                <a:gd name="T0" fmla="*/ 0 w 80"/>
                <a:gd name="T1" fmla="*/ 0 h 473"/>
                <a:gd name="T2" fmla="*/ 0 w 80"/>
                <a:gd name="T3" fmla="*/ 0 h 473"/>
                <a:gd name="T4" fmla="*/ 0 w 80"/>
                <a:gd name="T5" fmla="*/ 0 h 473"/>
                <a:gd name="T6" fmla="*/ 0 w 80"/>
                <a:gd name="T7" fmla="*/ 0 h 473"/>
                <a:gd name="T8" fmla="*/ 0 w 80"/>
                <a:gd name="T9" fmla="*/ 0 h 473"/>
                <a:gd name="T10" fmla="*/ 0 w 80"/>
                <a:gd name="T11" fmla="*/ 0 h 473"/>
                <a:gd name="T12" fmla="*/ 0 w 80"/>
                <a:gd name="T13" fmla="*/ 0 h 473"/>
                <a:gd name="T14" fmla="*/ 0 w 80"/>
                <a:gd name="T15" fmla="*/ 0 h 473"/>
                <a:gd name="T16" fmla="*/ 0 w 80"/>
                <a:gd name="T17" fmla="*/ 0 h 473"/>
                <a:gd name="T18" fmla="*/ 0 w 80"/>
                <a:gd name="T19" fmla="*/ 0 h 473"/>
                <a:gd name="T20" fmla="*/ 0 w 80"/>
                <a:gd name="T21" fmla="*/ 0 h 473"/>
                <a:gd name="T22" fmla="*/ 0 w 80"/>
                <a:gd name="T23" fmla="*/ 0 h 473"/>
                <a:gd name="T24" fmla="*/ 0 w 80"/>
                <a:gd name="T25" fmla="*/ 0 h 473"/>
                <a:gd name="T26" fmla="*/ 0 w 80"/>
                <a:gd name="T27" fmla="*/ 0 h 473"/>
                <a:gd name="T28" fmla="*/ 0 w 80"/>
                <a:gd name="T29" fmla="*/ 0 h 473"/>
                <a:gd name="T30" fmla="*/ 0 w 80"/>
                <a:gd name="T31" fmla="*/ 0 h 473"/>
                <a:gd name="T32" fmla="*/ 0 w 80"/>
                <a:gd name="T33" fmla="*/ 0 h 473"/>
                <a:gd name="T34" fmla="*/ 0 w 80"/>
                <a:gd name="T35" fmla="*/ 0 h 4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473"/>
                <a:gd name="T56" fmla="*/ 80 w 80"/>
                <a:gd name="T57" fmla="*/ 473 h 4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473">
                  <a:moveTo>
                    <a:pt x="40" y="0"/>
                  </a:moveTo>
                  <a:cubicBezTo>
                    <a:pt x="18" y="0"/>
                    <a:pt x="0" y="18"/>
                    <a:pt x="0" y="40"/>
                  </a:cubicBezTo>
                  <a:cubicBezTo>
                    <a:pt x="0" y="62"/>
                    <a:pt x="18" y="80"/>
                    <a:pt x="40" y="80"/>
                  </a:cubicBezTo>
                  <a:cubicBezTo>
                    <a:pt x="40" y="80"/>
                    <a:pt x="40" y="80"/>
                    <a:pt x="40" y="80"/>
                  </a:cubicBezTo>
                  <a:cubicBezTo>
                    <a:pt x="62" y="80"/>
                    <a:pt x="80" y="62"/>
                    <a:pt x="80" y="40"/>
                  </a:cubicBezTo>
                  <a:cubicBezTo>
                    <a:pt x="80" y="18"/>
                    <a:pt x="62" y="0"/>
                    <a:pt x="40" y="0"/>
                  </a:cubicBezTo>
                  <a:close/>
                  <a:moveTo>
                    <a:pt x="40" y="394"/>
                  </a:moveTo>
                  <a:cubicBezTo>
                    <a:pt x="18" y="394"/>
                    <a:pt x="0" y="411"/>
                    <a:pt x="0" y="433"/>
                  </a:cubicBezTo>
                  <a:cubicBezTo>
                    <a:pt x="0" y="456"/>
                    <a:pt x="18" y="473"/>
                    <a:pt x="40" y="473"/>
                  </a:cubicBezTo>
                  <a:cubicBezTo>
                    <a:pt x="40" y="473"/>
                    <a:pt x="40" y="473"/>
                    <a:pt x="40" y="473"/>
                  </a:cubicBezTo>
                  <a:cubicBezTo>
                    <a:pt x="62" y="473"/>
                    <a:pt x="80" y="456"/>
                    <a:pt x="80" y="433"/>
                  </a:cubicBezTo>
                  <a:cubicBezTo>
                    <a:pt x="80" y="411"/>
                    <a:pt x="62" y="394"/>
                    <a:pt x="40" y="394"/>
                  </a:cubicBezTo>
                  <a:close/>
                  <a:moveTo>
                    <a:pt x="40" y="197"/>
                  </a:moveTo>
                  <a:cubicBezTo>
                    <a:pt x="18" y="197"/>
                    <a:pt x="0" y="215"/>
                    <a:pt x="0" y="237"/>
                  </a:cubicBezTo>
                  <a:cubicBezTo>
                    <a:pt x="0" y="259"/>
                    <a:pt x="18" y="277"/>
                    <a:pt x="40" y="277"/>
                  </a:cubicBezTo>
                  <a:cubicBezTo>
                    <a:pt x="40" y="277"/>
                    <a:pt x="40" y="277"/>
                    <a:pt x="40" y="277"/>
                  </a:cubicBezTo>
                  <a:cubicBezTo>
                    <a:pt x="62" y="277"/>
                    <a:pt x="80" y="259"/>
                    <a:pt x="80" y="237"/>
                  </a:cubicBezTo>
                  <a:cubicBezTo>
                    <a:pt x="80" y="215"/>
                    <a:pt x="62" y="197"/>
                    <a:pt x="40" y="197"/>
                  </a:cubicBezTo>
                  <a:close/>
                </a:path>
              </a:pathLst>
            </a:custGeom>
            <a:solidFill>
              <a:srgbClr val="FFFFFF"/>
            </a:solidFill>
            <a:ln w="0">
              <a:solidFill>
                <a:srgbClr val="000000"/>
              </a:solidFill>
              <a:round/>
              <a:headEnd/>
              <a:tailEnd/>
            </a:ln>
          </p:spPr>
          <p:txBody>
            <a:bodyPr/>
            <a:lstStyle/>
            <a:p>
              <a:endParaRPr lang="en-MY"/>
            </a:p>
          </p:txBody>
        </p:sp>
        <p:sp>
          <p:nvSpPr>
            <p:cNvPr id="52244" name="Freeform 18">
              <a:extLst>
                <a:ext uri="{FF2B5EF4-FFF2-40B4-BE49-F238E27FC236}">
                  <a16:creationId xmlns:a16="http://schemas.microsoft.com/office/drawing/2014/main" id="{17CDE6A3-2DBE-4BDC-8110-972D41B58BE5}"/>
                </a:ext>
              </a:extLst>
            </p:cNvPr>
            <p:cNvSpPr>
              <a:spLocks noEditPoints="1"/>
            </p:cNvSpPr>
            <p:nvPr/>
          </p:nvSpPr>
          <p:spPr bwMode="auto">
            <a:xfrm>
              <a:off x="1448" y="2894"/>
              <a:ext cx="38" cy="228"/>
            </a:xfrm>
            <a:custGeom>
              <a:avLst/>
              <a:gdLst>
                <a:gd name="T0" fmla="*/ 0 w 80"/>
                <a:gd name="T1" fmla="*/ 0 h 473"/>
                <a:gd name="T2" fmla="*/ 0 w 80"/>
                <a:gd name="T3" fmla="*/ 0 h 473"/>
                <a:gd name="T4" fmla="*/ 0 w 80"/>
                <a:gd name="T5" fmla="*/ 0 h 473"/>
                <a:gd name="T6" fmla="*/ 0 w 80"/>
                <a:gd name="T7" fmla="*/ 0 h 473"/>
                <a:gd name="T8" fmla="*/ 0 w 80"/>
                <a:gd name="T9" fmla="*/ 0 h 473"/>
                <a:gd name="T10" fmla="*/ 0 w 80"/>
                <a:gd name="T11" fmla="*/ 0 h 473"/>
                <a:gd name="T12" fmla="*/ 0 w 80"/>
                <a:gd name="T13" fmla="*/ 0 h 473"/>
                <a:gd name="T14" fmla="*/ 0 w 80"/>
                <a:gd name="T15" fmla="*/ 0 h 473"/>
                <a:gd name="T16" fmla="*/ 0 w 80"/>
                <a:gd name="T17" fmla="*/ 0 h 473"/>
                <a:gd name="T18" fmla="*/ 0 w 80"/>
                <a:gd name="T19" fmla="*/ 0 h 473"/>
                <a:gd name="T20" fmla="*/ 0 w 80"/>
                <a:gd name="T21" fmla="*/ 0 h 473"/>
                <a:gd name="T22" fmla="*/ 0 w 80"/>
                <a:gd name="T23" fmla="*/ 0 h 473"/>
                <a:gd name="T24" fmla="*/ 0 w 80"/>
                <a:gd name="T25" fmla="*/ 0 h 473"/>
                <a:gd name="T26" fmla="*/ 0 w 80"/>
                <a:gd name="T27" fmla="*/ 0 h 473"/>
                <a:gd name="T28" fmla="*/ 0 w 80"/>
                <a:gd name="T29" fmla="*/ 0 h 473"/>
                <a:gd name="T30" fmla="*/ 0 w 80"/>
                <a:gd name="T31" fmla="*/ 0 h 473"/>
                <a:gd name="T32" fmla="*/ 0 w 80"/>
                <a:gd name="T33" fmla="*/ 0 h 473"/>
                <a:gd name="T34" fmla="*/ 0 w 80"/>
                <a:gd name="T35" fmla="*/ 0 h 473"/>
                <a:gd name="T36" fmla="*/ 0 w 80"/>
                <a:gd name="T37" fmla="*/ 0 h 473"/>
                <a:gd name="T38" fmla="*/ 0 w 80"/>
                <a:gd name="T39" fmla="*/ 0 h 473"/>
                <a:gd name="T40" fmla="*/ 0 w 80"/>
                <a:gd name="T41" fmla="*/ 0 h 473"/>
                <a:gd name="T42" fmla="*/ 0 w 80"/>
                <a:gd name="T43" fmla="*/ 0 h 473"/>
                <a:gd name="T44" fmla="*/ 0 w 80"/>
                <a:gd name="T45" fmla="*/ 0 h 473"/>
                <a:gd name="T46" fmla="*/ 0 w 80"/>
                <a:gd name="T47" fmla="*/ 0 h 473"/>
                <a:gd name="T48" fmla="*/ 0 w 80"/>
                <a:gd name="T49" fmla="*/ 0 h 473"/>
                <a:gd name="T50" fmla="*/ 0 w 80"/>
                <a:gd name="T51" fmla="*/ 0 h 473"/>
                <a:gd name="T52" fmla="*/ 0 w 80"/>
                <a:gd name="T53" fmla="*/ 0 h 473"/>
                <a:gd name="T54" fmla="*/ 0 w 80"/>
                <a:gd name="T55" fmla="*/ 0 h 473"/>
                <a:gd name="T56" fmla="*/ 0 w 80"/>
                <a:gd name="T57" fmla="*/ 0 h 473"/>
                <a:gd name="T58" fmla="*/ 0 w 80"/>
                <a:gd name="T59" fmla="*/ 0 h 473"/>
                <a:gd name="T60" fmla="*/ 0 w 80"/>
                <a:gd name="T61" fmla="*/ 0 h 473"/>
                <a:gd name="T62" fmla="*/ 0 w 80"/>
                <a:gd name="T63" fmla="*/ 0 h 473"/>
                <a:gd name="T64" fmla="*/ 0 w 80"/>
                <a:gd name="T65" fmla="*/ 0 h 473"/>
                <a:gd name="T66" fmla="*/ 0 w 80"/>
                <a:gd name="T67" fmla="*/ 0 h 473"/>
                <a:gd name="T68" fmla="*/ 0 w 80"/>
                <a:gd name="T69" fmla="*/ 0 h 473"/>
                <a:gd name="T70" fmla="*/ 0 w 80"/>
                <a:gd name="T71" fmla="*/ 0 h 4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
                <a:gd name="T109" fmla="*/ 0 h 473"/>
                <a:gd name="T110" fmla="*/ 80 w 80"/>
                <a:gd name="T111" fmla="*/ 473 h 4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 h="473">
                  <a:moveTo>
                    <a:pt x="40" y="0"/>
                  </a:moveTo>
                  <a:cubicBezTo>
                    <a:pt x="18" y="0"/>
                    <a:pt x="0" y="18"/>
                    <a:pt x="0" y="40"/>
                  </a:cubicBezTo>
                  <a:cubicBezTo>
                    <a:pt x="0" y="62"/>
                    <a:pt x="18" y="80"/>
                    <a:pt x="40" y="80"/>
                  </a:cubicBezTo>
                  <a:cubicBezTo>
                    <a:pt x="40" y="80"/>
                    <a:pt x="40" y="80"/>
                    <a:pt x="40" y="80"/>
                  </a:cubicBezTo>
                  <a:cubicBezTo>
                    <a:pt x="62" y="80"/>
                    <a:pt x="80" y="62"/>
                    <a:pt x="80" y="40"/>
                  </a:cubicBezTo>
                  <a:cubicBezTo>
                    <a:pt x="80" y="18"/>
                    <a:pt x="62" y="0"/>
                    <a:pt x="40" y="0"/>
                  </a:cubicBezTo>
                  <a:close/>
                  <a:moveTo>
                    <a:pt x="40" y="10"/>
                  </a:moveTo>
                  <a:cubicBezTo>
                    <a:pt x="24" y="10"/>
                    <a:pt x="10" y="23"/>
                    <a:pt x="10" y="40"/>
                  </a:cubicBezTo>
                  <a:cubicBezTo>
                    <a:pt x="10" y="57"/>
                    <a:pt x="24" y="70"/>
                    <a:pt x="40" y="70"/>
                  </a:cubicBezTo>
                  <a:cubicBezTo>
                    <a:pt x="40" y="70"/>
                    <a:pt x="40" y="70"/>
                    <a:pt x="40" y="70"/>
                  </a:cubicBezTo>
                  <a:cubicBezTo>
                    <a:pt x="57" y="70"/>
                    <a:pt x="70" y="57"/>
                    <a:pt x="70" y="40"/>
                  </a:cubicBezTo>
                  <a:cubicBezTo>
                    <a:pt x="70" y="23"/>
                    <a:pt x="57" y="10"/>
                    <a:pt x="40" y="10"/>
                  </a:cubicBezTo>
                  <a:close/>
                  <a:moveTo>
                    <a:pt x="40" y="394"/>
                  </a:moveTo>
                  <a:cubicBezTo>
                    <a:pt x="18" y="394"/>
                    <a:pt x="0" y="411"/>
                    <a:pt x="0" y="433"/>
                  </a:cubicBezTo>
                  <a:cubicBezTo>
                    <a:pt x="0" y="456"/>
                    <a:pt x="18" y="473"/>
                    <a:pt x="40" y="473"/>
                  </a:cubicBezTo>
                  <a:cubicBezTo>
                    <a:pt x="40" y="473"/>
                    <a:pt x="40" y="473"/>
                    <a:pt x="40" y="473"/>
                  </a:cubicBezTo>
                  <a:cubicBezTo>
                    <a:pt x="62" y="473"/>
                    <a:pt x="80" y="456"/>
                    <a:pt x="80" y="433"/>
                  </a:cubicBezTo>
                  <a:cubicBezTo>
                    <a:pt x="80" y="411"/>
                    <a:pt x="62" y="394"/>
                    <a:pt x="40" y="394"/>
                  </a:cubicBezTo>
                  <a:close/>
                  <a:moveTo>
                    <a:pt x="40" y="404"/>
                  </a:moveTo>
                  <a:cubicBezTo>
                    <a:pt x="24" y="404"/>
                    <a:pt x="10" y="417"/>
                    <a:pt x="10" y="433"/>
                  </a:cubicBezTo>
                  <a:cubicBezTo>
                    <a:pt x="10" y="450"/>
                    <a:pt x="24" y="463"/>
                    <a:pt x="40" y="463"/>
                  </a:cubicBezTo>
                  <a:cubicBezTo>
                    <a:pt x="40" y="463"/>
                    <a:pt x="40" y="463"/>
                    <a:pt x="40" y="463"/>
                  </a:cubicBezTo>
                  <a:cubicBezTo>
                    <a:pt x="57" y="463"/>
                    <a:pt x="70" y="450"/>
                    <a:pt x="70" y="433"/>
                  </a:cubicBezTo>
                  <a:cubicBezTo>
                    <a:pt x="70" y="417"/>
                    <a:pt x="57" y="404"/>
                    <a:pt x="40" y="404"/>
                  </a:cubicBezTo>
                  <a:close/>
                  <a:moveTo>
                    <a:pt x="40" y="197"/>
                  </a:moveTo>
                  <a:cubicBezTo>
                    <a:pt x="18" y="197"/>
                    <a:pt x="0" y="215"/>
                    <a:pt x="0" y="237"/>
                  </a:cubicBezTo>
                  <a:cubicBezTo>
                    <a:pt x="0" y="259"/>
                    <a:pt x="18" y="277"/>
                    <a:pt x="40" y="277"/>
                  </a:cubicBezTo>
                  <a:cubicBezTo>
                    <a:pt x="40" y="277"/>
                    <a:pt x="40" y="277"/>
                    <a:pt x="40" y="277"/>
                  </a:cubicBezTo>
                  <a:cubicBezTo>
                    <a:pt x="62" y="277"/>
                    <a:pt x="80" y="259"/>
                    <a:pt x="80" y="237"/>
                  </a:cubicBezTo>
                  <a:cubicBezTo>
                    <a:pt x="80" y="215"/>
                    <a:pt x="62" y="197"/>
                    <a:pt x="40" y="197"/>
                  </a:cubicBezTo>
                  <a:close/>
                  <a:moveTo>
                    <a:pt x="40" y="207"/>
                  </a:moveTo>
                  <a:cubicBezTo>
                    <a:pt x="24" y="207"/>
                    <a:pt x="10" y="220"/>
                    <a:pt x="10" y="237"/>
                  </a:cubicBezTo>
                  <a:cubicBezTo>
                    <a:pt x="10" y="253"/>
                    <a:pt x="24" y="267"/>
                    <a:pt x="40" y="267"/>
                  </a:cubicBezTo>
                  <a:cubicBezTo>
                    <a:pt x="40" y="267"/>
                    <a:pt x="40" y="267"/>
                    <a:pt x="40" y="267"/>
                  </a:cubicBezTo>
                  <a:cubicBezTo>
                    <a:pt x="57" y="267"/>
                    <a:pt x="70" y="253"/>
                    <a:pt x="70" y="237"/>
                  </a:cubicBezTo>
                  <a:cubicBezTo>
                    <a:pt x="70" y="220"/>
                    <a:pt x="57" y="207"/>
                    <a:pt x="40" y="207"/>
                  </a:cubicBezTo>
                  <a:close/>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5" name="Freeform 19">
              <a:extLst>
                <a:ext uri="{FF2B5EF4-FFF2-40B4-BE49-F238E27FC236}">
                  <a16:creationId xmlns:a16="http://schemas.microsoft.com/office/drawing/2014/main" id="{6ADE635B-A127-4096-8A3A-0734842202E7}"/>
                </a:ext>
              </a:extLst>
            </p:cNvPr>
            <p:cNvSpPr>
              <a:spLocks/>
            </p:cNvSpPr>
            <p:nvPr/>
          </p:nvSpPr>
          <p:spPr bwMode="auto">
            <a:xfrm>
              <a:off x="3825" y="1734"/>
              <a:ext cx="574" cy="214"/>
            </a:xfrm>
            <a:custGeom>
              <a:avLst/>
              <a:gdLst>
                <a:gd name="T0" fmla="*/ 0 w 1182"/>
                <a:gd name="T1" fmla="*/ 0 h 442"/>
                <a:gd name="T2" fmla="*/ 0 w 1182"/>
                <a:gd name="T3" fmla="*/ 0 h 442"/>
                <a:gd name="T4" fmla="*/ 0 w 1182"/>
                <a:gd name="T5" fmla="*/ 0 h 442"/>
                <a:gd name="T6" fmla="*/ 0 w 1182"/>
                <a:gd name="T7" fmla="*/ 0 h 442"/>
                <a:gd name="T8" fmla="*/ 0 w 1182"/>
                <a:gd name="T9" fmla="*/ 0 h 442"/>
                <a:gd name="T10" fmla="*/ 0 w 1182"/>
                <a:gd name="T11" fmla="*/ 0 h 442"/>
                <a:gd name="T12" fmla="*/ 0 60000 65536"/>
                <a:gd name="T13" fmla="*/ 0 60000 65536"/>
                <a:gd name="T14" fmla="*/ 0 60000 65536"/>
                <a:gd name="T15" fmla="*/ 0 60000 65536"/>
                <a:gd name="T16" fmla="*/ 0 60000 65536"/>
                <a:gd name="T17" fmla="*/ 0 60000 65536"/>
                <a:gd name="T18" fmla="*/ 0 w 1182"/>
                <a:gd name="T19" fmla="*/ 0 h 442"/>
                <a:gd name="T20" fmla="*/ 1182 w 1182"/>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1182" h="442">
                  <a:moveTo>
                    <a:pt x="0" y="221"/>
                  </a:moveTo>
                  <a:cubicBezTo>
                    <a:pt x="0" y="99"/>
                    <a:pt x="265" y="0"/>
                    <a:pt x="591" y="0"/>
                  </a:cubicBezTo>
                  <a:cubicBezTo>
                    <a:pt x="918" y="0"/>
                    <a:pt x="1182" y="99"/>
                    <a:pt x="1182" y="221"/>
                  </a:cubicBezTo>
                  <a:cubicBezTo>
                    <a:pt x="1182" y="221"/>
                    <a:pt x="1182" y="221"/>
                    <a:pt x="1182" y="221"/>
                  </a:cubicBezTo>
                  <a:cubicBezTo>
                    <a:pt x="1182" y="343"/>
                    <a:pt x="918" y="442"/>
                    <a:pt x="591" y="442"/>
                  </a:cubicBezTo>
                  <a:cubicBezTo>
                    <a:pt x="265" y="442"/>
                    <a:pt x="0" y="343"/>
                    <a:pt x="0" y="221"/>
                  </a:cubicBezTo>
                </a:path>
              </a:pathLst>
            </a:custGeom>
            <a:solidFill>
              <a:srgbClr val="FFFFFF"/>
            </a:solidFill>
            <a:ln w="0">
              <a:solidFill>
                <a:srgbClr val="000000"/>
              </a:solidFill>
              <a:round/>
              <a:headEnd/>
              <a:tailEnd/>
            </a:ln>
          </p:spPr>
          <p:txBody>
            <a:bodyPr/>
            <a:lstStyle/>
            <a:p>
              <a:endParaRPr lang="en-MY"/>
            </a:p>
          </p:txBody>
        </p:sp>
        <p:sp>
          <p:nvSpPr>
            <p:cNvPr id="52246" name="Freeform 20">
              <a:extLst>
                <a:ext uri="{FF2B5EF4-FFF2-40B4-BE49-F238E27FC236}">
                  <a16:creationId xmlns:a16="http://schemas.microsoft.com/office/drawing/2014/main" id="{32B7019A-7EF9-4F0A-A9A0-9A51EDD2FE02}"/>
                </a:ext>
              </a:extLst>
            </p:cNvPr>
            <p:cNvSpPr>
              <a:spLocks/>
            </p:cNvSpPr>
            <p:nvPr/>
          </p:nvSpPr>
          <p:spPr bwMode="auto">
            <a:xfrm>
              <a:off x="3825" y="1734"/>
              <a:ext cx="574" cy="214"/>
            </a:xfrm>
            <a:custGeom>
              <a:avLst/>
              <a:gdLst>
                <a:gd name="T0" fmla="*/ 0 w 574"/>
                <a:gd name="T1" fmla="*/ 107 h 214"/>
                <a:gd name="T2" fmla="*/ 287 w 574"/>
                <a:gd name="T3" fmla="*/ 0 h 214"/>
                <a:gd name="T4" fmla="*/ 574 w 574"/>
                <a:gd name="T5" fmla="*/ 107 h 214"/>
                <a:gd name="T6" fmla="*/ 574 w 574"/>
                <a:gd name="T7" fmla="*/ 107 h 214"/>
                <a:gd name="T8" fmla="*/ 287 w 574"/>
                <a:gd name="T9" fmla="*/ 214 h 214"/>
                <a:gd name="T10" fmla="*/ 0 w 574"/>
                <a:gd name="T11" fmla="*/ 107 h 214"/>
                <a:gd name="T12" fmla="*/ 0 60000 65536"/>
                <a:gd name="T13" fmla="*/ 0 60000 65536"/>
                <a:gd name="T14" fmla="*/ 0 60000 65536"/>
                <a:gd name="T15" fmla="*/ 0 60000 65536"/>
                <a:gd name="T16" fmla="*/ 0 60000 65536"/>
                <a:gd name="T17" fmla="*/ 0 60000 65536"/>
                <a:gd name="T18" fmla="*/ 0 w 574"/>
                <a:gd name="T19" fmla="*/ 0 h 214"/>
                <a:gd name="T20" fmla="*/ 574 w 574"/>
                <a:gd name="T21" fmla="*/ 214 h 214"/>
              </a:gdLst>
              <a:ahLst/>
              <a:cxnLst>
                <a:cxn ang="T12">
                  <a:pos x="T0" y="T1"/>
                </a:cxn>
                <a:cxn ang="T13">
                  <a:pos x="T2" y="T3"/>
                </a:cxn>
                <a:cxn ang="T14">
                  <a:pos x="T4" y="T5"/>
                </a:cxn>
                <a:cxn ang="T15">
                  <a:pos x="T6" y="T7"/>
                </a:cxn>
                <a:cxn ang="T16">
                  <a:pos x="T8" y="T9"/>
                </a:cxn>
                <a:cxn ang="T17">
                  <a:pos x="T10" y="T11"/>
                </a:cxn>
              </a:cxnLst>
              <a:rect l="T18" t="T19" r="T20" b="T21"/>
              <a:pathLst>
                <a:path w="574" h="214">
                  <a:moveTo>
                    <a:pt x="0" y="107"/>
                  </a:moveTo>
                  <a:cubicBezTo>
                    <a:pt x="0" y="48"/>
                    <a:pt x="129" y="0"/>
                    <a:pt x="287" y="0"/>
                  </a:cubicBezTo>
                  <a:cubicBezTo>
                    <a:pt x="446" y="0"/>
                    <a:pt x="574" y="48"/>
                    <a:pt x="574" y="107"/>
                  </a:cubicBezTo>
                  <a:cubicBezTo>
                    <a:pt x="574" y="107"/>
                    <a:pt x="574" y="107"/>
                    <a:pt x="574" y="107"/>
                  </a:cubicBezTo>
                  <a:cubicBezTo>
                    <a:pt x="574" y="166"/>
                    <a:pt x="446" y="214"/>
                    <a:pt x="287" y="214"/>
                  </a:cubicBezTo>
                  <a:cubicBezTo>
                    <a:pt x="129" y="214"/>
                    <a:pt x="0" y="166"/>
                    <a:pt x="0" y="107"/>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7" name="Rectangle 21">
              <a:extLst>
                <a:ext uri="{FF2B5EF4-FFF2-40B4-BE49-F238E27FC236}">
                  <a16:creationId xmlns:a16="http://schemas.microsoft.com/office/drawing/2014/main" id="{FD22543D-0E5E-4769-BB7B-BFAFC6561FFF}"/>
                </a:ext>
              </a:extLst>
            </p:cNvPr>
            <p:cNvSpPr>
              <a:spLocks noChangeArrowheads="1"/>
            </p:cNvSpPr>
            <p:nvPr/>
          </p:nvSpPr>
          <p:spPr bwMode="auto">
            <a:xfrm>
              <a:off x="3915" y="1779"/>
              <a:ext cx="23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CD </a:t>
              </a:r>
              <a:endParaRPr lang="en-US" altLang="en-US" b="1">
                <a:latin typeface="Arial" panose="020B0604020202020204" pitchFamily="34" charset="0"/>
              </a:endParaRPr>
            </a:p>
          </p:txBody>
        </p:sp>
        <p:sp>
          <p:nvSpPr>
            <p:cNvPr id="52248" name="Rectangle 22">
              <a:extLst>
                <a:ext uri="{FF2B5EF4-FFF2-40B4-BE49-F238E27FC236}">
                  <a16:creationId xmlns:a16="http://schemas.microsoft.com/office/drawing/2014/main" id="{849C9833-DB4D-4EA0-AB38-5BE162979B11}"/>
                </a:ext>
              </a:extLst>
            </p:cNvPr>
            <p:cNvSpPr>
              <a:spLocks noChangeArrowheads="1"/>
            </p:cNvSpPr>
            <p:nvPr/>
          </p:nvSpPr>
          <p:spPr bwMode="auto">
            <a:xfrm>
              <a:off x="4092" y="1779"/>
              <a:ext cx="11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1</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49" name="Rectangle 23">
              <a:extLst>
                <a:ext uri="{FF2B5EF4-FFF2-40B4-BE49-F238E27FC236}">
                  <a16:creationId xmlns:a16="http://schemas.microsoft.com/office/drawing/2014/main" id="{E555F30A-D347-4AEC-BC42-2F07A7028F86}"/>
                </a:ext>
              </a:extLst>
            </p:cNvPr>
            <p:cNvSpPr>
              <a:spLocks noChangeArrowheads="1"/>
            </p:cNvSpPr>
            <p:nvPr/>
          </p:nvSpPr>
          <p:spPr bwMode="auto">
            <a:xfrm>
              <a:off x="4178" y="1779"/>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50" name="Rectangle 24">
              <a:extLst>
                <a:ext uri="{FF2B5EF4-FFF2-40B4-BE49-F238E27FC236}">
                  <a16:creationId xmlns:a16="http://schemas.microsoft.com/office/drawing/2014/main" id="{C1711C79-43C1-425C-B540-CB365BD67E68}"/>
                </a:ext>
              </a:extLst>
            </p:cNvPr>
            <p:cNvSpPr>
              <a:spLocks noChangeArrowheads="1"/>
            </p:cNvSpPr>
            <p:nvPr/>
          </p:nvSpPr>
          <p:spPr bwMode="auto">
            <a:xfrm>
              <a:off x="4209" y="1779"/>
              <a:ext cx="8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X</a:t>
              </a:r>
              <a:endParaRPr lang="en-US" altLang="en-US" b="1">
                <a:latin typeface="Arial" panose="020B0604020202020204" pitchFamily="34" charset="0"/>
              </a:endParaRPr>
            </a:p>
          </p:txBody>
        </p:sp>
        <p:sp>
          <p:nvSpPr>
            <p:cNvPr id="52251" name="Rectangle 25">
              <a:extLst>
                <a:ext uri="{FF2B5EF4-FFF2-40B4-BE49-F238E27FC236}">
                  <a16:creationId xmlns:a16="http://schemas.microsoft.com/office/drawing/2014/main" id="{F522BFB6-5B8A-4257-B72D-67D7ECB356DA}"/>
                </a:ext>
              </a:extLst>
            </p:cNvPr>
            <p:cNvSpPr>
              <a:spLocks noChangeArrowheads="1"/>
            </p:cNvSpPr>
            <p:nvPr/>
          </p:nvSpPr>
          <p:spPr bwMode="auto">
            <a:xfrm>
              <a:off x="4280" y="1779"/>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52" name="Freeform 26">
              <a:extLst>
                <a:ext uri="{FF2B5EF4-FFF2-40B4-BE49-F238E27FC236}">
                  <a16:creationId xmlns:a16="http://schemas.microsoft.com/office/drawing/2014/main" id="{329639B8-87FE-4296-8534-D85FDF57FAB8}"/>
                </a:ext>
              </a:extLst>
            </p:cNvPr>
            <p:cNvSpPr>
              <a:spLocks/>
            </p:cNvSpPr>
            <p:nvPr/>
          </p:nvSpPr>
          <p:spPr bwMode="auto">
            <a:xfrm>
              <a:off x="3911" y="3657"/>
              <a:ext cx="574" cy="214"/>
            </a:xfrm>
            <a:custGeom>
              <a:avLst/>
              <a:gdLst>
                <a:gd name="T0" fmla="*/ 0 w 1182"/>
                <a:gd name="T1" fmla="*/ 0 h 442"/>
                <a:gd name="T2" fmla="*/ 0 w 1182"/>
                <a:gd name="T3" fmla="*/ 0 h 442"/>
                <a:gd name="T4" fmla="*/ 0 w 1182"/>
                <a:gd name="T5" fmla="*/ 0 h 442"/>
                <a:gd name="T6" fmla="*/ 0 w 1182"/>
                <a:gd name="T7" fmla="*/ 0 h 442"/>
                <a:gd name="T8" fmla="*/ 0 w 1182"/>
                <a:gd name="T9" fmla="*/ 0 h 442"/>
                <a:gd name="T10" fmla="*/ 0 w 1182"/>
                <a:gd name="T11" fmla="*/ 0 h 442"/>
                <a:gd name="T12" fmla="*/ 0 60000 65536"/>
                <a:gd name="T13" fmla="*/ 0 60000 65536"/>
                <a:gd name="T14" fmla="*/ 0 60000 65536"/>
                <a:gd name="T15" fmla="*/ 0 60000 65536"/>
                <a:gd name="T16" fmla="*/ 0 60000 65536"/>
                <a:gd name="T17" fmla="*/ 0 60000 65536"/>
                <a:gd name="T18" fmla="*/ 0 w 1182"/>
                <a:gd name="T19" fmla="*/ 0 h 442"/>
                <a:gd name="T20" fmla="*/ 1182 w 1182"/>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1182" h="442">
                  <a:moveTo>
                    <a:pt x="0" y="221"/>
                  </a:moveTo>
                  <a:cubicBezTo>
                    <a:pt x="0" y="99"/>
                    <a:pt x="264" y="0"/>
                    <a:pt x="591" y="0"/>
                  </a:cubicBezTo>
                  <a:cubicBezTo>
                    <a:pt x="917" y="0"/>
                    <a:pt x="1182" y="99"/>
                    <a:pt x="1182" y="221"/>
                  </a:cubicBezTo>
                  <a:cubicBezTo>
                    <a:pt x="1182" y="221"/>
                    <a:pt x="1182" y="221"/>
                    <a:pt x="1182" y="221"/>
                  </a:cubicBezTo>
                  <a:cubicBezTo>
                    <a:pt x="1182" y="343"/>
                    <a:pt x="917" y="442"/>
                    <a:pt x="591" y="442"/>
                  </a:cubicBezTo>
                  <a:cubicBezTo>
                    <a:pt x="264" y="442"/>
                    <a:pt x="0" y="343"/>
                    <a:pt x="0" y="221"/>
                  </a:cubicBezTo>
                </a:path>
              </a:pathLst>
            </a:custGeom>
            <a:solidFill>
              <a:srgbClr val="FFFFFF"/>
            </a:solidFill>
            <a:ln w="0">
              <a:solidFill>
                <a:srgbClr val="000000"/>
              </a:solidFill>
              <a:round/>
              <a:headEnd/>
              <a:tailEnd/>
            </a:ln>
          </p:spPr>
          <p:txBody>
            <a:bodyPr/>
            <a:lstStyle/>
            <a:p>
              <a:endParaRPr lang="en-MY"/>
            </a:p>
          </p:txBody>
        </p:sp>
        <p:sp>
          <p:nvSpPr>
            <p:cNvPr id="52253" name="Freeform 27">
              <a:extLst>
                <a:ext uri="{FF2B5EF4-FFF2-40B4-BE49-F238E27FC236}">
                  <a16:creationId xmlns:a16="http://schemas.microsoft.com/office/drawing/2014/main" id="{0D257E2A-6BF0-4CCC-947E-4FD528B53358}"/>
                </a:ext>
              </a:extLst>
            </p:cNvPr>
            <p:cNvSpPr>
              <a:spLocks/>
            </p:cNvSpPr>
            <p:nvPr/>
          </p:nvSpPr>
          <p:spPr bwMode="auto">
            <a:xfrm>
              <a:off x="3911" y="3657"/>
              <a:ext cx="574" cy="214"/>
            </a:xfrm>
            <a:custGeom>
              <a:avLst/>
              <a:gdLst>
                <a:gd name="T0" fmla="*/ 0 w 574"/>
                <a:gd name="T1" fmla="*/ 107 h 214"/>
                <a:gd name="T2" fmla="*/ 287 w 574"/>
                <a:gd name="T3" fmla="*/ 0 h 214"/>
                <a:gd name="T4" fmla="*/ 574 w 574"/>
                <a:gd name="T5" fmla="*/ 107 h 214"/>
                <a:gd name="T6" fmla="*/ 574 w 574"/>
                <a:gd name="T7" fmla="*/ 107 h 214"/>
                <a:gd name="T8" fmla="*/ 287 w 574"/>
                <a:gd name="T9" fmla="*/ 214 h 214"/>
                <a:gd name="T10" fmla="*/ 0 w 574"/>
                <a:gd name="T11" fmla="*/ 107 h 214"/>
                <a:gd name="T12" fmla="*/ 0 60000 65536"/>
                <a:gd name="T13" fmla="*/ 0 60000 65536"/>
                <a:gd name="T14" fmla="*/ 0 60000 65536"/>
                <a:gd name="T15" fmla="*/ 0 60000 65536"/>
                <a:gd name="T16" fmla="*/ 0 60000 65536"/>
                <a:gd name="T17" fmla="*/ 0 60000 65536"/>
                <a:gd name="T18" fmla="*/ 0 w 574"/>
                <a:gd name="T19" fmla="*/ 0 h 214"/>
                <a:gd name="T20" fmla="*/ 574 w 574"/>
                <a:gd name="T21" fmla="*/ 214 h 214"/>
              </a:gdLst>
              <a:ahLst/>
              <a:cxnLst>
                <a:cxn ang="T12">
                  <a:pos x="T0" y="T1"/>
                </a:cxn>
                <a:cxn ang="T13">
                  <a:pos x="T2" y="T3"/>
                </a:cxn>
                <a:cxn ang="T14">
                  <a:pos x="T4" y="T5"/>
                </a:cxn>
                <a:cxn ang="T15">
                  <a:pos x="T6" y="T7"/>
                </a:cxn>
                <a:cxn ang="T16">
                  <a:pos x="T8" y="T9"/>
                </a:cxn>
                <a:cxn ang="T17">
                  <a:pos x="T10" y="T11"/>
                </a:cxn>
              </a:cxnLst>
              <a:rect l="T18" t="T19" r="T20" b="T21"/>
              <a:pathLst>
                <a:path w="574" h="214">
                  <a:moveTo>
                    <a:pt x="0" y="107"/>
                  </a:moveTo>
                  <a:cubicBezTo>
                    <a:pt x="0" y="48"/>
                    <a:pt x="128" y="0"/>
                    <a:pt x="287" y="0"/>
                  </a:cubicBezTo>
                  <a:cubicBezTo>
                    <a:pt x="445" y="0"/>
                    <a:pt x="574" y="48"/>
                    <a:pt x="574" y="107"/>
                  </a:cubicBezTo>
                  <a:cubicBezTo>
                    <a:pt x="574" y="107"/>
                    <a:pt x="574" y="107"/>
                    <a:pt x="574" y="107"/>
                  </a:cubicBezTo>
                  <a:cubicBezTo>
                    <a:pt x="574" y="166"/>
                    <a:pt x="445" y="214"/>
                    <a:pt x="287" y="214"/>
                  </a:cubicBezTo>
                  <a:cubicBezTo>
                    <a:pt x="128" y="214"/>
                    <a:pt x="0" y="166"/>
                    <a:pt x="0" y="107"/>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4" name="Rectangle 28">
              <a:extLst>
                <a:ext uri="{FF2B5EF4-FFF2-40B4-BE49-F238E27FC236}">
                  <a16:creationId xmlns:a16="http://schemas.microsoft.com/office/drawing/2014/main" id="{59509B45-7146-4E40-8A39-C8F469A59397}"/>
                </a:ext>
              </a:extLst>
            </p:cNvPr>
            <p:cNvSpPr>
              <a:spLocks noChangeArrowheads="1"/>
            </p:cNvSpPr>
            <p:nvPr/>
          </p:nvSpPr>
          <p:spPr bwMode="auto">
            <a:xfrm>
              <a:off x="3991" y="3699"/>
              <a:ext cx="23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CD </a:t>
              </a:r>
              <a:endParaRPr lang="en-US" altLang="en-US" b="1">
                <a:latin typeface="Arial" panose="020B0604020202020204" pitchFamily="34" charset="0"/>
              </a:endParaRPr>
            </a:p>
          </p:txBody>
        </p:sp>
        <p:sp>
          <p:nvSpPr>
            <p:cNvPr id="52255" name="Rectangle 29">
              <a:extLst>
                <a:ext uri="{FF2B5EF4-FFF2-40B4-BE49-F238E27FC236}">
                  <a16:creationId xmlns:a16="http://schemas.microsoft.com/office/drawing/2014/main" id="{8D63DEFB-07E0-427B-84F7-7FA67C3C0B24}"/>
                </a:ext>
              </a:extLst>
            </p:cNvPr>
            <p:cNvSpPr>
              <a:spLocks noChangeArrowheads="1"/>
            </p:cNvSpPr>
            <p:nvPr/>
          </p:nvSpPr>
          <p:spPr bwMode="auto">
            <a:xfrm>
              <a:off x="4169" y="3699"/>
              <a:ext cx="11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5</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56" name="Rectangle 30">
              <a:extLst>
                <a:ext uri="{FF2B5EF4-FFF2-40B4-BE49-F238E27FC236}">
                  <a16:creationId xmlns:a16="http://schemas.microsoft.com/office/drawing/2014/main" id="{2BEB54DC-A73B-4B1A-B54F-69A9EC590256}"/>
                </a:ext>
              </a:extLst>
            </p:cNvPr>
            <p:cNvSpPr>
              <a:spLocks noChangeArrowheads="1"/>
            </p:cNvSpPr>
            <p:nvPr/>
          </p:nvSpPr>
          <p:spPr bwMode="auto">
            <a:xfrm>
              <a:off x="4255" y="3699"/>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57" name="Rectangle 31">
              <a:extLst>
                <a:ext uri="{FF2B5EF4-FFF2-40B4-BE49-F238E27FC236}">
                  <a16:creationId xmlns:a16="http://schemas.microsoft.com/office/drawing/2014/main" id="{0D0311DA-4E15-4F81-91F4-EA83E1593821}"/>
                </a:ext>
              </a:extLst>
            </p:cNvPr>
            <p:cNvSpPr>
              <a:spLocks noChangeArrowheads="1"/>
            </p:cNvSpPr>
            <p:nvPr/>
          </p:nvSpPr>
          <p:spPr bwMode="auto">
            <a:xfrm>
              <a:off x="4286" y="3699"/>
              <a:ext cx="10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Q</a:t>
              </a:r>
              <a:endParaRPr lang="en-US" altLang="en-US" b="1">
                <a:latin typeface="Arial" panose="020B0604020202020204" pitchFamily="34" charset="0"/>
              </a:endParaRPr>
            </a:p>
          </p:txBody>
        </p:sp>
        <p:sp>
          <p:nvSpPr>
            <p:cNvPr id="52258" name="Rectangle 32">
              <a:extLst>
                <a:ext uri="{FF2B5EF4-FFF2-40B4-BE49-F238E27FC236}">
                  <a16:creationId xmlns:a16="http://schemas.microsoft.com/office/drawing/2014/main" id="{8B6C9511-6015-49E7-A8A5-EB323AB18ECE}"/>
                </a:ext>
              </a:extLst>
            </p:cNvPr>
            <p:cNvSpPr>
              <a:spLocks noChangeArrowheads="1"/>
            </p:cNvSpPr>
            <p:nvPr/>
          </p:nvSpPr>
          <p:spPr bwMode="auto">
            <a:xfrm>
              <a:off x="4374" y="3699"/>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59" name="Freeform 33">
              <a:extLst>
                <a:ext uri="{FF2B5EF4-FFF2-40B4-BE49-F238E27FC236}">
                  <a16:creationId xmlns:a16="http://schemas.microsoft.com/office/drawing/2014/main" id="{8669D50F-D437-4550-8696-6F59CCBA2FCE}"/>
                </a:ext>
              </a:extLst>
            </p:cNvPr>
            <p:cNvSpPr>
              <a:spLocks/>
            </p:cNvSpPr>
            <p:nvPr/>
          </p:nvSpPr>
          <p:spPr bwMode="auto">
            <a:xfrm>
              <a:off x="3911" y="3199"/>
              <a:ext cx="574" cy="214"/>
            </a:xfrm>
            <a:custGeom>
              <a:avLst/>
              <a:gdLst>
                <a:gd name="T0" fmla="*/ 0 w 1182"/>
                <a:gd name="T1" fmla="*/ 0 h 442"/>
                <a:gd name="T2" fmla="*/ 0 w 1182"/>
                <a:gd name="T3" fmla="*/ 0 h 442"/>
                <a:gd name="T4" fmla="*/ 0 w 1182"/>
                <a:gd name="T5" fmla="*/ 0 h 442"/>
                <a:gd name="T6" fmla="*/ 0 w 1182"/>
                <a:gd name="T7" fmla="*/ 0 h 442"/>
                <a:gd name="T8" fmla="*/ 0 w 1182"/>
                <a:gd name="T9" fmla="*/ 0 h 442"/>
                <a:gd name="T10" fmla="*/ 0 w 1182"/>
                <a:gd name="T11" fmla="*/ 0 h 442"/>
                <a:gd name="T12" fmla="*/ 0 60000 65536"/>
                <a:gd name="T13" fmla="*/ 0 60000 65536"/>
                <a:gd name="T14" fmla="*/ 0 60000 65536"/>
                <a:gd name="T15" fmla="*/ 0 60000 65536"/>
                <a:gd name="T16" fmla="*/ 0 60000 65536"/>
                <a:gd name="T17" fmla="*/ 0 60000 65536"/>
                <a:gd name="T18" fmla="*/ 0 w 1182"/>
                <a:gd name="T19" fmla="*/ 0 h 442"/>
                <a:gd name="T20" fmla="*/ 1182 w 1182"/>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1182" h="442">
                  <a:moveTo>
                    <a:pt x="0" y="221"/>
                  </a:moveTo>
                  <a:cubicBezTo>
                    <a:pt x="0" y="99"/>
                    <a:pt x="264" y="0"/>
                    <a:pt x="591" y="0"/>
                  </a:cubicBezTo>
                  <a:cubicBezTo>
                    <a:pt x="917" y="0"/>
                    <a:pt x="1182" y="99"/>
                    <a:pt x="1182" y="221"/>
                  </a:cubicBezTo>
                  <a:cubicBezTo>
                    <a:pt x="1182" y="221"/>
                    <a:pt x="1182" y="221"/>
                    <a:pt x="1182" y="221"/>
                  </a:cubicBezTo>
                  <a:cubicBezTo>
                    <a:pt x="1182" y="343"/>
                    <a:pt x="917" y="442"/>
                    <a:pt x="591" y="442"/>
                  </a:cubicBezTo>
                  <a:cubicBezTo>
                    <a:pt x="264" y="442"/>
                    <a:pt x="0" y="343"/>
                    <a:pt x="0" y="221"/>
                  </a:cubicBezTo>
                </a:path>
              </a:pathLst>
            </a:custGeom>
            <a:solidFill>
              <a:srgbClr val="FFFFFF"/>
            </a:solidFill>
            <a:ln w="0">
              <a:solidFill>
                <a:srgbClr val="000000"/>
              </a:solidFill>
              <a:round/>
              <a:headEnd/>
              <a:tailEnd/>
            </a:ln>
          </p:spPr>
          <p:txBody>
            <a:bodyPr/>
            <a:lstStyle/>
            <a:p>
              <a:endParaRPr lang="en-MY"/>
            </a:p>
          </p:txBody>
        </p:sp>
        <p:sp>
          <p:nvSpPr>
            <p:cNvPr id="52260" name="Freeform 34">
              <a:extLst>
                <a:ext uri="{FF2B5EF4-FFF2-40B4-BE49-F238E27FC236}">
                  <a16:creationId xmlns:a16="http://schemas.microsoft.com/office/drawing/2014/main" id="{71C26AD4-DD87-49B1-B15C-10884C68ADA1}"/>
                </a:ext>
              </a:extLst>
            </p:cNvPr>
            <p:cNvSpPr>
              <a:spLocks/>
            </p:cNvSpPr>
            <p:nvPr/>
          </p:nvSpPr>
          <p:spPr bwMode="auto">
            <a:xfrm>
              <a:off x="3911" y="3199"/>
              <a:ext cx="574" cy="214"/>
            </a:xfrm>
            <a:custGeom>
              <a:avLst/>
              <a:gdLst>
                <a:gd name="T0" fmla="*/ 0 w 574"/>
                <a:gd name="T1" fmla="*/ 107 h 214"/>
                <a:gd name="T2" fmla="*/ 287 w 574"/>
                <a:gd name="T3" fmla="*/ 0 h 214"/>
                <a:gd name="T4" fmla="*/ 574 w 574"/>
                <a:gd name="T5" fmla="*/ 107 h 214"/>
                <a:gd name="T6" fmla="*/ 574 w 574"/>
                <a:gd name="T7" fmla="*/ 107 h 214"/>
                <a:gd name="T8" fmla="*/ 287 w 574"/>
                <a:gd name="T9" fmla="*/ 214 h 214"/>
                <a:gd name="T10" fmla="*/ 0 w 574"/>
                <a:gd name="T11" fmla="*/ 107 h 214"/>
                <a:gd name="T12" fmla="*/ 0 60000 65536"/>
                <a:gd name="T13" fmla="*/ 0 60000 65536"/>
                <a:gd name="T14" fmla="*/ 0 60000 65536"/>
                <a:gd name="T15" fmla="*/ 0 60000 65536"/>
                <a:gd name="T16" fmla="*/ 0 60000 65536"/>
                <a:gd name="T17" fmla="*/ 0 60000 65536"/>
                <a:gd name="T18" fmla="*/ 0 w 574"/>
                <a:gd name="T19" fmla="*/ 0 h 214"/>
                <a:gd name="T20" fmla="*/ 574 w 574"/>
                <a:gd name="T21" fmla="*/ 214 h 214"/>
              </a:gdLst>
              <a:ahLst/>
              <a:cxnLst>
                <a:cxn ang="T12">
                  <a:pos x="T0" y="T1"/>
                </a:cxn>
                <a:cxn ang="T13">
                  <a:pos x="T2" y="T3"/>
                </a:cxn>
                <a:cxn ang="T14">
                  <a:pos x="T4" y="T5"/>
                </a:cxn>
                <a:cxn ang="T15">
                  <a:pos x="T6" y="T7"/>
                </a:cxn>
                <a:cxn ang="T16">
                  <a:pos x="T8" y="T9"/>
                </a:cxn>
                <a:cxn ang="T17">
                  <a:pos x="T10" y="T11"/>
                </a:cxn>
              </a:cxnLst>
              <a:rect l="T18" t="T19" r="T20" b="T21"/>
              <a:pathLst>
                <a:path w="574" h="214">
                  <a:moveTo>
                    <a:pt x="0" y="107"/>
                  </a:moveTo>
                  <a:cubicBezTo>
                    <a:pt x="0" y="48"/>
                    <a:pt x="128" y="0"/>
                    <a:pt x="287" y="0"/>
                  </a:cubicBezTo>
                  <a:cubicBezTo>
                    <a:pt x="445" y="0"/>
                    <a:pt x="574" y="48"/>
                    <a:pt x="574" y="107"/>
                  </a:cubicBezTo>
                  <a:cubicBezTo>
                    <a:pt x="574" y="107"/>
                    <a:pt x="574" y="107"/>
                    <a:pt x="574" y="107"/>
                  </a:cubicBezTo>
                  <a:cubicBezTo>
                    <a:pt x="574" y="166"/>
                    <a:pt x="445" y="214"/>
                    <a:pt x="287" y="214"/>
                  </a:cubicBezTo>
                  <a:cubicBezTo>
                    <a:pt x="128" y="214"/>
                    <a:pt x="0" y="166"/>
                    <a:pt x="0" y="107"/>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61" name="Rectangle 35">
              <a:extLst>
                <a:ext uri="{FF2B5EF4-FFF2-40B4-BE49-F238E27FC236}">
                  <a16:creationId xmlns:a16="http://schemas.microsoft.com/office/drawing/2014/main" id="{02C4A5E7-47F1-4F58-B9A3-E6212A8F5D22}"/>
                </a:ext>
              </a:extLst>
            </p:cNvPr>
            <p:cNvSpPr>
              <a:spLocks noChangeArrowheads="1"/>
            </p:cNvSpPr>
            <p:nvPr/>
          </p:nvSpPr>
          <p:spPr bwMode="auto">
            <a:xfrm>
              <a:off x="3999" y="3242"/>
              <a:ext cx="23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CD</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62" name="Rectangle 36">
              <a:extLst>
                <a:ext uri="{FF2B5EF4-FFF2-40B4-BE49-F238E27FC236}">
                  <a16:creationId xmlns:a16="http://schemas.microsoft.com/office/drawing/2014/main" id="{7BCE0549-D6D0-4687-9574-F58758A434A1}"/>
                </a:ext>
              </a:extLst>
            </p:cNvPr>
            <p:cNvSpPr>
              <a:spLocks noChangeArrowheads="1"/>
            </p:cNvSpPr>
            <p:nvPr/>
          </p:nvSpPr>
          <p:spPr bwMode="auto">
            <a:xfrm>
              <a:off x="4178" y="3242"/>
              <a:ext cx="11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4</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63" name="Rectangle 37">
              <a:extLst>
                <a:ext uri="{FF2B5EF4-FFF2-40B4-BE49-F238E27FC236}">
                  <a16:creationId xmlns:a16="http://schemas.microsoft.com/office/drawing/2014/main" id="{37F2F5FE-D2E9-4B8C-A715-DA67C89EA0EF}"/>
                </a:ext>
              </a:extLst>
            </p:cNvPr>
            <p:cNvSpPr>
              <a:spLocks noChangeArrowheads="1"/>
            </p:cNvSpPr>
            <p:nvPr/>
          </p:nvSpPr>
          <p:spPr bwMode="auto">
            <a:xfrm>
              <a:off x="4262" y="3242"/>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64" name="Rectangle 38">
              <a:extLst>
                <a:ext uri="{FF2B5EF4-FFF2-40B4-BE49-F238E27FC236}">
                  <a16:creationId xmlns:a16="http://schemas.microsoft.com/office/drawing/2014/main" id="{E0CC624C-30AD-4401-BD3E-DAC4AC91773A}"/>
                </a:ext>
              </a:extLst>
            </p:cNvPr>
            <p:cNvSpPr>
              <a:spLocks noChangeArrowheads="1"/>
            </p:cNvSpPr>
            <p:nvPr/>
          </p:nvSpPr>
          <p:spPr bwMode="auto">
            <a:xfrm>
              <a:off x="4295" y="3242"/>
              <a:ext cx="8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P</a:t>
              </a:r>
              <a:endParaRPr lang="en-US" altLang="en-US" b="1">
                <a:latin typeface="Arial" panose="020B0604020202020204" pitchFamily="34" charset="0"/>
              </a:endParaRPr>
            </a:p>
          </p:txBody>
        </p:sp>
        <p:sp>
          <p:nvSpPr>
            <p:cNvPr id="52265" name="Rectangle 39">
              <a:extLst>
                <a:ext uri="{FF2B5EF4-FFF2-40B4-BE49-F238E27FC236}">
                  <a16:creationId xmlns:a16="http://schemas.microsoft.com/office/drawing/2014/main" id="{60F614F9-4482-43B8-9759-CF720DCB6E42}"/>
                </a:ext>
              </a:extLst>
            </p:cNvPr>
            <p:cNvSpPr>
              <a:spLocks noChangeArrowheads="1"/>
            </p:cNvSpPr>
            <p:nvPr/>
          </p:nvSpPr>
          <p:spPr bwMode="auto">
            <a:xfrm>
              <a:off x="4363" y="3242"/>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66" name="Freeform 40">
              <a:extLst>
                <a:ext uri="{FF2B5EF4-FFF2-40B4-BE49-F238E27FC236}">
                  <a16:creationId xmlns:a16="http://schemas.microsoft.com/office/drawing/2014/main" id="{88980E69-3DA2-48E9-B483-26A5183382B6}"/>
                </a:ext>
              </a:extLst>
            </p:cNvPr>
            <p:cNvSpPr>
              <a:spLocks/>
            </p:cNvSpPr>
            <p:nvPr/>
          </p:nvSpPr>
          <p:spPr bwMode="auto">
            <a:xfrm>
              <a:off x="3887" y="2710"/>
              <a:ext cx="574" cy="214"/>
            </a:xfrm>
            <a:custGeom>
              <a:avLst/>
              <a:gdLst>
                <a:gd name="T0" fmla="*/ 0 w 1182"/>
                <a:gd name="T1" fmla="*/ 0 h 442"/>
                <a:gd name="T2" fmla="*/ 0 w 1182"/>
                <a:gd name="T3" fmla="*/ 0 h 442"/>
                <a:gd name="T4" fmla="*/ 0 w 1182"/>
                <a:gd name="T5" fmla="*/ 0 h 442"/>
                <a:gd name="T6" fmla="*/ 0 w 1182"/>
                <a:gd name="T7" fmla="*/ 0 h 442"/>
                <a:gd name="T8" fmla="*/ 0 w 1182"/>
                <a:gd name="T9" fmla="*/ 0 h 442"/>
                <a:gd name="T10" fmla="*/ 0 w 1182"/>
                <a:gd name="T11" fmla="*/ 0 h 442"/>
                <a:gd name="T12" fmla="*/ 0 60000 65536"/>
                <a:gd name="T13" fmla="*/ 0 60000 65536"/>
                <a:gd name="T14" fmla="*/ 0 60000 65536"/>
                <a:gd name="T15" fmla="*/ 0 60000 65536"/>
                <a:gd name="T16" fmla="*/ 0 60000 65536"/>
                <a:gd name="T17" fmla="*/ 0 60000 65536"/>
                <a:gd name="T18" fmla="*/ 0 w 1182"/>
                <a:gd name="T19" fmla="*/ 0 h 442"/>
                <a:gd name="T20" fmla="*/ 1182 w 1182"/>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1182" h="442">
                  <a:moveTo>
                    <a:pt x="0" y="221"/>
                  </a:moveTo>
                  <a:cubicBezTo>
                    <a:pt x="0" y="99"/>
                    <a:pt x="264" y="0"/>
                    <a:pt x="591" y="0"/>
                  </a:cubicBezTo>
                  <a:cubicBezTo>
                    <a:pt x="917" y="0"/>
                    <a:pt x="1182" y="99"/>
                    <a:pt x="1182" y="221"/>
                  </a:cubicBezTo>
                  <a:cubicBezTo>
                    <a:pt x="1182" y="221"/>
                    <a:pt x="1182" y="221"/>
                    <a:pt x="1182" y="221"/>
                  </a:cubicBezTo>
                  <a:cubicBezTo>
                    <a:pt x="1182" y="343"/>
                    <a:pt x="917" y="442"/>
                    <a:pt x="591" y="442"/>
                  </a:cubicBezTo>
                  <a:cubicBezTo>
                    <a:pt x="264" y="442"/>
                    <a:pt x="0" y="343"/>
                    <a:pt x="0" y="221"/>
                  </a:cubicBezTo>
                </a:path>
              </a:pathLst>
            </a:custGeom>
            <a:solidFill>
              <a:srgbClr val="FFFFFF"/>
            </a:solidFill>
            <a:ln w="0">
              <a:solidFill>
                <a:srgbClr val="000000"/>
              </a:solidFill>
              <a:round/>
              <a:headEnd/>
              <a:tailEnd/>
            </a:ln>
          </p:spPr>
          <p:txBody>
            <a:bodyPr/>
            <a:lstStyle/>
            <a:p>
              <a:endParaRPr lang="en-MY"/>
            </a:p>
          </p:txBody>
        </p:sp>
        <p:sp>
          <p:nvSpPr>
            <p:cNvPr id="52267" name="Freeform 41">
              <a:extLst>
                <a:ext uri="{FF2B5EF4-FFF2-40B4-BE49-F238E27FC236}">
                  <a16:creationId xmlns:a16="http://schemas.microsoft.com/office/drawing/2014/main" id="{80C746F2-915B-4D19-9785-0CC54A4B1BAC}"/>
                </a:ext>
              </a:extLst>
            </p:cNvPr>
            <p:cNvSpPr>
              <a:spLocks/>
            </p:cNvSpPr>
            <p:nvPr/>
          </p:nvSpPr>
          <p:spPr bwMode="auto">
            <a:xfrm>
              <a:off x="3887" y="2710"/>
              <a:ext cx="574" cy="214"/>
            </a:xfrm>
            <a:custGeom>
              <a:avLst/>
              <a:gdLst>
                <a:gd name="T0" fmla="*/ 0 w 574"/>
                <a:gd name="T1" fmla="*/ 107 h 214"/>
                <a:gd name="T2" fmla="*/ 287 w 574"/>
                <a:gd name="T3" fmla="*/ 0 h 214"/>
                <a:gd name="T4" fmla="*/ 574 w 574"/>
                <a:gd name="T5" fmla="*/ 107 h 214"/>
                <a:gd name="T6" fmla="*/ 574 w 574"/>
                <a:gd name="T7" fmla="*/ 107 h 214"/>
                <a:gd name="T8" fmla="*/ 287 w 574"/>
                <a:gd name="T9" fmla="*/ 214 h 214"/>
                <a:gd name="T10" fmla="*/ 0 w 574"/>
                <a:gd name="T11" fmla="*/ 107 h 214"/>
                <a:gd name="T12" fmla="*/ 0 60000 65536"/>
                <a:gd name="T13" fmla="*/ 0 60000 65536"/>
                <a:gd name="T14" fmla="*/ 0 60000 65536"/>
                <a:gd name="T15" fmla="*/ 0 60000 65536"/>
                <a:gd name="T16" fmla="*/ 0 60000 65536"/>
                <a:gd name="T17" fmla="*/ 0 60000 65536"/>
                <a:gd name="T18" fmla="*/ 0 w 574"/>
                <a:gd name="T19" fmla="*/ 0 h 214"/>
                <a:gd name="T20" fmla="*/ 574 w 574"/>
                <a:gd name="T21" fmla="*/ 214 h 214"/>
              </a:gdLst>
              <a:ahLst/>
              <a:cxnLst>
                <a:cxn ang="T12">
                  <a:pos x="T0" y="T1"/>
                </a:cxn>
                <a:cxn ang="T13">
                  <a:pos x="T2" y="T3"/>
                </a:cxn>
                <a:cxn ang="T14">
                  <a:pos x="T4" y="T5"/>
                </a:cxn>
                <a:cxn ang="T15">
                  <a:pos x="T6" y="T7"/>
                </a:cxn>
                <a:cxn ang="T16">
                  <a:pos x="T8" y="T9"/>
                </a:cxn>
                <a:cxn ang="T17">
                  <a:pos x="T10" y="T11"/>
                </a:cxn>
              </a:cxnLst>
              <a:rect l="T18" t="T19" r="T20" b="T21"/>
              <a:pathLst>
                <a:path w="574" h="214">
                  <a:moveTo>
                    <a:pt x="0" y="107"/>
                  </a:moveTo>
                  <a:cubicBezTo>
                    <a:pt x="0" y="48"/>
                    <a:pt x="129" y="0"/>
                    <a:pt x="287" y="0"/>
                  </a:cubicBezTo>
                  <a:cubicBezTo>
                    <a:pt x="446" y="0"/>
                    <a:pt x="574" y="48"/>
                    <a:pt x="574" y="107"/>
                  </a:cubicBezTo>
                  <a:cubicBezTo>
                    <a:pt x="574" y="107"/>
                    <a:pt x="574" y="107"/>
                    <a:pt x="574" y="107"/>
                  </a:cubicBezTo>
                  <a:cubicBezTo>
                    <a:pt x="574" y="166"/>
                    <a:pt x="446" y="214"/>
                    <a:pt x="287" y="214"/>
                  </a:cubicBezTo>
                  <a:cubicBezTo>
                    <a:pt x="129" y="214"/>
                    <a:pt x="0" y="166"/>
                    <a:pt x="0" y="107"/>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68" name="Rectangle 42">
              <a:extLst>
                <a:ext uri="{FF2B5EF4-FFF2-40B4-BE49-F238E27FC236}">
                  <a16:creationId xmlns:a16="http://schemas.microsoft.com/office/drawing/2014/main" id="{18CA7D13-27AE-430E-9DC2-3B3E6AD845D5}"/>
                </a:ext>
              </a:extLst>
            </p:cNvPr>
            <p:cNvSpPr>
              <a:spLocks noChangeArrowheads="1"/>
            </p:cNvSpPr>
            <p:nvPr/>
          </p:nvSpPr>
          <p:spPr bwMode="auto">
            <a:xfrm>
              <a:off x="3977" y="2753"/>
              <a:ext cx="23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C</a:t>
              </a:r>
              <a:r>
                <a:rPr lang="en-US" altLang="en-US" sz="1300">
                  <a:solidFill>
                    <a:srgbClr val="000000"/>
                  </a:solidFill>
                  <a:latin typeface="Arial" panose="020B0604020202020204" pitchFamily="34" charset="0"/>
                </a:rPr>
                <a:t>D </a:t>
              </a:r>
              <a:endParaRPr lang="en-US" altLang="en-US" b="1">
                <a:latin typeface="Arial" panose="020B0604020202020204" pitchFamily="34" charset="0"/>
              </a:endParaRPr>
            </a:p>
          </p:txBody>
        </p:sp>
        <p:sp>
          <p:nvSpPr>
            <p:cNvPr id="52269" name="Rectangle 43">
              <a:extLst>
                <a:ext uri="{FF2B5EF4-FFF2-40B4-BE49-F238E27FC236}">
                  <a16:creationId xmlns:a16="http://schemas.microsoft.com/office/drawing/2014/main" id="{65D3690D-9BC7-4C05-AF8C-DA7F76FCEE6C}"/>
                </a:ext>
              </a:extLst>
            </p:cNvPr>
            <p:cNvSpPr>
              <a:spLocks noChangeArrowheads="1"/>
            </p:cNvSpPr>
            <p:nvPr/>
          </p:nvSpPr>
          <p:spPr bwMode="auto">
            <a:xfrm>
              <a:off x="4154" y="2753"/>
              <a:ext cx="11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3</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70" name="Rectangle 44">
              <a:extLst>
                <a:ext uri="{FF2B5EF4-FFF2-40B4-BE49-F238E27FC236}">
                  <a16:creationId xmlns:a16="http://schemas.microsoft.com/office/drawing/2014/main" id="{A2F4FF16-BE3C-4521-98B5-B1A409FEAA42}"/>
                </a:ext>
              </a:extLst>
            </p:cNvPr>
            <p:cNvSpPr>
              <a:spLocks noChangeArrowheads="1"/>
            </p:cNvSpPr>
            <p:nvPr/>
          </p:nvSpPr>
          <p:spPr bwMode="auto">
            <a:xfrm>
              <a:off x="4240" y="2753"/>
              <a:ext cx="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71" name="Rectangle 45">
              <a:extLst>
                <a:ext uri="{FF2B5EF4-FFF2-40B4-BE49-F238E27FC236}">
                  <a16:creationId xmlns:a16="http://schemas.microsoft.com/office/drawing/2014/main" id="{751CFBF7-98F7-4F31-8CC7-FB471501153F}"/>
                </a:ext>
              </a:extLst>
            </p:cNvPr>
            <p:cNvSpPr>
              <a:spLocks noChangeArrowheads="1"/>
            </p:cNvSpPr>
            <p:nvPr/>
          </p:nvSpPr>
          <p:spPr bwMode="auto">
            <a:xfrm>
              <a:off x="4280" y="2753"/>
              <a:ext cx="8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Z</a:t>
              </a:r>
              <a:endParaRPr lang="en-US" altLang="en-US" b="1">
                <a:latin typeface="Arial" panose="020B0604020202020204" pitchFamily="34" charset="0"/>
              </a:endParaRPr>
            </a:p>
          </p:txBody>
        </p:sp>
        <p:sp>
          <p:nvSpPr>
            <p:cNvPr id="52272" name="Rectangle 46">
              <a:extLst>
                <a:ext uri="{FF2B5EF4-FFF2-40B4-BE49-F238E27FC236}">
                  <a16:creationId xmlns:a16="http://schemas.microsoft.com/office/drawing/2014/main" id="{7E5087C3-9542-4580-84D4-E5F6E74201A9}"/>
                </a:ext>
              </a:extLst>
            </p:cNvPr>
            <p:cNvSpPr>
              <a:spLocks noChangeArrowheads="1"/>
            </p:cNvSpPr>
            <p:nvPr/>
          </p:nvSpPr>
          <p:spPr bwMode="auto">
            <a:xfrm>
              <a:off x="4342" y="2753"/>
              <a:ext cx="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73" name="Freeform 47">
              <a:extLst>
                <a:ext uri="{FF2B5EF4-FFF2-40B4-BE49-F238E27FC236}">
                  <a16:creationId xmlns:a16="http://schemas.microsoft.com/office/drawing/2014/main" id="{C724AF84-43FA-4E84-86AE-C4DD35E36430}"/>
                </a:ext>
              </a:extLst>
            </p:cNvPr>
            <p:cNvSpPr>
              <a:spLocks/>
            </p:cNvSpPr>
            <p:nvPr/>
          </p:nvSpPr>
          <p:spPr bwMode="auto">
            <a:xfrm>
              <a:off x="3825" y="2192"/>
              <a:ext cx="574" cy="213"/>
            </a:xfrm>
            <a:custGeom>
              <a:avLst/>
              <a:gdLst>
                <a:gd name="T0" fmla="*/ 0 w 1182"/>
                <a:gd name="T1" fmla="*/ 0 h 442"/>
                <a:gd name="T2" fmla="*/ 0 w 1182"/>
                <a:gd name="T3" fmla="*/ 0 h 442"/>
                <a:gd name="T4" fmla="*/ 0 w 1182"/>
                <a:gd name="T5" fmla="*/ 0 h 442"/>
                <a:gd name="T6" fmla="*/ 0 w 1182"/>
                <a:gd name="T7" fmla="*/ 0 h 442"/>
                <a:gd name="T8" fmla="*/ 0 w 1182"/>
                <a:gd name="T9" fmla="*/ 0 h 442"/>
                <a:gd name="T10" fmla="*/ 0 w 1182"/>
                <a:gd name="T11" fmla="*/ 0 h 442"/>
                <a:gd name="T12" fmla="*/ 0 60000 65536"/>
                <a:gd name="T13" fmla="*/ 0 60000 65536"/>
                <a:gd name="T14" fmla="*/ 0 60000 65536"/>
                <a:gd name="T15" fmla="*/ 0 60000 65536"/>
                <a:gd name="T16" fmla="*/ 0 60000 65536"/>
                <a:gd name="T17" fmla="*/ 0 60000 65536"/>
                <a:gd name="T18" fmla="*/ 0 w 1182"/>
                <a:gd name="T19" fmla="*/ 0 h 442"/>
                <a:gd name="T20" fmla="*/ 1182 w 1182"/>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1182" h="442">
                  <a:moveTo>
                    <a:pt x="0" y="221"/>
                  </a:moveTo>
                  <a:cubicBezTo>
                    <a:pt x="0" y="99"/>
                    <a:pt x="265" y="0"/>
                    <a:pt x="591" y="0"/>
                  </a:cubicBezTo>
                  <a:cubicBezTo>
                    <a:pt x="918" y="0"/>
                    <a:pt x="1182" y="99"/>
                    <a:pt x="1182" y="221"/>
                  </a:cubicBezTo>
                  <a:cubicBezTo>
                    <a:pt x="1182" y="221"/>
                    <a:pt x="1182" y="221"/>
                    <a:pt x="1182" y="221"/>
                  </a:cubicBezTo>
                  <a:cubicBezTo>
                    <a:pt x="1182" y="343"/>
                    <a:pt x="918" y="442"/>
                    <a:pt x="591" y="442"/>
                  </a:cubicBezTo>
                  <a:cubicBezTo>
                    <a:pt x="265" y="442"/>
                    <a:pt x="0" y="343"/>
                    <a:pt x="0" y="221"/>
                  </a:cubicBezTo>
                </a:path>
              </a:pathLst>
            </a:custGeom>
            <a:solidFill>
              <a:srgbClr val="FFFFFF"/>
            </a:solidFill>
            <a:ln w="0">
              <a:solidFill>
                <a:srgbClr val="000000"/>
              </a:solidFill>
              <a:round/>
              <a:headEnd/>
              <a:tailEnd/>
            </a:ln>
          </p:spPr>
          <p:txBody>
            <a:bodyPr/>
            <a:lstStyle/>
            <a:p>
              <a:endParaRPr lang="en-MY"/>
            </a:p>
          </p:txBody>
        </p:sp>
        <p:sp>
          <p:nvSpPr>
            <p:cNvPr id="52274" name="Freeform 48">
              <a:extLst>
                <a:ext uri="{FF2B5EF4-FFF2-40B4-BE49-F238E27FC236}">
                  <a16:creationId xmlns:a16="http://schemas.microsoft.com/office/drawing/2014/main" id="{C77DED54-E63A-43A4-AB7C-42121DABB148}"/>
                </a:ext>
              </a:extLst>
            </p:cNvPr>
            <p:cNvSpPr>
              <a:spLocks/>
            </p:cNvSpPr>
            <p:nvPr/>
          </p:nvSpPr>
          <p:spPr bwMode="auto">
            <a:xfrm>
              <a:off x="3825" y="2192"/>
              <a:ext cx="574" cy="213"/>
            </a:xfrm>
            <a:custGeom>
              <a:avLst/>
              <a:gdLst>
                <a:gd name="T0" fmla="*/ 0 w 574"/>
                <a:gd name="T1" fmla="*/ 106 h 213"/>
                <a:gd name="T2" fmla="*/ 287 w 574"/>
                <a:gd name="T3" fmla="*/ 0 h 213"/>
                <a:gd name="T4" fmla="*/ 574 w 574"/>
                <a:gd name="T5" fmla="*/ 106 h 213"/>
                <a:gd name="T6" fmla="*/ 574 w 574"/>
                <a:gd name="T7" fmla="*/ 106 h 213"/>
                <a:gd name="T8" fmla="*/ 287 w 574"/>
                <a:gd name="T9" fmla="*/ 213 h 213"/>
                <a:gd name="T10" fmla="*/ 0 w 574"/>
                <a:gd name="T11" fmla="*/ 106 h 213"/>
                <a:gd name="T12" fmla="*/ 0 60000 65536"/>
                <a:gd name="T13" fmla="*/ 0 60000 65536"/>
                <a:gd name="T14" fmla="*/ 0 60000 65536"/>
                <a:gd name="T15" fmla="*/ 0 60000 65536"/>
                <a:gd name="T16" fmla="*/ 0 60000 65536"/>
                <a:gd name="T17" fmla="*/ 0 60000 65536"/>
                <a:gd name="T18" fmla="*/ 0 w 574"/>
                <a:gd name="T19" fmla="*/ 0 h 213"/>
                <a:gd name="T20" fmla="*/ 574 w 574"/>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574" h="213">
                  <a:moveTo>
                    <a:pt x="0" y="106"/>
                  </a:moveTo>
                  <a:cubicBezTo>
                    <a:pt x="0" y="47"/>
                    <a:pt x="129" y="0"/>
                    <a:pt x="287" y="0"/>
                  </a:cubicBezTo>
                  <a:cubicBezTo>
                    <a:pt x="446" y="0"/>
                    <a:pt x="574" y="47"/>
                    <a:pt x="574" y="106"/>
                  </a:cubicBezTo>
                  <a:cubicBezTo>
                    <a:pt x="574" y="106"/>
                    <a:pt x="574" y="106"/>
                    <a:pt x="574" y="106"/>
                  </a:cubicBezTo>
                  <a:cubicBezTo>
                    <a:pt x="574" y="165"/>
                    <a:pt x="446" y="213"/>
                    <a:pt x="287" y="213"/>
                  </a:cubicBezTo>
                  <a:cubicBezTo>
                    <a:pt x="129" y="213"/>
                    <a:pt x="0" y="165"/>
                    <a:pt x="0" y="106"/>
                  </a:cubicBezTo>
                </a:path>
              </a:pathLst>
            </a:cu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75" name="Rectangle 49">
              <a:extLst>
                <a:ext uri="{FF2B5EF4-FFF2-40B4-BE49-F238E27FC236}">
                  <a16:creationId xmlns:a16="http://schemas.microsoft.com/office/drawing/2014/main" id="{F4E99574-7E33-4EC8-ACAB-08ADFF02C61C}"/>
                </a:ext>
              </a:extLst>
            </p:cNvPr>
            <p:cNvSpPr>
              <a:spLocks noChangeArrowheads="1"/>
            </p:cNvSpPr>
            <p:nvPr/>
          </p:nvSpPr>
          <p:spPr bwMode="auto">
            <a:xfrm>
              <a:off x="3915" y="2235"/>
              <a:ext cx="23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CD</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76" name="Rectangle 50">
              <a:extLst>
                <a:ext uri="{FF2B5EF4-FFF2-40B4-BE49-F238E27FC236}">
                  <a16:creationId xmlns:a16="http://schemas.microsoft.com/office/drawing/2014/main" id="{9709E92A-2F53-45E7-A711-C0964FAE62FF}"/>
                </a:ext>
              </a:extLst>
            </p:cNvPr>
            <p:cNvSpPr>
              <a:spLocks noChangeArrowheads="1"/>
            </p:cNvSpPr>
            <p:nvPr/>
          </p:nvSpPr>
          <p:spPr bwMode="auto">
            <a:xfrm>
              <a:off x="4092" y="2235"/>
              <a:ext cx="11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2</a:t>
              </a:r>
              <a:r>
                <a:rPr lang="en-US" altLang="en-US" sz="1300">
                  <a:solidFill>
                    <a:srgbClr val="000000"/>
                  </a:solidFill>
                  <a:latin typeface="Arial" panose="020B0604020202020204" pitchFamily="34" charset="0"/>
                </a:rPr>
                <a:t> </a:t>
              </a:r>
              <a:endParaRPr lang="en-US" altLang="en-US" b="1">
                <a:latin typeface="Arial" panose="020B0604020202020204" pitchFamily="34" charset="0"/>
              </a:endParaRPr>
            </a:p>
          </p:txBody>
        </p:sp>
        <p:sp>
          <p:nvSpPr>
            <p:cNvPr id="52277" name="Rectangle 51">
              <a:extLst>
                <a:ext uri="{FF2B5EF4-FFF2-40B4-BE49-F238E27FC236}">
                  <a16:creationId xmlns:a16="http://schemas.microsoft.com/office/drawing/2014/main" id="{59E498D9-A56E-46CC-8778-B551657986EF}"/>
                </a:ext>
              </a:extLst>
            </p:cNvPr>
            <p:cNvSpPr>
              <a:spLocks noChangeArrowheads="1"/>
            </p:cNvSpPr>
            <p:nvPr/>
          </p:nvSpPr>
          <p:spPr bwMode="auto">
            <a:xfrm>
              <a:off x="4178" y="2235"/>
              <a:ext cx="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78" name="Rectangle 52">
              <a:extLst>
                <a:ext uri="{FF2B5EF4-FFF2-40B4-BE49-F238E27FC236}">
                  <a16:creationId xmlns:a16="http://schemas.microsoft.com/office/drawing/2014/main" id="{731556EE-CC7B-4AF8-A8E0-67AC367C8BD4}"/>
                </a:ext>
              </a:extLst>
            </p:cNvPr>
            <p:cNvSpPr>
              <a:spLocks noChangeArrowheads="1"/>
            </p:cNvSpPr>
            <p:nvPr/>
          </p:nvSpPr>
          <p:spPr bwMode="auto">
            <a:xfrm>
              <a:off x="4209" y="2235"/>
              <a:ext cx="8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b="1">
                  <a:solidFill>
                    <a:srgbClr val="000000"/>
                  </a:solidFill>
                  <a:latin typeface="Arial" panose="020B0604020202020204" pitchFamily="34" charset="0"/>
                </a:rPr>
                <a:t>Y</a:t>
              </a:r>
              <a:endParaRPr lang="en-US" altLang="en-US" b="1">
                <a:latin typeface="Arial" panose="020B0604020202020204" pitchFamily="34" charset="0"/>
              </a:endParaRPr>
            </a:p>
          </p:txBody>
        </p:sp>
        <p:sp>
          <p:nvSpPr>
            <p:cNvPr id="52279" name="Rectangle 53">
              <a:extLst>
                <a:ext uri="{FF2B5EF4-FFF2-40B4-BE49-F238E27FC236}">
                  <a16:creationId xmlns:a16="http://schemas.microsoft.com/office/drawing/2014/main" id="{384D00CB-E2F7-4BD6-AB7A-FCA787443188}"/>
                </a:ext>
              </a:extLst>
            </p:cNvPr>
            <p:cNvSpPr>
              <a:spLocks noChangeArrowheads="1"/>
            </p:cNvSpPr>
            <p:nvPr/>
          </p:nvSpPr>
          <p:spPr bwMode="auto">
            <a:xfrm>
              <a:off x="4280" y="2235"/>
              <a:ext cx="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300">
                  <a:solidFill>
                    <a:srgbClr val="000000"/>
                  </a:solidFill>
                  <a:latin typeface="Arial" panose="020B0604020202020204" pitchFamily="34" charset="0"/>
                </a:rPr>
                <a:t>)</a:t>
              </a:r>
              <a:endParaRPr lang="en-US" altLang="en-US" b="1">
                <a:latin typeface="Arial" panose="020B0604020202020204" pitchFamily="34" charset="0"/>
              </a:endParaRPr>
            </a:p>
          </p:txBody>
        </p:sp>
        <p:sp>
          <p:nvSpPr>
            <p:cNvPr id="52280" name="Rectangle 54">
              <a:extLst>
                <a:ext uri="{FF2B5EF4-FFF2-40B4-BE49-F238E27FC236}">
                  <a16:creationId xmlns:a16="http://schemas.microsoft.com/office/drawing/2014/main" id="{F916007E-6E65-4215-B181-FF71ACAF8641}"/>
                </a:ext>
              </a:extLst>
            </p:cNvPr>
            <p:cNvSpPr>
              <a:spLocks noChangeArrowheads="1"/>
            </p:cNvSpPr>
            <p:nvPr/>
          </p:nvSpPr>
          <p:spPr bwMode="auto">
            <a:xfrm>
              <a:off x="2243" y="2772"/>
              <a:ext cx="931" cy="4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52281" name="Rectangle 55">
              <a:extLst>
                <a:ext uri="{FF2B5EF4-FFF2-40B4-BE49-F238E27FC236}">
                  <a16:creationId xmlns:a16="http://schemas.microsoft.com/office/drawing/2014/main" id="{AAFCC630-2B11-47D3-9AA5-3DE1F9E87015}"/>
                </a:ext>
              </a:extLst>
            </p:cNvPr>
            <p:cNvSpPr>
              <a:spLocks noChangeArrowheads="1"/>
            </p:cNvSpPr>
            <p:nvPr/>
          </p:nvSpPr>
          <p:spPr bwMode="auto">
            <a:xfrm>
              <a:off x="2243" y="2772"/>
              <a:ext cx="931" cy="427"/>
            </a:xfrm>
            <a:prstGeom prst="rect">
              <a:avLst/>
            </a:prstGeom>
            <a:noFill/>
            <a:ln w="206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800"/>
            </a:p>
          </p:txBody>
        </p:sp>
        <p:sp>
          <p:nvSpPr>
            <p:cNvPr id="52282" name="Rectangle 56">
              <a:extLst>
                <a:ext uri="{FF2B5EF4-FFF2-40B4-BE49-F238E27FC236}">
                  <a16:creationId xmlns:a16="http://schemas.microsoft.com/office/drawing/2014/main" id="{D510ADA6-29FD-4E67-B0D0-C97CD3F26989}"/>
                </a:ext>
              </a:extLst>
            </p:cNvPr>
            <p:cNvSpPr>
              <a:spLocks noChangeArrowheads="1"/>
            </p:cNvSpPr>
            <p:nvPr/>
          </p:nvSpPr>
          <p:spPr bwMode="auto">
            <a:xfrm>
              <a:off x="2268" y="2856"/>
              <a:ext cx="82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solidFill>
                    <a:srgbClr val="000000"/>
                  </a:solidFill>
                  <a:latin typeface="Arial" panose="020B0604020202020204" pitchFamily="34" charset="0"/>
                </a:rPr>
                <a:t>CD</a:t>
              </a:r>
              <a:r>
                <a:rPr lang="en-US" altLang="en-US" sz="1600">
                  <a:solidFill>
                    <a:srgbClr val="000000"/>
                  </a:solidFill>
                  <a:latin typeface="Arial" panose="020B0604020202020204" pitchFamily="34" charset="0"/>
                </a:rPr>
                <a:t> </a:t>
              </a:r>
              <a:r>
                <a:rPr lang="en-US" altLang="en-US" sz="1600" b="1">
                  <a:solidFill>
                    <a:srgbClr val="000000"/>
                  </a:solidFill>
                  <a:latin typeface="Arial" panose="020B0604020202020204" pitchFamily="34" charset="0"/>
                </a:rPr>
                <a:t>Loader</a:t>
              </a:r>
              <a:endParaRPr lang="en-US" altLang="en-US" b="1">
                <a:latin typeface="Arial" panose="020B0604020202020204" pitchFamily="34" charset="0"/>
              </a:endParaRPr>
            </a:p>
          </p:txBody>
        </p:sp>
        <p:sp>
          <p:nvSpPr>
            <p:cNvPr id="52283" name="Line 57">
              <a:extLst>
                <a:ext uri="{FF2B5EF4-FFF2-40B4-BE49-F238E27FC236}">
                  <a16:creationId xmlns:a16="http://schemas.microsoft.com/office/drawing/2014/main" id="{0BBF3567-11F9-4A0E-A17D-10070CA8E230}"/>
                </a:ext>
              </a:extLst>
            </p:cNvPr>
            <p:cNvSpPr>
              <a:spLocks noChangeShapeType="1"/>
            </p:cNvSpPr>
            <p:nvPr/>
          </p:nvSpPr>
          <p:spPr bwMode="auto">
            <a:xfrm>
              <a:off x="1607" y="2482"/>
              <a:ext cx="583" cy="266"/>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84" name="Freeform 58">
              <a:extLst>
                <a:ext uri="{FF2B5EF4-FFF2-40B4-BE49-F238E27FC236}">
                  <a16:creationId xmlns:a16="http://schemas.microsoft.com/office/drawing/2014/main" id="{FF55060B-E876-4398-807C-7211413CBBEB}"/>
                </a:ext>
              </a:extLst>
            </p:cNvPr>
            <p:cNvSpPr>
              <a:spLocks/>
            </p:cNvSpPr>
            <p:nvPr/>
          </p:nvSpPr>
          <p:spPr bwMode="auto">
            <a:xfrm>
              <a:off x="2157" y="2705"/>
              <a:ext cx="86" cy="70"/>
            </a:xfrm>
            <a:custGeom>
              <a:avLst/>
              <a:gdLst>
                <a:gd name="T0" fmla="*/ 0 w 178"/>
                <a:gd name="T1" fmla="*/ 0 h 145"/>
                <a:gd name="T2" fmla="*/ 0 w 178"/>
                <a:gd name="T3" fmla="*/ 0 h 145"/>
                <a:gd name="T4" fmla="*/ 0 w 178"/>
                <a:gd name="T5" fmla="*/ 0 h 145"/>
                <a:gd name="T6" fmla="*/ 0 w 178"/>
                <a:gd name="T7" fmla="*/ 0 h 145"/>
                <a:gd name="T8" fmla="*/ 0 60000 65536"/>
                <a:gd name="T9" fmla="*/ 0 60000 65536"/>
                <a:gd name="T10" fmla="*/ 0 60000 65536"/>
                <a:gd name="T11" fmla="*/ 0 60000 65536"/>
                <a:gd name="T12" fmla="*/ 0 w 178"/>
                <a:gd name="T13" fmla="*/ 0 h 145"/>
                <a:gd name="T14" fmla="*/ 178 w 178"/>
                <a:gd name="T15" fmla="*/ 145 h 145"/>
              </a:gdLst>
              <a:ahLst/>
              <a:cxnLst>
                <a:cxn ang="T8">
                  <a:pos x="T0" y="T1"/>
                </a:cxn>
                <a:cxn ang="T9">
                  <a:pos x="T2" y="T3"/>
                </a:cxn>
                <a:cxn ang="T10">
                  <a:pos x="T4" y="T5"/>
                </a:cxn>
                <a:cxn ang="T11">
                  <a:pos x="T6" y="T7"/>
                </a:cxn>
              </a:cxnLst>
              <a:rect l="T12" t="T13" r="T14" b="T15"/>
              <a:pathLst>
                <a:path w="178" h="145">
                  <a:moveTo>
                    <a:pt x="178" y="139"/>
                  </a:moveTo>
                  <a:lnTo>
                    <a:pt x="0" y="145"/>
                  </a:lnTo>
                  <a:cubicBezTo>
                    <a:pt x="44" y="110"/>
                    <a:pt x="68" y="56"/>
                    <a:pt x="67" y="0"/>
                  </a:cubicBezTo>
                  <a:lnTo>
                    <a:pt x="178" y="139"/>
                  </a:lnTo>
                  <a:close/>
                </a:path>
              </a:pathLst>
            </a:custGeom>
            <a:solidFill>
              <a:srgbClr val="000000"/>
            </a:solidFill>
            <a:ln w="0">
              <a:solidFill>
                <a:srgbClr val="000000"/>
              </a:solidFill>
              <a:round/>
              <a:headEnd/>
              <a:tailEnd/>
            </a:ln>
          </p:spPr>
          <p:txBody>
            <a:bodyPr/>
            <a:lstStyle/>
            <a:p>
              <a:endParaRPr lang="en-MY"/>
            </a:p>
          </p:txBody>
        </p:sp>
        <p:sp>
          <p:nvSpPr>
            <p:cNvPr id="52285" name="Line 59">
              <a:extLst>
                <a:ext uri="{FF2B5EF4-FFF2-40B4-BE49-F238E27FC236}">
                  <a16:creationId xmlns:a16="http://schemas.microsoft.com/office/drawing/2014/main" id="{22AA7388-FC4C-4123-934C-C67271369363}"/>
                </a:ext>
              </a:extLst>
            </p:cNvPr>
            <p:cNvSpPr>
              <a:spLocks noChangeShapeType="1"/>
            </p:cNvSpPr>
            <p:nvPr/>
          </p:nvSpPr>
          <p:spPr bwMode="auto">
            <a:xfrm>
              <a:off x="1623" y="1856"/>
              <a:ext cx="919" cy="876"/>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86" name="Freeform 60">
              <a:extLst>
                <a:ext uri="{FF2B5EF4-FFF2-40B4-BE49-F238E27FC236}">
                  <a16:creationId xmlns:a16="http://schemas.microsoft.com/office/drawing/2014/main" id="{8E2798CE-29EB-461B-8A75-088224B09E14}"/>
                </a:ext>
              </a:extLst>
            </p:cNvPr>
            <p:cNvSpPr>
              <a:spLocks/>
            </p:cNvSpPr>
            <p:nvPr/>
          </p:nvSpPr>
          <p:spPr bwMode="auto">
            <a:xfrm>
              <a:off x="2502" y="2691"/>
              <a:ext cx="82" cy="81"/>
            </a:xfrm>
            <a:custGeom>
              <a:avLst/>
              <a:gdLst>
                <a:gd name="T0" fmla="*/ 0 w 170"/>
                <a:gd name="T1" fmla="*/ 0 h 167"/>
                <a:gd name="T2" fmla="*/ 0 w 170"/>
                <a:gd name="T3" fmla="*/ 0 h 167"/>
                <a:gd name="T4" fmla="*/ 0 w 170"/>
                <a:gd name="T5" fmla="*/ 0 h 167"/>
                <a:gd name="T6" fmla="*/ 0 w 170"/>
                <a:gd name="T7" fmla="*/ 0 h 167"/>
                <a:gd name="T8" fmla="*/ 0 w 170"/>
                <a:gd name="T9" fmla="*/ 0 h 167"/>
                <a:gd name="T10" fmla="*/ 0 60000 65536"/>
                <a:gd name="T11" fmla="*/ 0 60000 65536"/>
                <a:gd name="T12" fmla="*/ 0 60000 65536"/>
                <a:gd name="T13" fmla="*/ 0 60000 65536"/>
                <a:gd name="T14" fmla="*/ 0 60000 65536"/>
                <a:gd name="T15" fmla="*/ 0 w 170"/>
                <a:gd name="T16" fmla="*/ 0 h 167"/>
                <a:gd name="T17" fmla="*/ 170 w 170"/>
                <a:gd name="T18" fmla="*/ 167 h 167"/>
              </a:gdLst>
              <a:ahLst/>
              <a:cxnLst>
                <a:cxn ang="T10">
                  <a:pos x="T0" y="T1"/>
                </a:cxn>
                <a:cxn ang="T11">
                  <a:pos x="T2" y="T3"/>
                </a:cxn>
                <a:cxn ang="T12">
                  <a:pos x="T4" y="T5"/>
                </a:cxn>
                <a:cxn ang="T13">
                  <a:pos x="T6" y="T7"/>
                </a:cxn>
                <a:cxn ang="T14">
                  <a:pos x="T8" y="T9"/>
                </a:cxn>
              </a:cxnLst>
              <a:rect l="T15" t="T16" r="T17" b="T18"/>
              <a:pathLst>
                <a:path w="170" h="167">
                  <a:moveTo>
                    <a:pt x="170" y="167"/>
                  </a:moveTo>
                  <a:lnTo>
                    <a:pt x="0" y="114"/>
                  </a:lnTo>
                  <a:cubicBezTo>
                    <a:pt x="53" y="95"/>
                    <a:pt x="93" y="53"/>
                    <a:pt x="110" y="0"/>
                  </a:cubicBezTo>
                  <a:lnTo>
                    <a:pt x="170" y="167"/>
                  </a:lnTo>
                  <a:close/>
                </a:path>
              </a:pathLst>
            </a:custGeom>
            <a:solidFill>
              <a:srgbClr val="000000"/>
            </a:solidFill>
            <a:ln w="0">
              <a:solidFill>
                <a:srgbClr val="000000"/>
              </a:solidFill>
              <a:round/>
              <a:headEnd/>
              <a:tailEnd/>
            </a:ln>
          </p:spPr>
          <p:txBody>
            <a:bodyPr/>
            <a:lstStyle/>
            <a:p>
              <a:endParaRPr lang="en-MY"/>
            </a:p>
          </p:txBody>
        </p:sp>
        <p:sp>
          <p:nvSpPr>
            <p:cNvPr id="52287" name="Freeform 61">
              <a:extLst>
                <a:ext uri="{FF2B5EF4-FFF2-40B4-BE49-F238E27FC236}">
                  <a16:creationId xmlns:a16="http://schemas.microsoft.com/office/drawing/2014/main" id="{52A89648-2EA3-4401-8700-36A2B7E9165D}"/>
                </a:ext>
              </a:extLst>
            </p:cNvPr>
            <p:cNvSpPr>
              <a:spLocks noEditPoints="1"/>
            </p:cNvSpPr>
            <p:nvPr/>
          </p:nvSpPr>
          <p:spPr bwMode="auto">
            <a:xfrm>
              <a:off x="3221" y="2292"/>
              <a:ext cx="611" cy="643"/>
            </a:xfrm>
            <a:custGeom>
              <a:avLst/>
              <a:gdLst>
                <a:gd name="T0" fmla="*/ 0 w 1259"/>
                <a:gd name="T1" fmla="*/ 0 h 1331"/>
                <a:gd name="T2" fmla="*/ 0 w 1259"/>
                <a:gd name="T3" fmla="*/ 0 h 1331"/>
                <a:gd name="T4" fmla="*/ 0 w 1259"/>
                <a:gd name="T5" fmla="*/ 0 h 1331"/>
                <a:gd name="T6" fmla="*/ 0 w 1259"/>
                <a:gd name="T7" fmla="*/ 0 h 1331"/>
                <a:gd name="T8" fmla="*/ 0 w 1259"/>
                <a:gd name="T9" fmla="*/ 0 h 1331"/>
                <a:gd name="T10" fmla="*/ 0 w 1259"/>
                <a:gd name="T11" fmla="*/ 0 h 1331"/>
                <a:gd name="T12" fmla="*/ 0 w 1259"/>
                <a:gd name="T13" fmla="*/ 0 h 1331"/>
                <a:gd name="T14" fmla="*/ 0 w 1259"/>
                <a:gd name="T15" fmla="*/ 0 h 1331"/>
                <a:gd name="T16" fmla="*/ 0 w 1259"/>
                <a:gd name="T17" fmla="*/ 0 h 1331"/>
                <a:gd name="T18" fmla="*/ 0 w 1259"/>
                <a:gd name="T19" fmla="*/ 0 h 1331"/>
                <a:gd name="T20" fmla="*/ 0 w 1259"/>
                <a:gd name="T21" fmla="*/ 0 h 1331"/>
                <a:gd name="T22" fmla="*/ 0 w 1259"/>
                <a:gd name="T23" fmla="*/ 0 h 1331"/>
                <a:gd name="T24" fmla="*/ 0 w 1259"/>
                <a:gd name="T25" fmla="*/ 0 h 1331"/>
                <a:gd name="T26" fmla="*/ 0 w 1259"/>
                <a:gd name="T27" fmla="*/ 0 h 1331"/>
                <a:gd name="T28" fmla="*/ 0 w 1259"/>
                <a:gd name="T29" fmla="*/ 0 h 1331"/>
                <a:gd name="T30" fmla="*/ 0 w 1259"/>
                <a:gd name="T31" fmla="*/ 0 h 1331"/>
                <a:gd name="T32" fmla="*/ 0 w 1259"/>
                <a:gd name="T33" fmla="*/ 0 h 1331"/>
                <a:gd name="T34" fmla="*/ 0 w 1259"/>
                <a:gd name="T35" fmla="*/ 0 h 1331"/>
                <a:gd name="T36" fmla="*/ 0 w 1259"/>
                <a:gd name="T37" fmla="*/ 0 h 1331"/>
                <a:gd name="T38" fmla="*/ 0 w 1259"/>
                <a:gd name="T39" fmla="*/ 0 h 1331"/>
                <a:gd name="T40" fmla="*/ 0 w 1259"/>
                <a:gd name="T41" fmla="*/ 0 h 1331"/>
                <a:gd name="T42" fmla="*/ 0 w 1259"/>
                <a:gd name="T43" fmla="*/ 0 h 1331"/>
                <a:gd name="T44" fmla="*/ 0 w 1259"/>
                <a:gd name="T45" fmla="*/ 0 h 1331"/>
                <a:gd name="T46" fmla="*/ 0 w 1259"/>
                <a:gd name="T47" fmla="*/ 0 h 1331"/>
                <a:gd name="T48" fmla="*/ 0 w 1259"/>
                <a:gd name="T49" fmla="*/ 0 h 1331"/>
                <a:gd name="T50" fmla="*/ 0 w 1259"/>
                <a:gd name="T51" fmla="*/ 0 h 1331"/>
                <a:gd name="T52" fmla="*/ 0 w 1259"/>
                <a:gd name="T53" fmla="*/ 0 h 1331"/>
                <a:gd name="T54" fmla="*/ 0 w 1259"/>
                <a:gd name="T55" fmla="*/ 0 h 1331"/>
                <a:gd name="T56" fmla="*/ 0 w 1259"/>
                <a:gd name="T57" fmla="*/ 0 h 1331"/>
                <a:gd name="T58" fmla="*/ 0 w 1259"/>
                <a:gd name="T59" fmla="*/ 0 h 1331"/>
                <a:gd name="T60" fmla="*/ 0 w 1259"/>
                <a:gd name="T61" fmla="*/ 0 h 1331"/>
                <a:gd name="T62" fmla="*/ 0 w 1259"/>
                <a:gd name="T63" fmla="*/ 0 h 1331"/>
                <a:gd name="T64" fmla="*/ 0 w 1259"/>
                <a:gd name="T65" fmla="*/ 0 h 1331"/>
                <a:gd name="T66" fmla="*/ 0 w 1259"/>
                <a:gd name="T67" fmla="*/ 0 h 1331"/>
                <a:gd name="T68" fmla="*/ 0 w 1259"/>
                <a:gd name="T69" fmla="*/ 0 h 1331"/>
                <a:gd name="T70" fmla="*/ 0 w 1259"/>
                <a:gd name="T71" fmla="*/ 0 h 1331"/>
                <a:gd name="T72" fmla="*/ 0 w 1259"/>
                <a:gd name="T73" fmla="*/ 0 h 1331"/>
                <a:gd name="T74" fmla="*/ 0 w 1259"/>
                <a:gd name="T75" fmla="*/ 0 h 1331"/>
                <a:gd name="T76" fmla="*/ 0 w 1259"/>
                <a:gd name="T77" fmla="*/ 0 h 1331"/>
                <a:gd name="T78" fmla="*/ 0 w 1259"/>
                <a:gd name="T79" fmla="*/ 0 h 1331"/>
                <a:gd name="T80" fmla="*/ 0 w 1259"/>
                <a:gd name="T81" fmla="*/ 0 h 1331"/>
                <a:gd name="T82" fmla="*/ 0 w 1259"/>
                <a:gd name="T83" fmla="*/ 0 h 1331"/>
                <a:gd name="T84" fmla="*/ 0 w 1259"/>
                <a:gd name="T85" fmla="*/ 0 h 1331"/>
                <a:gd name="T86" fmla="*/ 0 w 1259"/>
                <a:gd name="T87" fmla="*/ 0 h 1331"/>
                <a:gd name="T88" fmla="*/ 0 w 1259"/>
                <a:gd name="T89" fmla="*/ 0 h 1331"/>
                <a:gd name="T90" fmla="*/ 0 w 1259"/>
                <a:gd name="T91" fmla="*/ 0 h 1331"/>
                <a:gd name="T92" fmla="*/ 0 w 1259"/>
                <a:gd name="T93" fmla="*/ 0 h 1331"/>
                <a:gd name="T94" fmla="*/ 0 w 1259"/>
                <a:gd name="T95" fmla="*/ 0 h 1331"/>
                <a:gd name="T96" fmla="*/ 0 w 1259"/>
                <a:gd name="T97" fmla="*/ 0 h 1331"/>
                <a:gd name="T98" fmla="*/ 0 w 1259"/>
                <a:gd name="T99" fmla="*/ 0 h 1331"/>
                <a:gd name="T100" fmla="*/ 0 w 1259"/>
                <a:gd name="T101" fmla="*/ 0 h 1331"/>
                <a:gd name="T102" fmla="*/ 0 w 1259"/>
                <a:gd name="T103" fmla="*/ 0 h 1331"/>
                <a:gd name="T104" fmla="*/ 0 w 1259"/>
                <a:gd name="T105" fmla="*/ 0 h 1331"/>
                <a:gd name="T106" fmla="*/ 0 w 1259"/>
                <a:gd name="T107" fmla="*/ 0 h 1331"/>
                <a:gd name="T108" fmla="*/ 0 w 1259"/>
                <a:gd name="T109" fmla="*/ 0 h 1331"/>
                <a:gd name="T110" fmla="*/ 0 w 1259"/>
                <a:gd name="T111" fmla="*/ 0 h 133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59"/>
                <a:gd name="T169" fmla="*/ 0 h 1331"/>
                <a:gd name="T170" fmla="*/ 1259 w 1259"/>
                <a:gd name="T171" fmla="*/ 1331 h 133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59" h="1331">
                  <a:moveTo>
                    <a:pt x="1254" y="23"/>
                  </a:moveTo>
                  <a:lnTo>
                    <a:pt x="1237" y="42"/>
                  </a:lnTo>
                  <a:cubicBezTo>
                    <a:pt x="1232" y="47"/>
                    <a:pt x="1224" y="47"/>
                    <a:pt x="1219" y="42"/>
                  </a:cubicBezTo>
                  <a:cubicBezTo>
                    <a:pt x="1213" y="37"/>
                    <a:pt x="1213" y="29"/>
                    <a:pt x="1218" y="24"/>
                  </a:cubicBezTo>
                  <a:lnTo>
                    <a:pt x="1236" y="6"/>
                  </a:lnTo>
                  <a:cubicBezTo>
                    <a:pt x="1241" y="0"/>
                    <a:pt x="1249" y="0"/>
                    <a:pt x="1254" y="5"/>
                  </a:cubicBezTo>
                  <a:cubicBezTo>
                    <a:pt x="1259" y="10"/>
                    <a:pt x="1259" y="18"/>
                    <a:pt x="1254" y="23"/>
                  </a:cubicBezTo>
                  <a:close/>
                  <a:moveTo>
                    <a:pt x="1202" y="79"/>
                  </a:moveTo>
                  <a:lnTo>
                    <a:pt x="1184" y="98"/>
                  </a:lnTo>
                  <a:cubicBezTo>
                    <a:pt x="1179" y="103"/>
                    <a:pt x="1171" y="103"/>
                    <a:pt x="1166" y="98"/>
                  </a:cubicBezTo>
                  <a:cubicBezTo>
                    <a:pt x="1161" y="93"/>
                    <a:pt x="1161" y="85"/>
                    <a:pt x="1165" y="80"/>
                  </a:cubicBezTo>
                  <a:lnTo>
                    <a:pt x="1183" y="61"/>
                  </a:lnTo>
                  <a:cubicBezTo>
                    <a:pt x="1188" y="56"/>
                    <a:pt x="1196" y="56"/>
                    <a:pt x="1201" y="61"/>
                  </a:cubicBezTo>
                  <a:cubicBezTo>
                    <a:pt x="1206" y="66"/>
                    <a:pt x="1206" y="74"/>
                    <a:pt x="1202" y="79"/>
                  </a:cubicBezTo>
                  <a:close/>
                  <a:moveTo>
                    <a:pt x="1149" y="135"/>
                  </a:moveTo>
                  <a:lnTo>
                    <a:pt x="1131" y="153"/>
                  </a:lnTo>
                  <a:cubicBezTo>
                    <a:pt x="1126" y="158"/>
                    <a:pt x="1118" y="159"/>
                    <a:pt x="1113" y="154"/>
                  </a:cubicBezTo>
                  <a:cubicBezTo>
                    <a:pt x="1108" y="149"/>
                    <a:pt x="1108" y="141"/>
                    <a:pt x="1113" y="136"/>
                  </a:cubicBezTo>
                  <a:lnTo>
                    <a:pt x="1130" y="117"/>
                  </a:lnTo>
                  <a:cubicBezTo>
                    <a:pt x="1135" y="112"/>
                    <a:pt x="1143" y="112"/>
                    <a:pt x="1148" y="117"/>
                  </a:cubicBezTo>
                  <a:cubicBezTo>
                    <a:pt x="1153" y="122"/>
                    <a:pt x="1154" y="130"/>
                    <a:pt x="1149" y="135"/>
                  </a:cubicBezTo>
                  <a:close/>
                  <a:moveTo>
                    <a:pt x="1096" y="191"/>
                  </a:moveTo>
                  <a:lnTo>
                    <a:pt x="1078" y="209"/>
                  </a:lnTo>
                  <a:cubicBezTo>
                    <a:pt x="1074" y="214"/>
                    <a:pt x="1066" y="215"/>
                    <a:pt x="1060" y="210"/>
                  </a:cubicBezTo>
                  <a:cubicBezTo>
                    <a:pt x="1055" y="205"/>
                    <a:pt x="1055" y="197"/>
                    <a:pt x="1060" y="192"/>
                  </a:cubicBezTo>
                  <a:lnTo>
                    <a:pt x="1077" y="173"/>
                  </a:lnTo>
                  <a:cubicBezTo>
                    <a:pt x="1082" y="168"/>
                    <a:pt x="1090" y="168"/>
                    <a:pt x="1096" y="172"/>
                  </a:cubicBezTo>
                  <a:cubicBezTo>
                    <a:pt x="1101" y="177"/>
                    <a:pt x="1101" y="185"/>
                    <a:pt x="1096" y="191"/>
                  </a:cubicBezTo>
                  <a:close/>
                  <a:moveTo>
                    <a:pt x="1043" y="246"/>
                  </a:moveTo>
                  <a:lnTo>
                    <a:pt x="1026" y="265"/>
                  </a:lnTo>
                  <a:cubicBezTo>
                    <a:pt x="1021" y="270"/>
                    <a:pt x="1013" y="270"/>
                    <a:pt x="1008" y="266"/>
                  </a:cubicBezTo>
                  <a:cubicBezTo>
                    <a:pt x="1002" y="261"/>
                    <a:pt x="1002" y="253"/>
                    <a:pt x="1007" y="247"/>
                  </a:cubicBezTo>
                  <a:lnTo>
                    <a:pt x="1025" y="229"/>
                  </a:lnTo>
                  <a:cubicBezTo>
                    <a:pt x="1030" y="224"/>
                    <a:pt x="1038" y="223"/>
                    <a:pt x="1043" y="228"/>
                  </a:cubicBezTo>
                  <a:cubicBezTo>
                    <a:pt x="1048" y="233"/>
                    <a:pt x="1048" y="241"/>
                    <a:pt x="1043" y="246"/>
                  </a:cubicBezTo>
                  <a:close/>
                  <a:moveTo>
                    <a:pt x="991" y="302"/>
                  </a:moveTo>
                  <a:lnTo>
                    <a:pt x="973" y="321"/>
                  </a:lnTo>
                  <a:cubicBezTo>
                    <a:pt x="968" y="326"/>
                    <a:pt x="960" y="326"/>
                    <a:pt x="955" y="321"/>
                  </a:cubicBezTo>
                  <a:cubicBezTo>
                    <a:pt x="950" y="316"/>
                    <a:pt x="950" y="308"/>
                    <a:pt x="954" y="303"/>
                  </a:cubicBezTo>
                  <a:lnTo>
                    <a:pt x="972" y="285"/>
                  </a:lnTo>
                  <a:cubicBezTo>
                    <a:pt x="977" y="279"/>
                    <a:pt x="985" y="279"/>
                    <a:pt x="990" y="284"/>
                  </a:cubicBezTo>
                  <a:cubicBezTo>
                    <a:pt x="995" y="289"/>
                    <a:pt x="995" y="297"/>
                    <a:pt x="991" y="302"/>
                  </a:cubicBezTo>
                  <a:close/>
                  <a:moveTo>
                    <a:pt x="938" y="358"/>
                  </a:moveTo>
                  <a:lnTo>
                    <a:pt x="920" y="377"/>
                  </a:lnTo>
                  <a:cubicBezTo>
                    <a:pt x="915" y="382"/>
                    <a:pt x="907" y="382"/>
                    <a:pt x="902" y="377"/>
                  </a:cubicBezTo>
                  <a:cubicBezTo>
                    <a:pt x="897" y="372"/>
                    <a:pt x="897" y="364"/>
                    <a:pt x="902" y="359"/>
                  </a:cubicBezTo>
                  <a:lnTo>
                    <a:pt x="919" y="340"/>
                  </a:lnTo>
                  <a:cubicBezTo>
                    <a:pt x="924" y="335"/>
                    <a:pt x="932" y="335"/>
                    <a:pt x="937" y="340"/>
                  </a:cubicBezTo>
                  <a:cubicBezTo>
                    <a:pt x="942" y="345"/>
                    <a:pt x="943" y="353"/>
                    <a:pt x="938" y="358"/>
                  </a:cubicBezTo>
                  <a:close/>
                  <a:moveTo>
                    <a:pt x="885" y="414"/>
                  </a:moveTo>
                  <a:lnTo>
                    <a:pt x="867" y="432"/>
                  </a:lnTo>
                  <a:cubicBezTo>
                    <a:pt x="863" y="438"/>
                    <a:pt x="855" y="438"/>
                    <a:pt x="849" y="433"/>
                  </a:cubicBezTo>
                  <a:cubicBezTo>
                    <a:pt x="844" y="428"/>
                    <a:pt x="844" y="420"/>
                    <a:pt x="849" y="415"/>
                  </a:cubicBezTo>
                  <a:lnTo>
                    <a:pt x="866" y="396"/>
                  </a:lnTo>
                  <a:cubicBezTo>
                    <a:pt x="871" y="391"/>
                    <a:pt x="879" y="391"/>
                    <a:pt x="885" y="396"/>
                  </a:cubicBezTo>
                  <a:cubicBezTo>
                    <a:pt x="890" y="401"/>
                    <a:pt x="890" y="409"/>
                    <a:pt x="885" y="414"/>
                  </a:cubicBezTo>
                  <a:close/>
                  <a:moveTo>
                    <a:pt x="832" y="470"/>
                  </a:moveTo>
                  <a:lnTo>
                    <a:pt x="815" y="488"/>
                  </a:lnTo>
                  <a:cubicBezTo>
                    <a:pt x="810" y="493"/>
                    <a:pt x="802" y="494"/>
                    <a:pt x="797" y="489"/>
                  </a:cubicBezTo>
                  <a:cubicBezTo>
                    <a:pt x="791" y="484"/>
                    <a:pt x="791" y="476"/>
                    <a:pt x="796" y="471"/>
                  </a:cubicBezTo>
                  <a:lnTo>
                    <a:pt x="814" y="452"/>
                  </a:lnTo>
                  <a:cubicBezTo>
                    <a:pt x="819" y="447"/>
                    <a:pt x="827" y="447"/>
                    <a:pt x="832" y="452"/>
                  </a:cubicBezTo>
                  <a:cubicBezTo>
                    <a:pt x="837" y="456"/>
                    <a:pt x="837" y="465"/>
                    <a:pt x="832" y="470"/>
                  </a:cubicBezTo>
                  <a:close/>
                  <a:moveTo>
                    <a:pt x="780" y="525"/>
                  </a:moveTo>
                  <a:lnTo>
                    <a:pt x="762" y="544"/>
                  </a:lnTo>
                  <a:cubicBezTo>
                    <a:pt x="757" y="549"/>
                    <a:pt x="749" y="549"/>
                    <a:pt x="744" y="545"/>
                  </a:cubicBezTo>
                  <a:cubicBezTo>
                    <a:pt x="739" y="540"/>
                    <a:pt x="739" y="532"/>
                    <a:pt x="743" y="526"/>
                  </a:cubicBezTo>
                  <a:lnTo>
                    <a:pt x="761" y="508"/>
                  </a:lnTo>
                  <a:cubicBezTo>
                    <a:pt x="766" y="503"/>
                    <a:pt x="774" y="503"/>
                    <a:pt x="779" y="507"/>
                  </a:cubicBezTo>
                  <a:cubicBezTo>
                    <a:pt x="784" y="512"/>
                    <a:pt x="784" y="520"/>
                    <a:pt x="780" y="525"/>
                  </a:cubicBezTo>
                  <a:close/>
                  <a:moveTo>
                    <a:pt x="727" y="581"/>
                  </a:moveTo>
                  <a:lnTo>
                    <a:pt x="709" y="600"/>
                  </a:lnTo>
                  <a:cubicBezTo>
                    <a:pt x="704" y="605"/>
                    <a:pt x="696" y="605"/>
                    <a:pt x="691" y="600"/>
                  </a:cubicBezTo>
                  <a:cubicBezTo>
                    <a:pt x="686" y="596"/>
                    <a:pt x="686" y="587"/>
                    <a:pt x="691" y="582"/>
                  </a:cubicBezTo>
                  <a:lnTo>
                    <a:pt x="708" y="564"/>
                  </a:lnTo>
                  <a:cubicBezTo>
                    <a:pt x="713" y="559"/>
                    <a:pt x="721" y="558"/>
                    <a:pt x="726" y="563"/>
                  </a:cubicBezTo>
                  <a:cubicBezTo>
                    <a:pt x="731" y="568"/>
                    <a:pt x="732" y="576"/>
                    <a:pt x="727" y="581"/>
                  </a:cubicBezTo>
                  <a:close/>
                  <a:moveTo>
                    <a:pt x="674" y="637"/>
                  </a:moveTo>
                  <a:lnTo>
                    <a:pt x="656" y="656"/>
                  </a:lnTo>
                  <a:cubicBezTo>
                    <a:pt x="652" y="661"/>
                    <a:pt x="644" y="661"/>
                    <a:pt x="638" y="656"/>
                  </a:cubicBezTo>
                  <a:cubicBezTo>
                    <a:pt x="633" y="651"/>
                    <a:pt x="633" y="643"/>
                    <a:pt x="638" y="638"/>
                  </a:cubicBezTo>
                  <a:lnTo>
                    <a:pt x="655" y="620"/>
                  </a:lnTo>
                  <a:cubicBezTo>
                    <a:pt x="660" y="614"/>
                    <a:pt x="668" y="614"/>
                    <a:pt x="674" y="619"/>
                  </a:cubicBezTo>
                  <a:cubicBezTo>
                    <a:pt x="679" y="624"/>
                    <a:pt x="679" y="632"/>
                    <a:pt x="674" y="637"/>
                  </a:cubicBezTo>
                  <a:close/>
                  <a:moveTo>
                    <a:pt x="621" y="693"/>
                  </a:moveTo>
                  <a:lnTo>
                    <a:pt x="604" y="712"/>
                  </a:lnTo>
                  <a:cubicBezTo>
                    <a:pt x="599" y="717"/>
                    <a:pt x="591" y="717"/>
                    <a:pt x="586" y="712"/>
                  </a:cubicBezTo>
                  <a:cubicBezTo>
                    <a:pt x="580" y="707"/>
                    <a:pt x="580" y="699"/>
                    <a:pt x="585" y="694"/>
                  </a:cubicBezTo>
                  <a:lnTo>
                    <a:pt x="603" y="675"/>
                  </a:lnTo>
                  <a:cubicBezTo>
                    <a:pt x="608" y="670"/>
                    <a:pt x="616" y="670"/>
                    <a:pt x="621" y="675"/>
                  </a:cubicBezTo>
                  <a:cubicBezTo>
                    <a:pt x="626" y="680"/>
                    <a:pt x="626" y="688"/>
                    <a:pt x="621" y="693"/>
                  </a:cubicBezTo>
                  <a:close/>
                  <a:moveTo>
                    <a:pt x="569" y="749"/>
                  </a:moveTo>
                  <a:lnTo>
                    <a:pt x="551" y="767"/>
                  </a:lnTo>
                  <a:cubicBezTo>
                    <a:pt x="546" y="772"/>
                    <a:pt x="538" y="773"/>
                    <a:pt x="533" y="768"/>
                  </a:cubicBezTo>
                  <a:cubicBezTo>
                    <a:pt x="528" y="763"/>
                    <a:pt x="528" y="755"/>
                    <a:pt x="532" y="750"/>
                  </a:cubicBezTo>
                  <a:lnTo>
                    <a:pt x="550" y="731"/>
                  </a:lnTo>
                  <a:cubicBezTo>
                    <a:pt x="555" y="726"/>
                    <a:pt x="563" y="726"/>
                    <a:pt x="568" y="731"/>
                  </a:cubicBezTo>
                  <a:cubicBezTo>
                    <a:pt x="573" y="736"/>
                    <a:pt x="573" y="744"/>
                    <a:pt x="569" y="749"/>
                  </a:cubicBezTo>
                  <a:close/>
                  <a:moveTo>
                    <a:pt x="516" y="805"/>
                  </a:moveTo>
                  <a:lnTo>
                    <a:pt x="498" y="823"/>
                  </a:lnTo>
                  <a:cubicBezTo>
                    <a:pt x="493" y="828"/>
                    <a:pt x="485" y="829"/>
                    <a:pt x="480" y="824"/>
                  </a:cubicBezTo>
                  <a:cubicBezTo>
                    <a:pt x="475" y="819"/>
                    <a:pt x="475" y="811"/>
                    <a:pt x="480" y="806"/>
                  </a:cubicBezTo>
                  <a:lnTo>
                    <a:pt x="497" y="787"/>
                  </a:lnTo>
                  <a:cubicBezTo>
                    <a:pt x="502" y="782"/>
                    <a:pt x="510" y="782"/>
                    <a:pt x="515" y="786"/>
                  </a:cubicBezTo>
                  <a:cubicBezTo>
                    <a:pt x="520" y="791"/>
                    <a:pt x="521" y="799"/>
                    <a:pt x="516" y="805"/>
                  </a:cubicBezTo>
                  <a:close/>
                  <a:moveTo>
                    <a:pt x="463" y="860"/>
                  </a:moveTo>
                  <a:lnTo>
                    <a:pt x="445" y="879"/>
                  </a:lnTo>
                  <a:cubicBezTo>
                    <a:pt x="441" y="884"/>
                    <a:pt x="433" y="884"/>
                    <a:pt x="427" y="879"/>
                  </a:cubicBezTo>
                  <a:cubicBezTo>
                    <a:pt x="422" y="875"/>
                    <a:pt x="422" y="867"/>
                    <a:pt x="427" y="861"/>
                  </a:cubicBezTo>
                  <a:lnTo>
                    <a:pt x="444" y="843"/>
                  </a:lnTo>
                  <a:cubicBezTo>
                    <a:pt x="449" y="838"/>
                    <a:pt x="457" y="837"/>
                    <a:pt x="463" y="842"/>
                  </a:cubicBezTo>
                  <a:cubicBezTo>
                    <a:pt x="468" y="847"/>
                    <a:pt x="468" y="855"/>
                    <a:pt x="463" y="860"/>
                  </a:cubicBezTo>
                  <a:close/>
                  <a:moveTo>
                    <a:pt x="410" y="916"/>
                  </a:moveTo>
                  <a:lnTo>
                    <a:pt x="393" y="935"/>
                  </a:lnTo>
                  <a:cubicBezTo>
                    <a:pt x="388" y="940"/>
                    <a:pt x="380" y="940"/>
                    <a:pt x="375" y="935"/>
                  </a:cubicBezTo>
                  <a:cubicBezTo>
                    <a:pt x="369" y="930"/>
                    <a:pt x="369" y="922"/>
                    <a:pt x="374" y="917"/>
                  </a:cubicBezTo>
                  <a:lnTo>
                    <a:pt x="392" y="899"/>
                  </a:lnTo>
                  <a:cubicBezTo>
                    <a:pt x="397" y="893"/>
                    <a:pt x="405" y="893"/>
                    <a:pt x="410" y="898"/>
                  </a:cubicBezTo>
                  <a:cubicBezTo>
                    <a:pt x="415" y="903"/>
                    <a:pt x="415" y="911"/>
                    <a:pt x="410" y="916"/>
                  </a:cubicBezTo>
                  <a:close/>
                  <a:moveTo>
                    <a:pt x="358" y="972"/>
                  </a:moveTo>
                  <a:lnTo>
                    <a:pt x="340" y="991"/>
                  </a:lnTo>
                  <a:cubicBezTo>
                    <a:pt x="335" y="996"/>
                    <a:pt x="327" y="996"/>
                    <a:pt x="322" y="991"/>
                  </a:cubicBezTo>
                  <a:cubicBezTo>
                    <a:pt x="317" y="986"/>
                    <a:pt x="317" y="978"/>
                    <a:pt x="321" y="973"/>
                  </a:cubicBezTo>
                  <a:lnTo>
                    <a:pt x="339" y="954"/>
                  </a:lnTo>
                  <a:cubicBezTo>
                    <a:pt x="344" y="949"/>
                    <a:pt x="352" y="949"/>
                    <a:pt x="357" y="954"/>
                  </a:cubicBezTo>
                  <a:cubicBezTo>
                    <a:pt x="362" y="959"/>
                    <a:pt x="362" y="967"/>
                    <a:pt x="358" y="972"/>
                  </a:cubicBezTo>
                  <a:close/>
                  <a:moveTo>
                    <a:pt x="305" y="1028"/>
                  </a:moveTo>
                  <a:lnTo>
                    <a:pt x="287" y="1046"/>
                  </a:lnTo>
                  <a:cubicBezTo>
                    <a:pt x="282" y="1052"/>
                    <a:pt x="274" y="1052"/>
                    <a:pt x="269" y="1047"/>
                  </a:cubicBezTo>
                  <a:cubicBezTo>
                    <a:pt x="264" y="1042"/>
                    <a:pt x="264" y="1034"/>
                    <a:pt x="269" y="1029"/>
                  </a:cubicBezTo>
                  <a:lnTo>
                    <a:pt x="286" y="1010"/>
                  </a:lnTo>
                  <a:cubicBezTo>
                    <a:pt x="291" y="1005"/>
                    <a:pt x="299" y="1005"/>
                    <a:pt x="304" y="1010"/>
                  </a:cubicBezTo>
                  <a:cubicBezTo>
                    <a:pt x="309" y="1015"/>
                    <a:pt x="310" y="1023"/>
                    <a:pt x="305" y="1028"/>
                  </a:cubicBezTo>
                  <a:close/>
                  <a:moveTo>
                    <a:pt x="252" y="1084"/>
                  </a:moveTo>
                  <a:lnTo>
                    <a:pt x="234" y="1102"/>
                  </a:lnTo>
                  <a:cubicBezTo>
                    <a:pt x="230" y="1107"/>
                    <a:pt x="222" y="1108"/>
                    <a:pt x="216" y="1103"/>
                  </a:cubicBezTo>
                  <a:cubicBezTo>
                    <a:pt x="211" y="1098"/>
                    <a:pt x="211" y="1090"/>
                    <a:pt x="216" y="1085"/>
                  </a:cubicBezTo>
                  <a:lnTo>
                    <a:pt x="233" y="1066"/>
                  </a:lnTo>
                  <a:cubicBezTo>
                    <a:pt x="238" y="1061"/>
                    <a:pt x="246" y="1061"/>
                    <a:pt x="252" y="1066"/>
                  </a:cubicBezTo>
                  <a:cubicBezTo>
                    <a:pt x="257" y="1070"/>
                    <a:pt x="257" y="1079"/>
                    <a:pt x="252" y="1084"/>
                  </a:cubicBezTo>
                  <a:close/>
                  <a:moveTo>
                    <a:pt x="199" y="1139"/>
                  </a:moveTo>
                  <a:lnTo>
                    <a:pt x="182" y="1158"/>
                  </a:lnTo>
                  <a:cubicBezTo>
                    <a:pt x="177" y="1163"/>
                    <a:pt x="169" y="1163"/>
                    <a:pt x="164" y="1159"/>
                  </a:cubicBezTo>
                  <a:cubicBezTo>
                    <a:pt x="158" y="1154"/>
                    <a:pt x="158" y="1146"/>
                    <a:pt x="163" y="1140"/>
                  </a:cubicBezTo>
                  <a:lnTo>
                    <a:pt x="181" y="1122"/>
                  </a:lnTo>
                  <a:cubicBezTo>
                    <a:pt x="186" y="1117"/>
                    <a:pt x="194" y="1117"/>
                    <a:pt x="199" y="1121"/>
                  </a:cubicBezTo>
                  <a:cubicBezTo>
                    <a:pt x="204" y="1126"/>
                    <a:pt x="204" y="1134"/>
                    <a:pt x="199" y="1139"/>
                  </a:cubicBezTo>
                  <a:close/>
                  <a:moveTo>
                    <a:pt x="147" y="1195"/>
                  </a:moveTo>
                  <a:lnTo>
                    <a:pt x="129" y="1214"/>
                  </a:lnTo>
                  <a:cubicBezTo>
                    <a:pt x="124" y="1219"/>
                    <a:pt x="116" y="1219"/>
                    <a:pt x="111" y="1214"/>
                  </a:cubicBezTo>
                  <a:cubicBezTo>
                    <a:pt x="106" y="1210"/>
                    <a:pt x="105" y="1201"/>
                    <a:pt x="110" y="1196"/>
                  </a:cubicBezTo>
                  <a:lnTo>
                    <a:pt x="128" y="1178"/>
                  </a:lnTo>
                  <a:cubicBezTo>
                    <a:pt x="133" y="1173"/>
                    <a:pt x="141" y="1172"/>
                    <a:pt x="146" y="1177"/>
                  </a:cubicBezTo>
                  <a:cubicBezTo>
                    <a:pt x="151" y="1182"/>
                    <a:pt x="151" y="1190"/>
                    <a:pt x="147" y="1195"/>
                  </a:cubicBezTo>
                  <a:close/>
                  <a:moveTo>
                    <a:pt x="94" y="1251"/>
                  </a:moveTo>
                  <a:lnTo>
                    <a:pt x="76" y="1270"/>
                  </a:lnTo>
                  <a:cubicBezTo>
                    <a:pt x="71" y="1275"/>
                    <a:pt x="63" y="1275"/>
                    <a:pt x="58" y="1270"/>
                  </a:cubicBezTo>
                  <a:cubicBezTo>
                    <a:pt x="53" y="1265"/>
                    <a:pt x="53" y="1257"/>
                    <a:pt x="58" y="1252"/>
                  </a:cubicBezTo>
                  <a:lnTo>
                    <a:pt x="75" y="1234"/>
                  </a:lnTo>
                  <a:cubicBezTo>
                    <a:pt x="80" y="1228"/>
                    <a:pt x="88" y="1228"/>
                    <a:pt x="93" y="1233"/>
                  </a:cubicBezTo>
                  <a:cubicBezTo>
                    <a:pt x="98" y="1238"/>
                    <a:pt x="99" y="1246"/>
                    <a:pt x="94" y="1251"/>
                  </a:cubicBezTo>
                  <a:close/>
                  <a:moveTo>
                    <a:pt x="41" y="1307"/>
                  </a:moveTo>
                  <a:lnTo>
                    <a:pt x="23" y="1326"/>
                  </a:lnTo>
                  <a:cubicBezTo>
                    <a:pt x="19" y="1331"/>
                    <a:pt x="11" y="1331"/>
                    <a:pt x="5" y="1326"/>
                  </a:cubicBezTo>
                  <a:cubicBezTo>
                    <a:pt x="0" y="1321"/>
                    <a:pt x="0" y="1313"/>
                    <a:pt x="5" y="1308"/>
                  </a:cubicBezTo>
                  <a:lnTo>
                    <a:pt x="22" y="1289"/>
                  </a:lnTo>
                  <a:cubicBezTo>
                    <a:pt x="27" y="1284"/>
                    <a:pt x="35" y="1284"/>
                    <a:pt x="41" y="1289"/>
                  </a:cubicBezTo>
                  <a:cubicBezTo>
                    <a:pt x="46" y="1294"/>
                    <a:pt x="46" y="1302"/>
                    <a:pt x="41" y="1307"/>
                  </a:cubicBezTo>
                  <a:close/>
                </a:path>
              </a:pathLst>
            </a:custGeom>
            <a:solidFill>
              <a:srgbClr val="000000"/>
            </a:solidFill>
            <a:ln w="12700">
              <a:solidFill>
                <a:srgbClr val="000000"/>
              </a:solidFill>
              <a:bevel/>
              <a:headEnd/>
              <a:tailEnd/>
            </a:ln>
          </p:spPr>
          <p:txBody>
            <a:bodyPr/>
            <a:lstStyle/>
            <a:p>
              <a:endParaRPr lang="en-MY"/>
            </a:p>
          </p:txBody>
        </p:sp>
        <p:sp>
          <p:nvSpPr>
            <p:cNvPr id="52288" name="Freeform 62">
              <a:extLst>
                <a:ext uri="{FF2B5EF4-FFF2-40B4-BE49-F238E27FC236}">
                  <a16:creationId xmlns:a16="http://schemas.microsoft.com/office/drawing/2014/main" id="{8322CD17-5C06-4261-BF57-071198271D9F}"/>
                </a:ext>
              </a:extLst>
            </p:cNvPr>
            <p:cNvSpPr>
              <a:spLocks/>
            </p:cNvSpPr>
            <p:nvPr/>
          </p:nvSpPr>
          <p:spPr bwMode="auto">
            <a:xfrm>
              <a:off x="3174" y="2903"/>
              <a:ext cx="81" cy="82"/>
            </a:xfrm>
            <a:custGeom>
              <a:avLst/>
              <a:gdLst>
                <a:gd name="T0" fmla="*/ 0 w 167"/>
                <a:gd name="T1" fmla="*/ 0 h 169"/>
                <a:gd name="T2" fmla="*/ 0 w 167"/>
                <a:gd name="T3" fmla="*/ 0 h 169"/>
                <a:gd name="T4" fmla="*/ 0 w 167"/>
                <a:gd name="T5" fmla="*/ 0 h 169"/>
                <a:gd name="T6" fmla="*/ 0 w 167"/>
                <a:gd name="T7" fmla="*/ 0 h 169"/>
                <a:gd name="T8" fmla="*/ 0 w 167"/>
                <a:gd name="T9" fmla="*/ 0 h 169"/>
                <a:gd name="T10" fmla="*/ 0 60000 65536"/>
                <a:gd name="T11" fmla="*/ 0 60000 65536"/>
                <a:gd name="T12" fmla="*/ 0 60000 65536"/>
                <a:gd name="T13" fmla="*/ 0 60000 65536"/>
                <a:gd name="T14" fmla="*/ 0 60000 65536"/>
                <a:gd name="T15" fmla="*/ 0 w 167"/>
                <a:gd name="T16" fmla="*/ 0 h 169"/>
                <a:gd name="T17" fmla="*/ 167 w 167"/>
                <a:gd name="T18" fmla="*/ 169 h 169"/>
              </a:gdLst>
              <a:ahLst/>
              <a:cxnLst>
                <a:cxn ang="T10">
                  <a:pos x="T0" y="T1"/>
                </a:cxn>
                <a:cxn ang="T11">
                  <a:pos x="T2" y="T3"/>
                </a:cxn>
                <a:cxn ang="T12">
                  <a:pos x="T4" y="T5"/>
                </a:cxn>
                <a:cxn ang="T13">
                  <a:pos x="T6" y="T7"/>
                </a:cxn>
                <a:cxn ang="T14">
                  <a:pos x="T8" y="T9"/>
                </a:cxn>
              </a:cxnLst>
              <a:rect l="T15" t="T16" r="T17" b="T18"/>
              <a:pathLst>
                <a:path w="167" h="169">
                  <a:moveTo>
                    <a:pt x="0" y="169"/>
                  </a:moveTo>
                  <a:lnTo>
                    <a:pt x="51" y="0"/>
                  </a:lnTo>
                  <a:cubicBezTo>
                    <a:pt x="70" y="52"/>
                    <a:pt x="113" y="92"/>
                    <a:pt x="167" y="109"/>
                  </a:cubicBezTo>
                  <a:lnTo>
                    <a:pt x="0" y="169"/>
                  </a:lnTo>
                  <a:close/>
                </a:path>
              </a:pathLst>
            </a:custGeom>
            <a:solidFill>
              <a:srgbClr val="000000"/>
            </a:solidFill>
            <a:ln w="0">
              <a:solidFill>
                <a:srgbClr val="000000"/>
              </a:solidFill>
              <a:round/>
              <a:headEnd/>
              <a:tailEnd/>
            </a:ln>
          </p:spPr>
          <p:txBody>
            <a:bodyPr/>
            <a:lstStyle/>
            <a:p>
              <a:endParaRPr lang="en-MY"/>
            </a:p>
          </p:txBody>
        </p:sp>
        <p:sp>
          <p:nvSpPr>
            <p:cNvPr id="52289" name="Rectangle 63">
              <a:extLst>
                <a:ext uri="{FF2B5EF4-FFF2-40B4-BE49-F238E27FC236}">
                  <a16:creationId xmlns:a16="http://schemas.microsoft.com/office/drawing/2014/main" id="{B669F9C1-2216-4592-BE06-91B2300FFC68}"/>
                </a:ext>
              </a:extLst>
            </p:cNvPr>
            <p:cNvSpPr>
              <a:spLocks noChangeArrowheads="1"/>
            </p:cNvSpPr>
            <p:nvPr/>
          </p:nvSpPr>
          <p:spPr bwMode="auto">
            <a:xfrm>
              <a:off x="2470" y="1547"/>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b="1">
                  <a:solidFill>
                    <a:srgbClr val="000000"/>
                  </a:solidFill>
                  <a:latin typeface="Arial" panose="020B0604020202020204" pitchFamily="34" charset="0"/>
                </a:rPr>
                <a:t>Critical </a:t>
              </a:r>
              <a:endParaRPr lang="en-US" altLang="en-US" b="1">
                <a:latin typeface="Arial" panose="020B0604020202020204" pitchFamily="34" charset="0"/>
              </a:endParaRPr>
            </a:p>
          </p:txBody>
        </p:sp>
        <p:sp>
          <p:nvSpPr>
            <p:cNvPr id="52290" name="Rectangle 64">
              <a:extLst>
                <a:ext uri="{FF2B5EF4-FFF2-40B4-BE49-F238E27FC236}">
                  <a16:creationId xmlns:a16="http://schemas.microsoft.com/office/drawing/2014/main" id="{8849A341-E07C-444C-B225-7FAF2E39EC64}"/>
                </a:ext>
              </a:extLst>
            </p:cNvPr>
            <p:cNvSpPr>
              <a:spLocks noChangeArrowheads="1"/>
            </p:cNvSpPr>
            <p:nvPr/>
          </p:nvSpPr>
          <p:spPr bwMode="auto">
            <a:xfrm>
              <a:off x="2454" y="1717"/>
              <a:ext cx="6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b="1">
                  <a:solidFill>
                    <a:srgbClr val="000000"/>
                  </a:solidFill>
                  <a:latin typeface="Arial" panose="020B0604020202020204" pitchFamily="34" charset="0"/>
                </a:rPr>
                <a:t>Section</a:t>
              </a:r>
              <a:endParaRPr lang="en-US" altLang="en-US" b="1">
                <a:latin typeface="Arial" panose="020B0604020202020204" pitchFamily="34" charset="0"/>
              </a:endParaRPr>
            </a:p>
          </p:txBody>
        </p:sp>
        <p:sp>
          <p:nvSpPr>
            <p:cNvPr id="52291" name="Rectangle 65">
              <a:extLst>
                <a:ext uri="{FF2B5EF4-FFF2-40B4-BE49-F238E27FC236}">
                  <a16:creationId xmlns:a16="http://schemas.microsoft.com/office/drawing/2014/main" id="{57B47C36-43A1-4853-8ED0-F879BD48E170}"/>
                </a:ext>
              </a:extLst>
            </p:cNvPr>
            <p:cNvSpPr>
              <a:spLocks noChangeArrowheads="1"/>
            </p:cNvSpPr>
            <p:nvPr/>
          </p:nvSpPr>
          <p:spPr bwMode="auto">
            <a:xfrm>
              <a:off x="4938" y="2382"/>
              <a:ext cx="8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b="1">
                  <a:solidFill>
                    <a:srgbClr val="000000"/>
                  </a:solidFill>
                  <a:latin typeface="Arial" panose="020B0604020202020204" pitchFamily="34" charset="0"/>
                </a:rPr>
                <a:t>Sessions</a:t>
              </a:r>
              <a:endParaRPr lang="en-US" altLang="en-US" b="1">
                <a:latin typeface="Arial" panose="020B0604020202020204" pitchFamily="34" charset="0"/>
              </a:endParaRPr>
            </a:p>
          </p:txBody>
        </p:sp>
        <p:sp>
          <p:nvSpPr>
            <p:cNvPr id="52292" name="Rectangle 66">
              <a:extLst>
                <a:ext uri="{FF2B5EF4-FFF2-40B4-BE49-F238E27FC236}">
                  <a16:creationId xmlns:a16="http://schemas.microsoft.com/office/drawing/2014/main" id="{BBD06B42-C3BF-439A-9B1A-89DBAFA218FF}"/>
                </a:ext>
              </a:extLst>
            </p:cNvPr>
            <p:cNvSpPr>
              <a:spLocks noChangeArrowheads="1"/>
            </p:cNvSpPr>
            <p:nvPr/>
          </p:nvSpPr>
          <p:spPr bwMode="auto">
            <a:xfrm>
              <a:off x="495" y="1594"/>
              <a:ext cx="92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b="1">
                  <a:solidFill>
                    <a:srgbClr val="000000"/>
                  </a:solidFill>
                  <a:latin typeface="Arial" panose="020B0604020202020204" pitchFamily="34" charset="0"/>
                </a:rPr>
                <a:t>Processes</a:t>
              </a:r>
              <a:endParaRPr lang="en-US" altLang="en-US" b="1">
                <a:latin typeface="Arial" panose="020B0604020202020204" pitchFamily="34" charset="0"/>
              </a:endParaRPr>
            </a:p>
          </p:txBody>
        </p:sp>
        <p:sp>
          <p:nvSpPr>
            <p:cNvPr id="52293" name="Line 67">
              <a:extLst>
                <a:ext uri="{FF2B5EF4-FFF2-40B4-BE49-F238E27FC236}">
                  <a16:creationId xmlns:a16="http://schemas.microsoft.com/office/drawing/2014/main" id="{61AA70A8-2D93-449B-82A8-FCD3763A3300}"/>
                </a:ext>
              </a:extLst>
            </p:cNvPr>
            <p:cNvSpPr>
              <a:spLocks noChangeShapeType="1"/>
            </p:cNvSpPr>
            <p:nvPr/>
          </p:nvSpPr>
          <p:spPr bwMode="auto">
            <a:xfrm>
              <a:off x="905" y="1791"/>
              <a:ext cx="422" cy="691"/>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94" name="Line 68">
              <a:extLst>
                <a:ext uri="{FF2B5EF4-FFF2-40B4-BE49-F238E27FC236}">
                  <a16:creationId xmlns:a16="http://schemas.microsoft.com/office/drawing/2014/main" id="{EE683BD7-4075-48D9-A02A-AAEE068D9AE6}"/>
                </a:ext>
              </a:extLst>
            </p:cNvPr>
            <p:cNvSpPr>
              <a:spLocks noChangeShapeType="1"/>
            </p:cNvSpPr>
            <p:nvPr/>
          </p:nvSpPr>
          <p:spPr bwMode="auto">
            <a:xfrm>
              <a:off x="910" y="1799"/>
              <a:ext cx="557" cy="1627"/>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95" name="Line 69">
              <a:extLst>
                <a:ext uri="{FF2B5EF4-FFF2-40B4-BE49-F238E27FC236}">
                  <a16:creationId xmlns:a16="http://schemas.microsoft.com/office/drawing/2014/main" id="{1A300FDC-F6BA-40C4-977F-2A2D29194A25}"/>
                </a:ext>
              </a:extLst>
            </p:cNvPr>
            <p:cNvSpPr>
              <a:spLocks noChangeShapeType="1"/>
            </p:cNvSpPr>
            <p:nvPr/>
          </p:nvSpPr>
          <p:spPr bwMode="auto">
            <a:xfrm flipV="1">
              <a:off x="917" y="1801"/>
              <a:ext cx="436" cy="10"/>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96" name="Line 70">
              <a:extLst>
                <a:ext uri="{FF2B5EF4-FFF2-40B4-BE49-F238E27FC236}">
                  <a16:creationId xmlns:a16="http://schemas.microsoft.com/office/drawing/2014/main" id="{66D8F31C-E1DC-4F15-A66E-FB801A37BEF5}"/>
                </a:ext>
              </a:extLst>
            </p:cNvPr>
            <p:cNvSpPr>
              <a:spLocks noChangeShapeType="1"/>
            </p:cNvSpPr>
            <p:nvPr/>
          </p:nvSpPr>
          <p:spPr bwMode="auto">
            <a:xfrm>
              <a:off x="2695" y="1939"/>
              <a:ext cx="298" cy="833"/>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97" name="Line 71">
              <a:extLst>
                <a:ext uri="{FF2B5EF4-FFF2-40B4-BE49-F238E27FC236}">
                  <a16:creationId xmlns:a16="http://schemas.microsoft.com/office/drawing/2014/main" id="{0284EECD-D448-4515-85C8-170008AAA68D}"/>
                </a:ext>
              </a:extLst>
            </p:cNvPr>
            <p:cNvSpPr>
              <a:spLocks noChangeShapeType="1"/>
            </p:cNvSpPr>
            <p:nvPr/>
          </p:nvSpPr>
          <p:spPr bwMode="auto">
            <a:xfrm flipH="1">
              <a:off x="4461" y="2385"/>
              <a:ext cx="426" cy="432"/>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298" name="Freeform 72">
              <a:extLst>
                <a:ext uri="{FF2B5EF4-FFF2-40B4-BE49-F238E27FC236}">
                  <a16:creationId xmlns:a16="http://schemas.microsoft.com/office/drawing/2014/main" id="{8C3AD535-366E-47BC-BEAD-00644506447F}"/>
                </a:ext>
              </a:extLst>
            </p:cNvPr>
            <p:cNvSpPr>
              <a:spLocks/>
            </p:cNvSpPr>
            <p:nvPr/>
          </p:nvSpPr>
          <p:spPr bwMode="auto">
            <a:xfrm>
              <a:off x="4485" y="2385"/>
              <a:ext cx="410" cy="1379"/>
            </a:xfrm>
            <a:custGeom>
              <a:avLst/>
              <a:gdLst>
                <a:gd name="T0" fmla="*/ 0 w 410"/>
                <a:gd name="T1" fmla="*/ 1379 h 1379"/>
                <a:gd name="T2" fmla="*/ 410 w 410"/>
                <a:gd name="T3" fmla="*/ 0 h 1379"/>
                <a:gd name="T4" fmla="*/ 0 w 410"/>
                <a:gd name="T5" fmla="*/ 921 h 1379"/>
                <a:gd name="T6" fmla="*/ 0 60000 65536"/>
                <a:gd name="T7" fmla="*/ 0 60000 65536"/>
                <a:gd name="T8" fmla="*/ 0 60000 65536"/>
                <a:gd name="T9" fmla="*/ 0 w 410"/>
                <a:gd name="T10" fmla="*/ 0 h 1379"/>
                <a:gd name="T11" fmla="*/ 410 w 410"/>
                <a:gd name="T12" fmla="*/ 1379 h 1379"/>
              </a:gdLst>
              <a:ahLst/>
              <a:cxnLst>
                <a:cxn ang="T6">
                  <a:pos x="T0" y="T1"/>
                </a:cxn>
                <a:cxn ang="T7">
                  <a:pos x="T2" y="T3"/>
                </a:cxn>
                <a:cxn ang="T8">
                  <a:pos x="T4" y="T5"/>
                </a:cxn>
              </a:cxnLst>
              <a:rect l="T9" t="T10" r="T11" b="T12"/>
              <a:pathLst>
                <a:path w="410" h="1379">
                  <a:moveTo>
                    <a:pt x="0" y="1379"/>
                  </a:moveTo>
                  <a:lnTo>
                    <a:pt x="410" y="0"/>
                  </a:lnTo>
                  <a:lnTo>
                    <a:pt x="0" y="921"/>
                  </a:lnTo>
                </a:path>
              </a:pathLst>
            </a:custGeom>
            <a:noFill/>
            <a:ln w="3175" cap="rnd">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99" name="Line 73">
              <a:extLst>
                <a:ext uri="{FF2B5EF4-FFF2-40B4-BE49-F238E27FC236}">
                  <a16:creationId xmlns:a16="http://schemas.microsoft.com/office/drawing/2014/main" id="{8F343CDC-6453-4004-B93B-4BDBEFCFF2E6}"/>
                </a:ext>
              </a:extLst>
            </p:cNvPr>
            <p:cNvSpPr>
              <a:spLocks noChangeShapeType="1"/>
            </p:cNvSpPr>
            <p:nvPr/>
          </p:nvSpPr>
          <p:spPr bwMode="auto">
            <a:xfrm flipH="1" flipV="1">
              <a:off x="4368" y="1889"/>
              <a:ext cx="522" cy="512"/>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300" name="Line 74">
              <a:extLst>
                <a:ext uri="{FF2B5EF4-FFF2-40B4-BE49-F238E27FC236}">
                  <a16:creationId xmlns:a16="http://schemas.microsoft.com/office/drawing/2014/main" id="{29B93BC7-1079-4F66-A7D5-5616FAEBDE83}"/>
                </a:ext>
              </a:extLst>
            </p:cNvPr>
            <p:cNvSpPr>
              <a:spLocks noChangeShapeType="1"/>
            </p:cNvSpPr>
            <p:nvPr/>
          </p:nvSpPr>
          <p:spPr bwMode="auto">
            <a:xfrm flipH="1" flipV="1">
              <a:off x="4399" y="2298"/>
              <a:ext cx="491" cy="103"/>
            </a:xfrm>
            <a:prstGeom prst="line">
              <a:avLst/>
            </a:prstGeom>
            <a:noFill/>
            <a:ln w="317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MY"/>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Date Placeholder 3">
            <a:extLst>
              <a:ext uri="{FF2B5EF4-FFF2-40B4-BE49-F238E27FC236}">
                <a16:creationId xmlns:a16="http://schemas.microsoft.com/office/drawing/2014/main" id="{4343C961-7B8B-4AF5-B9B6-F1EA232DDA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FD663C-ADB1-458D-A6AA-3B96C5460349}"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3251" name="Slide Number Placeholder 5">
            <a:extLst>
              <a:ext uri="{FF2B5EF4-FFF2-40B4-BE49-F238E27FC236}">
                <a16:creationId xmlns:a16="http://schemas.microsoft.com/office/drawing/2014/main" id="{6141632B-288B-4C72-9D59-2DB8889A87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14C20E2-9C7F-44FD-8E6D-0DF74E913E72}" type="slidenum">
              <a:rPr lang="en-US" altLang="en-US" sz="1400">
                <a:latin typeface="Arial" panose="020B0604020202020204" pitchFamily="34" charset="0"/>
              </a:rPr>
              <a:pPr eaLnBrk="1" hangingPunct="1"/>
              <a:t>34</a:t>
            </a:fld>
            <a:endParaRPr lang="en-US" altLang="en-US" sz="1400">
              <a:latin typeface="Arial" panose="020B0604020202020204" pitchFamily="34" charset="0"/>
            </a:endParaRPr>
          </a:p>
        </p:txBody>
      </p:sp>
      <p:sp>
        <p:nvSpPr>
          <p:cNvPr id="53252" name="Rectangle 2">
            <a:extLst>
              <a:ext uri="{FF2B5EF4-FFF2-40B4-BE49-F238E27FC236}">
                <a16:creationId xmlns:a16="http://schemas.microsoft.com/office/drawing/2014/main" id="{21ED4E35-B184-422B-9DD8-3607D7A7B7FB}"/>
              </a:ext>
            </a:extLst>
          </p:cNvPr>
          <p:cNvSpPr>
            <a:spLocks noGrp="1" noChangeArrowheads="1"/>
          </p:cNvSpPr>
          <p:nvPr>
            <p:ph type="title"/>
          </p:nvPr>
        </p:nvSpPr>
        <p:spPr/>
        <p:txBody>
          <a:bodyPr/>
          <a:lstStyle/>
          <a:p>
            <a:pPr eaLnBrk="1" hangingPunct="1"/>
            <a:r>
              <a:rPr lang="en-US" altLang="en-US"/>
              <a:t>Applications of GME</a:t>
            </a:r>
          </a:p>
        </p:txBody>
      </p:sp>
      <p:sp>
        <p:nvSpPr>
          <p:cNvPr id="53253" name="Rectangle 3">
            <a:extLst>
              <a:ext uri="{FF2B5EF4-FFF2-40B4-BE49-F238E27FC236}">
                <a16:creationId xmlns:a16="http://schemas.microsoft.com/office/drawing/2014/main" id="{13A8072A-8B85-4832-B19C-13A6B1973C9C}"/>
              </a:ext>
            </a:extLst>
          </p:cNvPr>
          <p:cNvSpPr>
            <a:spLocks noGrp="1" noChangeArrowheads="1"/>
          </p:cNvSpPr>
          <p:nvPr>
            <p:ph type="body" idx="1"/>
          </p:nvPr>
        </p:nvSpPr>
        <p:spPr/>
        <p:txBody>
          <a:bodyPr/>
          <a:lstStyle/>
          <a:p>
            <a:pPr algn="just" eaLnBrk="1" hangingPunct="1">
              <a:buFont typeface="Wingdings" panose="05000000000000000000" pitchFamily="2" charset="2"/>
              <a:buChar char="q"/>
            </a:pPr>
            <a:r>
              <a:rPr lang="en-US" altLang="en-US" sz="1800"/>
              <a:t>In some applications such as Computer Supported Cooperative Work (CSCW) </a:t>
            </a:r>
            <a:br>
              <a:rPr lang="en-US" altLang="en-US" sz="1800"/>
            </a:br>
            <a:endParaRPr lang="en-US" altLang="en-US" sz="1800"/>
          </a:p>
          <a:p>
            <a:pPr algn="just" eaLnBrk="1" hangingPunct="1">
              <a:buFont typeface="Wingdings" panose="05000000000000000000" pitchFamily="2" charset="2"/>
              <a:buChar char="q"/>
            </a:pPr>
            <a:r>
              <a:rPr lang="en-US" altLang="en-US" sz="1800"/>
              <a:t>Wireless application</a:t>
            </a:r>
            <a:br>
              <a:rPr lang="en-US" altLang="en-US" sz="1800"/>
            </a:br>
            <a:endParaRPr lang="en-US" altLang="en-US" sz="1800"/>
          </a:p>
          <a:p>
            <a:pPr algn="just" eaLnBrk="1" hangingPunct="1">
              <a:buFont typeface="Wingdings" panose="05000000000000000000" pitchFamily="2" charset="2"/>
              <a:buChar char="q"/>
            </a:pPr>
            <a:r>
              <a:rPr lang="en-US" altLang="en-US" sz="1800"/>
              <a:t>An efficient GME solution could also help improve the quality of services of an Internet server. The GME protocol can be used to group different requests for the same service, and thereby, reduce the memory swapping. </a:t>
            </a:r>
          </a:p>
          <a:p>
            <a:pPr eaLnBrk="1" hangingPunct="1">
              <a:buFontTx/>
              <a:buNone/>
            </a:pP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a:extLst>
              <a:ext uri="{FF2B5EF4-FFF2-40B4-BE49-F238E27FC236}">
                <a16:creationId xmlns:a16="http://schemas.microsoft.com/office/drawing/2014/main" id="{D100047E-2A45-4ABD-B6D6-04B96D9142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AA252A0-7082-4A1B-8DB8-9F754665C6C0}"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4275" name="Slide Number Placeholder 5">
            <a:extLst>
              <a:ext uri="{FF2B5EF4-FFF2-40B4-BE49-F238E27FC236}">
                <a16:creationId xmlns:a16="http://schemas.microsoft.com/office/drawing/2014/main" id="{9EF27F52-2CDA-4059-8375-F4B4A9A34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9611B27-FFC2-4A4C-AB85-C56D68918527}" type="slidenum">
              <a:rPr lang="en-US" altLang="en-US" sz="1400">
                <a:latin typeface="Arial" panose="020B0604020202020204" pitchFamily="34" charset="0"/>
              </a:rPr>
              <a:pPr eaLnBrk="1" hangingPunct="1"/>
              <a:t>35</a:t>
            </a:fld>
            <a:endParaRPr lang="en-US" altLang="en-US" sz="1400">
              <a:latin typeface="Arial" panose="020B0604020202020204" pitchFamily="34" charset="0"/>
            </a:endParaRPr>
          </a:p>
        </p:txBody>
      </p:sp>
      <p:sp>
        <p:nvSpPr>
          <p:cNvPr id="54276" name="Rectangle 2">
            <a:extLst>
              <a:ext uri="{FF2B5EF4-FFF2-40B4-BE49-F238E27FC236}">
                <a16:creationId xmlns:a16="http://schemas.microsoft.com/office/drawing/2014/main" id="{76077A99-D295-4B45-B1D8-257027735371}"/>
              </a:ext>
            </a:extLst>
          </p:cNvPr>
          <p:cNvSpPr>
            <a:spLocks noGrp="1" noChangeArrowheads="1"/>
          </p:cNvSpPr>
          <p:nvPr>
            <p:ph type="title"/>
          </p:nvPr>
        </p:nvSpPr>
        <p:spPr/>
        <p:txBody>
          <a:bodyPr/>
          <a:lstStyle/>
          <a:p>
            <a:pPr eaLnBrk="1" hangingPunct="1"/>
            <a:r>
              <a:rPr lang="en-US" altLang="en-US"/>
              <a:t>Deadlocks in Distributed Systems</a:t>
            </a:r>
          </a:p>
        </p:txBody>
      </p:sp>
      <p:sp>
        <p:nvSpPr>
          <p:cNvPr id="54277" name="Rectangle 3">
            <a:extLst>
              <a:ext uri="{FF2B5EF4-FFF2-40B4-BE49-F238E27FC236}">
                <a16:creationId xmlns:a16="http://schemas.microsoft.com/office/drawing/2014/main" id="{51DB635C-0BE0-4768-B7B5-460A60678E07}"/>
              </a:ext>
            </a:extLst>
          </p:cNvPr>
          <p:cNvSpPr>
            <a:spLocks noGrp="1" noChangeArrowheads="1"/>
          </p:cNvSpPr>
          <p:nvPr>
            <p:ph type="body" idx="1"/>
          </p:nvPr>
        </p:nvSpPr>
        <p:spPr/>
        <p:txBody>
          <a:bodyPr/>
          <a:lstStyle/>
          <a:p>
            <a:pPr eaLnBrk="1" hangingPunct="1">
              <a:lnSpc>
                <a:spcPct val="90000"/>
              </a:lnSpc>
            </a:pPr>
            <a:r>
              <a:rPr lang="en-US" altLang="en-US"/>
              <a:t>A </a:t>
            </a:r>
            <a:r>
              <a:rPr lang="en-US" altLang="en-US" i="1"/>
              <a:t>deadlock </a:t>
            </a:r>
            <a:r>
              <a:rPr lang="en-US" altLang="en-US"/>
              <a:t>is a condition where a process cannot proceed because it needs to obtain a resource held by another process and it itself is holding a resource that the other process needs.</a:t>
            </a:r>
          </a:p>
          <a:p>
            <a:pPr eaLnBrk="1" hangingPunct="1">
              <a:lnSpc>
                <a:spcPct val="90000"/>
              </a:lnSpc>
            </a:pPr>
            <a:endParaRPr lang="en-US" altLang="en-US"/>
          </a:p>
          <a:p>
            <a:pPr eaLnBrk="1" hangingPunct="1">
              <a:lnSpc>
                <a:spcPct val="90000"/>
              </a:lnSpc>
            </a:pPr>
            <a:r>
              <a:rPr lang="en-US" altLang="en-US"/>
              <a:t>We can consider two types of deadlock:</a:t>
            </a:r>
          </a:p>
          <a:p>
            <a:pPr lvl="1" eaLnBrk="1" hangingPunct="1">
              <a:lnSpc>
                <a:spcPct val="90000"/>
              </a:lnSpc>
            </a:pPr>
            <a:r>
              <a:rPr lang="en-US" altLang="en-US" sz="1800" b="1"/>
              <a:t>communication deadlock </a:t>
            </a:r>
            <a:r>
              <a:rPr lang="en-US" altLang="en-US" sz="1800"/>
              <a:t>occurs when process A is trying to send a message to process B, which is trying to send a message to process C which is trying to send a message to A.</a:t>
            </a:r>
          </a:p>
          <a:p>
            <a:pPr eaLnBrk="1" hangingPunct="1">
              <a:lnSpc>
                <a:spcPct val="90000"/>
              </a:lnSpc>
            </a:pPr>
            <a:endParaRPr lang="en-US" altLang="en-US"/>
          </a:p>
          <a:p>
            <a:pPr lvl="1" eaLnBrk="1" hangingPunct="1">
              <a:lnSpc>
                <a:spcPct val="90000"/>
              </a:lnSpc>
            </a:pPr>
            <a:r>
              <a:rPr lang="en-US" altLang="en-US" sz="1800"/>
              <a:t>A </a:t>
            </a:r>
            <a:r>
              <a:rPr lang="en-US" altLang="en-US" sz="1800" b="1"/>
              <a:t>resource deadlock </a:t>
            </a:r>
            <a:r>
              <a:rPr lang="en-US" altLang="en-US" sz="1800"/>
              <a:t>occurs when processes are trying to get exclusive access to devices, files, locks, servers, or other resources.</a:t>
            </a:r>
          </a:p>
          <a:p>
            <a:pPr lvl="1" eaLnBrk="1" hangingPunct="1">
              <a:lnSpc>
                <a:spcPct val="90000"/>
              </a:lnSpc>
            </a:pPr>
            <a:endParaRPr lang="en-US" altLang="en-US" sz="1800"/>
          </a:p>
          <a:p>
            <a:pPr eaLnBrk="1" hangingPunct="1">
              <a:lnSpc>
                <a:spcPct val="90000"/>
              </a:lnSpc>
            </a:pPr>
            <a:r>
              <a:rPr lang="en-US" altLang="en-US"/>
              <a:t> We will not differentiate between these types since we can consider communication channels to be resources without loss of generality.</a:t>
            </a:r>
          </a:p>
          <a:p>
            <a:pPr eaLnBrk="1" hangingPunct="1">
              <a:lnSpc>
                <a:spcPct val="90000"/>
              </a:lnSpc>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DFC7524D-D557-4E21-BCA1-6D140DE696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1DA68B5-024E-479E-A17A-BB242623D536}"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5299" name="Slide Number Placeholder 5">
            <a:extLst>
              <a:ext uri="{FF2B5EF4-FFF2-40B4-BE49-F238E27FC236}">
                <a16:creationId xmlns:a16="http://schemas.microsoft.com/office/drawing/2014/main" id="{887B2645-8AEE-47E6-B062-86A39C2D72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64586AA-3037-4954-9D1D-1162DFCA93BE}" type="slidenum">
              <a:rPr lang="en-US" altLang="en-US" sz="1400">
                <a:latin typeface="Arial" panose="020B0604020202020204" pitchFamily="34" charset="0"/>
              </a:rPr>
              <a:pPr eaLnBrk="1" hangingPunct="1"/>
              <a:t>36</a:t>
            </a:fld>
            <a:endParaRPr lang="en-US" altLang="en-US" sz="1400">
              <a:latin typeface="Arial" panose="020B0604020202020204" pitchFamily="34" charset="0"/>
            </a:endParaRPr>
          </a:p>
        </p:txBody>
      </p:sp>
      <p:sp>
        <p:nvSpPr>
          <p:cNvPr id="55300" name="Rectangle 2">
            <a:extLst>
              <a:ext uri="{FF2B5EF4-FFF2-40B4-BE49-F238E27FC236}">
                <a16:creationId xmlns:a16="http://schemas.microsoft.com/office/drawing/2014/main" id="{622245A9-D6AB-4AE8-AC7F-B9AAE69CA0A2}"/>
              </a:ext>
            </a:extLst>
          </p:cNvPr>
          <p:cNvSpPr>
            <a:spLocks noGrp="1" noChangeArrowheads="1"/>
          </p:cNvSpPr>
          <p:nvPr>
            <p:ph type="title"/>
          </p:nvPr>
        </p:nvSpPr>
        <p:spPr/>
        <p:txBody>
          <a:bodyPr/>
          <a:lstStyle/>
          <a:p>
            <a:pPr eaLnBrk="1" hangingPunct="1"/>
            <a:r>
              <a:rPr lang="en-US" altLang="en-US"/>
              <a:t>Necessary conditions for Deadlock</a:t>
            </a:r>
          </a:p>
        </p:txBody>
      </p:sp>
      <p:sp>
        <p:nvSpPr>
          <p:cNvPr id="55301" name="Rectangle 3">
            <a:extLst>
              <a:ext uri="{FF2B5EF4-FFF2-40B4-BE49-F238E27FC236}">
                <a16:creationId xmlns:a16="http://schemas.microsoft.com/office/drawing/2014/main" id="{AA2D353E-68A7-4AF0-A436-23E6FD7CABDB}"/>
              </a:ext>
            </a:extLst>
          </p:cNvPr>
          <p:cNvSpPr>
            <a:spLocks noGrp="1" noChangeArrowheads="1"/>
          </p:cNvSpPr>
          <p:nvPr>
            <p:ph type="body" idx="1"/>
          </p:nvPr>
        </p:nvSpPr>
        <p:spPr/>
        <p:txBody>
          <a:bodyPr/>
          <a:lstStyle/>
          <a:p>
            <a:pPr eaLnBrk="1" hangingPunct="1"/>
            <a:r>
              <a:rPr lang="en-US" altLang="en-US"/>
              <a:t>Four conditions have to be met for deadlock to be present:</a:t>
            </a:r>
          </a:p>
          <a:p>
            <a:pPr lvl="1" eaLnBrk="1" hangingPunct="1"/>
            <a:endParaRPr lang="en-US" altLang="en-US" sz="1800" b="1"/>
          </a:p>
          <a:p>
            <a:pPr lvl="1" eaLnBrk="1" hangingPunct="1"/>
            <a:r>
              <a:rPr lang="en-US" altLang="en-US" sz="1800" b="1"/>
              <a:t>Mutual exclusion. </a:t>
            </a:r>
            <a:r>
              <a:rPr lang="en-US" altLang="en-US" sz="1800"/>
              <a:t>A resource can be held by at most one process</a:t>
            </a:r>
          </a:p>
          <a:p>
            <a:pPr lvl="1" eaLnBrk="1" hangingPunct="1"/>
            <a:endParaRPr lang="en-US" altLang="en-US" sz="1800" b="1"/>
          </a:p>
          <a:p>
            <a:pPr lvl="1" eaLnBrk="1" hangingPunct="1"/>
            <a:r>
              <a:rPr lang="en-US" altLang="en-US" sz="1800" b="1"/>
              <a:t>Hold and wait. </a:t>
            </a:r>
            <a:r>
              <a:rPr lang="en-US" altLang="en-US" sz="1800"/>
              <a:t>Processes that already hold resources can wait for another resource.</a:t>
            </a:r>
          </a:p>
          <a:p>
            <a:pPr lvl="1" eaLnBrk="1" hangingPunct="1"/>
            <a:endParaRPr lang="en-US" altLang="en-US" sz="1800" b="1"/>
          </a:p>
          <a:p>
            <a:pPr lvl="1" eaLnBrk="1" hangingPunct="1"/>
            <a:r>
              <a:rPr lang="en-US" altLang="en-US" sz="1800" b="1"/>
              <a:t>Non-preemption. </a:t>
            </a:r>
            <a:r>
              <a:rPr lang="en-US" altLang="en-US" sz="1800"/>
              <a:t>A resource, once granted, cannot be taken away from a process.</a:t>
            </a:r>
          </a:p>
          <a:p>
            <a:pPr lvl="1" eaLnBrk="1" hangingPunct="1"/>
            <a:endParaRPr lang="en-US" altLang="en-US" sz="1800" b="1"/>
          </a:p>
          <a:p>
            <a:pPr lvl="1" eaLnBrk="1" hangingPunct="1"/>
            <a:r>
              <a:rPr lang="en-US" altLang="en-US" sz="1800" b="1"/>
              <a:t>Circular wait. </a:t>
            </a:r>
            <a:r>
              <a:rPr lang="en-US" altLang="en-US" sz="1800"/>
              <a:t>Two or more processes are waiting for resources held by one of the other processes.</a:t>
            </a: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a:extLst>
              <a:ext uri="{FF2B5EF4-FFF2-40B4-BE49-F238E27FC236}">
                <a16:creationId xmlns:a16="http://schemas.microsoft.com/office/drawing/2014/main" id="{3B00865C-D6F5-42A8-809A-134850507C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71B0DC6-1CBC-475E-BAFF-ABBF74172705}"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6323" name="Slide Number Placeholder 5">
            <a:extLst>
              <a:ext uri="{FF2B5EF4-FFF2-40B4-BE49-F238E27FC236}">
                <a16:creationId xmlns:a16="http://schemas.microsoft.com/office/drawing/2014/main" id="{7D7F2350-71A8-4336-AEDE-4D76912D8E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DD688DA-7F30-4E51-903C-3FC76AA43C20}" type="slidenum">
              <a:rPr lang="en-US" altLang="en-US" sz="1400">
                <a:latin typeface="Arial" panose="020B0604020202020204" pitchFamily="34" charset="0"/>
              </a:rPr>
              <a:pPr eaLnBrk="1" hangingPunct="1"/>
              <a:t>37</a:t>
            </a:fld>
            <a:endParaRPr lang="en-US" altLang="en-US" sz="1400">
              <a:latin typeface="Arial" panose="020B0604020202020204" pitchFamily="34" charset="0"/>
            </a:endParaRPr>
          </a:p>
        </p:txBody>
      </p:sp>
      <p:sp>
        <p:nvSpPr>
          <p:cNvPr id="56324" name="Rectangle 2">
            <a:extLst>
              <a:ext uri="{FF2B5EF4-FFF2-40B4-BE49-F238E27FC236}">
                <a16:creationId xmlns:a16="http://schemas.microsoft.com/office/drawing/2014/main" id="{3E9F61C1-5A51-44C5-91BA-F30AB7739EF2}"/>
              </a:ext>
            </a:extLst>
          </p:cNvPr>
          <p:cNvSpPr>
            <a:spLocks noGrp="1" noChangeArrowheads="1"/>
          </p:cNvSpPr>
          <p:nvPr>
            <p:ph type="title"/>
          </p:nvPr>
        </p:nvSpPr>
        <p:spPr/>
        <p:txBody>
          <a:bodyPr/>
          <a:lstStyle/>
          <a:p>
            <a:pPr eaLnBrk="1" hangingPunct="1"/>
            <a:r>
              <a:rPr lang="en-US" altLang="en-US"/>
              <a:t>Deadlock Modeling</a:t>
            </a:r>
          </a:p>
        </p:txBody>
      </p:sp>
      <p:sp>
        <p:nvSpPr>
          <p:cNvPr id="56325" name="Rectangle 3">
            <a:extLst>
              <a:ext uri="{FF2B5EF4-FFF2-40B4-BE49-F238E27FC236}">
                <a16:creationId xmlns:a16="http://schemas.microsoft.com/office/drawing/2014/main" id="{94E0FE3E-D9E5-4887-86D9-CDA4F9D2D0CC}"/>
              </a:ext>
            </a:extLst>
          </p:cNvPr>
          <p:cNvSpPr>
            <a:spLocks noGrp="1" noChangeArrowheads="1"/>
          </p:cNvSpPr>
          <p:nvPr>
            <p:ph type="body" idx="1"/>
          </p:nvPr>
        </p:nvSpPr>
        <p:spPr>
          <a:xfrm>
            <a:off x="533400" y="1600200"/>
            <a:ext cx="4495800" cy="4525963"/>
          </a:xfrm>
        </p:spPr>
        <p:txBody>
          <a:bodyPr/>
          <a:lstStyle/>
          <a:p>
            <a:pPr eaLnBrk="1" hangingPunct="1"/>
            <a:r>
              <a:rPr lang="en-US" altLang="en-US" sz="1800"/>
              <a:t>For deadlock modeling, a directed graph, called a </a:t>
            </a:r>
            <a:r>
              <a:rPr lang="en-US" altLang="en-US" sz="1800" i="1"/>
              <a:t>resource allocation graph,</a:t>
            </a:r>
            <a:r>
              <a:rPr lang="en-US" altLang="en-US" sz="1800"/>
              <a:t> is used in which both the sets </a:t>
            </a:r>
          </a:p>
          <a:p>
            <a:pPr eaLnBrk="1" hangingPunct="1">
              <a:buFontTx/>
              <a:buNone/>
            </a:pPr>
            <a:r>
              <a:rPr lang="en-US" altLang="en-US" sz="1800"/>
              <a:t>	of nodes and edges are partitioned </a:t>
            </a:r>
          </a:p>
          <a:p>
            <a:pPr eaLnBrk="1" hangingPunct="1">
              <a:buFontTx/>
              <a:buNone/>
            </a:pPr>
            <a:r>
              <a:rPr lang="en-US" altLang="en-US" sz="1800"/>
              <a:t>	into two types, resulting in following graph elements-</a:t>
            </a:r>
          </a:p>
          <a:p>
            <a:pPr eaLnBrk="1" hangingPunct="1"/>
            <a:endParaRPr lang="en-US" altLang="en-US" sz="1800"/>
          </a:p>
          <a:p>
            <a:pPr lvl="1" eaLnBrk="1" hangingPunct="1"/>
            <a:r>
              <a:rPr lang="en-US" altLang="en-US" sz="1600" b="1"/>
              <a:t>Process nodes: </a:t>
            </a:r>
            <a:r>
              <a:rPr lang="en-US" altLang="en-US" sz="1600" b="1" i="1"/>
              <a:t>P</a:t>
            </a:r>
            <a:r>
              <a:rPr lang="en-US" altLang="en-US" sz="1600" b="1" baseline="-25000"/>
              <a:t>1</a:t>
            </a:r>
            <a:r>
              <a:rPr lang="en-US" altLang="en-US" sz="1600" b="1"/>
              <a:t>, </a:t>
            </a:r>
            <a:r>
              <a:rPr lang="en-US" altLang="en-US" sz="1600" b="1" i="1"/>
              <a:t>P</a:t>
            </a:r>
            <a:r>
              <a:rPr lang="en-US" altLang="en-US" sz="1600" b="1" baseline="-25000"/>
              <a:t>2</a:t>
            </a:r>
            <a:r>
              <a:rPr lang="en-US" altLang="en-US" sz="1600" b="1"/>
              <a:t>, </a:t>
            </a:r>
            <a:r>
              <a:rPr lang="en-US" altLang="en-US" sz="1600" b="1" i="1"/>
              <a:t>P</a:t>
            </a:r>
            <a:r>
              <a:rPr lang="en-US" altLang="en-US" sz="1600" b="1" baseline="-25000"/>
              <a:t>3</a:t>
            </a:r>
          </a:p>
          <a:p>
            <a:pPr lvl="1" eaLnBrk="1" hangingPunct="1"/>
            <a:r>
              <a:rPr lang="en-US" altLang="en-US" sz="1600" b="1"/>
              <a:t>Resource nodes: </a:t>
            </a:r>
            <a:r>
              <a:rPr lang="en-US" altLang="en-US" sz="1600" b="1" i="1"/>
              <a:t>R</a:t>
            </a:r>
            <a:r>
              <a:rPr lang="en-US" altLang="en-US" sz="1600" b="1" baseline="-25000"/>
              <a:t>1</a:t>
            </a:r>
            <a:r>
              <a:rPr lang="en-US" altLang="en-US" sz="1600" b="1"/>
              <a:t>, </a:t>
            </a:r>
            <a:r>
              <a:rPr lang="en-US" altLang="en-US" sz="1600" b="1" i="1"/>
              <a:t>R</a:t>
            </a:r>
            <a:r>
              <a:rPr lang="en-US" altLang="en-US" sz="1600" b="1" baseline="-25000"/>
              <a:t>2</a:t>
            </a:r>
            <a:r>
              <a:rPr lang="en-US" altLang="en-US" sz="1600" b="1"/>
              <a:t>, </a:t>
            </a:r>
            <a:r>
              <a:rPr lang="en-US" altLang="en-US" sz="1600" b="1" i="1"/>
              <a:t>R</a:t>
            </a:r>
            <a:r>
              <a:rPr lang="en-US" altLang="en-US" sz="1600" b="1" baseline="-25000"/>
              <a:t>3</a:t>
            </a:r>
          </a:p>
          <a:p>
            <a:pPr lvl="1" eaLnBrk="1" hangingPunct="1"/>
            <a:r>
              <a:rPr lang="en-US" altLang="en-US" sz="1600" b="1"/>
              <a:t>Assignment edges: (</a:t>
            </a:r>
            <a:r>
              <a:rPr lang="en-US" altLang="en-US" sz="1600" b="1" i="1"/>
              <a:t>R</a:t>
            </a:r>
            <a:r>
              <a:rPr lang="en-US" altLang="en-US" sz="1600" b="1" baseline="-25000"/>
              <a:t>1</a:t>
            </a:r>
            <a:r>
              <a:rPr lang="en-US" altLang="en-US" sz="1600" b="1"/>
              <a:t>, </a:t>
            </a:r>
            <a:r>
              <a:rPr lang="en-US" altLang="en-US" sz="1600" b="1" i="1"/>
              <a:t>P</a:t>
            </a:r>
            <a:r>
              <a:rPr lang="en-US" altLang="en-US" sz="1600" b="1" baseline="-25000"/>
              <a:t>1</a:t>
            </a:r>
            <a:r>
              <a:rPr lang="en-US" altLang="en-US" sz="1600" b="1"/>
              <a:t>), (</a:t>
            </a:r>
            <a:r>
              <a:rPr lang="en-US" altLang="en-US" sz="1600" b="1" i="1"/>
              <a:t>R</a:t>
            </a:r>
            <a:r>
              <a:rPr lang="en-US" altLang="en-US" sz="1600" b="1" baseline="-25000"/>
              <a:t>1</a:t>
            </a:r>
            <a:r>
              <a:rPr lang="en-US" altLang="en-US" sz="1600" b="1"/>
              <a:t>, </a:t>
            </a:r>
            <a:r>
              <a:rPr lang="en-US" altLang="en-US" sz="1600" b="1" i="1"/>
              <a:t>P</a:t>
            </a:r>
            <a:r>
              <a:rPr lang="en-US" altLang="en-US" sz="1600" b="1" baseline="-25000"/>
              <a:t>3</a:t>
            </a:r>
            <a:r>
              <a:rPr lang="en-US" altLang="en-US" sz="1600" b="1"/>
              <a:t>)</a:t>
            </a:r>
          </a:p>
          <a:p>
            <a:pPr lvl="1" eaLnBrk="1" hangingPunct="1"/>
            <a:r>
              <a:rPr lang="en-US" altLang="en-US" sz="1600" b="1"/>
              <a:t>Request edges: (</a:t>
            </a:r>
            <a:r>
              <a:rPr lang="en-US" altLang="en-US" sz="1600" b="1" i="1"/>
              <a:t>P</a:t>
            </a:r>
            <a:r>
              <a:rPr lang="en-US" altLang="en-US" sz="1600" b="1" baseline="-25000"/>
              <a:t>1</a:t>
            </a:r>
            <a:r>
              <a:rPr lang="en-US" altLang="en-US" sz="1600" b="1"/>
              <a:t>, </a:t>
            </a:r>
            <a:r>
              <a:rPr lang="en-US" altLang="en-US" sz="1600" b="1" i="1"/>
              <a:t>R</a:t>
            </a:r>
            <a:r>
              <a:rPr lang="en-US" altLang="en-US" sz="1600" b="1" baseline="-25000"/>
              <a:t>2</a:t>
            </a:r>
            <a:r>
              <a:rPr lang="en-US" altLang="en-US" sz="1600" b="1"/>
              <a:t>), (</a:t>
            </a:r>
            <a:r>
              <a:rPr lang="en-US" altLang="en-US" sz="1600" b="1" i="1"/>
              <a:t>P</a:t>
            </a:r>
            <a:r>
              <a:rPr lang="en-US" altLang="en-US" sz="1600" b="1" baseline="-25000"/>
              <a:t>2</a:t>
            </a:r>
            <a:r>
              <a:rPr lang="en-US" altLang="en-US" sz="1600" b="1"/>
              <a:t>, </a:t>
            </a:r>
            <a:r>
              <a:rPr lang="en-US" altLang="en-US" sz="1600" b="1" i="1"/>
              <a:t>R</a:t>
            </a:r>
            <a:r>
              <a:rPr lang="en-US" altLang="en-US" sz="1600" b="1" baseline="-25000"/>
              <a:t>1</a:t>
            </a:r>
            <a:r>
              <a:rPr lang="en-US" altLang="en-US" sz="1600" b="1"/>
              <a:t>)</a:t>
            </a:r>
          </a:p>
          <a:p>
            <a:pPr eaLnBrk="1" hangingPunct="1"/>
            <a:endParaRPr lang="en-US" altLang="en-US" b="1"/>
          </a:p>
          <a:p>
            <a:pPr eaLnBrk="1" hangingPunct="1"/>
            <a:endParaRPr lang="en-US" altLang="en-US"/>
          </a:p>
        </p:txBody>
      </p:sp>
      <p:pic>
        <p:nvPicPr>
          <p:cNvPr id="56326" name="Picture 4" descr="6">
            <a:extLst>
              <a:ext uri="{FF2B5EF4-FFF2-40B4-BE49-F238E27FC236}">
                <a16:creationId xmlns:a16="http://schemas.microsoft.com/office/drawing/2014/main" id="{24749257-3955-4E1F-A93A-D76CE19DE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188" y="1195388"/>
            <a:ext cx="4189412"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a:extLst>
              <a:ext uri="{FF2B5EF4-FFF2-40B4-BE49-F238E27FC236}">
                <a16:creationId xmlns:a16="http://schemas.microsoft.com/office/drawing/2014/main" id="{5C016BF3-F7AA-4CEE-AEB8-DE1761B23A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9896496-9241-4FA4-ADCC-19B2F0B75609}"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7347" name="Slide Number Placeholder 5">
            <a:extLst>
              <a:ext uri="{FF2B5EF4-FFF2-40B4-BE49-F238E27FC236}">
                <a16:creationId xmlns:a16="http://schemas.microsoft.com/office/drawing/2014/main" id="{16C91CD7-B9FC-4F71-A5EE-6A93483F4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3DDA9E-6618-4144-86A7-6777B2D96CC4}" type="slidenum">
              <a:rPr lang="en-US" altLang="en-US" sz="1400">
                <a:latin typeface="Arial" panose="020B0604020202020204" pitchFamily="34" charset="0"/>
              </a:rPr>
              <a:pPr eaLnBrk="1" hangingPunct="1"/>
              <a:t>38</a:t>
            </a:fld>
            <a:endParaRPr lang="en-US" altLang="en-US" sz="1400">
              <a:latin typeface="Arial" panose="020B0604020202020204" pitchFamily="34" charset="0"/>
            </a:endParaRPr>
          </a:p>
        </p:txBody>
      </p:sp>
      <p:sp>
        <p:nvSpPr>
          <p:cNvPr id="57348" name="Rectangle 2">
            <a:extLst>
              <a:ext uri="{FF2B5EF4-FFF2-40B4-BE49-F238E27FC236}">
                <a16:creationId xmlns:a16="http://schemas.microsoft.com/office/drawing/2014/main" id="{CBCE7F26-1C4B-461C-86CC-394B0C74D26B}"/>
              </a:ext>
            </a:extLst>
          </p:cNvPr>
          <p:cNvSpPr>
            <a:spLocks noGrp="1" noChangeArrowheads="1"/>
          </p:cNvSpPr>
          <p:nvPr>
            <p:ph type="title"/>
          </p:nvPr>
        </p:nvSpPr>
        <p:spPr/>
        <p:txBody>
          <a:bodyPr/>
          <a:lstStyle/>
          <a:p>
            <a:pPr eaLnBrk="1" hangingPunct="1"/>
            <a:r>
              <a:rPr lang="en-US" altLang="en-US"/>
              <a:t>Necessary Conditions for Deadlock</a:t>
            </a:r>
          </a:p>
        </p:txBody>
      </p:sp>
      <p:sp>
        <p:nvSpPr>
          <p:cNvPr id="57349" name="Rectangle 3">
            <a:extLst>
              <a:ext uri="{FF2B5EF4-FFF2-40B4-BE49-F238E27FC236}">
                <a16:creationId xmlns:a16="http://schemas.microsoft.com/office/drawing/2014/main" id="{961B8B08-CD8A-4518-A9DE-DA475CD5194E}"/>
              </a:ext>
            </a:extLst>
          </p:cNvPr>
          <p:cNvSpPr>
            <a:spLocks noGrp="1" noChangeArrowheads="1"/>
          </p:cNvSpPr>
          <p:nvPr>
            <p:ph type="body" idx="1"/>
          </p:nvPr>
        </p:nvSpPr>
        <p:spPr>
          <a:xfrm>
            <a:off x="533400" y="1600200"/>
            <a:ext cx="8001000" cy="4525963"/>
          </a:xfrm>
        </p:spPr>
        <p:txBody>
          <a:bodyPr/>
          <a:lstStyle/>
          <a:p>
            <a:pPr eaLnBrk="1" hangingPunct="1"/>
            <a:r>
              <a:rPr lang="en-US" altLang="en-US"/>
              <a:t>In resource allocation graph, a </a:t>
            </a:r>
            <a:r>
              <a:rPr lang="en-US" altLang="en-US" i="1"/>
              <a:t>cycle</a:t>
            </a:r>
            <a:r>
              <a:rPr lang="en-US" altLang="en-US"/>
              <a:t> is a necessary condition for a deadlock to exist.</a:t>
            </a:r>
          </a:p>
        </p:txBody>
      </p:sp>
      <p:pic>
        <p:nvPicPr>
          <p:cNvPr id="57350" name="Picture 4">
            <a:extLst>
              <a:ext uri="{FF2B5EF4-FFF2-40B4-BE49-F238E27FC236}">
                <a16:creationId xmlns:a16="http://schemas.microsoft.com/office/drawing/2014/main" id="{B3E43D5A-7F82-4BF3-B9C7-75A687737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3800475"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5">
            <a:extLst>
              <a:ext uri="{FF2B5EF4-FFF2-40B4-BE49-F238E27FC236}">
                <a16:creationId xmlns:a16="http://schemas.microsoft.com/office/drawing/2014/main" id="{35E14422-B78B-4763-87F7-292846171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493963"/>
            <a:ext cx="39624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Text Box 6">
            <a:extLst>
              <a:ext uri="{FF2B5EF4-FFF2-40B4-BE49-F238E27FC236}">
                <a16:creationId xmlns:a16="http://schemas.microsoft.com/office/drawing/2014/main" id="{D9A402B8-6ECC-4B03-8811-0455C6D55E34}"/>
              </a:ext>
            </a:extLst>
          </p:cNvPr>
          <p:cNvSpPr txBox="1">
            <a:spLocks noChangeArrowheads="1"/>
          </p:cNvSpPr>
          <p:nvPr/>
        </p:nvSpPr>
        <p:spPr bwMode="auto">
          <a:xfrm>
            <a:off x="1143000" y="5562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It is a Deadlock</a:t>
            </a:r>
          </a:p>
        </p:txBody>
      </p:sp>
      <p:sp>
        <p:nvSpPr>
          <p:cNvPr id="57353" name="Text Box 7">
            <a:extLst>
              <a:ext uri="{FF2B5EF4-FFF2-40B4-BE49-F238E27FC236}">
                <a16:creationId xmlns:a16="http://schemas.microsoft.com/office/drawing/2014/main" id="{A31DE51D-18A6-4E35-A941-414630837B25}"/>
              </a:ext>
            </a:extLst>
          </p:cNvPr>
          <p:cNvSpPr txBox="1">
            <a:spLocks noChangeArrowheads="1"/>
          </p:cNvSpPr>
          <p:nvPr/>
        </p:nvSpPr>
        <p:spPr bwMode="auto">
          <a:xfrm>
            <a:off x="5486400" y="55626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But this is not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a:extLst>
              <a:ext uri="{FF2B5EF4-FFF2-40B4-BE49-F238E27FC236}">
                <a16:creationId xmlns:a16="http://schemas.microsoft.com/office/drawing/2014/main" id="{9BA5181B-25C6-462F-9C27-DC904116B9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C3866C1-388E-4E46-B932-EFDB97763ACA}"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8371" name="Slide Number Placeholder 5">
            <a:extLst>
              <a:ext uri="{FF2B5EF4-FFF2-40B4-BE49-F238E27FC236}">
                <a16:creationId xmlns:a16="http://schemas.microsoft.com/office/drawing/2014/main" id="{04EE717B-D2C4-40D5-8E23-AEC78AB298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DAEDBF9-4B84-4A9C-840A-1DD10871AB6D}" type="slidenum">
              <a:rPr lang="en-US" altLang="en-US" sz="1400">
                <a:latin typeface="Arial" panose="020B0604020202020204" pitchFamily="34" charset="0"/>
              </a:rPr>
              <a:pPr eaLnBrk="1" hangingPunct="1"/>
              <a:t>39</a:t>
            </a:fld>
            <a:endParaRPr lang="en-US" altLang="en-US" sz="1400">
              <a:latin typeface="Arial" panose="020B0604020202020204" pitchFamily="34" charset="0"/>
            </a:endParaRPr>
          </a:p>
        </p:txBody>
      </p:sp>
      <p:sp>
        <p:nvSpPr>
          <p:cNvPr id="58372" name="Rectangle 2">
            <a:extLst>
              <a:ext uri="{FF2B5EF4-FFF2-40B4-BE49-F238E27FC236}">
                <a16:creationId xmlns:a16="http://schemas.microsoft.com/office/drawing/2014/main" id="{35CBDC6B-81C0-42ED-8B32-6CA1B1293492}"/>
              </a:ext>
            </a:extLst>
          </p:cNvPr>
          <p:cNvSpPr>
            <a:spLocks noGrp="1" noChangeArrowheads="1"/>
          </p:cNvSpPr>
          <p:nvPr>
            <p:ph type="title"/>
          </p:nvPr>
        </p:nvSpPr>
        <p:spPr/>
        <p:txBody>
          <a:bodyPr/>
          <a:lstStyle/>
          <a:p>
            <a:pPr eaLnBrk="1" hangingPunct="1"/>
            <a:r>
              <a:rPr lang="en-US" altLang="en-US" dirty="0"/>
              <a:t>Sufficient condition for a deadlock</a:t>
            </a:r>
          </a:p>
        </p:txBody>
      </p:sp>
      <p:sp>
        <p:nvSpPr>
          <p:cNvPr id="58373" name="Rectangle 3">
            <a:extLst>
              <a:ext uri="{FF2B5EF4-FFF2-40B4-BE49-F238E27FC236}">
                <a16:creationId xmlns:a16="http://schemas.microsoft.com/office/drawing/2014/main" id="{0238C96C-34FA-4FA9-BDA5-5B94612FAB13}"/>
              </a:ext>
            </a:extLst>
          </p:cNvPr>
          <p:cNvSpPr>
            <a:spLocks noGrp="1" noChangeArrowheads="1"/>
          </p:cNvSpPr>
          <p:nvPr>
            <p:ph type="body" idx="1"/>
          </p:nvPr>
        </p:nvSpPr>
        <p:spPr/>
        <p:txBody>
          <a:bodyPr/>
          <a:lstStyle/>
          <a:p>
            <a:pPr eaLnBrk="1" hangingPunct="1"/>
            <a:r>
              <a:rPr lang="en-US" altLang="en-US"/>
              <a:t>If there is only one copy of all resources</a:t>
            </a:r>
          </a:p>
          <a:p>
            <a:pPr lvl="1" eaLnBrk="1" hangingPunct="1"/>
            <a:r>
              <a:rPr lang="en-US" altLang="en-US" sz="1800" b="1"/>
              <a:t>A Cycle</a:t>
            </a:r>
            <a:r>
              <a:rPr lang="en-US" altLang="en-US" sz="1800"/>
              <a:t> in resource allocation graph</a:t>
            </a:r>
          </a:p>
          <a:p>
            <a:pPr lvl="1" eaLnBrk="1" hangingPunct="1"/>
            <a:endParaRPr lang="en-US" altLang="en-US" sz="1800"/>
          </a:p>
          <a:p>
            <a:pPr eaLnBrk="1" hangingPunct="1"/>
            <a:endParaRPr lang="en-US" altLang="en-US"/>
          </a:p>
          <a:p>
            <a:pPr eaLnBrk="1" hangingPunct="1"/>
            <a:r>
              <a:rPr lang="en-US" altLang="en-US"/>
              <a:t>If there are multiple copies of some resources</a:t>
            </a:r>
          </a:p>
          <a:p>
            <a:pPr lvl="1" eaLnBrk="1" hangingPunct="1"/>
            <a:r>
              <a:rPr lang="en-US" altLang="en-US" sz="1800" b="1"/>
              <a:t>A Knot</a:t>
            </a:r>
            <a:r>
              <a:rPr lang="en-US" altLang="en-US" sz="1800"/>
              <a:t> in resource allocation graph</a:t>
            </a:r>
          </a:p>
          <a:p>
            <a:pPr lvl="1" eaLnBrk="1" hangingPunct="1"/>
            <a:endParaRPr lang="en-US" altLang="en-US" sz="1800"/>
          </a:p>
          <a:p>
            <a:pPr eaLnBrk="1" hangingPunct="1"/>
            <a:r>
              <a:rPr lang="en-US" altLang="en-US"/>
              <a:t>Note-</a:t>
            </a:r>
          </a:p>
          <a:p>
            <a:pPr eaLnBrk="1" hangingPunct="1">
              <a:buFontTx/>
              <a:buNone/>
            </a:pPr>
            <a:r>
              <a:rPr lang="en-US" altLang="en-US"/>
              <a:t>	</a:t>
            </a:r>
            <a:r>
              <a:rPr lang="en-US" altLang="en-US" sz="1800"/>
              <a:t>A </a:t>
            </a:r>
            <a:r>
              <a:rPr lang="en-US" altLang="en-US" sz="1800" b="1"/>
              <a:t>knot</a:t>
            </a:r>
            <a:r>
              <a:rPr lang="en-US" altLang="en-US" sz="1800"/>
              <a:t> in a directed graph is a collection of vertices and edges with the property that </a:t>
            </a:r>
            <a:r>
              <a:rPr lang="en-US" altLang="en-US" sz="1800" b="1" i="1"/>
              <a:t>every vertex in the knot has outgoing edges, and all outgoing edges from vertices in the knot terminate at other vertices in the knot</a:t>
            </a:r>
            <a:r>
              <a:rPr lang="en-US" altLang="en-US" sz="1800"/>
              <a:t>. </a:t>
            </a:r>
          </a:p>
        </p:txBody>
      </p:sp>
      <p:pic>
        <p:nvPicPr>
          <p:cNvPr id="58374" name="Picture 5" descr="knot">
            <a:extLst>
              <a:ext uri="{FF2B5EF4-FFF2-40B4-BE49-F238E27FC236}">
                <a16:creationId xmlns:a16="http://schemas.microsoft.com/office/drawing/2014/main" id="{E726D076-AF1D-442D-B685-2D357C17D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048000"/>
            <a:ext cx="1295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6" descr="cycle1">
            <a:extLst>
              <a:ext uri="{FF2B5EF4-FFF2-40B4-BE49-F238E27FC236}">
                <a16:creationId xmlns:a16="http://schemas.microsoft.com/office/drawing/2014/main" id="{1BE6DE95-2764-4582-957C-216916293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447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A253EF00-54DF-4B84-859B-89AEB9C86B6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00B8E2F-D934-4347-9E18-DF938708B0D9}"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19459" name="Slide Number Placeholder 5">
            <a:extLst>
              <a:ext uri="{FF2B5EF4-FFF2-40B4-BE49-F238E27FC236}">
                <a16:creationId xmlns:a16="http://schemas.microsoft.com/office/drawing/2014/main" id="{37203D48-1D41-4652-8049-78551FF7E4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7A66CF-3E59-4786-A9B8-ADE4BB944C3C}"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19460" name="Rectangle 2">
            <a:extLst>
              <a:ext uri="{FF2B5EF4-FFF2-40B4-BE49-F238E27FC236}">
                <a16:creationId xmlns:a16="http://schemas.microsoft.com/office/drawing/2014/main" id="{37361976-2215-4DDF-8285-ED9C0C771B28}"/>
              </a:ext>
            </a:extLst>
          </p:cNvPr>
          <p:cNvSpPr>
            <a:spLocks noGrp="1" noChangeArrowheads="1"/>
          </p:cNvSpPr>
          <p:nvPr>
            <p:ph type="title"/>
          </p:nvPr>
        </p:nvSpPr>
        <p:spPr/>
        <p:txBody>
          <a:bodyPr/>
          <a:lstStyle/>
          <a:p>
            <a:pPr eaLnBrk="1" hangingPunct="1"/>
            <a:r>
              <a:rPr lang="en-US" altLang="en-US"/>
              <a:t>Issues implementing synchronization in DS</a:t>
            </a:r>
          </a:p>
        </p:txBody>
      </p:sp>
      <p:sp>
        <p:nvSpPr>
          <p:cNvPr id="19461" name="Rectangle 3">
            <a:extLst>
              <a:ext uri="{FF2B5EF4-FFF2-40B4-BE49-F238E27FC236}">
                <a16:creationId xmlns:a16="http://schemas.microsoft.com/office/drawing/2014/main" id="{32CDB202-FE53-4CF5-AE41-9A6700BD4464}"/>
              </a:ext>
            </a:extLst>
          </p:cNvPr>
          <p:cNvSpPr>
            <a:spLocks noGrp="1" noChangeArrowheads="1"/>
          </p:cNvSpPr>
          <p:nvPr>
            <p:ph type="body" idx="1"/>
          </p:nvPr>
        </p:nvSpPr>
        <p:spPr/>
        <p:txBody>
          <a:bodyPr/>
          <a:lstStyle/>
          <a:p>
            <a:pPr eaLnBrk="1" hangingPunct="1"/>
            <a:r>
              <a:rPr lang="en-US" altLang="en-US"/>
              <a:t>In single CPU systems, synchronization problems such as mutual exclusion can be solved using semaphores and monitors. These methods rely on the existence of shared memory.</a:t>
            </a:r>
            <a:endParaRPr lang="en-US" altLang="en-US" i="1"/>
          </a:p>
          <a:p>
            <a:pPr eaLnBrk="1" hangingPunct="1"/>
            <a:endParaRPr lang="en-US" altLang="en-US"/>
          </a:p>
          <a:p>
            <a:pPr eaLnBrk="1" hangingPunct="1"/>
            <a:r>
              <a:rPr lang="en-US" altLang="en-US"/>
              <a:t>We cannot use semaphores and monitors in distributed systems since two processes running on different machines cannot expect to have shared memory.</a:t>
            </a:r>
            <a:endParaRPr lang="en-US" altLang="en-US" i="1"/>
          </a:p>
          <a:p>
            <a:pPr eaLnBrk="1" hangingPunct="1"/>
            <a:endParaRPr lang="en-US" altLang="en-US"/>
          </a:p>
          <a:p>
            <a:pPr eaLnBrk="1" hangingPunct="1"/>
            <a:r>
              <a:rPr lang="en-US" altLang="en-US"/>
              <a:t>Even simple matters such as determining one event happened before the other event requires careful thought.</a:t>
            </a:r>
            <a:endParaRPr lang="en-US" altLang="en-US" i="1"/>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a:extLst>
              <a:ext uri="{FF2B5EF4-FFF2-40B4-BE49-F238E27FC236}">
                <a16:creationId xmlns:a16="http://schemas.microsoft.com/office/drawing/2014/main" id="{C83579F2-5B91-49FB-843D-87A6DC1572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1A9AED7-2A80-4B89-A2D6-E11923613624}"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59395" name="Slide Number Placeholder 5">
            <a:extLst>
              <a:ext uri="{FF2B5EF4-FFF2-40B4-BE49-F238E27FC236}">
                <a16:creationId xmlns:a16="http://schemas.microsoft.com/office/drawing/2014/main" id="{B5C80DFF-A79F-49E2-92F5-C17E31C119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431989-7898-4CF4-856C-4D68BC56DCFA}" type="slidenum">
              <a:rPr lang="en-US" altLang="en-US" sz="1400">
                <a:latin typeface="Arial" panose="020B0604020202020204" pitchFamily="34" charset="0"/>
              </a:rPr>
              <a:pPr eaLnBrk="1" hangingPunct="1"/>
              <a:t>40</a:t>
            </a:fld>
            <a:endParaRPr lang="en-US" altLang="en-US" sz="1400">
              <a:latin typeface="Arial" panose="020B0604020202020204" pitchFamily="34" charset="0"/>
            </a:endParaRPr>
          </a:p>
        </p:txBody>
      </p:sp>
      <p:sp>
        <p:nvSpPr>
          <p:cNvPr id="59397" name="Rectangle 3">
            <a:extLst>
              <a:ext uri="{FF2B5EF4-FFF2-40B4-BE49-F238E27FC236}">
                <a16:creationId xmlns:a16="http://schemas.microsoft.com/office/drawing/2014/main" id="{5767BA50-2755-4820-8005-9BB7DA510719}"/>
              </a:ext>
            </a:extLst>
          </p:cNvPr>
          <p:cNvSpPr>
            <a:spLocks noGrp="1" noChangeArrowheads="1"/>
          </p:cNvSpPr>
          <p:nvPr>
            <p:ph type="body" idx="1"/>
          </p:nvPr>
        </p:nvSpPr>
        <p:spPr>
          <a:xfrm>
            <a:off x="533400" y="1600200"/>
            <a:ext cx="4114800" cy="4525963"/>
          </a:xfrm>
        </p:spPr>
        <p:txBody>
          <a:bodyPr/>
          <a:lstStyle/>
          <a:p>
            <a:pPr eaLnBrk="1" hangingPunct="1">
              <a:buFontTx/>
              <a:buNone/>
            </a:pPr>
            <a:r>
              <a:rPr lang="en-US" altLang="en-US"/>
              <a:t>Cycles:</a:t>
            </a:r>
          </a:p>
          <a:p>
            <a:pPr eaLnBrk="1" hangingPunct="1">
              <a:buFontTx/>
              <a:buNone/>
            </a:pPr>
            <a:r>
              <a:rPr lang="en-US" altLang="en-US"/>
              <a:t>	1. (</a:t>
            </a:r>
            <a:r>
              <a:rPr lang="en-US" altLang="en-US" i="1"/>
              <a:t>P</a:t>
            </a:r>
            <a:r>
              <a:rPr lang="en-US" altLang="en-US" baseline="-25000"/>
              <a:t>1</a:t>
            </a:r>
            <a:r>
              <a:rPr lang="en-US" altLang="en-US"/>
              <a:t>, </a:t>
            </a:r>
            <a:r>
              <a:rPr lang="en-US" altLang="en-US" i="1"/>
              <a:t>R</a:t>
            </a:r>
            <a:r>
              <a:rPr lang="en-US" altLang="en-US" baseline="-25000"/>
              <a:t>2</a:t>
            </a:r>
            <a:r>
              <a:rPr lang="en-US" altLang="en-US"/>
              <a:t>, </a:t>
            </a:r>
            <a:r>
              <a:rPr lang="en-US" altLang="en-US" i="1"/>
              <a:t>P</a:t>
            </a:r>
            <a:r>
              <a:rPr lang="en-US" altLang="en-US" baseline="-25000"/>
              <a:t>2</a:t>
            </a:r>
            <a:r>
              <a:rPr lang="en-US" altLang="en-US"/>
              <a:t>, </a:t>
            </a:r>
            <a:r>
              <a:rPr lang="en-US" altLang="en-US" i="1"/>
              <a:t>R</a:t>
            </a:r>
            <a:r>
              <a:rPr lang="en-US" altLang="en-US" baseline="-25000"/>
              <a:t>1</a:t>
            </a:r>
            <a:r>
              <a:rPr lang="en-US" altLang="en-US"/>
              <a:t>, </a:t>
            </a:r>
            <a:r>
              <a:rPr lang="en-US" altLang="en-US" i="1"/>
              <a:t>P</a:t>
            </a:r>
            <a:r>
              <a:rPr lang="en-US" altLang="en-US" baseline="-25000"/>
              <a:t>1</a:t>
            </a:r>
            <a:r>
              <a:rPr lang="en-US" altLang="en-US"/>
              <a:t>)</a:t>
            </a:r>
          </a:p>
          <a:p>
            <a:pPr eaLnBrk="1" hangingPunct="1">
              <a:buFontTx/>
              <a:buNone/>
            </a:pPr>
            <a:r>
              <a:rPr lang="en-US" altLang="en-US"/>
              <a:t>	2. (</a:t>
            </a:r>
            <a:r>
              <a:rPr lang="en-US" altLang="en-US" i="1"/>
              <a:t>P</a:t>
            </a:r>
            <a:r>
              <a:rPr lang="en-US" altLang="en-US" baseline="-25000"/>
              <a:t>3</a:t>
            </a:r>
            <a:r>
              <a:rPr lang="en-US" altLang="en-US"/>
              <a:t>, </a:t>
            </a:r>
            <a:r>
              <a:rPr lang="en-US" altLang="en-US" i="1"/>
              <a:t>R</a:t>
            </a:r>
            <a:r>
              <a:rPr lang="en-US" altLang="en-US" baseline="-25000"/>
              <a:t>2</a:t>
            </a:r>
            <a:r>
              <a:rPr lang="en-US" altLang="en-US"/>
              <a:t>, </a:t>
            </a:r>
            <a:r>
              <a:rPr lang="en-US" altLang="en-US" i="1"/>
              <a:t>P</a:t>
            </a:r>
            <a:r>
              <a:rPr lang="en-US" altLang="en-US" baseline="-25000"/>
              <a:t>2</a:t>
            </a:r>
            <a:r>
              <a:rPr lang="en-US" altLang="en-US"/>
              <a:t>, </a:t>
            </a:r>
            <a:r>
              <a:rPr lang="en-US" altLang="en-US" i="1"/>
              <a:t>R</a:t>
            </a:r>
            <a:r>
              <a:rPr lang="en-US" altLang="en-US" baseline="-25000"/>
              <a:t>1</a:t>
            </a:r>
            <a:r>
              <a:rPr lang="en-US" altLang="en-US"/>
              <a:t>, </a:t>
            </a:r>
            <a:r>
              <a:rPr lang="en-US" altLang="en-US" i="1"/>
              <a:t>P</a:t>
            </a:r>
            <a:r>
              <a:rPr lang="en-US" altLang="en-US" baseline="-25000"/>
              <a:t>3</a:t>
            </a:r>
            <a:r>
              <a:rPr lang="en-US" altLang="en-US"/>
              <a:t>)</a:t>
            </a:r>
          </a:p>
          <a:p>
            <a:pPr eaLnBrk="1" hangingPunct="1">
              <a:buFontTx/>
              <a:buNone/>
            </a:pPr>
            <a:endParaRPr lang="en-US" altLang="en-US"/>
          </a:p>
          <a:p>
            <a:pPr eaLnBrk="1" hangingPunct="1">
              <a:buFontTx/>
              <a:buNone/>
            </a:pPr>
            <a:r>
              <a:rPr lang="en-US" altLang="en-US"/>
              <a:t>Knot:</a:t>
            </a:r>
          </a:p>
          <a:p>
            <a:pPr eaLnBrk="1" hangingPunct="1">
              <a:buFontTx/>
              <a:buNone/>
            </a:pPr>
            <a:r>
              <a:rPr lang="en-US" altLang="en-US"/>
              <a:t>	1. {</a:t>
            </a:r>
            <a:r>
              <a:rPr lang="en-US" altLang="en-US" i="1"/>
              <a:t>P</a:t>
            </a:r>
            <a:r>
              <a:rPr lang="en-US" altLang="en-US" baseline="-25000"/>
              <a:t>1</a:t>
            </a:r>
            <a:r>
              <a:rPr lang="en-US" altLang="en-US"/>
              <a:t>, </a:t>
            </a:r>
            <a:r>
              <a:rPr lang="en-US" altLang="en-US" i="1"/>
              <a:t>P</a:t>
            </a:r>
            <a:r>
              <a:rPr lang="en-US" altLang="en-US" baseline="-25000"/>
              <a:t>2</a:t>
            </a:r>
            <a:r>
              <a:rPr lang="en-US" altLang="en-US"/>
              <a:t>, </a:t>
            </a:r>
            <a:r>
              <a:rPr lang="en-US" altLang="en-US" i="1"/>
              <a:t>P</a:t>
            </a:r>
            <a:r>
              <a:rPr lang="en-US" altLang="en-US" baseline="-25000"/>
              <a:t>3</a:t>
            </a:r>
            <a:r>
              <a:rPr lang="en-US" altLang="en-US"/>
              <a:t>, </a:t>
            </a:r>
            <a:r>
              <a:rPr lang="en-US" altLang="en-US" i="1"/>
              <a:t>R</a:t>
            </a:r>
            <a:r>
              <a:rPr lang="en-US" altLang="en-US" baseline="-25000"/>
              <a:t>1</a:t>
            </a:r>
            <a:r>
              <a:rPr lang="en-US" altLang="en-US"/>
              <a:t>, </a:t>
            </a:r>
            <a:r>
              <a:rPr lang="en-US" altLang="en-US" i="1"/>
              <a:t>R</a:t>
            </a:r>
            <a:r>
              <a:rPr lang="en-US" altLang="en-US" baseline="-25000"/>
              <a:t>2</a:t>
            </a:r>
            <a:r>
              <a:rPr lang="en-US" altLang="en-US"/>
              <a:t>} </a:t>
            </a:r>
          </a:p>
          <a:p>
            <a:pPr eaLnBrk="1" hangingPunct="1">
              <a:buFontTx/>
              <a:buNone/>
            </a:pPr>
            <a:endParaRPr lang="en-US" altLang="en-US"/>
          </a:p>
          <a:p>
            <a:pPr eaLnBrk="1" hangingPunct="1">
              <a:buFontTx/>
              <a:buNone/>
            </a:pPr>
            <a:r>
              <a:rPr lang="en-US" altLang="en-US"/>
              <a:t>Thus here is a deadlock !</a:t>
            </a:r>
          </a:p>
          <a:p>
            <a:pPr eaLnBrk="1" hangingPunct="1">
              <a:buFontTx/>
              <a:buNone/>
            </a:pPr>
            <a:endParaRPr lang="en-US" altLang="en-US"/>
          </a:p>
          <a:p>
            <a:pPr eaLnBrk="1" hangingPunct="1">
              <a:buFontTx/>
              <a:buNone/>
            </a:pPr>
            <a:endParaRPr lang="en-US" altLang="en-US"/>
          </a:p>
          <a:p>
            <a:pPr eaLnBrk="1" hangingPunct="1">
              <a:buFontTx/>
              <a:buNone/>
            </a:pPr>
            <a:endParaRPr lang="en-US" altLang="en-US"/>
          </a:p>
        </p:txBody>
      </p:sp>
      <p:pic>
        <p:nvPicPr>
          <p:cNvPr id="59398" name="Picture 4">
            <a:extLst>
              <a:ext uri="{FF2B5EF4-FFF2-40B4-BE49-F238E27FC236}">
                <a16:creationId xmlns:a16="http://schemas.microsoft.com/office/drawing/2014/main" id="{95F27B6D-A09B-4DDF-8546-D1C256E63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1447800"/>
            <a:ext cx="41624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B2C25C3A-FA48-4BE4-B2B1-D5057F07FB76}"/>
              </a:ext>
            </a:extLst>
          </p:cNvPr>
          <p:cNvSpPr>
            <a:spLocks noGrp="1" noChangeArrowheads="1"/>
          </p:cNvSpPr>
          <p:nvPr>
            <p:ph type="title"/>
          </p:nvPr>
        </p:nvSpPr>
        <p:spPr>
          <a:xfrm>
            <a:off x="457200" y="274638"/>
            <a:ext cx="8229600" cy="1143000"/>
          </a:xfrm>
        </p:spPr>
        <p:txBody>
          <a:bodyPr/>
          <a:lstStyle/>
          <a:p>
            <a:pPr eaLnBrk="1" hangingPunct="1"/>
            <a:r>
              <a:rPr lang="en-US" altLang="en-US" dirty="0"/>
              <a:t>Sufficient condition for a deadlock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a:extLst>
              <a:ext uri="{FF2B5EF4-FFF2-40B4-BE49-F238E27FC236}">
                <a16:creationId xmlns:a16="http://schemas.microsoft.com/office/drawing/2014/main" id="{A039AF5B-089D-4340-B8A1-A3F72A70E3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6BC10D6-8C2C-443F-AE37-90411F3BC8A7}"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0419" name="Slide Number Placeholder 5">
            <a:extLst>
              <a:ext uri="{FF2B5EF4-FFF2-40B4-BE49-F238E27FC236}">
                <a16:creationId xmlns:a16="http://schemas.microsoft.com/office/drawing/2014/main" id="{D0734C4A-A16D-4C74-80AE-FB38D6368B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C51E244-E726-4CA7-839D-8AD495F72C2D}" type="slidenum">
              <a:rPr lang="en-US" altLang="en-US" sz="1400">
                <a:latin typeface="Arial" panose="020B0604020202020204" pitchFamily="34" charset="0"/>
              </a:rPr>
              <a:pPr eaLnBrk="1" hangingPunct="1"/>
              <a:t>41</a:t>
            </a:fld>
            <a:endParaRPr lang="en-US" altLang="en-US" sz="1400">
              <a:latin typeface="Arial" panose="020B0604020202020204" pitchFamily="34" charset="0"/>
            </a:endParaRPr>
          </a:p>
        </p:txBody>
      </p:sp>
      <p:sp>
        <p:nvSpPr>
          <p:cNvPr id="60420" name="Rectangle 2">
            <a:extLst>
              <a:ext uri="{FF2B5EF4-FFF2-40B4-BE49-F238E27FC236}">
                <a16:creationId xmlns:a16="http://schemas.microsoft.com/office/drawing/2014/main" id="{5D44314F-68FD-47CC-B801-3A23BEFEDAA7}"/>
              </a:ext>
            </a:extLst>
          </p:cNvPr>
          <p:cNvSpPr>
            <a:spLocks noGrp="1" noChangeArrowheads="1"/>
          </p:cNvSpPr>
          <p:nvPr>
            <p:ph type="title"/>
          </p:nvPr>
        </p:nvSpPr>
        <p:spPr/>
        <p:txBody>
          <a:bodyPr/>
          <a:lstStyle/>
          <a:p>
            <a:pPr eaLnBrk="1" hangingPunct="1"/>
            <a:r>
              <a:rPr lang="en-US" altLang="en-US"/>
              <a:t>Wait for Graph</a:t>
            </a:r>
          </a:p>
        </p:txBody>
      </p:sp>
      <p:sp>
        <p:nvSpPr>
          <p:cNvPr id="60421" name="Rectangle 3">
            <a:extLst>
              <a:ext uri="{FF2B5EF4-FFF2-40B4-BE49-F238E27FC236}">
                <a16:creationId xmlns:a16="http://schemas.microsoft.com/office/drawing/2014/main" id="{24C8BABD-FCAF-4548-947E-E08F0E2A8925}"/>
              </a:ext>
            </a:extLst>
          </p:cNvPr>
          <p:cNvSpPr>
            <a:spLocks noGrp="1" noChangeArrowheads="1"/>
          </p:cNvSpPr>
          <p:nvPr>
            <p:ph type="body" idx="1"/>
          </p:nvPr>
        </p:nvSpPr>
        <p:spPr/>
        <p:txBody>
          <a:bodyPr/>
          <a:lstStyle/>
          <a:p>
            <a:pPr eaLnBrk="1" hangingPunct="1"/>
            <a:r>
              <a:rPr lang="en-US" altLang="en-US" sz="1800"/>
              <a:t>When all resource types have only a single unit each, a simplified form of resource allocation graph is used – wait-for graph.</a:t>
            </a:r>
          </a:p>
          <a:p>
            <a:pPr eaLnBrk="1" hangingPunct="1"/>
            <a:endParaRPr lang="en-US" altLang="en-US" sz="1800"/>
          </a:p>
          <a:p>
            <a:pPr eaLnBrk="1" hangingPunct="1"/>
            <a:r>
              <a:rPr lang="en-US" altLang="en-US" sz="1800"/>
              <a:t>Wait-for graph may be constructed from resource allocation graph by removing the resource nodes and collapsing the appropriate edges.</a:t>
            </a:r>
          </a:p>
        </p:txBody>
      </p:sp>
      <p:pic>
        <p:nvPicPr>
          <p:cNvPr id="60422" name="Picture 4">
            <a:extLst>
              <a:ext uri="{FF2B5EF4-FFF2-40B4-BE49-F238E27FC236}">
                <a16:creationId xmlns:a16="http://schemas.microsoft.com/office/drawing/2014/main" id="{642F6E05-16BA-489D-9B66-958B4B421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392488"/>
            <a:ext cx="4086225"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a:extLst>
              <a:ext uri="{FF2B5EF4-FFF2-40B4-BE49-F238E27FC236}">
                <a16:creationId xmlns:a16="http://schemas.microsoft.com/office/drawing/2014/main" id="{7BEEAE4D-12FF-48C0-A7F8-D4F776013C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7D789F1-F6CF-4A5A-B51D-F84579F02E0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1443" name="Slide Number Placeholder 5">
            <a:extLst>
              <a:ext uri="{FF2B5EF4-FFF2-40B4-BE49-F238E27FC236}">
                <a16:creationId xmlns:a16="http://schemas.microsoft.com/office/drawing/2014/main" id="{8FD1FBFC-57DA-4068-93D7-7307D99620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50D7EE-9E62-4328-BCFE-D204899A15FD}" type="slidenum">
              <a:rPr lang="en-US" altLang="en-US" sz="1400">
                <a:latin typeface="Arial" panose="020B0604020202020204" pitchFamily="34" charset="0"/>
              </a:rPr>
              <a:pPr eaLnBrk="1" hangingPunct="1"/>
              <a:t>42</a:t>
            </a:fld>
            <a:endParaRPr lang="en-US" altLang="en-US" sz="1400">
              <a:latin typeface="Arial" panose="020B0604020202020204" pitchFamily="34" charset="0"/>
            </a:endParaRPr>
          </a:p>
        </p:txBody>
      </p:sp>
      <p:sp>
        <p:nvSpPr>
          <p:cNvPr id="61444" name="Rectangle 2">
            <a:extLst>
              <a:ext uri="{FF2B5EF4-FFF2-40B4-BE49-F238E27FC236}">
                <a16:creationId xmlns:a16="http://schemas.microsoft.com/office/drawing/2014/main" id="{BF9D8DFA-F40A-44ED-A469-3605B707D9CC}"/>
              </a:ext>
            </a:extLst>
          </p:cNvPr>
          <p:cNvSpPr>
            <a:spLocks noGrp="1" noChangeArrowheads="1"/>
          </p:cNvSpPr>
          <p:nvPr>
            <p:ph type="title"/>
          </p:nvPr>
        </p:nvSpPr>
        <p:spPr/>
        <p:txBody>
          <a:bodyPr/>
          <a:lstStyle/>
          <a:p>
            <a:pPr eaLnBrk="1" hangingPunct="1"/>
            <a:r>
              <a:rPr lang="en-US" altLang="en-US"/>
              <a:t>Handling deadlocks in DS</a:t>
            </a:r>
          </a:p>
        </p:txBody>
      </p:sp>
      <p:sp>
        <p:nvSpPr>
          <p:cNvPr id="61445" name="Rectangle 3">
            <a:extLst>
              <a:ext uri="{FF2B5EF4-FFF2-40B4-BE49-F238E27FC236}">
                <a16:creationId xmlns:a16="http://schemas.microsoft.com/office/drawing/2014/main" id="{77B141B8-9187-4A11-A980-ED4861AB5D0D}"/>
              </a:ext>
            </a:extLst>
          </p:cNvPr>
          <p:cNvSpPr>
            <a:spLocks noGrp="1" noChangeArrowheads="1"/>
          </p:cNvSpPr>
          <p:nvPr>
            <p:ph type="body" idx="1"/>
          </p:nvPr>
        </p:nvSpPr>
        <p:spPr/>
        <p:txBody>
          <a:bodyPr/>
          <a:lstStyle/>
          <a:p>
            <a:pPr eaLnBrk="1" hangingPunct="1"/>
            <a:r>
              <a:rPr lang="en-US" altLang="en-US"/>
              <a:t>Strategies</a:t>
            </a:r>
          </a:p>
          <a:p>
            <a:pPr eaLnBrk="1" hangingPunct="1">
              <a:buFontTx/>
              <a:buNone/>
            </a:pPr>
            <a:r>
              <a:rPr lang="en-US" altLang="en-US"/>
              <a:t>	</a:t>
            </a:r>
          </a:p>
          <a:p>
            <a:pPr eaLnBrk="1" hangingPunct="1">
              <a:buFontTx/>
              <a:buNone/>
            </a:pPr>
            <a:r>
              <a:rPr lang="en-US" altLang="en-US"/>
              <a:t>	– Ostrich algorithm</a:t>
            </a:r>
          </a:p>
          <a:p>
            <a:pPr eaLnBrk="1" hangingPunct="1">
              <a:buFontTx/>
              <a:buNone/>
            </a:pPr>
            <a:r>
              <a:rPr lang="en-US" altLang="en-US"/>
              <a:t>	</a:t>
            </a:r>
          </a:p>
          <a:p>
            <a:pPr eaLnBrk="1" hangingPunct="1">
              <a:buFontTx/>
              <a:buNone/>
            </a:pPr>
            <a:r>
              <a:rPr lang="en-US" altLang="en-US"/>
              <a:t>	– Deadlock detection and recovery</a:t>
            </a:r>
          </a:p>
          <a:p>
            <a:pPr eaLnBrk="1" hangingPunct="1">
              <a:buFontTx/>
              <a:buNone/>
            </a:pPr>
            <a:r>
              <a:rPr lang="en-US" altLang="en-US"/>
              <a:t>	</a:t>
            </a:r>
          </a:p>
          <a:p>
            <a:pPr eaLnBrk="1" hangingPunct="1">
              <a:buFontTx/>
              <a:buNone/>
            </a:pPr>
            <a:r>
              <a:rPr lang="en-US" altLang="en-US"/>
              <a:t>	– Deadlock prevention by careful resource allocations</a:t>
            </a:r>
          </a:p>
          <a:p>
            <a:pPr eaLnBrk="1" hangingPunct="1">
              <a:buFontTx/>
              <a:buNone/>
            </a:pPr>
            <a:r>
              <a:rPr lang="en-US" altLang="en-US"/>
              <a:t>	</a:t>
            </a:r>
          </a:p>
          <a:p>
            <a:pPr eaLnBrk="1" hangingPunct="1">
              <a:buFontTx/>
              <a:buNone/>
            </a:pPr>
            <a:r>
              <a:rPr lang="en-US" altLang="en-US"/>
              <a:t>	– Deadlock avoidance by designing the system in such a way that     deadlocks become impossible to occur</a:t>
            </a:r>
          </a:p>
          <a:p>
            <a:pPr eaLnBrk="1" hangingPunct="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232388A5-4F04-482A-BFB5-98DF70D983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A39502C-B74A-46C9-9275-E3B28D7FAB37}"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2467" name="Slide Number Placeholder 5">
            <a:extLst>
              <a:ext uri="{FF2B5EF4-FFF2-40B4-BE49-F238E27FC236}">
                <a16:creationId xmlns:a16="http://schemas.microsoft.com/office/drawing/2014/main" id="{F110D754-EB82-4F35-BFEF-E402F93006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984CFBB-ABED-4984-9848-E5BD990298C8}" type="slidenum">
              <a:rPr lang="en-US" altLang="en-US" sz="1400">
                <a:latin typeface="Arial" panose="020B0604020202020204" pitchFamily="34" charset="0"/>
              </a:rPr>
              <a:pPr eaLnBrk="1" hangingPunct="1"/>
              <a:t>43</a:t>
            </a:fld>
            <a:endParaRPr lang="en-US" altLang="en-US" sz="1400">
              <a:latin typeface="Arial" panose="020B0604020202020204" pitchFamily="34" charset="0"/>
            </a:endParaRPr>
          </a:p>
        </p:txBody>
      </p:sp>
      <p:sp>
        <p:nvSpPr>
          <p:cNvPr id="62468" name="Rectangle 2">
            <a:extLst>
              <a:ext uri="{FF2B5EF4-FFF2-40B4-BE49-F238E27FC236}">
                <a16:creationId xmlns:a16="http://schemas.microsoft.com/office/drawing/2014/main" id="{2B003C32-6654-43D5-A1F3-CA8FC7E07A49}"/>
              </a:ext>
            </a:extLst>
          </p:cNvPr>
          <p:cNvSpPr>
            <a:spLocks noGrp="1" noChangeArrowheads="1"/>
          </p:cNvSpPr>
          <p:nvPr>
            <p:ph type="title"/>
          </p:nvPr>
        </p:nvSpPr>
        <p:spPr/>
        <p:txBody>
          <a:bodyPr/>
          <a:lstStyle/>
          <a:p>
            <a:pPr eaLnBrk="1" hangingPunct="1"/>
            <a:r>
              <a:rPr lang="en-US" altLang="en-US"/>
              <a:t>Ostrich Algorithm</a:t>
            </a:r>
          </a:p>
        </p:txBody>
      </p:sp>
      <p:sp>
        <p:nvSpPr>
          <p:cNvPr id="62469" name="Rectangle 3">
            <a:extLst>
              <a:ext uri="{FF2B5EF4-FFF2-40B4-BE49-F238E27FC236}">
                <a16:creationId xmlns:a16="http://schemas.microsoft.com/office/drawing/2014/main" id="{8195FB1E-5EE3-4E58-B952-C2DC3DEAEE74}"/>
              </a:ext>
            </a:extLst>
          </p:cNvPr>
          <p:cNvSpPr>
            <a:spLocks noGrp="1" noChangeArrowheads="1"/>
          </p:cNvSpPr>
          <p:nvPr>
            <p:ph type="body" idx="1"/>
          </p:nvPr>
        </p:nvSpPr>
        <p:spPr/>
        <p:txBody>
          <a:bodyPr/>
          <a:lstStyle/>
          <a:p>
            <a:pPr eaLnBrk="1" hangingPunct="1"/>
            <a:r>
              <a:rPr lang="en-US" altLang="en-US"/>
              <a:t>Ignore the deadlock problem</a:t>
            </a:r>
          </a:p>
        </p:txBody>
      </p:sp>
      <p:pic>
        <p:nvPicPr>
          <p:cNvPr id="62470" name="Picture 4" descr="ostrich1">
            <a:extLst>
              <a:ext uri="{FF2B5EF4-FFF2-40B4-BE49-F238E27FC236}">
                <a16:creationId xmlns:a16="http://schemas.microsoft.com/office/drawing/2014/main" id="{9D858827-D9F7-4A64-B870-D28333997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2006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5" descr="ostrich">
            <a:extLst>
              <a:ext uri="{FF2B5EF4-FFF2-40B4-BE49-F238E27FC236}">
                <a16:creationId xmlns:a16="http://schemas.microsoft.com/office/drawing/2014/main" id="{16ECCF35-C6D1-4D05-A0BD-6FBBCCA9D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63" y="2438400"/>
            <a:ext cx="234473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a:extLst>
              <a:ext uri="{FF2B5EF4-FFF2-40B4-BE49-F238E27FC236}">
                <a16:creationId xmlns:a16="http://schemas.microsoft.com/office/drawing/2014/main" id="{3C560B02-EAEA-4D96-902B-5EA36BB091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9ACC699-015A-49B3-B127-E05711271FA1}"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3491" name="Slide Number Placeholder 5">
            <a:extLst>
              <a:ext uri="{FF2B5EF4-FFF2-40B4-BE49-F238E27FC236}">
                <a16:creationId xmlns:a16="http://schemas.microsoft.com/office/drawing/2014/main" id="{3A062154-AB0C-4ADE-B59B-1B74811305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55EC243-F7B7-4459-8AF7-BE1B0608D2D3}" type="slidenum">
              <a:rPr lang="en-US" altLang="en-US" sz="1400">
                <a:latin typeface="Arial" panose="020B0604020202020204" pitchFamily="34" charset="0"/>
              </a:rPr>
              <a:pPr eaLnBrk="1" hangingPunct="1"/>
              <a:t>44</a:t>
            </a:fld>
            <a:endParaRPr lang="en-US" altLang="en-US" sz="1400">
              <a:latin typeface="Arial" panose="020B0604020202020204" pitchFamily="34" charset="0"/>
            </a:endParaRPr>
          </a:p>
        </p:txBody>
      </p:sp>
      <p:sp>
        <p:nvSpPr>
          <p:cNvPr id="63492" name="Rectangle 2">
            <a:extLst>
              <a:ext uri="{FF2B5EF4-FFF2-40B4-BE49-F238E27FC236}">
                <a16:creationId xmlns:a16="http://schemas.microsoft.com/office/drawing/2014/main" id="{97FE3386-F3F7-4CB7-AB4C-74896001AD34}"/>
              </a:ext>
            </a:extLst>
          </p:cNvPr>
          <p:cNvSpPr>
            <a:spLocks noGrp="1" noChangeArrowheads="1"/>
          </p:cNvSpPr>
          <p:nvPr>
            <p:ph type="title"/>
          </p:nvPr>
        </p:nvSpPr>
        <p:spPr/>
        <p:txBody>
          <a:bodyPr/>
          <a:lstStyle/>
          <a:p>
            <a:pPr eaLnBrk="1" hangingPunct="1"/>
            <a:r>
              <a:rPr lang="en-US" altLang="en-US"/>
              <a:t>Deadlock Detection in DS</a:t>
            </a:r>
          </a:p>
        </p:txBody>
      </p:sp>
      <p:sp>
        <p:nvSpPr>
          <p:cNvPr id="63493" name="Rectangle 3">
            <a:extLst>
              <a:ext uri="{FF2B5EF4-FFF2-40B4-BE49-F238E27FC236}">
                <a16:creationId xmlns:a16="http://schemas.microsoft.com/office/drawing/2014/main" id="{57317A5E-0138-4D48-BEAD-C07724DC4494}"/>
              </a:ext>
            </a:extLst>
          </p:cNvPr>
          <p:cNvSpPr>
            <a:spLocks noGrp="1" noChangeArrowheads="1"/>
          </p:cNvSpPr>
          <p:nvPr>
            <p:ph type="body" idx="1"/>
          </p:nvPr>
        </p:nvSpPr>
        <p:spPr/>
        <p:txBody>
          <a:bodyPr/>
          <a:lstStyle/>
          <a:p>
            <a:pPr eaLnBrk="1" hangingPunct="1"/>
            <a:r>
              <a:rPr lang="en-US" altLang="en-US"/>
              <a:t>Preventing or avoiding deadlocks can be difficult.</a:t>
            </a:r>
          </a:p>
          <a:p>
            <a:pPr eaLnBrk="1" hangingPunct="1"/>
            <a:r>
              <a:rPr lang="en-US" altLang="en-US"/>
              <a:t>Detecting them is easier.</a:t>
            </a:r>
          </a:p>
          <a:p>
            <a:pPr eaLnBrk="1" hangingPunct="1"/>
            <a:r>
              <a:rPr lang="en-US" altLang="en-US"/>
              <a:t>When deadlock is detected</a:t>
            </a:r>
          </a:p>
          <a:p>
            <a:pPr lvl="1" eaLnBrk="1" hangingPunct="1"/>
            <a:r>
              <a:rPr lang="en-US" altLang="en-US" sz="1800"/>
              <a:t>kill off one or more processes</a:t>
            </a:r>
          </a:p>
          <a:p>
            <a:pPr lvl="2" eaLnBrk="1" hangingPunct="1"/>
            <a:r>
              <a:rPr lang="en-US" altLang="en-US"/>
              <a:t>annoyed users</a:t>
            </a:r>
          </a:p>
          <a:p>
            <a:pPr lvl="1" eaLnBrk="1" hangingPunct="1"/>
            <a:r>
              <a:rPr lang="en-US" altLang="en-US" sz="1800"/>
              <a:t>if system is based on atomic transactions, abort one or more transactions</a:t>
            </a:r>
          </a:p>
          <a:p>
            <a:pPr lvl="2" eaLnBrk="1" hangingPunct="1"/>
            <a:r>
              <a:rPr lang="en-US" altLang="en-US"/>
              <a:t>transactions have been designed to withstand being aborted</a:t>
            </a:r>
          </a:p>
          <a:p>
            <a:pPr lvl="2" eaLnBrk="1" hangingPunct="1"/>
            <a:r>
              <a:rPr lang="en-US" altLang="en-US"/>
              <a:t>system restored to state before transaction began</a:t>
            </a:r>
          </a:p>
          <a:p>
            <a:pPr lvl="2" eaLnBrk="1" hangingPunct="1"/>
            <a:r>
              <a:rPr lang="en-US" altLang="en-US"/>
              <a:t>transaction can start a second time</a:t>
            </a:r>
          </a:p>
          <a:p>
            <a:pPr lvl="2" eaLnBrk="1" hangingPunct="1"/>
            <a:r>
              <a:rPr lang="en-US" altLang="en-US"/>
              <a:t>resource allocation in system may be different so the transaction may succeed</a:t>
            </a:r>
          </a:p>
          <a:p>
            <a:pPr eaLnBrk="1" hangingPunct="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a:extLst>
              <a:ext uri="{FF2B5EF4-FFF2-40B4-BE49-F238E27FC236}">
                <a16:creationId xmlns:a16="http://schemas.microsoft.com/office/drawing/2014/main" id="{D79DEEDB-289E-4040-BC82-F583797FF89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5E44A18-661C-4323-8A40-31249BA18C9A}"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5539" name="Slide Number Placeholder 5">
            <a:extLst>
              <a:ext uri="{FF2B5EF4-FFF2-40B4-BE49-F238E27FC236}">
                <a16:creationId xmlns:a16="http://schemas.microsoft.com/office/drawing/2014/main" id="{245515EE-88F7-449B-91C6-F9EE834A64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A7B6FDA-21DC-4510-B186-BBDCBA366895}" type="slidenum">
              <a:rPr lang="en-US" altLang="en-US" sz="1400">
                <a:latin typeface="Arial" panose="020B0604020202020204" pitchFamily="34" charset="0"/>
              </a:rPr>
              <a:pPr eaLnBrk="1" hangingPunct="1"/>
              <a:t>45</a:t>
            </a:fld>
            <a:endParaRPr lang="en-US" altLang="en-US" sz="1400">
              <a:latin typeface="Arial" panose="020B0604020202020204" pitchFamily="34" charset="0"/>
            </a:endParaRPr>
          </a:p>
        </p:txBody>
      </p:sp>
      <p:sp>
        <p:nvSpPr>
          <p:cNvPr id="65540" name="Rectangle 2">
            <a:extLst>
              <a:ext uri="{FF2B5EF4-FFF2-40B4-BE49-F238E27FC236}">
                <a16:creationId xmlns:a16="http://schemas.microsoft.com/office/drawing/2014/main" id="{47394E38-3B11-4E70-B27F-89A59B6BA83C}"/>
              </a:ext>
            </a:extLst>
          </p:cNvPr>
          <p:cNvSpPr>
            <a:spLocks noGrp="1" noChangeArrowheads="1"/>
          </p:cNvSpPr>
          <p:nvPr>
            <p:ph type="title"/>
          </p:nvPr>
        </p:nvSpPr>
        <p:spPr/>
        <p:txBody>
          <a:bodyPr/>
          <a:lstStyle/>
          <a:p>
            <a:pPr eaLnBrk="1" hangingPunct="1"/>
            <a:r>
              <a:rPr lang="en-US" altLang="en-US"/>
              <a:t>Centralized deadlock detection Algorithm</a:t>
            </a:r>
            <a:br>
              <a:rPr lang="en-US" altLang="en-US" b="0"/>
            </a:br>
            <a:endParaRPr lang="en-US" altLang="en-US" b="0"/>
          </a:p>
        </p:txBody>
      </p:sp>
      <p:sp>
        <p:nvSpPr>
          <p:cNvPr id="65541" name="Rectangle 3">
            <a:extLst>
              <a:ext uri="{FF2B5EF4-FFF2-40B4-BE49-F238E27FC236}">
                <a16:creationId xmlns:a16="http://schemas.microsoft.com/office/drawing/2014/main" id="{EB0316FC-9E0C-449B-8EF8-11018BCF97B2}"/>
              </a:ext>
            </a:extLst>
          </p:cNvPr>
          <p:cNvSpPr>
            <a:spLocks noGrp="1" noChangeArrowheads="1"/>
          </p:cNvSpPr>
          <p:nvPr>
            <p:ph type="body" idx="1"/>
          </p:nvPr>
        </p:nvSpPr>
        <p:spPr/>
        <p:txBody>
          <a:bodyPr/>
          <a:lstStyle/>
          <a:p>
            <a:pPr eaLnBrk="1" hangingPunct="1"/>
            <a:r>
              <a:rPr lang="en-US" altLang="en-US"/>
              <a:t>Imitate the non-distributed algorithm through a coordinator</a:t>
            </a:r>
          </a:p>
          <a:p>
            <a:pPr eaLnBrk="1" hangingPunct="1"/>
            <a:endParaRPr lang="en-US" altLang="en-US"/>
          </a:p>
          <a:p>
            <a:pPr eaLnBrk="1" hangingPunct="1"/>
            <a:r>
              <a:rPr lang="en-US" altLang="en-US"/>
              <a:t>Each machine maintains a resource graph for its processes and resources</a:t>
            </a:r>
          </a:p>
          <a:p>
            <a:pPr eaLnBrk="1" hangingPunct="1"/>
            <a:endParaRPr lang="en-US" altLang="en-US"/>
          </a:p>
          <a:p>
            <a:pPr eaLnBrk="1" hangingPunct="1"/>
            <a:r>
              <a:rPr lang="en-US" altLang="en-US"/>
              <a:t>A </a:t>
            </a:r>
            <a:r>
              <a:rPr lang="en-US" altLang="en-US" b="1"/>
              <a:t>central coordinator </a:t>
            </a:r>
            <a:r>
              <a:rPr lang="en-US" altLang="en-US"/>
              <a:t>maintains a graph for the entire system</a:t>
            </a:r>
          </a:p>
          <a:p>
            <a:pPr lvl="1" eaLnBrk="1" hangingPunct="1"/>
            <a:r>
              <a:rPr lang="en-US" altLang="en-US" sz="1800"/>
              <a:t>message can be sent to coordinator each time an arc is added or deleted</a:t>
            </a:r>
          </a:p>
          <a:p>
            <a:pPr lvl="1" eaLnBrk="1" hangingPunct="1"/>
            <a:r>
              <a:rPr lang="en-US" altLang="en-US" sz="1800"/>
              <a:t>list of arc adds/deletes can be sent periodically</a:t>
            </a:r>
          </a:p>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a:extLst>
              <a:ext uri="{FF2B5EF4-FFF2-40B4-BE49-F238E27FC236}">
                <a16:creationId xmlns:a16="http://schemas.microsoft.com/office/drawing/2014/main" id="{593C5AA3-7069-449B-BD01-6923A43008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BE3C9FF-0D76-427A-85F6-7347A09C8F0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6563" name="Slide Number Placeholder 5">
            <a:extLst>
              <a:ext uri="{FF2B5EF4-FFF2-40B4-BE49-F238E27FC236}">
                <a16:creationId xmlns:a16="http://schemas.microsoft.com/office/drawing/2014/main" id="{0FC468F3-E64B-4FDA-842C-8A142AF3F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5C4F7E-0451-4882-B250-2BE59CC97D38}" type="slidenum">
              <a:rPr lang="en-US" altLang="en-US" sz="1400">
                <a:latin typeface="Arial" panose="020B0604020202020204" pitchFamily="34" charset="0"/>
              </a:rPr>
              <a:pPr eaLnBrk="1" hangingPunct="1"/>
              <a:t>46</a:t>
            </a:fld>
            <a:endParaRPr lang="en-US" altLang="en-US" sz="1400">
              <a:latin typeface="Arial" panose="020B0604020202020204" pitchFamily="34" charset="0"/>
            </a:endParaRPr>
          </a:p>
        </p:txBody>
      </p:sp>
      <p:sp>
        <p:nvSpPr>
          <p:cNvPr id="66564" name="Rectangle 2">
            <a:extLst>
              <a:ext uri="{FF2B5EF4-FFF2-40B4-BE49-F238E27FC236}">
                <a16:creationId xmlns:a16="http://schemas.microsoft.com/office/drawing/2014/main" id="{19FD7A23-FFE5-4A4D-A21A-D183B35C56B7}"/>
              </a:ext>
            </a:extLst>
          </p:cNvPr>
          <p:cNvSpPr>
            <a:spLocks noGrp="1" noChangeArrowheads="1"/>
          </p:cNvSpPr>
          <p:nvPr>
            <p:ph type="title"/>
          </p:nvPr>
        </p:nvSpPr>
        <p:spPr/>
        <p:txBody>
          <a:bodyPr/>
          <a:lstStyle/>
          <a:p>
            <a:pPr eaLnBrk="1" hangingPunct="1"/>
            <a:r>
              <a:rPr lang="en-US" altLang="en-US"/>
              <a:t>Centralized deadlock detection Algorithm</a:t>
            </a:r>
          </a:p>
        </p:txBody>
      </p:sp>
      <p:pic>
        <p:nvPicPr>
          <p:cNvPr id="66565" name="Picture 5">
            <a:extLst>
              <a:ext uri="{FF2B5EF4-FFF2-40B4-BE49-F238E27FC236}">
                <a16:creationId xmlns:a16="http://schemas.microsoft.com/office/drawing/2014/main" id="{44C991B3-CA07-4814-95BD-72D093A1F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09775"/>
            <a:ext cx="561498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37E7CACD-1DB1-4C5D-A3DE-4727E221C25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BF6D61E-BF98-4B3C-BD15-9190208B9103}"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7587" name="Slide Number Placeholder 5">
            <a:extLst>
              <a:ext uri="{FF2B5EF4-FFF2-40B4-BE49-F238E27FC236}">
                <a16:creationId xmlns:a16="http://schemas.microsoft.com/office/drawing/2014/main" id="{C5F613F9-0A0E-4B7E-99E1-940933C6D1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5A8D58F-AE7B-47DF-A0F4-143815790510}" type="slidenum">
              <a:rPr lang="en-US" altLang="en-US" sz="1400">
                <a:latin typeface="Arial" panose="020B0604020202020204" pitchFamily="34" charset="0"/>
              </a:rPr>
              <a:pPr eaLnBrk="1" hangingPunct="1"/>
              <a:t>47</a:t>
            </a:fld>
            <a:endParaRPr lang="en-US" altLang="en-US" sz="1400">
              <a:latin typeface="Arial" panose="020B0604020202020204" pitchFamily="34" charset="0"/>
            </a:endParaRPr>
          </a:p>
        </p:txBody>
      </p:sp>
      <p:sp>
        <p:nvSpPr>
          <p:cNvPr id="67588" name="Rectangle 2">
            <a:extLst>
              <a:ext uri="{FF2B5EF4-FFF2-40B4-BE49-F238E27FC236}">
                <a16:creationId xmlns:a16="http://schemas.microsoft.com/office/drawing/2014/main" id="{42041B25-CF7B-48C5-9C9D-1C43184CCD34}"/>
              </a:ext>
            </a:extLst>
          </p:cNvPr>
          <p:cNvSpPr>
            <a:spLocks noGrp="1" noChangeArrowheads="1"/>
          </p:cNvSpPr>
          <p:nvPr>
            <p:ph type="title"/>
          </p:nvPr>
        </p:nvSpPr>
        <p:spPr/>
        <p:txBody>
          <a:bodyPr/>
          <a:lstStyle/>
          <a:p>
            <a:pPr eaLnBrk="1" hangingPunct="1"/>
            <a:r>
              <a:rPr lang="en-US" altLang="en-US"/>
              <a:t>False Deadlock by Centralized Algorithm</a:t>
            </a:r>
          </a:p>
        </p:txBody>
      </p:sp>
      <p:sp>
        <p:nvSpPr>
          <p:cNvPr id="67589" name="Rectangle 3">
            <a:extLst>
              <a:ext uri="{FF2B5EF4-FFF2-40B4-BE49-F238E27FC236}">
                <a16:creationId xmlns:a16="http://schemas.microsoft.com/office/drawing/2014/main" id="{2B450C37-EB13-4045-A7BA-1DF221154B8F}"/>
              </a:ext>
            </a:extLst>
          </p:cNvPr>
          <p:cNvSpPr>
            <a:spLocks noGrp="1" noChangeArrowheads="1"/>
          </p:cNvSpPr>
          <p:nvPr>
            <p:ph type="body" idx="1"/>
          </p:nvPr>
        </p:nvSpPr>
        <p:spPr>
          <a:xfrm>
            <a:off x="533400" y="1600200"/>
            <a:ext cx="8077200" cy="4525963"/>
          </a:xfrm>
        </p:spPr>
        <p:txBody>
          <a:bodyPr/>
          <a:lstStyle/>
          <a:p>
            <a:pPr eaLnBrk="1" hangingPunct="1"/>
            <a:r>
              <a:rPr lang="en-US" altLang="en-US" sz="1800"/>
              <a:t>Two events occur:</a:t>
            </a:r>
          </a:p>
          <a:p>
            <a:pPr eaLnBrk="1" hangingPunct="1">
              <a:buFontTx/>
              <a:buNone/>
            </a:pPr>
            <a:r>
              <a:rPr lang="en-US" altLang="en-US" sz="1800"/>
              <a:t>		1. Process P1 releases resource R</a:t>
            </a:r>
          </a:p>
          <a:p>
            <a:pPr eaLnBrk="1" hangingPunct="1">
              <a:buFontTx/>
              <a:buNone/>
            </a:pPr>
            <a:r>
              <a:rPr lang="en-US" altLang="en-US" sz="1800"/>
              <a:t>		2. Process P1 asks machine B for resource T</a:t>
            </a:r>
          </a:p>
          <a:p>
            <a:pPr eaLnBrk="1" hangingPunct="1"/>
            <a:r>
              <a:rPr lang="en-US" altLang="en-US" sz="1800"/>
              <a:t>Two messages are sent to the coordinator:</a:t>
            </a:r>
          </a:p>
          <a:p>
            <a:pPr eaLnBrk="1" hangingPunct="1">
              <a:buFontTx/>
              <a:buNone/>
            </a:pPr>
            <a:r>
              <a:rPr lang="en-US" altLang="en-US" sz="1800"/>
              <a:t>		1 (from A): </a:t>
            </a:r>
            <a:r>
              <a:rPr lang="en-US" altLang="en-US" sz="1800" i="1"/>
              <a:t>releasing R</a:t>
            </a:r>
          </a:p>
          <a:p>
            <a:pPr eaLnBrk="1" hangingPunct="1">
              <a:buFontTx/>
              <a:buNone/>
            </a:pPr>
            <a:r>
              <a:rPr lang="en-US" altLang="en-US" sz="1800"/>
              <a:t>		2 (from B): </a:t>
            </a:r>
            <a:r>
              <a:rPr lang="en-US" altLang="en-US" sz="1800" i="1"/>
              <a:t>waiting for T</a:t>
            </a:r>
          </a:p>
          <a:p>
            <a:pPr eaLnBrk="1" hangingPunct="1"/>
            <a:r>
              <a:rPr lang="en-US" altLang="en-US" sz="1800"/>
              <a:t>If message 2 arrives first, the coordinator constructs</a:t>
            </a:r>
          </a:p>
          <a:p>
            <a:pPr eaLnBrk="1" hangingPunct="1">
              <a:buFontTx/>
              <a:buNone/>
            </a:pPr>
            <a:r>
              <a:rPr lang="en-US" altLang="en-US" sz="1800"/>
              <a:t>	a graph that has a cycle and hence detects a </a:t>
            </a:r>
          </a:p>
          <a:p>
            <a:pPr eaLnBrk="1" hangingPunct="1">
              <a:buFontTx/>
              <a:buNone/>
            </a:pPr>
            <a:r>
              <a:rPr lang="en-US" altLang="en-US" sz="1800"/>
              <a:t>	deadlock. This is </a:t>
            </a:r>
            <a:r>
              <a:rPr lang="en-US" altLang="en-US" sz="1800" b="1"/>
              <a:t>false deadlock.</a:t>
            </a:r>
          </a:p>
          <a:p>
            <a:pPr eaLnBrk="1" hangingPunct="1"/>
            <a:endParaRPr lang="en-US" altLang="en-US" sz="1800"/>
          </a:p>
          <a:p>
            <a:pPr eaLnBrk="1" hangingPunct="1"/>
            <a:r>
              <a:rPr lang="en-US" altLang="en-US" sz="1800"/>
              <a:t>Global time ordering must be imposed on all machines or</a:t>
            </a:r>
          </a:p>
          <a:p>
            <a:pPr eaLnBrk="1" hangingPunct="1"/>
            <a:r>
              <a:rPr lang="en-US" altLang="en-US" sz="1800"/>
              <a:t>Coordinator can reliably ask each machine whether it has any release messages.</a:t>
            </a:r>
          </a:p>
          <a:p>
            <a:pPr eaLnBrk="1" hangingPunct="1"/>
            <a:endParaRPr lang="en-US" altLang="en-US" sz="1800"/>
          </a:p>
        </p:txBody>
      </p:sp>
      <p:pic>
        <p:nvPicPr>
          <p:cNvPr id="67590" name="Picture 5">
            <a:extLst>
              <a:ext uri="{FF2B5EF4-FFF2-40B4-BE49-F238E27FC236}">
                <a16:creationId xmlns:a16="http://schemas.microsoft.com/office/drawing/2014/main" id="{74DF5121-5220-4520-A71C-D01E96106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550" y="2324100"/>
            <a:ext cx="2609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Box 7">
            <a:extLst>
              <a:ext uri="{FF2B5EF4-FFF2-40B4-BE49-F238E27FC236}">
                <a16:creationId xmlns:a16="http://schemas.microsoft.com/office/drawing/2014/main" id="{8ED447E9-BCF6-464A-BFC8-7E4145CD3299}"/>
              </a:ext>
            </a:extLst>
          </p:cNvPr>
          <p:cNvSpPr txBox="1">
            <a:spLocks noChangeArrowheads="1"/>
          </p:cNvSpPr>
          <p:nvPr/>
        </p:nvSpPr>
        <p:spPr bwMode="auto">
          <a:xfrm>
            <a:off x="6629400" y="18288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a:t>A</a:t>
            </a:r>
          </a:p>
        </p:txBody>
      </p:sp>
      <p:sp>
        <p:nvSpPr>
          <p:cNvPr id="67592" name="TextBox 8">
            <a:extLst>
              <a:ext uri="{FF2B5EF4-FFF2-40B4-BE49-F238E27FC236}">
                <a16:creationId xmlns:a16="http://schemas.microsoft.com/office/drawing/2014/main" id="{C143512F-F879-49B1-BD46-DFD1FEAC6549}"/>
              </a:ext>
            </a:extLst>
          </p:cNvPr>
          <p:cNvSpPr txBox="1">
            <a:spLocks noChangeArrowheads="1"/>
          </p:cNvSpPr>
          <p:nvPr/>
        </p:nvSpPr>
        <p:spPr bwMode="auto">
          <a:xfrm>
            <a:off x="8534400" y="18288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800"/>
              <a:t>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3">
            <a:extLst>
              <a:ext uri="{FF2B5EF4-FFF2-40B4-BE49-F238E27FC236}">
                <a16:creationId xmlns:a16="http://schemas.microsoft.com/office/drawing/2014/main" id="{243E0366-DE16-4084-9D55-8A4EF8EDC9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A94F415-4322-434A-A484-4CE8C2B38428}"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8611" name="Slide Number Placeholder 5">
            <a:extLst>
              <a:ext uri="{FF2B5EF4-FFF2-40B4-BE49-F238E27FC236}">
                <a16:creationId xmlns:a16="http://schemas.microsoft.com/office/drawing/2014/main" id="{EADBC5A3-C231-42F7-8B57-56308F8AD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52E4A36-E8BA-47DB-9A40-45F7891CA894}" type="slidenum">
              <a:rPr lang="en-US" altLang="en-US" sz="1400">
                <a:latin typeface="Arial" panose="020B0604020202020204" pitchFamily="34" charset="0"/>
              </a:rPr>
              <a:pPr eaLnBrk="1" hangingPunct="1"/>
              <a:t>48</a:t>
            </a:fld>
            <a:endParaRPr lang="en-US" altLang="en-US" sz="1400">
              <a:latin typeface="Arial" panose="020B0604020202020204" pitchFamily="34" charset="0"/>
            </a:endParaRPr>
          </a:p>
        </p:txBody>
      </p:sp>
      <p:sp>
        <p:nvSpPr>
          <p:cNvPr id="68612" name="Rectangle 2">
            <a:extLst>
              <a:ext uri="{FF2B5EF4-FFF2-40B4-BE49-F238E27FC236}">
                <a16:creationId xmlns:a16="http://schemas.microsoft.com/office/drawing/2014/main" id="{AB2386D0-9152-49CB-AB0A-E64CD3AE6342}"/>
              </a:ext>
            </a:extLst>
          </p:cNvPr>
          <p:cNvSpPr>
            <a:spLocks noGrp="1" noChangeArrowheads="1"/>
          </p:cNvSpPr>
          <p:nvPr>
            <p:ph type="title"/>
          </p:nvPr>
        </p:nvSpPr>
        <p:spPr/>
        <p:txBody>
          <a:bodyPr/>
          <a:lstStyle/>
          <a:p>
            <a:pPr eaLnBrk="1" hangingPunct="1"/>
            <a:r>
              <a:rPr lang="en-US" altLang="en-US"/>
              <a:t>A Distributed Approach</a:t>
            </a:r>
          </a:p>
        </p:txBody>
      </p:sp>
      <p:sp>
        <p:nvSpPr>
          <p:cNvPr id="68613" name="Rectangle 3">
            <a:extLst>
              <a:ext uri="{FF2B5EF4-FFF2-40B4-BE49-F238E27FC236}">
                <a16:creationId xmlns:a16="http://schemas.microsoft.com/office/drawing/2014/main" id="{EC410CEA-BC10-41EE-8A8D-897CAF86FCB5}"/>
              </a:ext>
            </a:extLst>
          </p:cNvPr>
          <p:cNvSpPr>
            <a:spLocks noGrp="1" noChangeArrowheads="1"/>
          </p:cNvSpPr>
          <p:nvPr>
            <p:ph type="body" idx="1"/>
          </p:nvPr>
        </p:nvSpPr>
        <p:spPr/>
        <p:txBody>
          <a:bodyPr/>
          <a:lstStyle/>
          <a:p>
            <a:pPr eaLnBrk="1" hangingPunct="1"/>
            <a:r>
              <a:rPr lang="en-US" altLang="en-US"/>
              <a:t>Proposed by Chandy, Misra and Haas.</a:t>
            </a:r>
          </a:p>
          <a:p>
            <a:pPr eaLnBrk="1" hangingPunct="1"/>
            <a:r>
              <a:rPr lang="en-US" altLang="en-US"/>
              <a:t>Processes can requests multiple resources at once</a:t>
            </a:r>
            <a:endParaRPr lang="en-US" altLang="en-US" sz="1800"/>
          </a:p>
          <a:p>
            <a:pPr eaLnBrk="1" hangingPunct="1"/>
            <a:r>
              <a:rPr lang="en-US" altLang="en-US"/>
              <a:t>Some processes wait for local resources</a:t>
            </a:r>
          </a:p>
          <a:p>
            <a:pPr eaLnBrk="1" hangingPunct="1"/>
            <a:r>
              <a:rPr lang="en-US" altLang="en-US"/>
              <a:t>Some processes wait for resources on other machines</a:t>
            </a:r>
          </a:p>
          <a:p>
            <a:pPr eaLnBrk="1" hangingPunct="1"/>
            <a:r>
              <a:rPr lang="en-US" altLang="en-US"/>
              <a:t>Algorithm invoked when a process has to wait for a resource</a:t>
            </a:r>
          </a:p>
          <a:p>
            <a:pPr eaLnBrk="1" hangingPunct="1"/>
            <a:r>
              <a:rPr lang="en-US" altLang="en-US"/>
              <a:t>A probe message is generated. This message contains 3 fields-</a:t>
            </a:r>
          </a:p>
          <a:p>
            <a:pPr lvl="1" eaLnBrk="1" hangingPunct="1"/>
            <a:r>
              <a:rPr lang="en-US" altLang="en-US" sz="1800"/>
              <a:t>process that just blocked</a:t>
            </a:r>
          </a:p>
          <a:p>
            <a:pPr lvl="1" eaLnBrk="1" hangingPunct="1"/>
            <a:r>
              <a:rPr lang="en-US" altLang="en-US" sz="1800"/>
              <a:t>process sending the message</a:t>
            </a:r>
          </a:p>
          <a:p>
            <a:pPr lvl="1" eaLnBrk="1" hangingPunct="1"/>
            <a:r>
              <a:rPr lang="en-US" altLang="en-US" sz="1800"/>
              <a:t>process to whom it is being sent</a:t>
            </a:r>
          </a:p>
          <a:p>
            <a:pPr lvl="1" eaLnBrk="1" hangingPunct="1"/>
            <a:endParaRPr lang="en-US" altLang="en-US" sz="1800"/>
          </a:p>
          <a:p>
            <a:pPr eaLnBrk="1" hangingPunct="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a:extLst>
              <a:ext uri="{FF2B5EF4-FFF2-40B4-BE49-F238E27FC236}">
                <a16:creationId xmlns:a16="http://schemas.microsoft.com/office/drawing/2014/main" id="{93071C9B-163F-4DA5-973C-06EF98C91B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8B68FC2-9063-40B1-AF2B-24DE4BF33BB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69635" name="Slide Number Placeholder 5">
            <a:extLst>
              <a:ext uri="{FF2B5EF4-FFF2-40B4-BE49-F238E27FC236}">
                <a16:creationId xmlns:a16="http://schemas.microsoft.com/office/drawing/2014/main" id="{C58E94C6-0BFC-4919-8B95-25771423D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E2E3CE0-B8A4-482D-BFBC-2F93DA6E4D14}" type="slidenum">
              <a:rPr lang="en-US" altLang="en-US" sz="1400">
                <a:latin typeface="Arial" panose="020B0604020202020204" pitchFamily="34" charset="0"/>
              </a:rPr>
              <a:pPr eaLnBrk="1" hangingPunct="1"/>
              <a:t>49</a:t>
            </a:fld>
            <a:endParaRPr lang="en-US" altLang="en-US" sz="1400">
              <a:latin typeface="Arial" panose="020B0604020202020204" pitchFamily="34" charset="0"/>
            </a:endParaRPr>
          </a:p>
        </p:txBody>
      </p:sp>
      <p:sp>
        <p:nvSpPr>
          <p:cNvPr id="69636" name="Rectangle 2">
            <a:extLst>
              <a:ext uri="{FF2B5EF4-FFF2-40B4-BE49-F238E27FC236}">
                <a16:creationId xmlns:a16="http://schemas.microsoft.com/office/drawing/2014/main" id="{35CDDF4F-2C45-4A04-A7C6-C934945E25E9}"/>
              </a:ext>
            </a:extLst>
          </p:cNvPr>
          <p:cNvSpPr>
            <a:spLocks noGrp="1" noChangeArrowheads="1"/>
          </p:cNvSpPr>
          <p:nvPr>
            <p:ph type="title"/>
          </p:nvPr>
        </p:nvSpPr>
        <p:spPr/>
        <p:txBody>
          <a:bodyPr/>
          <a:lstStyle/>
          <a:p>
            <a:pPr eaLnBrk="1" hangingPunct="1"/>
            <a:r>
              <a:rPr lang="en-US" altLang="en-US"/>
              <a:t>Chandy-Misra-Haas Algorithm</a:t>
            </a:r>
          </a:p>
        </p:txBody>
      </p:sp>
      <p:sp>
        <p:nvSpPr>
          <p:cNvPr id="69637" name="Rectangle 3">
            <a:extLst>
              <a:ext uri="{FF2B5EF4-FFF2-40B4-BE49-F238E27FC236}">
                <a16:creationId xmlns:a16="http://schemas.microsoft.com/office/drawing/2014/main" id="{18C3B64E-78D5-41F5-AE92-E0DA0E2053D6}"/>
              </a:ext>
            </a:extLst>
          </p:cNvPr>
          <p:cNvSpPr>
            <a:spLocks noGrp="1" noChangeArrowheads="1"/>
          </p:cNvSpPr>
          <p:nvPr>
            <p:ph type="body" idx="1"/>
          </p:nvPr>
        </p:nvSpPr>
        <p:spPr/>
        <p:txBody>
          <a:bodyPr/>
          <a:lstStyle/>
          <a:p>
            <a:pPr eaLnBrk="1" hangingPunct="1"/>
            <a:r>
              <a:rPr lang="en-US" altLang="en-US"/>
              <a:t>when </a:t>
            </a:r>
            <a:r>
              <a:rPr lang="en-US" altLang="en-US" b="1" i="1"/>
              <a:t>probe </a:t>
            </a:r>
            <a:r>
              <a:rPr lang="en-US" altLang="en-US"/>
              <a:t>message arrives, recipient checks to see if it is waiting for any processes</a:t>
            </a:r>
          </a:p>
          <a:p>
            <a:pPr lvl="1" eaLnBrk="1" hangingPunct="1"/>
            <a:r>
              <a:rPr lang="en-US" altLang="en-US" sz="1800"/>
              <a:t>If no, ignore the message</a:t>
            </a:r>
          </a:p>
          <a:p>
            <a:pPr lvl="1" eaLnBrk="1" hangingPunct="1"/>
            <a:r>
              <a:rPr lang="en-US" altLang="en-US" sz="1800"/>
              <a:t>If so, update message</a:t>
            </a:r>
          </a:p>
          <a:p>
            <a:pPr lvl="2" eaLnBrk="1" hangingPunct="1"/>
            <a:r>
              <a:rPr lang="en-US" altLang="en-US" sz="1800"/>
              <a:t>replace second field by its own process number</a:t>
            </a:r>
          </a:p>
          <a:p>
            <a:pPr lvl="2" eaLnBrk="1" hangingPunct="1"/>
            <a:r>
              <a:rPr lang="en-US" altLang="en-US" sz="1800"/>
              <a:t>replace third field by the number of the process it is waiting for</a:t>
            </a:r>
          </a:p>
          <a:p>
            <a:pPr lvl="2" eaLnBrk="1" hangingPunct="1"/>
            <a:r>
              <a:rPr lang="en-US" altLang="en-US" sz="1800"/>
              <a:t>send messages to each process on which it is blocked</a:t>
            </a:r>
          </a:p>
          <a:p>
            <a:pPr eaLnBrk="1" hangingPunct="1"/>
            <a:r>
              <a:rPr lang="en-US" altLang="en-US"/>
              <a:t>If a message goes all the way around and comes back to the original sender, a cycle exists</a:t>
            </a:r>
          </a:p>
          <a:p>
            <a:pPr eaLnBrk="1" hangingPunct="1"/>
            <a:r>
              <a:rPr lang="en-US" altLang="en-US"/>
              <a:t>That means, </a:t>
            </a:r>
            <a:r>
              <a:rPr lang="en-US" altLang="en-US" i="1"/>
              <a:t>we have deadlock</a:t>
            </a:r>
            <a:endParaRPr lang="en-US" altLang="en-US"/>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a:extLst>
              <a:ext uri="{FF2B5EF4-FFF2-40B4-BE49-F238E27FC236}">
                <a16:creationId xmlns:a16="http://schemas.microsoft.com/office/drawing/2014/main" id="{C3D5AFE6-5FE0-48A8-B623-4799A2C466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C4E0AA2-4A79-4E45-9D19-BA1BAF19D53D}"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0483" name="Slide Number Placeholder 5">
            <a:extLst>
              <a:ext uri="{FF2B5EF4-FFF2-40B4-BE49-F238E27FC236}">
                <a16:creationId xmlns:a16="http://schemas.microsoft.com/office/drawing/2014/main" id="{F47BB82D-B61C-4590-9A62-12A7424682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15174EA-03D6-44F0-9924-F2921C67C8D3}"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20484" name="Rectangle 2">
            <a:extLst>
              <a:ext uri="{FF2B5EF4-FFF2-40B4-BE49-F238E27FC236}">
                <a16:creationId xmlns:a16="http://schemas.microsoft.com/office/drawing/2014/main" id="{C1023C1C-1623-4AFC-92F7-822D89D42243}"/>
              </a:ext>
            </a:extLst>
          </p:cNvPr>
          <p:cNvSpPr>
            <a:spLocks noGrp="1" noChangeArrowheads="1"/>
          </p:cNvSpPr>
          <p:nvPr>
            <p:ph type="title"/>
          </p:nvPr>
        </p:nvSpPr>
        <p:spPr/>
        <p:txBody>
          <a:bodyPr/>
          <a:lstStyle/>
          <a:p>
            <a:pPr eaLnBrk="1" hangingPunct="1"/>
            <a:r>
              <a:rPr lang="en-US" altLang="en-US"/>
              <a:t>Issues implementing synchronization in DS</a:t>
            </a:r>
          </a:p>
        </p:txBody>
      </p:sp>
      <p:sp>
        <p:nvSpPr>
          <p:cNvPr id="20485" name="Rectangle 3">
            <a:extLst>
              <a:ext uri="{FF2B5EF4-FFF2-40B4-BE49-F238E27FC236}">
                <a16:creationId xmlns:a16="http://schemas.microsoft.com/office/drawing/2014/main" id="{FA24B078-09A8-4E01-90CA-30594845720E}"/>
              </a:ext>
            </a:extLst>
          </p:cNvPr>
          <p:cNvSpPr>
            <a:spLocks noGrp="1" noChangeArrowheads="1"/>
          </p:cNvSpPr>
          <p:nvPr>
            <p:ph type="body" idx="1"/>
          </p:nvPr>
        </p:nvSpPr>
        <p:spPr/>
        <p:txBody>
          <a:bodyPr/>
          <a:lstStyle/>
          <a:p>
            <a:pPr eaLnBrk="1" hangingPunct="1"/>
            <a:r>
              <a:rPr lang="en-US" altLang="en-US"/>
              <a:t>In distributed systems, it is usually not possible or desirable to collect all the information about the system in one place and synchronization among processes is difficult due to the following features of distributed systems:</a:t>
            </a:r>
            <a:endParaRPr lang="en-US" altLang="en-US" i="1"/>
          </a:p>
          <a:p>
            <a:pPr eaLnBrk="1" hangingPunct="1">
              <a:buFontTx/>
              <a:buNone/>
            </a:pPr>
            <a:r>
              <a:rPr lang="en-US" altLang="en-US" i="1"/>
              <a:t>		◦</a:t>
            </a:r>
            <a:r>
              <a:rPr lang="en-US" altLang="en-US"/>
              <a:t>The relevant information is scattered among multiple machines.</a:t>
            </a:r>
            <a:endParaRPr lang="en-US" altLang="en-US" i="1"/>
          </a:p>
          <a:p>
            <a:pPr eaLnBrk="1" hangingPunct="1">
              <a:buFontTx/>
              <a:buNone/>
            </a:pPr>
            <a:r>
              <a:rPr lang="en-US" altLang="en-US" i="1"/>
              <a:t>		◦</a:t>
            </a:r>
            <a:r>
              <a:rPr lang="en-US" altLang="en-US"/>
              <a:t>Processes make decisions based only on local information.</a:t>
            </a:r>
            <a:endParaRPr lang="en-US" altLang="en-US" i="1"/>
          </a:p>
          <a:p>
            <a:pPr eaLnBrk="1" hangingPunct="1">
              <a:buFontTx/>
              <a:buNone/>
            </a:pPr>
            <a:r>
              <a:rPr lang="en-US" altLang="en-US" i="1"/>
              <a:t>		◦</a:t>
            </a:r>
            <a:r>
              <a:rPr lang="en-US" altLang="en-US"/>
              <a:t>A single point of failure in the system should be avoided.</a:t>
            </a:r>
            <a:endParaRPr lang="en-US" altLang="en-US" i="1"/>
          </a:p>
          <a:p>
            <a:pPr eaLnBrk="1" hangingPunct="1">
              <a:buFontTx/>
              <a:buNone/>
            </a:pPr>
            <a:r>
              <a:rPr lang="en-US" altLang="en-US" i="1"/>
              <a:t>		◦</a:t>
            </a:r>
            <a:r>
              <a:rPr lang="en-US" altLang="en-US"/>
              <a:t>No common clock or other precise global time source exists.</a:t>
            </a:r>
          </a:p>
          <a:p>
            <a:pPr eaLnBrk="1" hangingPunct="1"/>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3">
            <a:extLst>
              <a:ext uri="{FF2B5EF4-FFF2-40B4-BE49-F238E27FC236}">
                <a16:creationId xmlns:a16="http://schemas.microsoft.com/office/drawing/2014/main" id="{54AD59DC-B973-4AA1-93A0-45E55D38E1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D13C8B9-2338-45D3-9BFE-C94E66D54139}"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0659" name="Slide Number Placeholder 5">
            <a:extLst>
              <a:ext uri="{FF2B5EF4-FFF2-40B4-BE49-F238E27FC236}">
                <a16:creationId xmlns:a16="http://schemas.microsoft.com/office/drawing/2014/main" id="{5B1A4644-0B14-4E6F-BCC1-5CC554FB8A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AE757D-4E05-4DA6-B19E-D0501F0B3397}" type="slidenum">
              <a:rPr lang="en-US" altLang="en-US" sz="1400">
                <a:latin typeface="Arial" panose="020B0604020202020204" pitchFamily="34" charset="0"/>
              </a:rPr>
              <a:pPr eaLnBrk="1" hangingPunct="1"/>
              <a:t>50</a:t>
            </a:fld>
            <a:endParaRPr lang="en-US" altLang="en-US" sz="1400">
              <a:latin typeface="Arial" panose="020B0604020202020204" pitchFamily="34" charset="0"/>
            </a:endParaRPr>
          </a:p>
        </p:txBody>
      </p:sp>
      <p:sp>
        <p:nvSpPr>
          <p:cNvPr id="70660" name="Rectangle 2">
            <a:extLst>
              <a:ext uri="{FF2B5EF4-FFF2-40B4-BE49-F238E27FC236}">
                <a16:creationId xmlns:a16="http://schemas.microsoft.com/office/drawing/2014/main" id="{4CFB85B2-4947-46D6-8DCE-4F19E1EAFE26}"/>
              </a:ext>
            </a:extLst>
          </p:cNvPr>
          <p:cNvSpPr>
            <a:spLocks noGrp="1" noChangeArrowheads="1"/>
          </p:cNvSpPr>
          <p:nvPr>
            <p:ph type="title"/>
          </p:nvPr>
        </p:nvSpPr>
        <p:spPr/>
        <p:txBody>
          <a:bodyPr/>
          <a:lstStyle/>
          <a:p>
            <a:pPr eaLnBrk="1" hangingPunct="1"/>
            <a:r>
              <a:rPr lang="en-US" altLang="en-US"/>
              <a:t>CMH Algorithm</a:t>
            </a:r>
          </a:p>
        </p:txBody>
      </p:sp>
      <p:sp>
        <p:nvSpPr>
          <p:cNvPr id="70661" name="Rectangle 3">
            <a:extLst>
              <a:ext uri="{FF2B5EF4-FFF2-40B4-BE49-F238E27FC236}">
                <a16:creationId xmlns:a16="http://schemas.microsoft.com/office/drawing/2014/main" id="{26FCE800-AA4C-4150-B358-FB3AE1DFB102}"/>
              </a:ext>
            </a:extLst>
          </p:cNvPr>
          <p:cNvSpPr>
            <a:spLocks noGrp="1" noChangeArrowheads="1"/>
          </p:cNvSpPr>
          <p:nvPr>
            <p:ph type="body" idx="1"/>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Suppose, </a:t>
            </a:r>
          </a:p>
          <a:p>
            <a:pPr lvl="1" eaLnBrk="1" hangingPunct="1"/>
            <a:r>
              <a:rPr lang="en-US" altLang="en-US" sz="1800" i="1"/>
              <a:t>P</a:t>
            </a:r>
            <a:r>
              <a:rPr lang="en-US" altLang="en-US" sz="1800" baseline="-25000"/>
              <a:t>1</a:t>
            </a:r>
            <a:r>
              <a:rPr lang="en-US" altLang="en-US" sz="1800"/>
              <a:t> gets blocked by </a:t>
            </a:r>
            <a:r>
              <a:rPr lang="en-US" altLang="en-US" sz="1800" i="1"/>
              <a:t>P</a:t>
            </a:r>
            <a:r>
              <a:rPr lang="en-US" altLang="en-US" sz="1800" baseline="-25000"/>
              <a:t>3</a:t>
            </a:r>
          </a:p>
          <a:p>
            <a:pPr lvl="1" eaLnBrk="1" hangingPunct="1"/>
            <a:r>
              <a:rPr lang="en-US" altLang="en-US" sz="1800" i="1"/>
              <a:t>P</a:t>
            </a:r>
            <a:r>
              <a:rPr lang="en-US" altLang="en-US" sz="1800" baseline="-25000"/>
              <a:t>3</a:t>
            </a:r>
            <a:r>
              <a:rPr lang="en-US" altLang="en-US" sz="1800"/>
              <a:t> gets blocked by </a:t>
            </a:r>
            <a:r>
              <a:rPr lang="en-US" altLang="en-US" sz="1800" i="1"/>
              <a:t>P</a:t>
            </a:r>
            <a:r>
              <a:rPr lang="en-US" altLang="en-US" sz="1800" baseline="-25000"/>
              <a:t>2</a:t>
            </a:r>
            <a:r>
              <a:rPr lang="en-US" altLang="en-US" sz="1800"/>
              <a:t> and </a:t>
            </a:r>
            <a:r>
              <a:rPr lang="en-US" altLang="en-US" sz="1800" i="1"/>
              <a:t>P</a:t>
            </a:r>
            <a:r>
              <a:rPr lang="en-US" altLang="en-US" sz="1800" baseline="-25000"/>
              <a:t>5</a:t>
            </a:r>
          </a:p>
          <a:p>
            <a:pPr lvl="1" eaLnBrk="1" hangingPunct="1"/>
            <a:r>
              <a:rPr lang="en-US" altLang="en-US" sz="1800" i="1"/>
              <a:t>P</a:t>
            </a:r>
            <a:r>
              <a:rPr lang="en-US" altLang="en-US" sz="1800" baseline="-25000"/>
              <a:t>2</a:t>
            </a:r>
            <a:r>
              <a:rPr lang="en-US" altLang="en-US" sz="1800"/>
              <a:t> gets blocked by </a:t>
            </a:r>
            <a:r>
              <a:rPr lang="en-US" altLang="en-US" sz="1800" i="1"/>
              <a:t>P</a:t>
            </a:r>
            <a:r>
              <a:rPr lang="en-US" altLang="en-US" sz="1800" baseline="-25000"/>
              <a:t>1</a:t>
            </a:r>
            <a:r>
              <a:rPr lang="en-US" altLang="en-US" sz="1800"/>
              <a:t> and </a:t>
            </a:r>
            <a:r>
              <a:rPr lang="en-US" altLang="en-US" sz="1800" i="1"/>
              <a:t>P</a:t>
            </a:r>
            <a:r>
              <a:rPr lang="en-US" altLang="en-US" sz="1800" baseline="-25000"/>
              <a:t>4</a:t>
            </a:r>
          </a:p>
        </p:txBody>
      </p:sp>
      <p:pic>
        <p:nvPicPr>
          <p:cNvPr id="70662" name="Picture 5">
            <a:extLst>
              <a:ext uri="{FF2B5EF4-FFF2-40B4-BE49-F238E27FC236}">
                <a16:creationId xmlns:a16="http://schemas.microsoft.com/office/drawing/2014/main" id="{70ED4F89-2B8D-4353-800B-1284AFF26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8674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a:extLst>
              <a:ext uri="{FF2B5EF4-FFF2-40B4-BE49-F238E27FC236}">
                <a16:creationId xmlns:a16="http://schemas.microsoft.com/office/drawing/2014/main" id="{2A9C2315-CED9-47A2-86D5-743DA13063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BDC1490-FD57-4BAD-93E1-A5AF87E86A53}"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1683" name="Slide Number Placeholder 5">
            <a:extLst>
              <a:ext uri="{FF2B5EF4-FFF2-40B4-BE49-F238E27FC236}">
                <a16:creationId xmlns:a16="http://schemas.microsoft.com/office/drawing/2014/main" id="{108D0781-6752-47BD-88E4-2AD8315D1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BF15291-FED9-40AB-A5A4-8D1FFFCC6F31}" type="slidenum">
              <a:rPr lang="en-US" altLang="en-US" sz="1400">
                <a:latin typeface="Arial" panose="020B0604020202020204" pitchFamily="34" charset="0"/>
              </a:rPr>
              <a:pPr eaLnBrk="1" hangingPunct="1"/>
              <a:t>51</a:t>
            </a:fld>
            <a:endParaRPr lang="en-US" altLang="en-US" sz="1400">
              <a:latin typeface="Arial" panose="020B0604020202020204" pitchFamily="34" charset="0"/>
            </a:endParaRPr>
          </a:p>
        </p:txBody>
      </p:sp>
      <p:sp>
        <p:nvSpPr>
          <p:cNvPr id="71684" name="Rectangle 2">
            <a:extLst>
              <a:ext uri="{FF2B5EF4-FFF2-40B4-BE49-F238E27FC236}">
                <a16:creationId xmlns:a16="http://schemas.microsoft.com/office/drawing/2014/main" id="{A80AEB11-92B3-46A0-9949-620228C7E40D}"/>
              </a:ext>
            </a:extLst>
          </p:cNvPr>
          <p:cNvSpPr>
            <a:spLocks noGrp="1" noChangeArrowheads="1"/>
          </p:cNvSpPr>
          <p:nvPr>
            <p:ph type="title"/>
          </p:nvPr>
        </p:nvSpPr>
        <p:spPr/>
        <p:txBody>
          <a:bodyPr/>
          <a:lstStyle/>
          <a:p>
            <a:pPr eaLnBrk="1" hangingPunct="1"/>
            <a:r>
              <a:rPr lang="en-US" altLang="en-US"/>
              <a:t>Recovery after Detection</a:t>
            </a:r>
          </a:p>
        </p:txBody>
      </p:sp>
      <p:sp>
        <p:nvSpPr>
          <p:cNvPr id="71685" name="Rectangle 3">
            <a:extLst>
              <a:ext uri="{FF2B5EF4-FFF2-40B4-BE49-F238E27FC236}">
                <a16:creationId xmlns:a16="http://schemas.microsoft.com/office/drawing/2014/main" id="{38349946-136B-4770-9557-3CFBBF57039F}"/>
              </a:ext>
            </a:extLst>
          </p:cNvPr>
          <p:cNvSpPr>
            <a:spLocks noGrp="1" noChangeArrowheads="1"/>
          </p:cNvSpPr>
          <p:nvPr>
            <p:ph type="body" idx="1"/>
          </p:nvPr>
        </p:nvSpPr>
        <p:spPr/>
        <p:txBody>
          <a:bodyPr/>
          <a:lstStyle/>
          <a:p>
            <a:pPr eaLnBrk="1" hangingPunct="1"/>
            <a:r>
              <a:rPr lang="en-US" altLang="en-US"/>
              <a:t>One of the following methods may be used</a:t>
            </a:r>
          </a:p>
          <a:p>
            <a:pPr lvl="1" eaLnBrk="1" hangingPunct="1"/>
            <a:r>
              <a:rPr lang="en-US" altLang="en-US" sz="1800"/>
              <a:t>Asking for operator intervention</a:t>
            </a:r>
          </a:p>
          <a:p>
            <a:pPr lvl="1" eaLnBrk="1" hangingPunct="1"/>
            <a:r>
              <a:rPr lang="en-US" altLang="en-US" sz="1800"/>
              <a:t>Terminating of process(es)</a:t>
            </a:r>
          </a:p>
          <a:p>
            <a:pPr lvl="1" eaLnBrk="1" hangingPunct="1"/>
            <a:r>
              <a:rPr lang="en-US" altLang="en-US" sz="1800"/>
              <a:t>Rollback of process(es)</a:t>
            </a:r>
          </a:p>
          <a:p>
            <a:pPr lvl="1" eaLnBrk="1" hangingPunct="1"/>
            <a:endParaRPr lang="en-US" altLang="en-US" sz="1800"/>
          </a:p>
          <a:p>
            <a:pPr eaLnBrk="1" hangingPunct="1"/>
            <a:r>
              <a:rPr lang="en-US" altLang="en-US"/>
              <a:t>Issues in recovery from deadlock</a:t>
            </a:r>
          </a:p>
          <a:p>
            <a:pPr lvl="1" eaLnBrk="1" hangingPunct="1"/>
            <a:r>
              <a:rPr lang="en-US" altLang="en-US" sz="1800"/>
              <a:t>Minimization of recovery cost</a:t>
            </a:r>
          </a:p>
          <a:p>
            <a:pPr lvl="1" eaLnBrk="1" hangingPunct="1"/>
            <a:r>
              <a:rPr lang="en-US" altLang="en-US" sz="1800"/>
              <a:t>Prevention of starvation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3">
            <a:extLst>
              <a:ext uri="{FF2B5EF4-FFF2-40B4-BE49-F238E27FC236}">
                <a16:creationId xmlns:a16="http://schemas.microsoft.com/office/drawing/2014/main" id="{ED8F7197-47D6-42F5-BD14-BCF682CCE8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8145712-4C1B-4C8E-8063-CB19231E0B9A}"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3731" name="Slide Number Placeholder 5">
            <a:extLst>
              <a:ext uri="{FF2B5EF4-FFF2-40B4-BE49-F238E27FC236}">
                <a16:creationId xmlns:a16="http://schemas.microsoft.com/office/drawing/2014/main" id="{3D0873B2-D932-4068-B76F-EA2242DC01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476D333-68D3-4344-A92E-D8AC0DF8F6F7}" type="slidenum">
              <a:rPr lang="en-US" altLang="en-US" sz="1400">
                <a:latin typeface="Arial" panose="020B0604020202020204" pitchFamily="34" charset="0"/>
              </a:rPr>
              <a:pPr eaLnBrk="1" hangingPunct="1"/>
              <a:t>52</a:t>
            </a:fld>
            <a:endParaRPr lang="en-US" altLang="en-US" sz="1400">
              <a:latin typeface="Arial" panose="020B0604020202020204" pitchFamily="34" charset="0"/>
            </a:endParaRPr>
          </a:p>
        </p:txBody>
      </p:sp>
      <p:sp>
        <p:nvSpPr>
          <p:cNvPr id="73732" name="Rectangle 2">
            <a:extLst>
              <a:ext uri="{FF2B5EF4-FFF2-40B4-BE49-F238E27FC236}">
                <a16:creationId xmlns:a16="http://schemas.microsoft.com/office/drawing/2014/main" id="{D1627272-56AE-4797-9FF8-DF6EACC9AEBE}"/>
              </a:ext>
            </a:extLst>
          </p:cNvPr>
          <p:cNvSpPr>
            <a:spLocks noGrp="1" noChangeArrowheads="1"/>
          </p:cNvSpPr>
          <p:nvPr>
            <p:ph type="title"/>
          </p:nvPr>
        </p:nvSpPr>
        <p:spPr/>
        <p:txBody>
          <a:bodyPr/>
          <a:lstStyle/>
          <a:p>
            <a:pPr eaLnBrk="1" hangingPunct="1"/>
            <a:r>
              <a:rPr lang="en-US" altLang="en-US"/>
              <a:t>Deadlock Avoidance</a:t>
            </a:r>
          </a:p>
        </p:txBody>
      </p:sp>
      <p:sp>
        <p:nvSpPr>
          <p:cNvPr id="73733" name="Rectangle 3">
            <a:extLst>
              <a:ext uri="{FF2B5EF4-FFF2-40B4-BE49-F238E27FC236}">
                <a16:creationId xmlns:a16="http://schemas.microsoft.com/office/drawing/2014/main" id="{99A77B71-1095-441B-B644-B24FED9C070F}"/>
              </a:ext>
            </a:extLst>
          </p:cNvPr>
          <p:cNvSpPr>
            <a:spLocks noGrp="1" noChangeArrowheads="1"/>
          </p:cNvSpPr>
          <p:nvPr>
            <p:ph type="body" idx="1"/>
          </p:nvPr>
        </p:nvSpPr>
        <p:spPr/>
        <p:txBody>
          <a:bodyPr/>
          <a:lstStyle/>
          <a:p>
            <a:pPr eaLnBrk="1" hangingPunct="1"/>
            <a:r>
              <a:rPr lang="en-US" altLang="en-US"/>
              <a:t>When a process requests a resource, even if the resource is available, it is not immediately allocated to the process. Rather, the system simply assumes that a request is granted</a:t>
            </a:r>
          </a:p>
          <a:p>
            <a:pPr eaLnBrk="1" hangingPunct="1"/>
            <a:endParaRPr lang="en-US" altLang="en-US"/>
          </a:p>
          <a:p>
            <a:pPr eaLnBrk="1" hangingPunct="1"/>
            <a:r>
              <a:rPr lang="en-US" altLang="en-US"/>
              <a:t>With the assumption made is previous step and advance knowledge of resource usage of processes, the system performs some analysis to decide whether granting the request is safe or unsafe.</a:t>
            </a:r>
          </a:p>
          <a:p>
            <a:pPr eaLnBrk="1" hangingPunct="1"/>
            <a:endParaRPr lang="en-US" altLang="en-US"/>
          </a:p>
          <a:p>
            <a:pPr eaLnBrk="1" hangingPunct="1"/>
            <a:r>
              <a:rPr lang="en-US" altLang="en-US"/>
              <a:t>The resource is allocated to the process only when the analysis of previous step shows that it I safe to do so, otherwise the request is deferred.</a:t>
            </a:r>
          </a:p>
          <a:p>
            <a:pPr eaLnBrk="1" hangingPunct="1"/>
            <a:endParaRPr lang="en-US" altLang="en-US"/>
          </a:p>
          <a:p>
            <a:pPr eaLnBrk="1" hangingPunct="1"/>
            <a:r>
              <a:rPr lang="en-US" altLang="en-US"/>
              <a:t>Although theoretically attractive, these algorithms are rarely used.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a:extLst>
              <a:ext uri="{FF2B5EF4-FFF2-40B4-BE49-F238E27FC236}">
                <a16:creationId xmlns:a16="http://schemas.microsoft.com/office/drawing/2014/main" id="{0049AB70-9B54-4BD5-8EA1-045FE7CA48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A7FA3A3-0DBE-43CE-9457-94EB9F8882E9}"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4755" name="Slide Number Placeholder 5">
            <a:extLst>
              <a:ext uri="{FF2B5EF4-FFF2-40B4-BE49-F238E27FC236}">
                <a16:creationId xmlns:a16="http://schemas.microsoft.com/office/drawing/2014/main" id="{9BF374B7-15BE-438B-861E-3DCB8CEEBA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1C1B6D-EF75-4907-A6CD-1E3CD338F3E2}" type="slidenum">
              <a:rPr lang="en-US" altLang="en-US" sz="1400">
                <a:latin typeface="Arial" panose="020B0604020202020204" pitchFamily="34" charset="0"/>
              </a:rPr>
              <a:pPr eaLnBrk="1" hangingPunct="1"/>
              <a:t>53</a:t>
            </a:fld>
            <a:endParaRPr lang="en-US" altLang="en-US" sz="1400">
              <a:latin typeface="Arial" panose="020B0604020202020204" pitchFamily="34" charset="0"/>
            </a:endParaRPr>
          </a:p>
        </p:txBody>
      </p:sp>
      <p:sp>
        <p:nvSpPr>
          <p:cNvPr id="74756" name="Rectangle 2">
            <a:extLst>
              <a:ext uri="{FF2B5EF4-FFF2-40B4-BE49-F238E27FC236}">
                <a16:creationId xmlns:a16="http://schemas.microsoft.com/office/drawing/2014/main" id="{7835DE16-64B6-460F-A44E-AC353E8868B0}"/>
              </a:ext>
            </a:extLst>
          </p:cNvPr>
          <p:cNvSpPr>
            <a:spLocks noGrp="1" noChangeArrowheads="1"/>
          </p:cNvSpPr>
          <p:nvPr>
            <p:ph type="title"/>
          </p:nvPr>
        </p:nvSpPr>
        <p:spPr/>
        <p:txBody>
          <a:bodyPr/>
          <a:lstStyle/>
          <a:p>
            <a:pPr eaLnBrk="1" hangingPunct="1"/>
            <a:r>
              <a:rPr lang="en-US" altLang="en-US"/>
              <a:t>Deadlock prevention</a:t>
            </a:r>
            <a:endParaRPr lang="en-US" altLang="en-US" b="0"/>
          </a:p>
        </p:txBody>
      </p:sp>
      <p:sp>
        <p:nvSpPr>
          <p:cNvPr id="74757" name="Rectangle 3">
            <a:extLst>
              <a:ext uri="{FF2B5EF4-FFF2-40B4-BE49-F238E27FC236}">
                <a16:creationId xmlns:a16="http://schemas.microsoft.com/office/drawing/2014/main" id="{5C68D6AE-577E-4656-95A8-94D296C008A0}"/>
              </a:ext>
            </a:extLst>
          </p:cNvPr>
          <p:cNvSpPr>
            <a:spLocks noGrp="1" noChangeArrowheads="1"/>
          </p:cNvSpPr>
          <p:nvPr>
            <p:ph type="body" idx="1"/>
          </p:nvPr>
        </p:nvSpPr>
        <p:spPr/>
        <p:txBody>
          <a:bodyPr/>
          <a:lstStyle/>
          <a:p>
            <a:pPr eaLnBrk="1" hangingPunct="1">
              <a:buFontTx/>
              <a:buNone/>
            </a:pPr>
            <a:r>
              <a:rPr lang="en-US" altLang="en-US" dirty="0"/>
              <a:t>Collective requests</a:t>
            </a:r>
          </a:p>
          <a:p>
            <a:pPr eaLnBrk="1" hangingPunct="1"/>
            <a:endParaRPr lang="en-US" altLang="en-US" dirty="0"/>
          </a:p>
          <a:p>
            <a:pPr eaLnBrk="1" hangingPunct="1"/>
            <a:r>
              <a:rPr lang="en-US" altLang="en-US" dirty="0"/>
              <a:t>Denies the hold-and-wait condition. Two ways-</a:t>
            </a:r>
          </a:p>
          <a:p>
            <a:pPr lvl="1" eaLnBrk="1" hangingPunct="1"/>
            <a:endParaRPr lang="en-US" altLang="en-US" sz="1800" dirty="0"/>
          </a:p>
          <a:p>
            <a:pPr lvl="1" eaLnBrk="1" hangingPunct="1"/>
            <a:r>
              <a:rPr lang="en-US" altLang="en-US" sz="1800" dirty="0"/>
              <a:t>A process must request all of its resources before it begins the execution. If all resources are granted, execution starts; otherwise the process would just wait.</a:t>
            </a:r>
          </a:p>
          <a:p>
            <a:pPr lvl="1" eaLnBrk="1" hangingPunct="1"/>
            <a:endParaRPr lang="en-US" altLang="en-US" sz="1800" dirty="0"/>
          </a:p>
          <a:p>
            <a:pPr lvl="1" eaLnBrk="1" hangingPunct="1"/>
            <a:r>
              <a:rPr lang="en-US" altLang="en-US" sz="1800" dirty="0"/>
              <a:t>Instead of requesting all its resources before, a process may request a resource during its execution if it obeys that it holds no other resources while requesting. If it is holding some resources, it may release all the resources first and then request for all.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a:extLst>
              <a:ext uri="{FF2B5EF4-FFF2-40B4-BE49-F238E27FC236}">
                <a16:creationId xmlns:a16="http://schemas.microsoft.com/office/drawing/2014/main" id="{465A18FD-7B8B-4D6E-8DDA-794AA72238F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1EC569D-FC6E-4FB2-81EC-39C3B6284673}"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5779" name="Slide Number Placeholder 5">
            <a:extLst>
              <a:ext uri="{FF2B5EF4-FFF2-40B4-BE49-F238E27FC236}">
                <a16:creationId xmlns:a16="http://schemas.microsoft.com/office/drawing/2014/main" id="{A49273F5-D279-493C-BB42-60E7520D97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F0ED05-5684-48BC-88F7-79B182BE8AE8}" type="slidenum">
              <a:rPr lang="en-US" altLang="en-US" sz="1400">
                <a:latin typeface="Arial" panose="020B0604020202020204" pitchFamily="34" charset="0"/>
              </a:rPr>
              <a:pPr eaLnBrk="1" hangingPunct="1"/>
              <a:t>54</a:t>
            </a:fld>
            <a:endParaRPr lang="en-US" altLang="en-US" sz="1400">
              <a:latin typeface="Arial" panose="020B0604020202020204" pitchFamily="34" charset="0"/>
            </a:endParaRPr>
          </a:p>
        </p:txBody>
      </p:sp>
      <p:sp>
        <p:nvSpPr>
          <p:cNvPr id="75780" name="Rectangle 2">
            <a:extLst>
              <a:ext uri="{FF2B5EF4-FFF2-40B4-BE49-F238E27FC236}">
                <a16:creationId xmlns:a16="http://schemas.microsoft.com/office/drawing/2014/main" id="{453E4BE6-939D-4943-91A3-260B2DADC079}"/>
              </a:ext>
            </a:extLst>
          </p:cNvPr>
          <p:cNvSpPr>
            <a:spLocks noGrp="1" noChangeArrowheads="1"/>
          </p:cNvSpPr>
          <p:nvPr>
            <p:ph type="title"/>
          </p:nvPr>
        </p:nvSpPr>
        <p:spPr/>
        <p:txBody>
          <a:bodyPr/>
          <a:lstStyle/>
          <a:p>
            <a:pPr eaLnBrk="1" hangingPunct="1"/>
            <a:r>
              <a:rPr lang="en-US" altLang="en-US"/>
              <a:t>Deadlock prevention</a:t>
            </a:r>
          </a:p>
        </p:txBody>
      </p:sp>
      <p:sp>
        <p:nvSpPr>
          <p:cNvPr id="75781" name="Rectangle 3">
            <a:extLst>
              <a:ext uri="{FF2B5EF4-FFF2-40B4-BE49-F238E27FC236}">
                <a16:creationId xmlns:a16="http://schemas.microsoft.com/office/drawing/2014/main" id="{47DFDAFF-7522-45D4-8B42-E341DC3799D2}"/>
              </a:ext>
            </a:extLst>
          </p:cNvPr>
          <p:cNvSpPr>
            <a:spLocks noGrp="1" noChangeArrowheads="1"/>
          </p:cNvSpPr>
          <p:nvPr>
            <p:ph type="body" idx="1"/>
          </p:nvPr>
        </p:nvSpPr>
        <p:spPr/>
        <p:txBody>
          <a:bodyPr/>
          <a:lstStyle/>
          <a:p>
            <a:pPr eaLnBrk="1" hangingPunct="1">
              <a:buFontTx/>
              <a:buNone/>
            </a:pPr>
            <a:r>
              <a:rPr lang="en-US" altLang="en-US"/>
              <a:t>Ordered requests</a:t>
            </a:r>
          </a:p>
          <a:p>
            <a:pPr eaLnBrk="1" hangingPunct="1"/>
            <a:r>
              <a:rPr lang="en-US" altLang="en-US"/>
              <a:t>Denies circular wait</a:t>
            </a:r>
          </a:p>
          <a:p>
            <a:pPr lvl="1" eaLnBrk="1" hangingPunct="1"/>
            <a:r>
              <a:rPr lang="en-US" altLang="en-US" sz="1800"/>
              <a:t>All resources are numbered. If a process is holding a resource </a:t>
            </a:r>
            <a:r>
              <a:rPr lang="en-US" altLang="en-US" sz="1800" i="1">
                <a:latin typeface="Times New Roman" panose="02020603050405020304" pitchFamily="18" charset="0"/>
              </a:rPr>
              <a:t>i</a:t>
            </a:r>
            <a:r>
              <a:rPr lang="en-US" altLang="en-US" sz="1800" i="1"/>
              <a:t> </a:t>
            </a:r>
            <a:r>
              <a:rPr lang="en-US" altLang="en-US" sz="1800"/>
              <a:t>it may request a resource having the number </a:t>
            </a:r>
            <a:r>
              <a:rPr lang="en-US" altLang="en-US" sz="1800" i="1">
                <a:latin typeface="Times New Roman" panose="02020603050405020304" pitchFamily="18" charset="0"/>
              </a:rPr>
              <a:t>j</a:t>
            </a:r>
            <a:r>
              <a:rPr lang="en-US" altLang="en-US" sz="1800"/>
              <a:t> only if </a:t>
            </a:r>
            <a:r>
              <a:rPr lang="en-US" altLang="en-US" sz="1800" i="1">
                <a:latin typeface="Times New Roman" panose="02020603050405020304" pitchFamily="18" charset="0"/>
              </a:rPr>
              <a:t>j</a:t>
            </a:r>
            <a:r>
              <a:rPr lang="en-US" altLang="en-US" sz="1800"/>
              <a:t>&gt;</a:t>
            </a:r>
            <a:r>
              <a:rPr lang="en-US" altLang="en-US" sz="1800" i="1">
                <a:latin typeface="Times New Roman" panose="02020603050405020304" pitchFamily="18" charset="0"/>
              </a:rPr>
              <a:t>i</a:t>
            </a:r>
            <a:r>
              <a:rPr lang="en-US" altLang="en-US" sz="1800"/>
              <a:t>.</a:t>
            </a:r>
            <a:endParaRPr lang="en-US" altLang="en-US" sz="1800" i="1"/>
          </a:p>
          <a:p>
            <a:pPr eaLnBrk="1" hangingPunct="1">
              <a:buFontTx/>
              <a:buNone/>
            </a:pPr>
            <a:endParaRPr lang="en-US" altLang="en-US"/>
          </a:p>
          <a:p>
            <a:pPr eaLnBrk="1" hangingPunct="1">
              <a:buFontTx/>
              <a:buNone/>
            </a:pPr>
            <a:endParaRPr lang="en-US" altLang="en-US"/>
          </a:p>
          <a:p>
            <a:pPr eaLnBrk="1" hangingPunct="1">
              <a:buFontTx/>
              <a:buNone/>
            </a:pPr>
            <a:r>
              <a:rPr lang="en-US" altLang="en-US"/>
              <a:t>Preemption</a:t>
            </a:r>
          </a:p>
          <a:p>
            <a:pPr eaLnBrk="1" hangingPunct="1"/>
            <a:r>
              <a:rPr lang="en-US" altLang="en-US"/>
              <a:t>Resources may by preempted away from one process and assigned to another.</a:t>
            </a:r>
          </a:p>
          <a:p>
            <a:pPr eaLnBrk="1" hangingPunct="1"/>
            <a:r>
              <a:rPr lang="en-US" altLang="en-US"/>
              <a:t>Two widely used methods are </a:t>
            </a:r>
            <a:r>
              <a:rPr lang="en-US" altLang="en-US" i="1"/>
              <a:t>wait-die</a:t>
            </a:r>
            <a:r>
              <a:rPr lang="en-US" altLang="en-US"/>
              <a:t> and </a:t>
            </a:r>
            <a:r>
              <a:rPr lang="en-US" altLang="en-US" i="1"/>
              <a:t>wound-wait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a:extLst>
              <a:ext uri="{FF2B5EF4-FFF2-40B4-BE49-F238E27FC236}">
                <a16:creationId xmlns:a16="http://schemas.microsoft.com/office/drawing/2014/main" id="{2780EC14-8BEA-4A22-97B6-3A4BB62C34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F6A150-519C-4911-8891-E6440E21A972}"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6803" name="Slide Number Placeholder 5">
            <a:extLst>
              <a:ext uri="{FF2B5EF4-FFF2-40B4-BE49-F238E27FC236}">
                <a16:creationId xmlns:a16="http://schemas.microsoft.com/office/drawing/2014/main" id="{CF48F55F-2DF4-4F85-B602-02B75CAFE3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08EE53-0F02-4577-BFA0-9858A01DA910}" type="slidenum">
              <a:rPr lang="en-US" altLang="en-US" sz="1400">
                <a:latin typeface="Arial" panose="020B0604020202020204" pitchFamily="34" charset="0"/>
              </a:rPr>
              <a:pPr eaLnBrk="1" hangingPunct="1"/>
              <a:t>55</a:t>
            </a:fld>
            <a:endParaRPr lang="en-US" altLang="en-US" sz="1400">
              <a:latin typeface="Arial" panose="020B0604020202020204" pitchFamily="34" charset="0"/>
            </a:endParaRPr>
          </a:p>
        </p:txBody>
      </p:sp>
      <p:sp>
        <p:nvSpPr>
          <p:cNvPr id="76804" name="Rectangle 2">
            <a:extLst>
              <a:ext uri="{FF2B5EF4-FFF2-40B4-BE49-F238E27FC236}">
                <a16:creationId xmlns:a16="http://schemas.microsoft.com/office/drawing/2014/main" id="{C2C5D42F-3CAB-4BBC-B04E-C8C0FD9FDD25}"/>
              </a:ext>
            </a:extLst>
          </p:cNvPr>
          <p:cNvSpPr>
            <a:spLocks noGrp="1" noChangeArrowheads="1"/>
          </p:cNvSpPr>
          <p:nvPr>
            <p:ph type="title"/>
          </p:nvPr>
        </p:nvSpPr>
        <p:spPr/>
        <p:txBody>
          <a:bodyPr/>
          <a:lstStyle/>
          <a:p>
            <a:pPr eaLnBrk="1" hangingPunct="1"/>
            <a:r>
              <a:rPr lang="en-US" altLang="en-US"/>
              <a:t>Wait-die Algorithm</a:t>
            </a:r>
          </a:p>
        </p:txBody>
      </p:sp>
      <p:sp>
        <p:nvSpPr>
          <p:cNvPr id="76805" name="Rectangle 3">
            <a:extLst>
              <a:ext uri="{FF2B5EF4-FFF2-40B4-BE49-F238E27FC236}">
                <a16:creationId xmlns:a16="http://schemas.microsoft.com/office/drawing/2014/main" id="{A5FF66C8-A43D-45F6-906E-A06FEABB5F3D}"/>
              </a:ext>
            </a:extLst>
          </p:cNvPr>
          <p:cNvSpPr>
            <a:spLocks noGrp="1" noChangeArrowheads="1"/>
          </p:cNvSpPr>
          <p:nvPr>
            <p:ph type="body" idx="1"/>
          </p:nvPr>
        </p:nvSpPr>
        <p:spPr>
          <a:xfrm>
            <a:off x="533400" y="1600200"/>
            <a:ext cx="4724400" cy="4525963"/>
          </a:xfrm>
        </p:spPr>
        <p:txBody>
          <a:bodyPr/>
          <a:lstStyle/>
          <a:p>
            <a:pPr eaLnBrk="1" hangingPunct="1"/>
            <a:endParaRPr lang="en-US" altLang="en-US"/>
          </a:p>
          <a:p>
            <a:pPr eaLnBrk="1" hangingPunct="1"/>
            <a:r>
              <a:rPr lang="en-US" altLang="en-US"/>
              <a:t>Old process wants resource held by a younger process</a:t>
            </a:r>
          </a:p>
          <a:p>
            <a:pPr eaLnBrk="1" hangingPunct="1">
              <a:buFontTx/>
              <a:buNone/>
            </a:pPr>
            <a:r>
              <a:rPr lang="en-US" altLang="en-US"/>
              <a:t>		– old process waits</a:t>
            </a:r>
          </a:p>
          <a:p>
            <a:pPr eaLnBrk="1" hangingPunct="1">
              <a:buFontTx/>
              <a:buNone/>
            </a:pPr>
            <a:r>
              <a:rPr lang="en-US" altLang="en-US"/>
              <a:t> </a:t>
            </a:r>
          </a:p>
          <a:p>
            <a:pPr eaLnBrk="1" hangingPunct="1"/>
            <a:endParaRPr lang="en-US" altLang="en-US"/>
          </a:p>
          <a:p>
            <a:pPr eaLnBrk="1" hangingPunct="1"/>
            <a:endParaRPr lang="en-US" altLang="en-US"/>
          </a:p>
          <a:p>
            <a:pPr eaLnBrk="1" hangingPunct="1"/>
            <a:r>
              <a:rPr lang="en-US" altLang="en-US"/>
              <a:t>Young process wants resource held by older process</a:t>
            </a:r>
          </a:p>
          <a:p>
            <a:pPr eaLnBrk="1" hangingPunct="1">
              <a:buFontTx/>
              <a:buNone/>
            </a:pPr>
            <a:r>
              <a:rPr lang="en-US" altLang="en-US"/>
              <a:t>		– young process kills itself</a:t>
            </a:r>
          </a:p>
          <a:p>
            <a:pPr eaLnBrk="1" hangingPunct="1"/>
            <a:endParaRPr lang="en-US" altLang="en-US"/>
          </a:p>
        </p:txBody>
      </p:sp>
      <p:pic>
        <p:nvPicPr>
          <p:cNvPr id="76806" name="Picture 4">
            <a:extLst>
              <a:ext uri="{FF2B5EF4-FFF2-40B4-BE49-F238E27FC236}">
                <a16:creationId xmlns:a16="http://schemas.microsoft.com/office/drawing/2014/main" id="{2DB1FBDB-7B47-4113-A568-4E450DEC7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714500"/>
            <a:ext cx="26860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Date Placeholder 3">
            <a:extLst>
              <a:ext uri="{FF2B5EF4-FFF2-40B4-BE49-F238E27FC236}">
                <a16:creationId xmlns:a16="http://schemas.microsoft.com/office/drawing/2014/main" id="{8E1C3406-B839-4FEB-A307-1F9582439E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0754AC5-7866-46A8-A6B6-FB6F3E22210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7827" name="Slide Number Placeholder 5">
            <a:extLst>
              <a:ext uri="{FF2B5EF4-FFF2-40B4-BE49-F238E27FC236}">
                <a16:creationId xmlns:a16="http://schemas.microsoft.com/office/drawing/2014/main" id="{9C5D82F8-8545-404B-853C-FBAB340A92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814F82D-85AE-41D8-A410-ADBB0145AD07}" type="slidenum">
              <a:rPr lang="en-US" altLang="en-US" sz="1400">
                <a:latin typeface="Arial" panose="020B0604020202020204" pitchFamily="34" charset="0"/>
              </a:rPr>
              <a:pPr eaLnBrk="1" hangingPunct="1"/>
              <a:t>56</a:t>
            </a:fld>
            <a:endParaRPr lang="en-US" altLang="en-US" sz="1400">
              <a:latin typeface="Arial" panose="020B0604020202020204" pitchFamily="34" charset="0"/>
            </a:endParaRPr>
          </a:p>
        </p:txBody>
      </p:sp>
      <p:sp>
        <p:nvSpPr>
          <p:cNvPr id="77828" name="Rectangle 2">
            <a:extLst>
              <a:ext uri="{FF2B5EF4-FFF2-40B4-BE49-F238E27FC236}">
                <a16:creationId xmlns:a16="http://schemas.microsoft.com/office/drawing/2014/main" id="{DC74F6C4-EA63-4D4D-A828-1325B9AE9FA8}"/>
              </a:ext>
            </a:extLst>
          </p:cNvPr>
          <p:cNvSpPr>
            <a:spLocks noGrp="1" noChangeArrowheads="1"/>
          </p:cNvSpPr>
          <p:nvPr>
            <p:ph type="title"/>
          </p:nvPr>
        </p:nvSpPr>
        <p:spPr>
          <a:xfrm>
            <a:off x="457200" y="228600"/>
            <a:ext cx="8229600" cy="1143000"/>
          </a:xfrm>
        </p:spPr>
        <p:txBody>
          <a:bodyPr/>
          <a:lstStyle/>
          <a:p>
            <a:pPr eaLnBrk="1" hangingPunct="1"/>
            <a:r>
              <a:rPr lang="en-US" altLang="en-US"/>
              <a:t>Wound-wait Algorithm</a:t>
            </a:r>
          </a:p>
        </p:txBody>
      </p:sp>
      <p:sp>
        <p:nvSpPr>
          <p:cNvPr id="77829" name="Rectangle 3">
            <a:extLst>
              <a:ext uri="{FF2B5EF4-FFF2-40B4-BE49-F238E27FC236}">
                <a16:creationId xmlns:a16="http://schemas.microsoft.com/office/drawing/2014/main" id="{AFD284D4-1F7D-46A8-9615-398476C3BD4C}"/>
              </a:ext>
            </a:extLst>
          </p:cNvPr>
          <p:cNvSpPr>
            <a:spLocks noGrp="1" noChangeArrowheads="1"/>
          </p:cNvSpPr>
          <p:nvPr>
            <p:ph type="body" idx="1"/>
          </p:nvPr>
        </p:nvSpPr>
        <p:spPr>
          <a:xfrm>
            <a:off x="533400" y="1600200"/>
            <a:ext cx="5791200" cy="4525963"/>
          </a:xfrm>
        </p:spPr>
        <p:txBody>
          <a:bodyPr/>
          <a:lstStyle/>
          <a:p>
            <a:pPr eaLnBrk="1" hangingPunct="1"/>
            <a:r>
              <a:rPr lang="en-US" altLang="en-US"/>
              <a:t>Instead of killing the transaction making the request, kill the resource owner</a:t>
            </a:r>
          </a:p>
          <a:p>
            <a:pPr eaLnBrk="1" hangingPunct="1"/>
            <a:r>
              <a:rPr lang="en-US" altLang="en-US"/>
              <a:t>Old process wants resource held by a younger process</a:t>
            </a:r>
          </a:p>
          <a:p>
            <a:pPr eaLnBrk="1" hangingPunct="1">
              <a:buFontTx/>
              <a:buNone/>
            </a:pPr>
            <a:r>
              <a:rPr lang="en-US" altLang="en-US"/>
              <a:t>		– old process kills the younger process</a:t>
            </a:r>
          </a:p>
          <a:p>
            <a:pPr eaLnBrk="1" hangingPunct="1"/>
            <a:endParaRPr lang="en-US" altLang="en-US"/>
          </a:p>
          <a:p>
            <a:pPr eaLnBrk="1" hangingPunct="1"/>
            <a:endParaRPr lang="en-US" altLang="en-US"/>
          </a:p>
          <a:p>
            <a:pPr eaLnBrk="1" hangingPunct="1"/>
            <a:r>
              <a:rPr lang="en-US" altLang="en-US"/>
              <a:t>Young process wants resource held by older</a:t>
            </a:r>
          </a:p>
          <a:p>
            <a:pPr eaLnBrk="1" hangingPunct="1">
              <a:buFontTx/>
              <a:buNone/>
            </a:pPr>
            <a:r>
              <a:rPr lang="en-US" altLang="en-US"/>
              <a:t>	process</a:t>
            </a:r>
          </a:p>
          <a:p>
            <a:pPr eaLnBrk="1" hangingPunct="1">
              <a:buFontTx/>
              <a:buNone/>
            </a:pPr>
            <a:r>
              <a:rPr lang="en-US" altLang="en-US"/>
              <a:t>		– young process waits</a:t>
            </a:r>
          </a:p>
          <a:p>
            <a:pPr eaLnBrk="1" hangingPunct="1"/>
            <a:endParaRPr lang="en-US" altLang="en-US"/>
          </a:p>
        </p:txBody>
      </p:sp>
      <p:pic>
        <p:nvPicPr>
          <p:cNvPr id="77830" name="Picture 5">
            <a:extLst>
              <a:ext uri="{FF2B5EF4-FFF2-40B4-BE49-F238E27FC236}">
                <a16:creationId xmlns:a16="http://schemas.microsoft.com/office/drawing/2014/main" id="{3C393878-CD4C-4FAE-A310-61E31DE8E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76400"/>
            <a:ext cx="2819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C3095102-BB78-4681-89B7-9AE961E19F73}"/>
              </a:ext>
            </a:extLst>
          </p:cNvPr>
          <p:cNvSpPr>
            <a:spLocks noGrp="1"/>
          </p:cNvSpPr>
          <p:nvPr>
            <p:ph type="title"/>
          </p:nvPr>
        </p:nvSpPr>
        <p:spPr/>
        <p:txBody>
          <a:bodyPr/>
          <a:lstStyle/>
          <a:p>
            <a:r>
              <a:rPr lang="en-US" altLang="en-US"/>
              <a:t>Summation</a:t>
            </a:r>
          </a:p>
        </p:txBody>
      </p:sp>
      <p:sp>
        <p:nvSpPr>
          <p:cNvPr id="3" name="Content Placeholder 2">
            <a:extLst>
              <a:ext uri="{FF2B5EF4-FFF2-40B4-BE49-F238E27FC236}">
                <a16:creationId xmlns:a16="http://schemas.microsoft.com/office/drawing/2014/main" id="{ABF43DE7-DB46-4E24-99FD-E6A7551542BE}"/>
              </a:ext>
            </a:extLst>
          </p:cNvPr>
          <p:cNvSpPr>
            <a:spLocks noGrp="1"/>
          </p:cNvSpPr>
          <p:nvPr>
            <p:ph idx="1"/>
          </p:nvPr>
        </p:nvSpPr>
        <p:spPr>
          <a:xfrm>
            <a:off x="533400" y="1066800"/>
            <a:ext cx="8229600" cy="5059363"/>
          </a:xfrm>
        </p:spPr>
        <p:txBody>
          <a:bodyPr/>
          <a:lstStyle/>
          <a:p>
            <a:r>
              <a:rPr lang="en-US" altLang="en-US" sz="1800" dirty="0"/>
              <a:t>Three Real Clock </a:t>
            </a:r>
            <a:r>
              <a:rPr lang="en-US" altLang="en-US" sz="1800" dirty="0" err="1"/>
              <a:t>Synchronisation</a:t>
            </a:r>
            <a:r>
              <a:rPr lang="en-US" altLang="en-US" sz="1800" dirty="0"/>
              <a:t> Methods?</a:t>
            </a:r>
          </a:p>
          <a:p>
            <a:pPr lvl="1"/>
            <a:r>
              <a:rPr lang="en-US" altLang="en-US" sz="1800" dirty="0"/>
              <a:t>Cristian</a:t>
            </a:r>
            <a:r>
              <a:rPr lang="ja-JP" altLang="en-US" sz="1800" dirty="0"/>
              <a:t>’</a:t>
            </a:r>
            <a:r>
              <a:rPr lang="en-US" altLang="ja-JP" sz="1800" dirty="0"/>
              <a:t>s Method</a:t>
            </a:r>
          </a:p>
          <a:p>
            <a:pPr lvl="1"/>
            <a:r>
              <a:rPr lang="en-US" altLang="en-US" sz="1800" dirty="0"/>
              <a:t>Berkeley Algorithm</a:t>
            </a:r>
          </a:p>
          <a:p>
            <a:pPr lvl="1"/>
            <a:r>
              <a:rPr lang="en-US" altLang="en-US" sz="1800" dirty="0"/>
              <a:t>Averaging Algorithm</a:t>
            </a:r>
          </a:p>
          <a:p>
            <a:r>
              <a:rPr lang="en-US" altLang="en-US" sz="1800" dirty="0"/>
              <a:t>Two Logical (Clock) </a:t>
            </a:r>
            <a:r>
              <a:rPr lang="en-US" altLang="en-US" sz="1800" dirty="0" err="1"/>
              <a:t>Synchronisation</a:t>
            </a:r>
            <a:r>
              <a:rPr lang="en-US" altLang="en-US" sz="1800" dirty="0"/>
              <a:t> Techniques</a:t>
            </a:r>
          </a:p>
          <a:p>
            <a:pPr lvl="1"/>
            <a:r>
              <a:rPr lang="en-US" altLang="en-US" sz="1800" dirty="0" err="1"/>
              <a:t>Lamport</a:t>
            </a:r>
            <a:endParaRPr lang="en-US" altLang="en-US" sz="1800" dirty="0"/>
          </a:p>
          <a:p>
            <a:pPr lvl="1"/>
            <a:r>
              <a:rPr lang="en-US" altLang="en-US" sz="1800" dirty="0"/>
              <a:t>Vector Clock</a:t>
            </a:r>
          </a:p>
          <a:p>
            <a:r>
              <a:rPr lang="en-US" altLang="en-US" sz="1800" dirty="0"/>
              <a:t>Three Mutual Exclusion Approaches?</a:t>
            </a:r>
          </a:p>
          <a:p>
            <a:pPr lvl="1"/>
            <a:r>
              <a:rPr lang="en-US" altLang="en-US" sz="1800" dirty="0" err="1"/>
              <a:t>Centralised</a:t>
            </a:r>
            <a:endParaRPr lang="en-US" altLang="en-US" sz="1800" dirty="0"/>
          </a:p>
          <a:p>
            <a:pPr lvl="1"/>
            <a:r>
              <a:rPr lang="en-US" altLang="en-US" sz="1800" dirty="0"/>
              <a:t>Distributed</a:t>
            </a:r>
          </a:p>
          <a:p>
            <a:pPr lvl="1"/>
            <a:r>
              <a:rPr lang="en-US" altLang="en-US" sz="1800" dirty="0"/>
              <a:t>GME</a:t>
            </a:r>
          </a:p>
          <a:p>
            <a:r>
              <a:rPr lang="en-US" altLang="en-US" sz="1800" dirty="0"/>
              <a:t>Main Deadlock Modeling Areas?</a:t>
            </a:r>
          </a:p>
          <a:p>
            <a:pPr lvl="1"/>
            <a:r>
              <a:rPr lang="en-US" altLang="en-US" sz="1800" dirty="0"/>
              <a:t>Necessary condition for occurrence</a:t>
            </a:r>
          </a:p>
          <a:p>
            <a:pPr lvl="1"/>
            <a:r>
              <a:rPr lang="en-US" altLang="en-US" sz="1800" dirty="0"/>
              <a:t>Deadlock Detection</a:t>
            </a:r>
          </a:p>
          <a:p>
            <a:pPr lvl="1"/>
            <a:r>
              <a:rPr lang="en-US" altLang="en-US" sz="1800" dirty="0"/>
              <a:t>Deadlock Handling</a:t>
            </a:r>
          </a:p>
        </p:txBody>
      </p:sp>
      <p:sp>
        <p:nvSpPr>
          <p:cNvPr id="72707" name="Date Placeholder 3">
            <a:extLst>
              <a:ext uri="{FF2B5EF4-FFF2-40B4-BE49-F238E27FC236}">
                <a16:creationId xmlns:a16="http://schemas.microsoft.com/office/drawing/2014/main" id="{6E4E25CE-40AF-469B-849A-29D761563B5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E22793A-BB6C-4E6F-8913-6C8E95CF65FE}"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2709" name="Slide Number Placeholder 5">
            <a:extLst>
              <a:ext uri="{FF2B5EF4-FFF2-40B4-BE49-F238E27FC236}">
                <a16:creationId xmlns:a16="http://schemas.microsoft.com/office/drawing/2014/main" id="{01FF8E1C-789B-42A7-AB65-B369AE6C51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BF19C42-63E8-48A6-8C8F-29CB176FE018}" type="slidenum">
              <a:rPr lang="en-US" altLang="en-US" sz="1400">
                <a:latin typeface="Arial" panose="020B0604020202020204" pitchFamily="34" charset="0"/>
              </a:rPr>
              <a:pPr eaLnBrk="1" hangingPunct="1"/>
              <a:t>57</a:t>
            </a:fld>
            <a:endParaRPr lang="en-US" altLang="en-US" sz="1400">
              <a:latin typeface="Arial" panose="020B0604020202020204" pitchFamily="34" charset="0"/>
            </a:endParaRPr>
          </a:p>
        </p:txBody>
      </p:sp>
    </p:spTree>
    <p:extLst>
      <p:ext uri="{BB962C8B-B14F-4D97-AF65-F5344CB8AC3E}">
        <p14:creationId xmlns:p14="http://schemas.microsoft.com/office/powerpoint/2010/main" val="998391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Date Placeholder 3">
            <a:extLst>
              <a:ext uri="{FF2B5EF4-FFF2-40B4-BE49-F238E27FC236}">
                <a16:creationId xmlns:a16="http://schemas.microsoft.com/office/drawing/2014/main" id="{8E1C3406-B839-4FEB-A307-1F9582439E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0754AC5-7866-46A8-A6B6-FB6F3E22210C}"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77827" name="Slide Number Placeholder 5">
            <a:extLst>
              <a:ext uri="{FF2B5EF4-FFF2-40B4-BE49-F238E27FC236}">
                <a16:creationId xmlns:a16="http://schemas.microsoft.com/office/drawing/2014/main" id="{9C5D82F8-8545-404B-853C-FBAB340A92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814F82D-85AE-41D8-A410-ADBB0145AD07}" type="slidenum">
              <a:rPr lang="en-US" altLang="en-US" sz="1400">
                <a:latin typeface="Arial" panose="020B0604020202020204" pitchFamily="34" charset="0"/>
              </a:rPr>
              <a:pPr eaLnBrk="1" hangingPunct="1"/>
              <a:t>58</a:t>
            </a:fld>
            <a:endParaRPr lang="en-US" altLang="en-US" sz="1400">
              <a:latin typeface="Arial" panose="020B0604020202020204" pitchFamily="34" charset="0"/>
            </a:endParaRPr>
          </a:p>
        </p:txBody>
      </p:sp>
      <p:sp>
        <p:nvSpPr>
          <p:cNvPr id="77828" name="Rectangle 2">
            <a:extLst>
              <a:ext uri="{FF2B5EF4-FFF2-40B4-BE49-F238E27FC236}">
                <a16:creationId xmlns:a16="http://schemas.microsoft.com/office/drawing/2014/main" id="{DC74F6C4-EA63-4D4D-A828-1325B9AE9FA8}"/>
              </a:ext>
            </a:extLst>
          </p:cNvPr>
          <p:cNvSpPr>
            <a:spLocks noGrp="1" noChangeArrowheads="1"/>
          </p:cNvSpPr>
          <p:nvPr>
            <p:ph type="title"/>
          </p:nvPr>
        </p:nvSpPr>
        <p:spPr>
          <a:xfrm>
            <a:off x="457200" y="228600"/>
            <a:ext cx="8229600" cy="1143000"/>
          </a:xfrm>
        </p:spPr>
        <p:txBody>
          <a:bodyPr/>
          <a:lstStyle/>
          <a:p>
            <a:pPr eaLnBrk="1" hangingPunct="1"/>
            <a:r>
              <a:rPr lang="en-US" altLang="en-US" dirty="0"/>
              <a:t>References</a:t>
            </a:r>
          </a:p>
        </p:txBody>
      </p:sp>
      <p:sp>
        <p:nvSpPr>
          <p:cNvPr id="77829" name="Rectangle 3">
            <a:extLst>
              <a:ext uri="{FF2B5EF4-FFF2-40B4-BE49-F238E27FC236}">
                <a16:creationId xmlns:a16="http://schemas.microsoft.com/office/drawing/2014/main" id="{AFD284D4-1F7D-46A8-9615-398476C3BD4C}"/>
              </a:ext>
            </a:extLst>
          </p:cNvPr>
          <p:cNvSpPr>
            <a:spLocks noGrp="1" noChangeArrowheads="1"/>
          </p:cNvSpPr>
          <p:nvPr>
            <p:ph type="body" idx="1"/>
          </p:nvPr>
        </p:nvSpPr>
        <p:spPr>
          <a:xfrm>
            <a:off x="533400" y="1447800"/>
            <a:ext cx="8305800" cy="3733800"/>
          </a:xfrm>
        </p:spPr>
        <p:txBody>
          <a:bodyPr/>
          <a:lstStyle/>
          <a:p>
            <a:r>
              <a:rPr lang="en-US" altLang="en-US" dirty="0">
                <a:latin typeface="Arial" panose="020B0604020202020204" pitchFamily="34" charset="0"/>
              </a:rPr>
              <a:t>I </a:t>
            </a:r>
            <a:r>
              <a:rPr lang="en-US" altLang="en-US" dirty="0" err="1">
                <a:latin typeface="Arial" panose="020B0604020202020204" pitchFamily="34" charset="0"/>
              </a:rPr>
              <a:t>Kuz</a:t>
            </a:r>
            <a:r>
              <a:rPr lang="en-US" altLang="en-US" dirty="0">
                <a:latin typeface="Arial" panose="020B0604020202020204" pitchFamily="34" charset="0"/>
              </a:rPr>
              <a:t>, M Chakravarty, G </a:t>
            </a:r>
            <a:r>
              <a:rPr lang="en-US" altLang="en-US" dirty="0" err="1">
                <a:latin typeface="Arial" panose="020B0604020202020204" pitchFamily="34" charset="0"/>
              </a:rPr>
              <a:t>Heiser</a:t>
            </a:r>
            <a:r>
              <a:rPr lang="en-US" altLang="en-US" dirty="0">
                <a:latin typeface="Arial" panose="020B0604020202020204" pitchFamily="34" charset="0"/>
              </a:rPr>
              <a:t>, Lecture notes, University of NSW, 2010.</a:t>
            </a:r>
          </a:p>
          <a:p>
            <a:r>
              <a:rPr lang="en-US" altLang="en-US" dirty="0">
                <a:latin typeface="Arial" panose="020B0604020202020204" pitchFamily="34" charset="0"/>
              </a:rPr>
              <a:t>K. Mani </a:t>
            </a:r>
            <a:r>
              <a:rPr lang="en-US" altLang="en-US" dirty="0" err="1">
                <a:latin typeface="Arial" panose="020B0604020202020204" pitchFamily="34" charset="0"/>
              </a:rPr>
              <a:t>Chandy</a:t>
            </a:r>
            <a:r>
              <a:rPr lang="en-US" altLang="en-US" dirty="0">
                <a:latin typeface="Arial" panose="020B0604020202020204" pitchFamily="34" charset="0"/>
              </a:rPr>
              <a:t> and Leslie </a:t>
            </a:r>
            <a:r>
              <a:rPr lang="en-US" altLang="en-US" dirty="0" err="1">
                <a:latin typeface="Arial" panose="020B0604020202020204" pitchFamily="34" charset="0"/>
              </a:rPr>
              <a:t>Lamport</a:t>
            </a:r>
            <a:r>
              <a:rPr lang="en-US" altLang="en-US" dirty="0">
                <a:latin typeface="Arial" panose="020B0604020202020204" pitchFamily="34" charset="0"/>
              </a:rPr>
              <a:t>. Distributed snapshots: Determining global states of distributed systems. ACM Transactions on Computer Systems, 3:63–75, 1985.</a:t>
            </a:r>
          </a:p>
          <a:p>
            <a:r>
              <a:rPr lang="en-US" altLang="en-US" dirty="0">
                <a:latin typeface="Arial" panose="020B0604020202020204" pitchFamily="34" charset="0"/>
              </a:rPr>
              <a:t>Leslie </a:t>
            </a:r>
            <a:r>
              <a:rPr lang="en-US" altLang="en-US" dirty="0" err="1">
                <a:latin typeface="Arial" panose="020B0604020202020204" pitchFamily="34" charset="0"/>
              </a:rPr>
              <a:t>Lamport</a:t>
            </a:r>
            <a:r>
              <a:rPr lang="en-US" altLang="en-US" dirty="0">
                <a:latin typeface="Arial" panose="020B0604020202020204" pitchFamily="34" charset="0"/>
              </a:rPr>
              <a:t>. Time, clocks, and the ordering of events in a distributed system. Com- </a:t>
            </a:r>
            <a:r>
              <a:rPr lang="en-US" altLang="en-US" dirty="0" err="1">
                <a:latin typeface="Arial" panose="020B0604020202020204" pitchFamily="34" charset="0"/>
              </a:rPr>
              <a:t>munications</a:t>
            </a:r>
            <a:r>
              <a:rPr lang="en-US" altLang="en-US" dirty="0">
                <a:latin typeface="Arial" panose="020B0604020202020204" pitchFamily="34" charset="0"/>
              </a:rPr>
              <a:t> of the ACM, 21:558–565, 1978.</a:t>
            </a:r>
          </a:p>
          <a:p>
            <a:r>
              <a:rPr lang="en-US" altLang="en-US" dirty="0">
                <a:latin typeface="Arial" panose="020B0604020202020204" pitchFamily="34" charset="0"/>
              </a:rPr>
              <a:t>G. </a:t>
            </a:r>
            <a:r>
              <a:rPr lang="en-US" altLang="en-US" dirty="0" err="1">
                <a:latin typeface="Arial" panose="020B0604020202020204" pitchFamily="34" charset="0"/>
              </a:rPr>
              <a:t>Ricart</a:t>
            </a:r>
            <a:r>
              <a:rPr lang="en-US" altLang="en-US" dirty="0">
                <a:latin typeface="Arial" panose="020B0604020202020204" pitchFamily="34" charset="0"/>
              </a:rPr>
              <a:t> and A. </a:t>
            </a:r>
            <a:r>
              <a:rPr lang="en-US" altLang="en-US" dirty="0" err="1">
                <a:latin typeface="Arial" panose="020B0604020202020204" pitchFamily="34" charset="0"/>
              </a:rPr>
              <a:t>Argawala</a:t>
            </a:r>
            <a:r>
              <a:rPr lang="en-US" altLang="en-US" dirty="0">
                <a:latin typeface="Arial" panose="020B0604020202020204" pitchFamily="34" charset="0"/>
              </a:rPr>
              <a:t>. An optimal algorithm for mutual exclusion in computer networks. Communications of the ACM, 24(1), January 1981.</a:t>
            </a:r>
          </a:p>
        </p:txBody>
      </p:sp>
    </p:spTree>
    <p:extLst>
      <p:ext uri="{BB962C8B-B14F-4D97-AF65-F5344CB8AC3E}">
        <p14:creationId xmlns:p14="http://schemas.microsoft.com/office/powerpoint/2010/main" val="272917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5F747CB9-DE91-4CE7-B10B-58C36AAB142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2C2F81A-594D-4167-BC26-3DD23321ACC6}"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1507" name="Slide Number Placeholder 5">
            <a:extLst>
              <a:ext uri="{FF2B5EF4-FFF2-40B4-BE49-F238E27FC236}">
                <a16:creationId xmlns:a16="http://schemas.microsoft.com/office/drawing/2014/main" id="{8FD26EAA-A5D0-4C03-96AC-06BB58BE61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E2A1493-5098-4330-B1C5-9BC675AE8A3E}"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21508" name="Rectangle 2">
            <a:extLst>
              <a:ext uri="{FF2B5EF4-FFF2-40B4-BE49-F238E27FC236}">
                <a16:creationId xmlns:a16="http://schemas.microsoft.com/office/drawing/2014/main" id="{CEE3B9CA-2DC3-4731-8E44-033877E465B9}"/>
              </a:ext>
            </a:extLst>
          </p:cNvPr>
          <p:cNvSpPr>
            <a:spLocks noGrp="1" noChangeArrowheads="1"/>
          </p:cNvSpPr>
          <p:nvPr>
            <p:ph type="title"/>
          </p:nvPr>
        </p:nvSpPr>
        <p:spPr/>
        <p:txBody>
          <a:bodyPr/>
          <a:lstStyle/>
          <a:p>
            <a:pPr eaLnBrk="1" hangingPunct="1"/>
            <a:r>
              <a:rPr lang="en-US" altLang="en-US"/>
              <a:t>Time and Distribution: Why?</a:t>
            </a:r>
          </a:p>
        </p:txBody>
      </p:sp>
      <p:sp>
        <p:nvSpPr>
          <p:cNvPr id="21509" name="Rectangle 3">
            <a:extLst>
              <a:ext uri="{FF2B5EF4-FFF2-40B4-BE49-F238E27FC236}">
                <a16:creationId xmlns:a16="http://schemas.microsoft.com/office/drawing/2014/main" id="{0135BEAE-A3AC-4E4D-B590-ED8F569F1525}"/>
              </a:ext>
            </a:extLst>
          </p:cNvPr>
          <p:cNvSpPr>
            <a:spLocks noGrp="1" noChangeArrowheads="1"/>
          </p:cNvSpPr>
          <p:nvPr>
            <p:ph type="body" idx="1"/>
          </p:nvPr>
        </p:nvSpPr>
        <p:spPr/>
        <p:txBody>
          <a:bodyPr/>
          <a:lstStyle/>
          <a:p>
            <a:pPr eaLnBrk="1" hangingPunct="1"/>
            <a:r>
              <a:rPr lang="en-GB" altLang="en-US"/>
              <a:t>External reasons: We often want to measure time accurately</a:t>
            </a:r>
          </a:p>
          <a:p>
            <a:pPr lvl="1" eaLnBrk="1" hangingPunct="1">
              <a:buFont typeface="Wingdings" panose="05000000000000000000" pitchFamily="2" charset="2"/>
              <a:buChar char="n"/>
            </a:pPr>
            <a:r>
              <a:rPr lang="en-GB" altLang="en-US" sz="1800"/>
              <a:t>For billings: How long was computer X used?</a:t>
            </a:r>
          </a:p>
          <a:p>
            <a:pPr lvl="1" eaLnBrk="1" hangingPunct="1">
              <a:buFont typeface="Wingdings" panose="05000000000000000000" pitchFamily="2" charset="2"/>
              <a:buChar char="n"/>
            </a:pPr>
            <a:r>
              <a:rPr lang="en-GB" altLang="en-US" sz="1800"/>
              <a:t>For legal reasons: When was credit card W charged?</a:t>
            </a:r>
          </a:p>
          <a:p>
            <a:pPr lvl="1" eaLnBrk="1" hangingPunct="1">
              <a:buFont typeface="Wingdings" panose="05000000000000000000" pitchFamily="2" charset="2"/>
              <a:buChar char="n"/>
            </a:pPr>
            <a:r>
              <a:rPr lang="en-GB" altLang="en-US" sz="1800"/>
              <a:t>For traceability: When did this attack occurred? Who did it?</a:t>
            </a:r>
          </a:p>
          <a:p>
            <a:pPr lvl="1" eaLnBrk="1" hangingPunct="1"/>
            <a:r>
              <a:rPr lang="en-GB" altLang="en-US" sz="1800"/>
              <a:t>System must be in sync with an external time reference</a:t>
            </a:r>
          </a:p>
          <a:p>
            <a:pPr lvl="2" eaLnBrk="1" hangingPunct="1"/>
            <a:r>
              <a:rPr lang="en-GB" altLang="en-US"/>
              <a:t>Usually the world time reference: UTC (Coordinated Universal Time)</a:t>
            </a:r>
          </a:p>
          <a:p>
            <a:pPr eaLnBrk="1" hangingPunct="1"/>
            <a:r>
              <a:rPr lang="en-GB" altLang="en-US"/>
              <a:t>Internal reasons: many distributed algorithms use time</a:t>
            </a:r>
          </a:p>
          <a:p>
            <a:pPr lvl="1" eaLnBrk="1" hangingPunct="1">
              <a:buFont typeface="Wingdings" panose="05000000000000000000" pitchFamily="2" charset="2"/>
              <a:buChar char="n"/>
            </a:pPr>
            <a:r>
              <a:rPr lang="en-GB" altLang="en-US" sz="1800"/>
              <a:t>Kerberos (authentication server) uses time-stamps</a:t>
            </a:r>
          </a:p>
          <a:p>
            <a:pPr lvl="1" eaLnBrk="1" hangingPunct="1">
              <a:buFont typeface="Wingdings" panose="05000000000000000000" pitchFamily="2" charset="2"/>
              <a:buChar char="n"/>
            </a:pPr>
            <a:r>
              <a:rPr lang="en-GB" altLang="en-US" sz="1800"/>
              <a:t>This can be used to serialise transactions in databases</a:t>
            </a:r>
          </a:p>
          <a:p>
            <a:pPr lvl="1" eaLnBrk="1" hangingPunct="1">
              <a:buFont typeface="Wingdings" panose="05000000000000000000" pitchFamily="2" charset="2"/>
              <a:buChar char="n"/>
            </a:pPr>
            <a:r>
              <a:rPr lang="en-GB" altLang="en-US" sz="1800"/>
              <a:t>This can be used to minimise updates when replicating data</a:t>
            </a:r>
          </a:p>
          <a:p>
            <a:pPr lvl="1" eaLnBrk="1" hangingPunct="1"/>
            <a:r>
              <a:rPr lang="en-GB" altLang="en-US" sz="1800"/>
              <a:t>System must be in sync internally</a:t>
            </a:r>
          </a:p>
          <a:p>
            <a:pPr lvl="2" eaLnBrk="1" hangingPunct="1"/>
            <a:r>
              <a:rPr lang="en-GB" altLang="en-US"/>
              <a:t>No need to be synchronised on an external time reference</a:t>
            </a: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a:extLst>
              <a:ext uri="{FF2B5EF4-FFF2-40B4-BE49-F238E27FC236}">
                <a16:creationId xmlns:a16="http://schemas.microsoft.com/office/drawing/2014/main" id="{9180E9DD-6C2C-40F2-A3A9-CDB4691177F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165FF85-BA56-4C00-864F-920B889AD0D4}"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2531" name="Slide Number Placeholder 5">
            <a:extLst>
              <a:ext uri="{FF2B5EF4-FFF2-40B4-BE49-F238E27FC236}">
                <a16:creationId xmlns:a16="http://schemas.microsoft.com/office/drawing/2014/main" id="{D80BD1BC-C145-46E7-8A11-9AD7978516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CFD6C3D-A3E7-4F3F-9B24-8C40FB88A822}"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
        <p:nvSpPr>
          <p:cNvPr id="22532" name="Rectangle 2">
            <a:extLst>
              <a:ext uri="{FF2B5EF4-FFF2-40B4-BE49-F238E27FC236}">
                <a16:creationId xmlns:a16="http://schemas.microsoft.com/office/drawing/2014/main" id="{2A742FB5-95B7-4D42-B674-7DDA9E6A95EF}"/>
              </a:ext>
            </a:extLst>
          </p:cNvPr>
          <p:cNvSpPr>
            <a:spLocks noGrp="1" noChangeArrowheads="1"/>
          </p:cNvSpPr>
          <p:nvPr>
            <p:ph type="title"/>
          </p:nvPr>
        </p:nvSpPr>
        <p:spPr/>
        <p:txBody>
          <a:bodyPr/>
          <a:lstStyle/>
          <a:p>
            <a:pPr eaLnBrk="1" hangingPunct="1"/>
            <a:r>
              <a:rPr lang="en-US" altLang="en-US"/>
              <a:t>Clock Synchronization</a:t>
            </a:r>
          </a:p>
        </p:txBody>
      </p:sp>
      <p:sp>
        <p:nvSpPr>
          <p:cNvPr id="22533" name="Rectangle 3">
            <a:extLst>
              <a:ext uri="{FF2B5EF4-FFF2-40B4-BE49-F238E27FC236}">
                <a16:creationId xmlns:a16="http://schemas.microsoft.com/office/drawing/2014/main" id="{EC63448E-5209-41A3-8F19-188FCD098BBB}"/>
              </a:ext>
            </a:extLst>
          </p:cNvPr>
          <p:cNvSpPr>
            <a:spLocks noGrp="1" noChangeArrowheads="1"/>
          </p:cNvSpPr>
          <p:nvPr>
            <p:ph type="body" idx="1"/>
          </p:nvPr>
        </p:nvSpPr>
        <p:spPr/>
        <p:txBody>
          <a:bodyPr/>
          <a:lstStyle/>
          <a:p>
            <a:pPr eaLnBrk="1" hangingPunct="1"/>
            <a:r>
              <a:rPr lang="en-US" altLang="en-US"/>
              <a:t>Time is unambiguous in a centralized system.</a:t>
            </a:r>
            <a:endParaRPr lang="en-US" altLang="en-US" i="1"/>
          </a:p>
          <a:p>
            <a:pPr eaLnBrk="1" hangingPunct="1"/>
            <a:endParaRPr lang="en-US" altLang="en-US"/>
          </a:p>
          <a:p>
            <a:pPr eaLnBrk="1" hangingPunct="1"/>
            <a:r>
              <a:rPr lang="en-US" altLang="en-US"/>
              <a:t>A process can just make a system call to know the time.</a:t>
            </a:r>
            <a:endParaRPr lang="en-US" altLang="en-US" i="1"/>
          </a:p>
          <a:p>
            <a:pPr lvl="1" eaLnBrk="1" hangingPunct="1"/>
            <a:r>
              <a:rPr lang="en-US" altLang="en-US" sz="1800"/>
              <a:t>If process </a:t>
            </a:r>
            <a:r>
              <a:rPr lang="en-US" altLang="en-US" sz="1800" i="1"/>
              <a:t>A </a:t>
            </a:r>
            <a:r>
              <a:rPr lang="en-US" altLang="en-US" sz="1800"/>
              <a:t>asks for the current time, and a little later process </a:t>
            </a:r>
            <a:r>
              <a:rPr lang="en-US" altLang="en-US" sz="1800" i="1"/>
              <a:t>B </a:t>
            </a:r>
            <a:r>
              <a:rPr lang="en-US" altLang="en-US" sz="1800"/>
              <a:t>asks for the time, the value of </a:t>
            </a:r>
            <a:r>
              <a:rPr lang="en-US" altLang="en-US" sz="1800" i="1"/>
              <a:t>B_time &gt; A_time</a:t>
            </a:r>
            <a:r>
              <a:rPr lang="en-US" altLang="en-US" sz="1800"/>
              <a:t>.</a:t>
            </a:r>
            <a:endParaRPr lang="en-US" altLang="en-US" sz="1800" i="1"/>
          </a:p>
          <a:p>
            <a:pPr eaLnBrk="1" hangingPunct="1"/>
            <a:endParaRPr lang="en-US" altLang="en-US" i="1"/>
          </a:p>
          <a:p>
            <a:pPr eaLnBrk="1" hangingPunct="1"/>
            <a:r>
              <a:rPr lang="en-US" altLang="en-US"/>
              <a:t>In a distributed system, if process </a:t>
            </a:r>
            <a:r>
              <a:rPr lang="en-US" altLang="en-US" i="1"/>
              <a:t>A </a:t>
            </a:r>
            <a:r>
              <a:rPr lang="en-US" altLang="en-US"/>
              <a:t>and </a:t>
            </a:r>
            <a:r>
              <a:rPr lang="en-US" altLang="en-US" i="1"/>
              <a:t>B </a:t>
            </a:r>
            <a:r>
              <a:rPr lang="en-US" altLang="en-US"/>
              <a:t>are on different machines, </a:t>
            </a:r>
            <a:r>
              <a:rPr lang="en-US" altLang="en-US" i="1"/>
              <a:t>B_time </a:t>
            </a:r>
            <a:r>
              <a:rPr lang="en-US" altLang="en-US"/>
              <a:t>may not be greater than A_time.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4">
            <a:extLst>
              <a:ext uri="{FF2B5EF4-FFF2-40B4-BE49-F238E27FC236}">
                <a16:creationId xmlns:a16="http://schemas.microsoft.com/office/drawing/2014/main" id="{1B513787-8310-4BD0-8A60-17FA4C0B8A1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CFE8E7-4CE7-446E-BC3D-D03B148AF84D}"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3555" name="Slide Number Placeholder 6">
            <a:extLst>
              <a:ext uri="{FF2B5EF4-FFF2-40B4-BE49-F238E27FC236}">
                <a16:creationId xmlns:a16="http://schemas.microsoft.com/office/drawing/2014/main" id="{EEE78EB6-D24D-415E-A6C0-C7B0F1EFDA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5D065CC-6D61-458E-A545-EF9C2AD2F5C7}"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
        <p:nvSpPr>
          <p:cNvPr id="23556" name="Rectangle 2">
            <a:extLst>
              <a:ext uri="{FF2B5EF4-FFF2-40B4-BE49-F238E27FC236}">
                <a16:creationId xmlns:a16="http://schemas.microsoft.com/office/drawing/2014/main" id="{D0295FC8-AB07-42F1-8DEE-2E2531CA8861}"/>
              </a:ext>
            </a:extLst>
          </p:cNvPr>
          <p:cNvSpPr>
            <a:spLocks noGrp="1" noChangeArrowheads="1"/>
          </p:cNvSpPr>
          <p:nvPr>
            <p:ph type="title"/>
          </p:nvPr>
        </p:nvSpPr>
        <p:spPr/>
        <p:txBody>
          <a:bodyPr/>
          <a:lstStyle/>
          <a:p>
            <a:pPr eaLnBrk="1" hangingPunct="1"/>
            <a:r>
              <a:rPr lang="en-US" altLang="en-US"/>
              <a:t>Imperfect Clocks</a:t>
            </a:r>
          </a:p>
        </p:txBody>
      </p:sp>
      <p:sp>
        <p:nvSpPr>
          <p:cNvPr id="23557" name="Rectangle 3">
            <a:extLst>
              <a:ext uri="{FF2B5EF4-FFF2-40B4-BE49-F238E27FC236}">
                <a16:creationId xmlns:a16="http://schemas.microsoft.com/office/drawing/2014/main" id="{C8FFD655-F7C2-4027-B189-0BB210D237F5}"/>
              </a:ext>
            </a:extLst>
          </p:cNvPr>
          <p:cNvSpPr>
            <a:spLocks noGrp="1" noChangeArrowheads="1"/>
          </p:cNvSpPr>
          <p:nvPr>
            <p:ph type="body" sz="half" idx="1"/>
          </p:nvPr>
        </p:nvSpPr>
        <p:spPr>
          <a:xfrm>
            <a:off x="533400" y="1341438"/>
            <a:ext cx="8001000" cy="4754562"/>
          </a:xfrm>
        </p:spPr>
        <p:txBody>
          <a:bodyPr/>
          <a:lstStyle/>
          <a:p>
            <a:pPr eaLnBrk="1" hangingPunct="1"/>
            <a:r>
              <a:rPr lang="en-GB" altLang="en-US" sz="1800"/>
              <a:t>Human-made clocks are imperfect</a:t>
            </a:r>
          </a:p>
          <a:p>
            <a:pPr lvl="1" eaLnBrk="1" hangingPunct="1"/>
            <a:r>
              <a:rPr lang="en-GB" altLang="en-US" sz="1800"/>
              <a:t>They run slower or faster than “real” physical time</a:t>
            </a:r>
          </a:p>
          <a:p>
            <a:pPr lvl="1" eaLnBrk="1" hangingPunct="1"/>
            <a:r>
              <a:rPr lang="en-GB" altLang="en-US" sz="1800"/>
              <a:t>How much faster or slower is called the drift</a:t>
            </a:r>
          </a:p>
          <a:p>
            <a:pPr lvl="1" eaLnBrk="1" hangingPunct="1"/>
            <a:r>
              <a:rPr lang="en-GB" altLang="en-US" sz="1800"/>
              <a:t>A drift of 1% (i.e. 1/100=10</a:t>
            </a:r>
            <a:r>
              <a:rPr lang="en-GB" altLang="en-US" sz="1800" baseline="30000"/>
              <a:t>-2</a:t>
            </a:r>
            <a:r>
              <a:rPr lang="en-GB" altLang="en-US" sz="1800"/>
              <a:t>) means the clock adds or looses </a:t>
            </a:r>
            <a:br>
              <a:rPr lang="en-GB" altLang="en-US" sz="1800"/>
            </a:br>
            <a:r>
              <a:rPr lang="en-GB" altLang="en-US" sz="1800"/>
              <a:t>a second every 100 seconds</a:t>
            </a:r>
          </a:p>
          <a:p>
            <a:pPr eaLnBrk="1" hangingPunct="1"/>
            <a:endParaRPr lang="en-US" altLang="en-US"/>
          </a:p>
          <a:p>
            <a:pPr eaLnBrk="1" hangingPunct="1"/>
            <a:r>
              <a:rPr lang="en-US" altLang="en-US" sz="1800"/>
              <a:t>Suppose, when the real time is </a:t>
            </a:r>
            <a:r>
              <a:rPr lang="en-US" altLang="en-US" sz="1800" i="1"/>
              <a:t>t </a:t>
            </a:r>
            <a:r>
              <a:rPr lang="en-US" altLang="en-US" sz="1800"/>
              <a:t>the time value </a:t>
            </a:r>
          </a:p>
          <a:p>
            <a:pPr eaLnBrk="1" hangingPunct="1">
              <a:buFontTx/>
              <a:buNone/>
            </a:pPr>
            <a:r>
              <a:rPr lang="en-US" altLang="en-US" sz="1800"/>
              <a:t>	of a clock</a:t>
            </a:r>
            <a:r>
              <a:rPr lang="en-US" altLang="en-US" sz="1800" i="1"/>
              <a:t> p </a:t>
            </a:r>
            <a:r>
              <a:rPr lang="en-US" altLang="en-US" sz="1800"/>
              <a:t>is</a:t>
            </a:r>
            <a:r>
              <a:rPr lang="en-US" altLang="en-US" sz="1800" i="1"/>
              <a:t> C</a:t>
            </a:r>
            <a:r>
              <a:rPr lang="en-US" altLang="en-US" sz="1800" i="1" baseline="-25000"/>
              <a:t>p</a:t>
            </a:r>
            <a:r>
              <a:rPr lang="en-US" altLang="en-US" sz="1800"/>
              <a:t>(</a:t>
            </a:r>
            <a:r>
              <a:rPr lang="en-US" altLang="en-US" sz="1800" i="1"/>
              <a:t>t</a:t>
            </a:r>
            <a:r>
              <a:rPr lang="en-US" altLang="en-US" sz="1800"/>
              <a:t>). If the maximum drift rate </a:t>
            </a:r>
          </a:p>
          <a:p>
            <a:pPr eaLnBrk="1" hangingPunct="1">
              <a:buFontTx/>
              <a:buNone/>
            </a:pPr>
            <a:r>
              <a:rPr lang="en-US" altLang="en-US" sz="1800"/>
              <a:t>	allowable is </a:t>
            </a:r>
            <a:r>
              <a:rPr lang="el-GR" altLang="en-US" sz="1800" i="1">
                <a:cs typeface="Arial" panose="020B0604020202020204" pitchFamily="34" charset="0"/>
              </a:rPr>
              <a:t>ρ</a:t>
            </a:r>
            <a:r>
              <a:rPr lang="en-US" altLang="en-US" sz="1800" i="1">
                <a:cs typeface="Arial" panose="020B0604020202020204" pitchFamily="34" charset="0"/>
              </a:rPr>
              <a:t>,</a:t>
            </a:r>
            <a:r>
              <a:rPr lang="en-US" altLang="en-US" sz="1800">
                <a:cs typeface="Arial" panose="020B0604020202020204" pitchFamily="34" charset="0"/>
              </a:rPr>
              <a:t> a clock is said to be non-faulty if</a:t>
            </a:r>
          </a:p>
          <a:p>
            <a:pPr eaLnBrk="1" hangingPunct="1">
              <a:buFontTx/>
              <a:buNone/>
            </a:pPr>
            <a:r>
              <a:rPr lang="en-US" altLang="en-US" sz="1800">
                <a:cs typeface="Arial" panose="020B0604020202020204" pitchFamily="34" charset="0"/>
              </a:rPr>
              <a:t> 	the following condition holds -  </a:t>
            </a:r>
            <a:endParaRPr lang="el-GR" altLang="en-US" sz="1800">
              <a:cs typeface="Arial" panose="020B0604020202020204" pitchFamily="34" charset="0"/>
            </a:endParaRPr>
          </a:p>
        </p:txBody>
      </p:sp>
      <p:graphicFrame>
        <p:nvGraphicFramePr>
          <p:cNvPr id="23558" name="Object 2">
            <a:extLst>
              <a:ext uri="{FF2B5EF4-FFF2-40B4-BE49-F238E27FC236}">
                <a16:creationId xmlns:a16="http://schemas.microsoft.com/office/drawing/2014/main" id="{FDCAB950-0CDB-47BC-89DE-6D1D9268ED7A}"/>
              </a:ext>
            </a:extLst>
          </p:cNvPr>
          <p:cNvGraphicFramePr>
            <a:graphicFrameLocks noGrp="1" noChangeAspect="1"/>
          </p:cNvGraphicFramePr>
          <p:nvPr>
            <p:ph sz="half" idx="2"/>
          </p:nvPr>
        </p:nvGraphicFramePr>
        <p:xfrm>
          <a:off x="2362200" y="4697413"/>
          <a:ext cx="1828800" cy="636587"/>
        </p:xfrm>
        <a:graphic>
          <a:graphicData uri="http://schemas.openxmlformats.org/presentationml/2006/ole">
            <mc:AlternateContent xmlns:mc="http://schemas.openxmlformats.org/markup-compatibility/2006">
              <mc:Choice xmlns:v="urn:schemas-microsoft-com:vml" Requires="v">
                <p:oleObj spid="_x0000_s23577" name="Equation" r:id="rId3" imgW="1129810" imgH="393529" progId="Equation.3">
                  <p:embed/>
                </p:oleObj>
              </mc:Choice>
              <mc:Fallback>
                <p:oleObj name="Equation" r:id="rId3" imgW="112981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97413"/>
                        <a:ext cx="18288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23559" name="Picture 6" descr="6">
            <a:extLst>
              <a:ext uri="{FF2B5EF4-FFF2-40B4-BE49-F238E27FC236}">
                <a16:creationId xmlns:a16="http://schemas.microsoft.com/office/drawing/2014/main" id="{EB769F75-64D4-40A7-A79A-542A0C716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048000"/>
            <a:ext cx="32004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48007CC3-7DF0-4D79-AC83-B23EB55DE3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2F87A20-77B0-4444-AADB-2FE24093F886}" type="datetime1">
              <a:rPr lang="en-AU" altLang="en-US" sz="1400">
                <a:latin typeface="Arial" panose="020B0604020202020204" pitchFamily="34" charset="0"/>
              </a:rPr>
              <a:pPr eaLnBrk="1" hangingPunct="1"/>
              <a:t>27/08/2020</a:t>
            </a:fld>
            <a:endParaRPr lang="en-US" altLang="en-US" sz="1400">
              <a:latin typeface="Arial" panose="020B0604020202020204" pitchFamily="34" charset="0"/>
            </a:endParaRPr>
          </a:p>
        </p:txBody>
      </p:sp>
      <p:sp>
        <p:nvSpPr>
          <p:cNvPr id="24579" name="Slide Number Placeholder 5">
            <a:extLst>
              <a:ext uri="{FF2B5EF4-FFF2-40B4-BE49-F238E27FC236}">
                <a16:creationId xmlns:a16="http://schemas.microsoft.com/office/drawing/2014/main" id="{BF8930B1-D22D-44FB-A485-71DAC6651B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EE15230-1C8A-4630-BFF6-FF7356F8DF22}"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grpSp>
        <p:nvGrpSpPr>
          <p:cNvPr id="2" name="Group 30">
            <a:extLst>
              <a:ext uri="{FF2B5EF4-FFF2-40B4-BE49-F238E27FC236}">
                <a16:creationId xmlns:a16="http://schemas.microsoft.com/office/drawing/2014/main" id="{A9F9CD4D-76A2-4AA6-9FB6-3DF6416F437C}"/>
              </a:ext>
            </a:extLst>
          </p:cNvPr>
          <p:cNvGrpSpPr>
            <a:grpSpLocks/>
          </p:cNvGrpSpPr>
          <p:nvPr/>
        </p:nvGrpSpPr>
        <p:grpSpPr bwMode="auto">
          <a:xfrm>
            <a:off x="2906713" y="2190750"/>
            <a:ext cx="3200400" cy="915988"/>
            <a:chOff x="1831" y="1380"/>
            <a:chExt cx="2016" cy="577"/>
          </a:xfrm>
        </p:grpSpPr>
        <p:sp>
          <p:nvSpPr>
            <p:cNvPr id="24605" name="Line 10">
              <a:extLst>
                <a:ext uri="{FF2B5EF4-FFF2-40B4-BE49-F238E27FC236}">
                  <a16:creationId xmlns:a16="http://schemas.microsoft.com/office/drawing/2014/main" id="{7B1E5CF2-25DE-41DE-896A-D1AD9771A0F3}"/>
                </a:ext>
              </a:extLst>
            </p:cNvPr>
            <p:cNvSpPr>
              <a:spLocks noChangeShapeType="1"/>
            </p:cNvSpPr>
            <p:nvPr/>
          </p:nvSpPr>
          <p:spPr bwMode="auto">
            <a:xfrm>
              <a:off x="1831" y="1526"/>
              <a:ext cx="2016" cy="384"/>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4606" name="Rectangle 20">
              <a:extLst>
                <a:ext uri="{FF2B5EF4-FFF2-40B4-BE49-F238E27FC236}">
                  <a16:creationId xmlns:a16="http://schemas.microsoft.com/office/drawing/2014/main" id="{D9D09C08-630B-4815-BF9C-F35612CF8346}"/>
                </a:ext>
              </a:extLst>
            </p:cNvPr>
            <p:cNvSpPr>
              <a:spLocks noChangeArrowheads="1"/>
            </p:cNvSpPr>
            <p:nvPr/>
          </p:nvSpPr>
          <p:spPr bwMode="auto">
            <a:xfrm>
              <a:off x="2304" y="1574"/>
              <a:ext cx="919"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AU" altLang="en-US">
                <a:latin typeface="Arial" panose="020B0604020202020204" pitchFamily="34" charset="0"/>
              </a:endParaRPr>
            </a:p>
          </p:txBody>
        </p:sp>
        <p:sp>
          <p:nvSpPr>
            <p:cNvPr id="24607" name="Text Box 11">
              <a:extLst>
                <a:ext uri="{FF2B5EF4-FFF2-40B4-BE49-F238E27FC236}">
                  <a16:creationId xmlns:a16="http://schemas.microsoft.com/office/drawing/2014/main" id="{354D12FF-8DEC-4C71-B524-37EADAAD5FB3}"/>
                </a:ext>
              </a:extLst>
            </p:cNvPr>
            <p:cNvSpPr txBox="1">
              <a:spLocks noChangeArrowheads="1"/>
            </p:cNvSpPr>
            <p:nvPr/>
          </p:nvSpPr>
          <p:spPr bwMode="auto">
            <a:xfrm>
              <a:off x="2188" y="1380"/>
              <a:ext cx="134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1800">
                  <a:solidFill>
                    <a:schemeClr val="folHlink"/>
                  </a:solidFill>
                  <a:latin typeface="Comic Sans MS" panose="030F0702030302020204" pitchFamily="66" charset="0"/>
                </a:rPr>
                <a:t>Let’s synchronise. </a:t>
              </a:r>
              <a:br>
                <a:rPr lang="en-GB" altLang="en-US" sz="1800">
                  <a:solidFill>
                    <a:schemeClr val="folHlink"/>
                  </a:solidFill>
                  <a:latin typeface="Comic Sans MS" panose="030F0702030302020204" pitchFamily="66" charset="0"/>
                </a:rPr>
              </a:br>
              <a:r>
                <a:rPr lang="en-GB" altLang="en-US" sz="1800">
                  <a:solidFill>
                    <a:schemeClr val="folHlink"/>
                  </a:solidFill>
                  <a:latin typeface="Comic Sans MS" panose="030F0702030302020204" pitchFamily="66" charset="0"/>
                </a:rPr>
                <a:t>I’ve got 12:07. </a:t>
              </a:r>
              <a:br>
                <a:rPr lang="en-GB" altLang="en-US" sz="1800">
                  <a:solidFill>
                    <a:schemeClr val="folHlink"/>
                  </a:solidFill>
                  <a:latin typeface="Comic Sans MS" panose="030F0702030302020204" pitchFamily="66" charset="0"/>
                </a:rPr>
              </a:br>
              <a:r>
                <a:rPr lang="en-GB" altLang="en-US" sz="1800">
                  <a:solidFill>
                    <a:schemeClr val="folHlink"/>
                  </a:solidFill>
                  <a:latin typeface="Comic Sans MS" panose="030F0702030302020204" pitchFamily="66" charset="0"/>
                </a:rPr>
                <a:t>And You?</a:t>
              </a:r>
            </a:p>
          </p:txBody>
        </p:sp>
      </p:grpSp>
      <p:sp>
        <p:nvSpPr>
          <p:cNvPr id="24581" name="Rectangle 2">
            <a:extLst>
              <a:ext uri="{FF2B5EF4-FFF2-40B4-BE49-F238E27FC236}">
                <a16:creationId xmlns:a16="http://schemas.microsoft.com/office/drawing/2014/main" id="{30224537-6D07-486C-BBC4-1D168B8DA22F}"/>
              </a:ext>
            </a:extLst>
          </p:cNvPr>
          <p:cNvSpPr>
            <a:spLocks noChangeArrowheads="1"/>
          </p:cNvSpPr>
          <p:nvPr/>
        </p:nvSpPr>
        <p:spPr bwMode="auto">
          <a:xfrm>
            <a:off x="381000" y="333375"/>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br>
              <a:rPr lang="en-GB" altLang="en-US" sz="2000" b="1">
                <a:solidFill>
                  <a:schemeClr val="tx2"/>
                </a:solidFill>
                <a:latin typeface="Arial" panose="020B0604020202020204" pitchFamily="34" charset="0"/>
              </a:rPr>
            </a:br>
            <a:r>
              <a:rPr lang="en-GB" altLang="en-US" sz="2000" b="1">
                <a:solidFill>
                  <a:schemeClr val="tx2"/>
                </a:solidFill>
                <a:latin typeface="Arial" panose="020B0604020202020204" pitchFamily="34" charset="0"/>
              </a:rPr>
              <a:t>Clock Synchronisation</a:t>
            </a:r>
          </a:p>
        </p:txBody>
      </p:sp>
      <p:sp>
        <p:nvSpPr>
          <p:cNvPr id="355332" name="Rectangle 4">
            <a:extLst>
              <a:ext uri="{FF2B5EF4-FFF2-40B4-BE49-F238E27FC236}">
                <a16:creationId xmlns:a16="http://schemas.microsoft.com/office/drawing/2014/main" id="{0648A194-9345-4BC0-825C-C4E3AFCCF9F3}"/>
              </a:ext>
            </a:extLst>
          </p:cNvPr>
          <p:cNvSpPr>
            <a:spLocks noChangeArrowheads="1"/>
          </p:cNvSpPr>
          <p:nvPr/>
        </p:nvSpPr>
        <p:spPr bwMode="auto">
          <a:xfrm>
            <a:off x="6259513" y="1812925"/>
            <a:ext cx="1576387" cy="4281488"/>
          </a:xfrm>
          <a:prstGeom prst="rect">
            <a:avLst/>
          </a:prstGeom>
          <a:solidFill>
            <a:srgbClr val="99CCFF"/>
          </a:solidFill>
          <a:ln w="9525">
            <a:solidFill>
              <a:srgbClr val="000000"/>
            </a:solidFill>
            <a:round/>
            <a:headEnd/>
            <a:tailEnd/>
          </a:ln>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12:05</a:t>
            </a: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12:11</a:t>
            </a: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12:23</a:t>
            </a:r>
          </a:p>
          <a:p>
            <a:pPr algn="ctr"/>
            <a:r>
              <a:rPr lang="en-GB" altLang="en-US" sz="1800" b="1">
                <a:solidFill>
                  <a:schemeClr val="folHlink"/>
                </a:solidFill>
                <a:latin typeface="Arial" panose="020B0604020202020204" pitchFamily="34" charset="0"/>
              </a:rPr>
              <a:t>12:09</a:t>
            </a:r>
            <a:endParaRPr lang="en-GB" altLang="en-US" sz="1800" b="1">
              <a:solidFill>
                <a:schemeClr val="tx2"/>
              </a:solidFill>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12:15</a:t>
            </a:r>
          </a:p>
        </p:txBody>
      </p:sp>
      <p:pic>
        <p:nvPicPr>
          <p:cNvPr id="24583" name="Picture 5">
            <a:extLst>
              <a:ext uri="{FF2B5EF4-FFF2-40B4-BE49-F238E27FC236}">
                <a16:creationId xmlns:a16="http://schemas.microsoft.com/office/drawing/2014/main" id="{F5933B96-15C1-4244-A25F-310DB7104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13" y="1355725"/>
            <a:ext cx="81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5334" name="Rectangle 6">
            <a:extLst>
              <a:ext uri="{FF2B5EF4-FFF2-40B4-BE49-F238E27FC236}">
                <a16:creationId xmlns:a16="http://schemas.microsoft.com/office/drawing/2014/main" id="{A2B74AA9-23DC-4EE1-BE3D-134099B37F34}"/>
              </a:ext>
            </a:extLst>
          </p:cNvPr>
          <p:cNvSpPr>
            <a:spLocks noChangeArrowheads="1"/>
          </p:cNvSpPr>
          <p:nvPr/>
        </p:nvSpPr>
        <p:spPr bwMode="auto">
          <a:xfrm>
            <a:off x="1230313" y="1798638"/>
            <a:ext cx="1576387" cy="4281487"/>
          </a:xfrm>
          <a:prstGeom prst="rect">
            <a:avLst/>
          </a:prstGeom>
          <a:solidFill>
            <a:srgbClr val="99CCFF"/>
          </a:solidFill>
          <a:ln w="9525">
            <a:solidFill>
              <a:srgbClr val="000000"/>
            </a:solidFill>
            <a:round/>
            <a:headEnd/>
            <a:tailEnd/>
          </a:ln>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12:07</a:t>
            </a: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12:19</a:t>
            </a:r>
          </a:p>
          <a:p>
            <a:pPr algn="ctr"/>
            <a:r>
              <a:rPr lang="en-GB" altLang="en-US" sz="1800" b="1">
                <a:solidFill>
                  <a:schemeClr val="folHlink"/>
                </a:solidFill>
                <a:latin typeface="Arial" panose="020B0604020202020204" pitchFamily="34" charset="0"/>
              </a:rPr>
              <a:t>12:09</a:t>
            </a: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endParaRPr lang="en-GB" altLang="en-US" sz="1800" b="1">
              <a:latin typeface="Arial" panose="020B0604020202020204" pitchFamily="34" charset="0"/>
            </a:endParaRPr>
          </a:p>
          <a:p>
            <a:pPr algn="ctr"/>
            <a:r>
              <a:rPr lang="en-GB" altLang="en-US" sz="1800" b="1">
                <a:latin typeface="Arial" panose="020B0604020202020204" pitchFamily="34" charset="0"/>
              </a:rPr>
              <a:t>12:21</a:t>
            </a:r>
          </a:p>
        </p:txBody>
      </p:sp>
      <p:pic>
        <p:nvPicPr>
          <p:cNvPr id="24585" name="Picture 7">
            <a:extLst>
              <a:ext uri="{FF2B5EF4-FFF2-40B4-BE49-F238E27FC236}">
                <a16:creationId xmlns:a16="http://schemas.microsoft.com/office/drawing/2014/main" id="{3BDFDCA3-8DE7-4A4A-AE68-FD2C97C83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355725"/>
            <a:ext cx="81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6" name="Picture 8">
            <a:extLst>
              <a:ext uri="{FF2B5EF4-FFF2-40B4-BE49-F238E27FC236}">
                <a16:creationId xmlns:a16="http://schemas.microsoft.com/office/drawing/2014/main" id="{F5E07B2D-8FB4-43FB-A8B6-EAC8C9DAF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688" y="1127125"/>
            <a:ext cx="9017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9">
            <a:extLst>
              <a:ext uri="{FF2B5EF4-FFF2-40B4-BE49-F238E27FC236}">
                <a16:creationId xmlns:a16="http://schemas.microsoft.com/office/drawing/2014/main" id="{219448C0-DD68-483B-BFF8-4A2F28016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313" y="1127125"/>
            <a:ext cx="8334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2">
            <a:extLst>
              <a:ext uri="{FF2B5EF4-FFF2-40B4-BE49-F238E27FC236}">
                <a16:creationId xmlns:a16="http://schemas.microsoft.com/office/drawing/2014/main" id="{1CCCD78F-7A4D-4989-A015-700BA7FE6F18}"/>
              </a:ext>
            </a:extLst>
          </p:cNvPr>
          <p:cNvGrpSpPr>
            <a:grpSpLocks/>
          </p:cNvGrpSpPr>
          <p:nvPr/>
        </p:nvGrpSpPr>
        <p:grpSpPr bwMode="auto">
          <a:xfrm>
            <a:off x="2906713" y="4327525"/>
            <a:ext cx="3200400" cy="457200"/>
            <a:chOff x="1831" y="2726"/>
            <a:chExt cx="2016" cy="288"/>
          </a:xfrm>
        </p:grpSpPr>
        <p:sp>
          <p:nvSpPr>
            <p:cNvPr id="24603" name="Line 16">
              <a:extLst>
                <a:ext uri="{FF2B5EF4-FFF2-40B4-BE49-F238E27FC236}">
                  <a16:creationId xmlns:a16="http://schemas.microsoft.com/office/drawing/2014/main" id="{46ED9FA8-C939-4B3E-8663-912AE9F8FE69}"/>
                </a:ext>
              </a:extLst>
            </p:cNvPr>
            <p:cNvSpPr>
              <a:spLocks noChangeShapeType="1"/>
            </p:cNvSpPr>
            <p:nvPr/>
          </p:nvSpPr>
          <p:spPr bwMode="auto">
            <a:xfrm flipH="1" flipV="1">
              <a:off x="1831" y="2726"/>
              <a:ext cx="2016" cy="288"/>
            </a:xfrm>
            <a:prstGeom prst="line">
              <a:avLst/>
            </a:prstGeom>
            <a:noFill/>
            <a:ln w="57150">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MY"/>
            </a:p>
          </p:txBody>
        </p:sp>
        <p:sp>
          <p:nvSpPr>
            <p:cNvPr id="24604" name="Text Box 17">
              <a:extLst>
                <a:ext uri="{FF2B5EF4-FFF2-40B4-BE49-F238E27FC236}">
                  <a16:creationId xmlns:a16="http://schemas.microsoft.com/office/drawing/2014/main" id="{F11313D3-BF7B-4745-AE07-51D53F981D37}"/>
                </a:ext>
              </a:extLst>
            </p:cNvPr>
            <p:cNvSpPr txBox="1">
              <a:spLocks noChangeArrowheads="1"/>
            </p:cNvSpPr>
            <p:nvPr/>
          </p:nvSpPr>
          <p:spPr bwMode="auto">
            <a:xfrm>
              <a:off x="2512" y="2773"/>
              <a:ext cx="698" cy="2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1800">
                  <a:solidFill>
                    <a:schemeClr val="folHlink"/>
                  </a:solidFill>
                  <a:latin typeface="Comic Sans MS" panose="030F0702030302020204" pitchFamily="66" charset="0"/>
                </a:rPr>
                <a:t>OK. Done.</a:t>
              </a:r>
            </a:p>
          </p:txBody>
        </p:sp>
      </p:grpSp>
      <p:grpSp>
        <p:nvGrpSpPr>
          <p:cNvPr id="4" name="Group 31">
            <a:extLst>
              <a:ext uri="{FF2B5EF4-FFF2-40B4-BE49-F238E27FC236}">
                <a16:creationId xmlns:a16="http://schemas.microsoft.com/office/drawing/2014/main" id="{35739B06-6E78-4B4A-9A7C-8118EB4CB31A}"/>
              </a:ext>
            </a:extLst>
          </p:cNvPr>
          <p:cNvGrpSpPr>
            <a:grpSpLocks/>
          </p:cNvGrpSpPr>
          <p:nvPr/>
        </p:nvGrpSpPr>
        <p:grpSpPr bwMode="auto">
          <a:xfrm>
            <a:off x="2906713" y="5165725"/>
            <a:ext cx="3200400" cy="609600"/>
            <a:chOff x="1831" y="3254"/>
            <a:chExt cx="2016" cy="384"/>
          </a:xfrm>
        </p:grpSpPr>
        <p:sp>
          <p:nvSpPr>
            <p:cNvPr id="24601" name="Line 18">
              <a:extLst>
                <a:ext uri="{FF2B5EF4-FFF2-40B4-BE49-F238E27FC236}">
                  <a16:creationId xmlns:a16="http://schemas.microsoft.com/office/drawing/2014/main" id="{14E8F33B-5AA9-45C3-B34C-80DD86C49A74}"/>
                </a:ext>
              </a:extLst>
            </p:cNvPr>
            <p:cNvSpPr>
              <a:spLocks noChangeShapeType="1"/>
            </p:cNvSpPr>
            <p:nvPr/>
          </p:nvSpPr>
          <p:spPr bwMode="auto">
            <a:xfrm flipV="1">
              <a:off x="1831" y="3254"/>
              <a:ext cx="2016" cy="384"/>
            </a:xfrm>
            <a:prstGeom prst="line">
              <a:avLst/>
            </a:prstGeom>
            <a:noFill/>
            <a:ln w="57150">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MY"/>
            </a:p>
          </p:txBody>
        </p:sp>
        <p:sp>
          <p:nvSpPr>
            <p:cNvPr id="24602" name="Text Box 19">
              <a:extLst>
                <a:ext uri="{FF2B5EF4-FFF2-40B4-BE49-F238E27FC236}">
                  <a16:creationId xmlns:a16="http://schemas.microsoft.com/office/drawing/2014/main" id="{40AE4B9F-93CA-4EA3-B850-55A1A0294E19}"/>
                </a:ext>
              </a:extLst>
            </p:cNvPr>
            <p:cNvSpPr txBox="1">
              <a:spLocks noChangeArrowheads="1"/>
            </p:cNvSpPr>
            <p:nvPr/>
          </p:nvSpPr>
          <p:spPr bwMode="auto">
            <a:xfrm flipH="1">
              <a:off x="2654" y="3301"/>
              <a:ext cx="416" cy="2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1800">
                  <a:solidFill>
                    <a:schemeClr val="folHlink"/>
                  </a:solidFill>
                  <a:latin typeface="Comic Sans MS" panose="030F0702030302020204" pitchFamily="66" charset="0"/>
                </a:rPr>
                <a:t>Done.</a:t>
              </a:r>
            </a:p>
          </p:txBody>
        </p:sp>
      </p:grpSp>
      <p:grpSp>
        <p:nvGrpSpPr>
          <p:cNvPr id="5" name="Group 33">
            <a:extLst>
              <a:ext uri="{FF2B5EF4-FFF2-40B4-BE49-F238E27FC236}">
                <a16:creationId xmlns:a16="http://schemas.microsoft.com/office/drawing/2014/main" id="{48E204FA-CFFF-43A7-8A62-A98C5C81E1CC}"/>
              </a:ext>
            </a:extLst>
          </p:cNvPr>
          <p:cNvGrpSpPr>
            <a:grpSpLocks/>
          </p:cNvGrpSpPr>
          <p:nvPr/>
        </p:nvGrpSpPr>
        <p:grpSpPr bwMode="auto">
          <a:xfrm>
            <a:off x="2906713" y="3184525"/>
            <a:ext cx="3200400" cy="990600"/>
            <a:chOff x="1831" y="2006"/>
            <a:chExt cx="2016" cy="624"/>
          </a:xfrm>
        </p:grpSpPr>
        <p:sp>
          <p:nvSpPr>
            <p:cNvPr id="24598" name="Line 13">
              <a:extLst>
                <a:ext uri="{FF2B5EF4-FFF2-40B4-BE49-F238E27FC236}">
                  <a16:creationId xmlns:a16="http://schemas.microsoft.com/office/drawing/2014/main" id="{6A51B490-2243-4B0F-A05B-4AA2DDD374B1}"/>
                </a:ext>
              </a:extLst>
            </p:cNvPr>
            <p:cNvSpPr>
              <a:spLocks noChangeShapeType="1"/>
            </p:cNvSpPr>
            <p:nvPr/>
          </p:nvSpPr>
          <p:spPr bwMode="auto">
            <a:xfrm flipH="1">
              <a:off x="1831" y="2006"/>
              <a:ext cx="2016" cy="528"/>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4599" name="Rectangle 21">
              <a:extLst>
                <a:ext uri="{FF2B5EF4-FFF2-40B4-BE49-F238E27FC236}">
                  <a16:creationId xmlns:a16="http://schemas.microsoft.com/office/drawing/2014/main" id="{CDC286B4-FCC4-4E82-B1E6-040CF7E09925}"/>
                </a:ext>
              </a:extLst>
            </p:cNvPr>
            <p:cNvSpPr>
              <a:spLocks noChangeArrowheads="1"/>
            </p:cNvSpPr>
            <p:nvPr/>
          </p:nvSpPr>
          <p:spPr bwMode="auto">
            <a:xfrm>
              <a:off x="2167" y="2102"/>
              <a:ext cx="1200"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AU" altLang="en-US">
                <a:latin typeface="Arial" panose="020B0604020202020204" pitchFamily="34" charset="0"/>
              </a:endParaRPr>
            </a:p>
          </p:txBody>
        </p:sp>
        <p:sp>
          <p:nvSpPr>
            <p:cNvPr id="24600" name="Text Box 12">
              <a:extLst>
                <a:ext uri="{FF2B5EF4-FFF2-40B4-BE49-F238E27FC236}">
                  <a16:creationId xmlns:a16="http://schemas.microsoft.com/office/drawing/2014/main" id="{E2DF1635-2FA9-4B5B-9D9F-53BB0A74921E}"/>
                </a:ext>
              </a:extLst>
            </p:cNvPr>
            <p:cNvSpPr txBox="1">
              <a:spLocks noChangeArrowheads="1"/>
            </p:cNvSpPr>
            <p:nvPr/>
          </p:nvSpPr>
          <p:spPr bwMode="auto">
            <a:xfrm>
              <a:off x="2093" y="2053"/>
              <a:ext cx="154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1800">
                  <a:solidFill>
                    <a:schemeClr val="folHlink"/>
                  </a:solidFill>
                  <a:latin typeface="Comic Sans MS" panose="030F0702030302020204" pitchFamily="66" charset="0"/>
                </a:rPr>
                <a:t>I’ve got 12:11</a:t>
              </a:r>
              <a:br>
                <a:rPr lang="en-GB" altLang="en-US" sz="1800">
                  <a:solidFill>
                    <a:schemeClr val="folHlink"/>
                  </a:solidFill>
                  <a:latin typeface="Comic Sans MS" panose="030F0702030302020204" pitchFamily="66" charset="0"/>
                </a:rPr>
              </a:br>
              <a:r>
                <a:rPr lang="en-GB" altLang="en-US" sz="1800">
                  <a:solidFill>
                    <a:schemeClr val="folHlink"/>
                  </a:solidFill>
                  <a:latin typeface="Comic Sans MS" panose="030F0702030302020204" pitchFamily="66" charset="0"/>
                </a:rPr>
                <a:t>Let’s agree on 12:09. </a:t>
              </a:r>
              <a:br>
                <a:rPr lang="en-GB" altLang="en-US" sz="1800">
                  <a:solidFill>
                    <a:schemeClr val="folHlink"/>
                  </a:solidFill>
                  <a:latin typeface="Comic Sans MS" panose="030F0702030302020204" pitchFamily="66" charset="0"/>
                </a:rPr>
              </a:br>
              <a:r>
                <a:rPr lang="en-GB" altLang="en-US" sz="1800">
                  <a:solidFill>
                    <a:schemeClr val="folHlink"/>
                  </a:solidFill>
                  <a:latin typeface="Comic Sans MS" panose="030F0702030302020204" pitchFamily="66" charset="0"/>
                </a:rPr>
                <a:t>OK?</a:t>
              </a:r>
            </a:p>
          </p:txBody>
        </p:sp>
      </p:grpSp>
      <p:sp>
        <p:nvSpPr>
          <p:cNvPr id="355351" name="AutoShape 23">
            <a:extLst>
              <a:ext uri="{FF2B5EF4-FFF2-40B4-BE49-F238E27FC236}">
                <a16:creationId xmlns:a16="http://schemas.microsoft.com/office/drawing/2014/main" id="{EAFF1CC0-61C9-458D-9E67-BD1DD150B24B}"/>
              </a:ext>
            </a:extLst>
          </p:cNvPr>
          <p:cNvSpPr>
            <a:spLocks noChangeArrowheads="1"/>
          </p:cNvSpPr>
          <p:nvPr/>
        </p:nvSpPr>
        <p:spPr bwMode="auto">
          <a:xfrm>
            <a:off x="1154113" y="3565525"/>
            <a:ext cx="533400" cy="609600"/>
          </a:xfrm>
          <a:prstGeom prst="lightningBol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AU" altLang="en-US">
              <a:latin typeface="Arial" panose="020B0604020202020204" pitchFamily="34" charset="0"/>
            </a:endParaRPr>
          </a:p>
        </p:txBody>
      </p:sp>
      <p:sp>
        <p:nvSpPr>
          <p:cNvPr id="355352" name="AutoShape 24">
            <a:extLst>
              <a:ext uri="{FF2B5EF4-FFF2-40B4-BE49-F238E27FC236}">
                <a16:creationId xmlns:a16="http://schemas.microsoft.com/office/drawing/2014/main" id="{4CB0C1F9-903D-4C92-AF39-8017B75B53A0}"/>
              </a:ext>
            </a:extLst>
          </p:cNvPr>
          <p:cNvSpPr>
            <a:spLocks noChangeArrowheads="1"/>
          </p:cNvSpPr>
          <p:nvPr/>
        </p:nvSpPr>
        <p:spPr bwMode="auto">
          <a:xfrm flipH="1">
            <a:off x="7402513" y="4403725"/>
            <a:ext cx="533400" cy="609600"/>
          </a:xfrm>
          <a:prstGeom prst="lightningBol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AU" altLang="en-US">
              <a:latin typeface="Arial" panose="020B0604020202020204" pitchFamily="34" charset="0"/>
            </a:endParaRPr>
          </a:p>
        </p:txBody>
      </p:sp>
      <p:grpSp>
        <p:nvGrpSpPr>
          <p:cNvPr id="6" name="Group 36">
            <a:extLst>
              <a:ext uri="{FF2B5EF4-FFF2-40B4-BE49-F238E27FC236}">
                <a16:creationId xmlns:a16="http://schemas.microsoft.com/office/drawing/2014/main" id="{564E3829-FBC6-4948-89BD-B17F2C0EF5B6}"/>
              </a:ext>
            </a:extLst>
          </p:cNvPr>
          <p:cNvGrpSpPr>
            <a:grpSpLocks/>
          </p:cNvGrpSpPr>
          <p:nvPr/>
        </p:nvGrpSpPr>
        <p:grpSpPr bwMode="auto">
          <a:xfrm>
            <a:off x="392113" y="5241925"/>
            <a:ext cx="8294687" cy="1006475"/>
            <a:chOff x="247" y="3302"/>
            <a:chExt cx="5225" cy="634"/>
          </a:xfrm>
        </p:grpSpPr>
        <p:sp>
          <p:nvSpPr>
            <p:cNvPr id="24596" name="Text Box 25">
              <a:extLst>
                <a:ext uri="{FF2B5EF4-FFF2-40B4-BE49-F238E27FC236}">
                  <a16:creationId xmlns:a16="http://schemas.microsoft.com/office/drawing/2014/main" id="{51B1F482-A117-4D68-97F6-6577E890F6E0}"/>
                </a:ext>
              </a:extLst>
            </p:cNvPr>
            <p:cNvSpPr txBox="1">
              <a:spLocks noChangeArrowheads="1"/>
            </p:cNvSpPr>
            <p:nvPr/>
          </p:nvSpPr>
          <p:spPr bwMode="auto">
            <a:xfrm>
              <a:off x="4951" y="3302"/>
              <a:ext cx="52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6000">
                  <a:latin typeface="Arial" panose="020B0604020202020204" pitchFamily="34" charset="0"/>
                  <a:sym typeface="Wingdings" panose="05000000000000000000" pitchFamily="2" charset="2"/>
                </a:rPr>
                <a:t></a:t>
              </a:r>
              <a:endParaRPr lang="en-GB" altLang="en-US" sz="6000">
                <a:latin typeface="Arial" panose="020B0604020202020204" pitchFamily="34" charset="0"/>
              </a:endParaRPr>
            </a:p>
          </p:txBody>
        </p:sp>
        <p:sp>
          <p:nvSpPr>
            <p:cNvPr id="24597" name="Text Box 26">
              <a:extLst>
                <a:ext uri="{FF2B5EF4-FFF2-40B4-BE49-F238E27FC236}">
                  <a16:creationId xmlns:a16="http://schemas.microsoft.com/office/drawing/2014/main" id="{B447423F-BE64-4CA5-A853-9A8B5DAC3F5A}"/>
                </a:ext>
              </a:extLst>
            </p:cNvPr>
            <p:cNvSpPr txBox="1">
              <a:spLocks noChangeArrowheads="1"/>
            </p:cNvSpPr>
            <p:nvPr/>
          </p:nvSpPr>
          <p:spPr bwMode="auto">
            <a:xfrm>
              <a:off x="247" y="3302"/>
              <a:ext cx="52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GB" altLang="en-US" sz="6000">
                  <a:latin typeface="Arial" panose="020B0604020202020204" pitchFamily="34" charset="0"/>
                  <a:sym typeface="Wingdings" panose="05000000000000000000" pitchFamily="2" charset="2"/>
                </a:rPr>
                <a:t></a:t>
              </a:r>
              <a:endParaRPr lang="en-GB" altLang="en-US" sz="6000">
                <a:latin typeface="Arial" panose="020B0604020202020204" pitchFamily="34" charset="0"/>
              </a:endParaRPr>
            </a:p>
          </p:txBody>
        </p:sp>
      </p:grpSp>
      <p:sp>
        <p:nvSpPr>
          <p:cNvPr id="24594" name="Text Box 28">
            <a:extLst>
              <a:ext uri="{FF2B5EF4-FFF2-40B4-BE49-F238E27FC236}">
                <a16:creationId xmlns:a16="http://schemas.microsoft.com/office/drawing/2014/main" id="{3552C814-783E-4CF2-8483-172A84FCFDF7}"/>
              </a:ext>
            </a:extLst>
          </p:cNvPr>
          <p:cNvSpPr txBox="1">
            <a:spLocks noChangeArrowheads="1"/>
          </p:cNvSpPr>
          <p:nvPr/>
        </p:nvSpPr>
        <p:spPr bwMode="auto">
          <a:xfrm rot="-5400000">
            <a:off x="366713" y="3521075"/>
            <a:ext cx="1065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3200">
                <a:solidFill>
                  <a:schemeClr val="accent1"/>
                </a:solidFill>
                <a:latin typeface="Arial" panose="020B0604020202020204" pitchFamily="34" charset="0"/>
              </a:rPr>
              <a:t>Alice</a:t>
            </a:r>
          </a:p>
        </p:txBody>
      </p:sp>
      <p:sp>
        <p:nvSpPr>
          <p:cNvPr id="24595" name="Text Box 29">
            <a:extLst>
              <a:ext uri="{FF2B5EF4-FFF2-40B4-BE49-F238E27FC236}">
                <a16:creationId xmlns:a16="http://schemas.microsoft.com/office/drawing/2014/main" id="{3A270F0A-4B83-4121-97F7-B8B809F939CA}"/>
              </a:ext>
            </a:extLst>
          </p:cNvPr>
          <p:cNvSpPr txBox="1">
            <a:spLocks noChangeArrowheads="1"/>
          </p:cNvSpPr>
          <p:nvPr/>
        </p:nvSpPr>
        <p:spPr bwMode="auto">
          <a:xfrm rot="-5400000">
            <a:off x="7768432" y="3431381"/>
            <a:ext cx="90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GB" altLang="en-US" sz="3200">
                <a:solidFill>
                  <a:schemeClr val="accent1"/>
                </a:solidFill>
                <a:latin typeface="Arial" panose="020B0604020202020204" pitchFamily="34" charset="0"/>
              </a:rPr>
              <a:t>Bob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5332">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5334">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533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53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533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533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535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5332">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533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build="p"/>
      <p:bldP spid="355334" grpId="0" build="p"/>
      <p:bldP spid="355351" grpId="0" animBg="1"/>
      <p:bldP spid="355352"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1993</TotalTime>
  <Words>5007</Words>
  <Application>Microsoft Office PowerPoint</Application>
  <PresentationFormat>On-screen Show (4:3)</PresentationFormat>
  <Paragraphs>694</Paragraphs>
  <Slides>58</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Comic Sans MS</vt:lpstr>
      <vt:lpstr>Times New Roman</vt:lpstr>
      <vt:lpstr>Wingdings</vt:lpstr>
      <vt:lpstr>Default Design</vt:lpstr>
      <vt:lpstr>Equation</vt:lpstr>
      <vt:lpstr>PowerPoint Presentation</vt:lpstr>
      <vt:lpstr>Overview </vt:lpstr>
      <vt:lpstr>Synchronisation in Distributed Systems</vt:lpstr>
      <vt:lpstr>Issues implementing synchronization in DS</vt:lpstr>
      <vt:lpstr>Issues implementing synchronization in DS</vt:lpstr>
      <vt:lpstr>Time and Distribution: Why?</vt:lpstr>
      <vt:lpstr>Clock Synchronization</vt:lpstr>
      <vt:lpstr>Imperfect Clocks</vt:lpstr>
      <vt:lpstr>PowerPoint Presentation</vt:lpstr>
      <vt:lpstr>Cristian’s Algorithm</vt:lpstr>
      <vt:lpstr>The Berkeley Algorithm</vt:lpstr>
      <vt:lpstr>The Berkeley Algorithm</vt:lpstr>
      <vt:lpstr>Averaging Algorithm</vt:lpstr>
      <vt:lpstr>Averaging Algorithm</vt:lpstr>
      <vt:lpstr>Logical Clock and Physical Clock</vt:lpstr>
      <vt:lpstr>Lamport’s Synchronization Algorithm</vt:lpstr>
      <vt:lpstr>Lamport’s Synchronization Algorithm</vt:lpstr>
      <vt:lpstr>Lamport’s Synchronization Algorithm</vt:lpstr>
      <vt:lpstr>Shortcoming of Lamport’s clock</vt:lpstr>
      <vt:lpstr>Vector Clock</vt:lpstr>
      <vt:lpstr>Vector Clock</vt:lpstr>
      <vt:lpstr>Mutual exclusion in DS</vt:lpstr>
      <vt:lpstr>A Centralized Algorithm</vt:lpstr>
      <vt:lpstr>A Centralized Algorithm</vt:lpstr>
      <vt:lpstr>A Centralized Algorithm</vt:lpstr>
      <vt:lpstr>A Distributed Algorithm</vt:lpstr>
      <vt:lpstr>A Distributed Algorithm</vt:lpstr>
      <vt:lpstr>A Distributed Algorithm</vt:lpstr>
      <vt:lpstr>A Distributed Algorithm</vt:lpstr>
      <vt:lpstr>Token Ring Algorithm</vt:lpstr>
      <vt:lpstr>Token Ring Algorithm</vt:lpstr>
      <vt:lpstr>Mutual Exclusion Algorithm: A Comparison</vt:lpstr>
      <vt:lpstr>Group Mutual Exclusion</vt:lpstr>
      <vt:lpstr>Applications of GME</vt:lpstr>
      <vt:lpstr>Deadlocks in Distributed Systems</vt:lpstr>
      <vt:lpstr>Necessary conditions for Deadlock</vt:lpstr>
      <vt:lpstr>Deadlock Modeling</vt:lpstr>
      <vt:lpstr>Necessary Conditions for Deadlock</vt:lpstr>
      <vt:lpstr>Sufficient condition for a deadlock</vt:lpstr>
      <vt:lpstr>Sufficient condition for a deadlock</vt:lpstr>
      <vt:lpstr>Wait for Graph</vt:lpstr>
      <vt:lpstr>Handling deadlocks in DS</vt:lpstr>
      <vt:lpstr>Ostrich Algorithm</vt:lpstr>
      <vt:lpstr>Deadlock Detection in DS</vt:lpstr>
      <vt:lpstr>Centralized deadlock detection Algorithm </vt:lpstr>
      <vt:lpstr>Centralized deadlock detection Algorithm</vt:lpstr>
      <vt:lpstr>False Deadlock by Centralized Algorithm</vt:lpstr>
      <vt:lpstr>A Distributed Approach</vt:lpstr>
      <vt:lpstr>Chandy-Misra-Haas Algorithm</vt:lpstr>
      <vt:lpstr>CMH Algorithm</vt:lpstr>
      <vt:lpstr>Recovery after Detection</vt:lpstr>
      <vt:lpstr>Deadlock Avoidance</vt:lpstr>
      <vt:lpstr>Deadlock prevention</vt:lpstr>
      <vt:lpstr>Deadlock prevention</vt:lpstr>
      <vt:lpstr>Wait-die Algorithm</vt:lpstr>
      <vt:lpstr>Wound-wait Algorithm</vt:lpstr>
      <vt:lpstr>Summation</vt:lpstr>
      <vt:lpstr>References</vt:lpstr>
    </vt:vector>
  </TitlesOfParts>
  <Company>Monash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FIT4001/CSE4333</dc:title>
  <dc:creator>Quazi Mamun</dc:creator>
  <cp:lastModifiedBy>Vishnu Monn Baskaran</cp:lastModifiedBy>
  <cp:revision>101</cp:revision>
  <dcterms:created xsi:type="dcterms:W3CDTF">2011-03-21T23:22:22Z</dcterms:created>
  <dcterms:modified xsi:type="dcterms:W3CDTF">2020-08-27T05:47:57Z</dcterms:modified>
</cp:coreProperties>
</file>