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43"/>
  </p:notesMasterIdLst>
  <p:handoutMasterIdLst>
    <p:handoutMasterId r:id="rId44"/>
  </p:handoutMasterIdLst>
  <p:sldIdLst>
    <p:sldId id="293" r:id="rId2"/>
    <p:sldId id="327" r:id="rId3"/>
    <p:sldId id="262" r:id="rId4"/>
    <p:sldId id="264" r:id="rId5"/>
    <p:sldId id="265" r:id="rId6"/>
    <p:sldId id="266" r:id="rId7"/>
    <p:sldId id="267" r:id="rId8"/>
    <p:sldId id="269" r:id="rId9"/>
    <p:sldId id="271" r:id="rId10"/>
    <p:sldId id="299" r:id="rId11"/>
    <p:sldId id="270" r:id="rId12"/>
    <p:sldId id="272" r:id="rId13"/>
    <p:sldId id="300" r:id="rId14"/>
    <p:sldId id="301" r:id="rId15"/>
    <p:sldId id="302" r:id="rId16"/>
    <p:sldId id="303" r:id="rId17"/>
    <p:sldId id="304" r:id="rId18"/>
    <p:sldId id="305" r:id="rId19"/>
    <p:sldId id="320" r:id="rId20"/>
    <p:sldId id="306" r:id="rId21"/>
    <p:sldId id="307" r:id="rId22"/>
    <p:sldId id="30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8" r:id="rId38"/>
    <p:sldId id="329" r:id="rId39"/>
    <p:sldId id="291" r:id="rId40"/>
    <p:sldId id="292" r:id="rId41"/>
    <p:sldId id="330" r:id="rId42"/>
  </p:sldIdLst>
  <p:sldSz cx="9144000" cy="6858000" type="screen4x3"/>
  <p:notesSz cx="6745288" cy="9853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FF"/>
    <a:srgbClr val="CCECFF"/>
    <a:srgbClr val="FFFFFF"/>
    <a:srgbClr val="CC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0" autoAdjust="0"/>
  </p:normalViewPr>
  <p:slideViewPr>
    <p:cSldViewPr>
      <p:cViewPr varScale="1">
        <p:scale>
          <a:sx n="86" d="100"/>
          <a:sy n="86" d="100"/>
        </p:scale>
        <p:origin x="232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1D262F-B9F9-49B1-AF8A-0FC707701D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CSE3304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11B6E0D-AF0E-4044-B257-4C1AA635C2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195DBD-282A-48E1-9E86-65F05E292D74}" type="datetime1">
              <a:rPr lang="en-US" altLang="en-US"/>
              <a:pPr>
                <a:defRPr/>
              </a:pPr>
              <a:t>10/2/2020</a:t>
            </a:fld>
            <a:endParaRPr lang="en-US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DF50F69-7B97-4D86-9028-AF240F023C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defRPr>
            </a:lvl1pPr>
          </a:lstStyle>
          <a:p>
            <a:pPr>
              <a:defRPr/>
            </a:pPr>
            <a:r>
              <a:rPr lang="en-US"/>
              <a:t> David Abramson, 1999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F98EAB9-E32B-4EF8-BDB0-A744824128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4E404A6-9946-44CA-A0D8-2050E9CAB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5E2DB36-5F4B-44EA-8C3F-74A0211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739775"/>
            <a:ext cx="4795838" cy="8293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AU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DA672DD-0BBE-4D80-8F99-45D94D7665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FCBDD0D-2ECE-4B9D-93DA-7358C91DB3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4BBF2DE-1214-4391-BAE2-98689BD688A4}" type="datetime1">
              <a:rPr lang="en-US" altLang="en-US"/>
              <a:pPr>
                <a:defRPr/>
              </a:pPr>
              <a:t>10/2/2020</a:t>
            </a:fld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7C8536-653C-40BD-853F-102F3CE668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39775"/>
            <a:ext cx="4926012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418C2FA-E30B-408C-9505-363AEE0534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79950"/>
            <a:ext cx="4945062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548E362-84F7-4670-81B7-FCEFA690D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1A76DDFA-8ACB-4458-9A56-E3B931453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F69347-9469-4390-B420-7A5F0507C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E334B2-62D3-471B-ABC4-2739CD920E6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948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DA5D3D79-0026-4970-B92E-13D570AB36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41C44E85-C429-417B-BC77-57E8845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ILP compiler determines the parallelism for VLIW</a:t>
            </a:r>
            <a:endParaRPr lang="en-US" altLang="en-US"/>
          </a:p>
        </p:txBody>
      </p:sp>
      <p:sp>
        <p:nvSpPr>
          <p:cNvPr id="35844" name="Date Placeholder 3">
            <a:extLst>
              <a:ext uri="{FF2B5EF4-FFF2-40B4-BE49-F238E27FC236}">
                <a16:creationId xmlns:a16="http://schemas.microsoft.com/office/drawing/2014/main" id="{49567C09-0FE6-46F6-B82E-D4B66E250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29F9DF-B0CB-4084-A62B-BF2A6E28BAEF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AE846A1F-F597-4CCF-9682-B2AB81725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283F894-D0D0-4EAA-9174-F06F02BD205A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DBA3FE09-352E-422E-A9AA-623980D792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E066C9AE-D241-4513-BD8D-759E4EE5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Superscaler determines parallelism from dependency free instruction issue (dynamically). Pipelined simply executes in sequence (with pipelining).</a:t>
            </a:r>
            <a:endParaRPr lang="en-US" altLang="en-US"/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4357E590-9116-4531-8830-81B662C7BB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FDB84D3-FA6C-4BB5-8664-33325CB499F8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A7872E1F-9830-4ADC-B80D-FDA7E425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3DE1BFD-E830-4AE5-82C3-7E3929E2D622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5CA26457-51E9-4E94-AACA-9B38A8E0FE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A1FC35-6E45-4A22-AEBD-BA29E2EC05AE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6627C6E4-582D-4924-9CDD-C82EBAC38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A4149E2-FD40-449A-AF2E-8E7D5B1E39A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DBCEDCB-B340-4792-B0E5-9C9B47EF2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20F400B-8F87-43BC-82FD-EA86E7E73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Microprocessor without Interlocked Pipeline Stages) is a reduced instruction set computing (RISC) instruction set architecture (ISA) developed by MIPS Computer Systems (now MIPS Technologies).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63D169B-6B1E-4918-ADEB-B6F65C54F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9B466AB-3076-414D-B74D-F8A1EF20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2173EA2F-4FF9-4618-908D-D471F601A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9A59118-9A84-4BAD-975D-BFB48B8974EF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160FAD48-F07B-4639-AAA2-D3613746C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3546F8C-6FEF-4BF5-B9D3-90492AE5EF1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2399F01-26C9-4248-8BD9-5314F53A22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6175FA-550F-47D0-AA2B-72236F83E2DB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10148A8F-DEC1-48C8-B949-DA29EAED5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DE1EE24-EE4A-47FF-94CD-7A34681A933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8AEE4DF-64F0-42B4-9EF7-1D11CF82A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A5CB992-007E-4ACF-BB9A-827B9166F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Instruction Fetch Pipeline</a:t>
            </a:r>
          </a:p>
          <a:p>
            <a:r>
              <a:rPr lang="en-AU" altLang="en-US"/>
              <a:t>Functional Unit</a:t>
            </a:r>
          </a:p>
          <a:p>
            <a:r>
              <a:rPr lang="en-AU" altLang="en-US"/>
              <a:t>Very Long Instruction Word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53198AE4-16AD-4AA5-AF63-264706A258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4D9ABCB-8841-4517-A264-331D6A4849FF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C7406053-3BBA-433B-BCFC-2C1F430CE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6B50E2-C6EB-42D4-A111-FD45FAA3534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487A1D5-E166-4EAD-80F6-7FFF38227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0D206BB-03E7-4384-97D8-A060704A1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The aim is to cancel out CPU idle time by always having sufficient workload in the pipeline.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EAD55BC3-31BD-4FF3-B22D-4C7EC9A947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D0B591D-ACBD-424B-91E0-641A27AA4C69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445BEB57-F18D-4243-AF82-8538F413A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BCB214B-83FD-4103-801F-F14DC50749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00A2F3C-A7B6-40EE-AEDB-72E8F0405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B22A87D-12CA-4C81-BDF2-E80FC69A0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Multiple dispatch ports, cache ports, register ports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D66577-9F9B-44B6-BED3-4B041450E3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277A2FB-48DC-43F8-A822-D2DA984B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ALU arithmetic logic unit</a:t>
            </a: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8242539A-BA49-4B48-A3F8-2B195AC755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7E4A75-7285-4321-8BF2-0BF4F4D6BA83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918F189D-41BF-4F4F-A828-E20525008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5A425F-3FD3-4936-8253-ADC36B45691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AC5389EE-806F-4285-99B7-7530BBE2E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D93071E-07CC-44DF-B601-878E6203138F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45056ADB-975E-44CE-A7DA-3E68D046D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5C7630-4FB8-4EE9-95E6-7EAC8A428A5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6BBF2C2-F4DC-4BA7-AEB0-D462D9A69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ACDBE09-049C-42B7-8C6E-5F4F5D5D0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Note, the previous iteration value of X(I) is being used to calculate the current iteration’s X(I) value. Compiler if pipelining must consider the loop recurrence. The write in I-1 iteration must complete before read of </a:t>
            </a:r>
            <a:r>
              <a:rPr lang="en-AU" altLang="en-US" dirty="0" err="1"/>
              <a:t>Ith</a:t>
            </a:r>
            <a:r>
              <a:rPr lang="en-AU" altLang="en-US" dirty="0"/>
              <a:t> iteration begins – breaks standard pipelining scheme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ED98B576-28AF-4052-BD32-4B3D4E9120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68F5D1-F32F-4D8D-A004-B17B15A71EFB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AC84BE59-7650-4ECF-8D78-5C5DFF1AC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2473EC-305D-4C55-AECD-49C88544D56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8E50893-16F2-4DBD-8E96-39061D151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FE7FA5E-B337-4B48-AA17-5252F3B25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Prefetching occurs when a processor requests an instruction from main memory before it is actually needed. </a:t>
            </a:r>
          </a:p>
          <a:p>
            <a:r>
              <a:rPr lang="en-AU" altLang="en-US"/>
              <a:t>Ans1: invalid r1 value will be used.</a:t>
            </a:r>
          </a:p>
          <a:p>
            <a:r>
              <a:rPr lang="en-AU" altLang="en-US"/>
              <a:t>Ans2: There will be wait introduced.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38CC480-3246-432C-99AF-D11CAD83E2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5A54D78-EA56-4222-B470-23C518D66036}" type="datetime1">
              <a:rPr lang="en-US" altLang="en-US"/>
              <a:pPr/>
              <a:t>10/2/2020</a:t>
            </a:fld>
            <a:endParaRPr lang="en-US" altLang="en-US"/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C3CF52A8-F939-4D98-A411-BEEEDB331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414DF8-3523-425A-B1DE-44264C28681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DBA42FD-7D2B-451D-9B2F-6545A419B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0CB8D37-E7D8-481A-8C1F-844A221FF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B91CF-F883-4B81-97BA-7984A02536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9FFE22-4B97-4294-A847-0D7ED40CBA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30795-F161-4408-B0DA-0CF0F4403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0A8A7B-560A-4F55-BAC4-B46F8322BD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941D3E-88B7-45B8-92FF-C2D51A1A4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A09CB-A180-40D2-9482-9FF4A7EB5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1648C7-F805-4C51-A1CD-F3818B9460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77511A-821B-4A94-9135-E7BC175C3F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3A7ED-6A70-45CA-8A35-B9F046CEF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71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0C0E84-8EB9-43D0-BAD8-A9FD65A819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10673E-2A0E-4472-852E-944DB229E4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08DB1-4955-447D-B119-2CF923F41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47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3E3-72ED-40EA-AFE1-AB6FCFF4B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1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936F8C1-45F7-422B-A9F9-869EFE66F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8EF619D-31E1-46EE-A574-516359EF8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3970E99-D836-478E-ABBF-9A4144641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7BAAB-3D66-4900-9BC4-5FD3E4367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93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E7109B-45A2-4337-9A1C-1A796ED94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E82865-A42D-4011-9C4C-0CF0F9B56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B5CB-06B8-4FA8-A05E-A70B42356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0962B5-0ABA-4045-88D1-7DFA57A58E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644A9D-DB8C-4180-9D01-2EFCA249D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BE237-3205-48C3-B873-A03616BD1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EC6A53-AE8D-441A-A00E-44A3A327D8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C23AB6-971A-407A-B678-8FAB14946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A06A-6EA3-4503-A77C-C766717BA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174852-D187-43A6-854D-36DD26E776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9E9EAE8-DAB1-43A5-9F97-824BB7A766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8CB11-7D89-49BE-9167-14F24844E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9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0807D4-B835-480C-9C9E-EFC3299760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C3046D-DFE2-4C52-BBCC-37DA634C60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E045-645C-4F90-BFC0-8D3F224BC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E428532-EF4F-4CA6-AD0E-74DCF34991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D66CD6-E658-45D5-8521-DF837F82E5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AD44F-FA67-4491-AF1C-ED6A1A495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5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0E025E-CAFB-4289-868F-290A112883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90064-CB26-4B12-BF26-F181562386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8DB65-B20C-446A-B2A7-DEFEB6DAC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85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0A555-96A5-4C83-B2D5-08B1A91B3C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3D9C6-360C-41A2-B5EB-B4010A3513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2720F-37B3-49AB-AA25-DBA742321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5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67597D-DD07-4AEB-AA2D-58246FA7C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6D3D-8EA7-4B42-B505-72B7E7C75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805755-F63A-42F7-8399-7D052FB1F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0A4C9-56BC-4007-8A9C-21E8B75C1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1EC94C-3BF4-4F71-AE04-96BB0D69454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7" descr="infotechlogo">
            <a:extLst>
              <a:ext uri="{FF2B5EF4-FFF2-40B4-BE49-F238E27FC236}">
                <a16:creationId xmlns:a16="http://schemas.microsoft.com/office/drawing/2014/main" id="{0421F03D-9B6A-4796-8D9E-E18E8483D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51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E323397E-F1C3-43C9-B8CE-78347FDC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12776"/>
            <a:ext cx="8001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LECTURE WEEK 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PART I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2D12FC-085A-4BD6-8D12-0E622194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762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FIT3143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6B8C0F8-0FFF-4107-93CD-090837B1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52" y="29718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MY" altLang="en-US" sz="3200" dirty="0"/>
              <a:t>INTRODUCTION TO INSTRUCTION LEVEL PARALLELISM (ILP) PROCESSORS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2A35B9F-C91D-4477-A202-3DAED90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Out-of-order Execution (OOOE)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AF1A176-FDE5-422E-9E7C-2AE2B5EF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Look ahead in a window of instructions and find instructions that are </a:t>
            </a:r>
            <a:r>
              <a:rPr lang="en-US" altLang="en-US" sz="1800" i="1"/>
              <a:t>ready to execute </a:t>
            </a:r>
          </a:p>
          <a:p>
            <a:pPr lvl="1"/>
            <a:r>
              <a:rPr lang="en-US" altLang="en-US" sz="1800"/>
              <a:t>Don’t depend on data from previous instructions still not executed </a:t>
            </a:r>
          </a:p>
          <a:p>
            <a:pPr lvl="1"/>
            <a:r>
              <a:rPr lang="en-US" altLang="en-US" sz="1800"/>
              <a:t>Resources are available </a:t>
            </a:r>
          </a:p>
          <a:p>
            <a:r>
              <a:rPr lang="en-US" altLang="en-US" sz="1800"/>
              <a:t>Out-of-order execution </a:t>
            </a:r>
          </a:p>
          <a:p>
            <a:pPr lvl="1"/>
            <a:r>
              <a:rPr lang="en-US" altLang="en-US" sz="1800"/>
              <a:t>Start instruction execution before execution of a previous instructions </a:t>
            </a:r>
          </a:p>
          <a:p>
            <a:r>
              <a:rPr lang="en-US" altLang="en-US" sz="1800"/>
              <a:t>Advantages: </a:t>
            </a:r>
          </a:p>
          <a:p>
            <a:pPr lvl="1"/>
            <a:r>
              <a:rPr lang="en-US" altLang="en-US" sz="1800"/>
              <a:t>Help exploit Instruction Level Parallelism (ILP) </a:t>
            </a:r>
          </a:p>
          <a:p>
            <a:pPr lvl="1"/>
            <a:r>
              <a:rPr lang="en-US" altLang="en-US" sz="1800"/>
              <a:t>Help cover latencies (e.g., L1 data cache miss, divide) </a:t>
            </a:r>
          </a:p>
          <a:p>
            <a:r>
              <a:rPr lang="en-US" altLang="en-US" sz="1800"/>
              <a:t>Can Compilers do the work ? </a:t>
            </a:r>
          </a:p>
          <a:p>
            <a:pPr lvl="1"/>
            <a:r>
              <a:rPr lang="en-US" altLang="en-US" sz="1800"/>
              <a:t>Compilers can </a:t>
            </a:r>
            <a:r>
              <a:rPr lang="en-US" altLang="en-US" sz="1800" i="1"/>
              <a:t>statically reschedule instructions </a:t>
            </a:r>
          </a:p>
          <a:p>
            <a:pPr lvl="1"/>
            <a:r>
              <a:rPr lang="en-US" altLang="en-US" sz="1800"/>
              <a:t>Compilers do not have </a:t>
            </a:r>
            <a:r>
              <a:rPr lang="en-US" altLang="en-US" sz="1800" i="1"/>
              <a:t>run time information </a:t>
            </a:r>
          </a:p>
          <a:p>
            <a:pPr lvl="2"/>
            <a:r>
              <a:rPr lang="en-US" altLang="en-US" sz="1800"/>
              <a:t>Conditional branch direction → limited to basic blocks </a:t>
            </a:r>
          </a:p>
          <a:p>
            <a:pPr lvl="2"/>
            <a:r>
              <a:rPr lang="en-US" altLang="en-US" sz="1800"/>
              <a:t>Data values, which may affect calculation time and control </a:t>
            </a:r>
          </a:p>
          <a:p>
            <a:pPr lvl="2"/>
            <a:r>
              <a:rPr lang="en-US" altLang="en-US" sz="1800"/>
              <a:t>Cache miss / hit </a:t>
            </a:r>
          </a:p>
          <a:p>
            <a:endParaRPr lang="en-US" altLang="en-US" sz="180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86AE67C-48DA-4BED-B432-4A4D278E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9993D21-1500-4995-9693-198FB9A66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 between instructions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768707D-D7F8-442F-A22C-01AFA4E34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484784"/>
            <a:ext cx="7772400" cy="4114800"/>
          </a:xfrm>
        </p:spPr>
        <p:txBody>
          <a:bodyPr/>
          <a:lstStyle/>
          <a:p>
            <a:r>
              <a:rPr lang="en-US" altLang="en-US" sz="2400" dirty="0"/>
              <a:t>Data Dependencies</a:t>
            </a:r>
          </a:p>
          <a:p>
            <a:pPr lvl="1"/>
            <a:r>
              <a:rPr lang="en-US" altLang="en-US" sz="2400" dirty="0"/>
              <a:t>Future instructions depend on results of prior ones</a:t>
            </a:r>
          </a:p>
          <a:p>
            <a:pPr lvl="1"/>
            <a:r>
              <a:rPr lang="en-US" altLang="en-US" sz="2400" dirty="0"/>
              <a:t>Registers and Memory</a:t>
            </a:r>
          </a:p>
          <a:p>
            <a:r>
              <a:rPr lang="en-US" altLang="en-US" sz="2400" dirty="0"/>
              <a:t>Control Dependencies </a:t>
            </a:r>
          </a:p>
          <a:p>
            <a:pPr lvl="1"/>
            <a:r>
              <a:rPr lang="en-US" altLang="en-US" sz="2400" dirty="0"/>
              <a:t>Branch dependencies</a:t>
            </a:r>
          </a:p>
          <a:p>
            <a:r>
              <a:rPr lang="en-US" altLang="en-US" sz="2400" dirty="0"/>
              <a:t>Resource Dependencies</a:t>
            </a:r>
          </a:p>
          <a:p>
            <a:pPr lvl="1"/>
            <a:r>
              <a:rPr lang="en-US" altLang="en-US" sz="2400" dirty="0"/>
              <a:t>Number of ALUs, memory ports,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54EC5A4-ABEF-498C-A655-C9CEE33E6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4B70E6D-264D-47D8-9E7C-AE13C59744A2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4DC90C14-D41D-4CFC-8924-79CED8E0A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Dependencies</a:t>
            </a:r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9AC9AD0-55AD-4F3F-B404-F7F737D4F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12F46FC-3711-4B98-B269-260F91233DCD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1E5B64E7-7E05-474A-9D23-F3D602FF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0"/>
            <a:ext cx="502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Data Dependencies in straight line code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05AE9F2B-3F3C-4EF3-B455-2CBBB86C0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133600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9089C5C0-CD76-4540-A8D4-B460FC36A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EAA9BB1F-D87A-4CF6-A784-3E86BF419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5090C59F-6F5B-4E1B-A300-BDE05DCF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124200"/>
            <a:ext cx="2051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Read After Write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(flow dependency)</a:t>
            </a:r>
            <a:endParaRPr kumimoji="0" lang="en-US" altLang="en-US" sz="2000"/>
          </a:p>
        </p:txBody>
      </p:sp>
      <p:sp>
        <p:nvSpPr>
          <p:cNvPr id="22537" name="Text Box 11">
            <a:extLst>
              <a:ext uri="{FF2B5EF4-FFF2-40B4-BE49-F238E27FC236}">
                <a16:creationId xmlns:a16="http://schemas.microsoft.com/office/drawing/2014/main" id="{F66EAEF7-8FD1-4D67-B6D3-EF5297254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242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Write After Read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(Anti-dependency)</a:t>
            </a:r>
          </a:p>
        </p:txBody>
      </p:sp>
      <p:sp>
        <p:nvSpPr>
          <p:cNvPr id="22538" name="Text Box 12">
            <a:extLst>
              <a:ext uri="{FF2B5EF4-FFF2-40B4-BE49-F238E27FC236}">
                <a16:creationId xmlns:a16="http://schemas.microsoft.com/office/drawing/2014/main" id="{37DC41B4-AE20-4F22-BBFD-C5EA6A73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3124200"/>
            <a:ext cx="23193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Write After Write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(Output dependency)</a:t>
            </a:r>
          </a:p>
        </p:txBody>
      </p:sp>
      <p:sp>
        <p:nvSpPr>
          <p:cNvPr id="22539" name="Line 13">
            <a:extLst>
              <a:ext uri="{FF2B5EF4-FFF2-40B4-BE49-F238E27FC236}">
                <a16:creationId xmlns:a16="http://schemas.microsoft.com/office/drawing/2014/main" id="{78C69434-9B84-4831-9439-6E989E250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5775" y="41910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540" name="Line 14">
            <a:extLst>
              <a:ext uri="{FF2B5EF4-FFF2-40B4-BE49-F238E27FC236}">
                <a16:creationId xmlns:a16="http://schemas.microsoft.com/office/drawing/2014/main" id="{890E03E2-2840-4C22-B045-0E50B6C18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541" name="Text Box 16">
            <a:extLst>
              <a:ext uri="{FF2B5EF4-FFF2-40B4-BE49-F238E27FC236}">
                <a16:creationId xmlns:a16="http://schemas.microsoft.com/office/drawing/2014/main" id="{06FA3E30-4D76-4368-806D-1F4B8213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50292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Load-use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dependency</a:t>
            </a:r>
          </a:p>
        </p:txBody>
      </p:sp>
      <p:sp>
        <p:nvSpPr>
          <p:cNvPr id="22542" name="Text Box 17">
            <a:extLst>
              <a:ext uri="{FF2B5EF4-FFF2-40B4-BE49-F238E27FC236}">
                <a16:creationId xmlns:a16="http://schemas.microsoft.com/office/drawing/2014/main" id="{EFFFC5C0-851D-4046-9DEF-840426B6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5" y="50292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Define-use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dependency</a:t>
            </a:r>
          </a:p>
        </p:txBody>
      </p:sp>
      <p:sp>
        <p:nvSpPr>
          <p:cNvPr id="22543" name="AutoShape 18">
            <a:extLst>
              <a:ext uri="{FF2B5EF4-FFF2-40B4-BE49-F238E27FC236}">
                <a16:creationId xmlns:a16="http://schemas.microsoft.com/office/drawing/2014/main" id="{F97775A1-6325-4092-B23E-1A99047F506E}"/>
              </a:ext>
            </a:extLst>
          </p:cNvPr>
          <p:cNvSpPr>
            <a:spLocks/>
          </p:cNvSpPr>
          <p:nvPr/>
        </p:nvSpPr>
        <p:spPr bwMode="auto">
          <a:xfrm rot="-5400000">
            <a:off x="2251075" y="4686300"/>
            <a:ext cx="381000" cy="22860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22544" name="Text Box 19">
            <a:extLst>
              <a:ext uri="{FF2B5EF4-FFF2-40B4-BE49-F238E27FC236}">
                <a16:creationId xmlns:a16="http://schemas.microsoft.com/office/drawing/2014/main" id="{91D6CE8F-5573-4470-A62C-7984E367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231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True 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(Cannot be abandoned)</a:t>
            </a:r>
          </a:p>
        </p:txBody>
      </p:sp>
      <p:sp>
        <p:nvSpPr>
          <p:cNvPr id="22545" name="AutoShape 20">
            <a:extLst>
              <a:ext uri="{FF2B5EF4-FFF2-40B4-BE49-F238E27FC236}">
                <a16:creationId xmlns:a16="http://schemas.microsoft.com/office/drawing/2014/main" id="{0C9E3878-CC10-43F4-A6C2-39784B56BADB}"/>
              </a:ext>
            </a:extLst>
          </p:cNvPr>
          <p:cNvSpPr>
            <a:spLocks/>
          </p:cNvSpPr>
          <p:nvPr/>
        </p:nvSpPr>
        <p:spPr bwMode="auto">
          <a:xfrm rot="-5400000">
            <a:off x="5219700" y="2781300"/>
            <a:ext cx="1219200" cy="4038600"/>
          </a:xfrm>
          <a:prstGeom prst="leftBrace">
            <a:avLst>
              <a:gd name="adj1" fmla="val 27604"/>
              <a:gd name="adj2" fmla="val 5023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22546" name="Text Box 21">
            <a:extLst>
              <a:ext uri="{FF2B5EF4-FFF2-40B4-BE49-F238E27FC236}">
                <a16:creationId xmlns:a16="http://schemas.microsoft.com/office/drawing/2014/main" id="{99361835-8356-4663-A629-5BB3DE63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6019800"/>
            <a:ext cx="3949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False 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(Can be eliminated by register renaming)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5A6F84D-B826-428C-B9A0-B910F54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Analysis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46AD5BA-2B95-464B-86A7-D6BAA2D3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3AF06CE-9426-4A7D-8B10-687A3676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A2666B9B-BB70-4EF3-BE33-25675E0B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706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01B0D3-43B9-4C7D-9A35-CFE6EB0E06DE}"/>
              </a:ext>
            </a:extLst>
          </p:cNvPr>
          <p:cNvSpPr/>
          <p:nvPr/>
        </p:nvSpPr>
        <p:spPr>
          <a:xfrm>
            <a:off x="3733800" y="2362200"/>
            <a:ext cx="3657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; r1 depends on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2BB7C-9C43-49CE-8107-29C45A76EC41}"/>
              </a:ext>
            </a:extLst>
          </p:cNvPr>
          <p:cNvSpPr/>
          <p:nvPr/>
        </p:nvSpPr>
        <p:spPr>
          <a:xfrm>
            <a:off x="3733800" y="2667000"/>
            <a:ext cx="3657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6600"/>
                </a:solidFill>
              </a:rPr>
              <a:t>; r5 is independent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060E2-3554-4E95-BB04-B81D21BFF7EE}"/>
              </a:ext>
            </a:extLst>
          </p:cNvPr>
          <p:cNvSpPr/>
          <p:nvPr/>
        </p:nvSpPr>
        <p:spPr>
          <a:xfrm>
            <a:off x="3733800" y="2971800"/>
            <a:ext cx="3657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6600"/>
                </a:solidFill>
              </a:rPr>
              <a:t>; r6 &amp; r3 are independent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FE2BB-52A0-46CE-9554-39EC7305F8CB}"/>
              </a:ext>
            </a:extLst>
          </p:cNvPr>
          <p:cNvSpPr/>
          <p:nvPr/>
        </p:nvSpPr>
        <p:spPr>
          <a:xfrm>
            <a:off x="3733800" y="3200400"/>
            <a:ext cx="434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; r5 depends on (3); r6 depends on (4)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F3955-137F-4617-A8D9-B8B1D67C0A38}"/>
              </a:ext>
            </a:extLst>
          </p:cNvPr>
          <p:cNvSpPr/>
          <p:nvPr/>
        </p:nvSpPr>
        <p:spPr>
          <a:xfrm>
            <a:off x="4876800" y="3505200"/>
            <a:ext cx="2590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4283" name="Picture 7">
            <a:extLst>
              <a:ext uri="{FF2B5EF4-FFF2-40B4-BE49-F238E27FC236}">
                <a16:creationId xmlns:a16="http://schemas.microsoft.com/office/drawing/2014/main" id="{6A6A6D0F-12EC-43F8-AF31-8C62D1B4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95725"/>
            <a:ext cx="3209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E9EF17-962D-4578-90FA-3D29FBD8FE17}"/>
              </a:ext>
            </a:extLst>
          </p:cNvPr>
          <p:cNvSpPr/>
          <p:nvPr/>
        </p:nvSpPr>
        <p:spPr>
          <a:xfrm>
            <a:off x="3733800" y="3505200"/>
            <a:ext cx="434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; r8 depends on (2); r4 depends on (5)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B402EB7-7F9D-4312-8EA7-719EEFB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OOOE – General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753B-D0A5-474C-8984-F2067E87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505200"/>
            <a:ext cx="8229600" cy="3352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Fetch &amp; decode instructions in parallel but in order, to fill instruction pool </a:t>
            </a:r>
          </a:p>
          <a:p>
            <a:pPr>
              <a:defRPr/>
            </a:pPr>
            <a:r>
              <a:rPr lang="en-US" sz="2000" dirty="0"/>
              <a:t>Execute ready instructions from the instructions pool </a:t>
            </a:r>
          </a:p>
          <a:p>
            <a:pPr lvl="1">
              <a:defRPr/>
            </a:pPr>
            <a:r>
              <a:rPr lang="en-US" sz="1600" dirty="0">
                <a:ea typeface="+mn-ea"/>
                <a:cs typeface="+mn-cs"/>
              </a:rPr>
              <a:t>All the data required for the instruction is ready </a:t>
            </a:r>
          </a:p>
          <a:p>
            <a:pPr lvl="1">
              <a:defRPr/>
            </a:pPr>
            <a:r>
              <a:rPr lang="en-US" sz="1600" dirty="0">
                <a:ea typeface="+mn-ea"/>
                <a:cs typeface="+mn-cs"/>
              </a:rPr>
              <a:t>Execution resources are available </a:t>
            </a:r>
          </a:p>
          <a:p>
            <a:pPr>
              <a:defRPr/>
            </a:pPr>
            <a:r>
              <a:rPr lang="en-US" sz="2000" dirty="0"/>
              <a:t>Once an instruction is executed </a:t>
            </a:r>
          </a:p>
          <a:p>
            <a:pPr lvl="1">
              <a:defRPr/>
            </a:pPr>
            <a:r>
              <a:rPr lang="en-US" sz="1600" dirty="0">
                <a:ea typeface="+mn-ea"/>
                <a:cs typeface="+mn-cs"/>
              </a:rPr>
              <a:t>signal all dependant instructions that data is ready </a:t>
            </a:r>
          </a:p>
          <a:p>
            <a:pPr>
              <a:defRPr/>
            </a:pPr>
            <a:r>
              <a:rPr lang="en-US" sz="2000" dirty="0"/>
              <a:t>Commit instructions in parallel but in-order </a:t>
            </a:r>
          </a:p>
          <a:p>
            <a:pPr lvl="1">
              <a:defRPr/>
            </a:pPr>
            <a:r>
              <a:rPr lang="en-US" sz="1600" dirty="0">
                <a:ea typeface="+mn-ea"/>
                <a:cs typeface="+mn-cs"/>
              </a:rPr>
              <a:t>Can commit an instruction only after all preceding instructions (in program order) have committed 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90B26024-4D46-46A9-9827-BE50B55D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D22ED22E-8032-48D2-9A49-54F842CD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3244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EA94637-BA97-4753-B7FA-DD91F656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9B2D547-D9E8-4EB0-BFF3-830F1DE4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en-US" sz="2000" dirty="0"/>
              <a:t>Assume that executing a divide operation takes 20 cycles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Inst2 has a </a:t>
            </a:r>
            <a:r>
              <a:rPr lang="en-US" altLang="en-US" sz="2000" b="1" dirty="0">
                <a:solidFill>
                  <a:srgbClr val="FF0000"/>
                </a:solidFill>
              </a:rPr>
              <a:t>RAW</a:t>
            </a:r>
            <a:r>
              <a:rPr lang="en-US" altLang="en-US" sz="2000" dirty="0"/>
              <a:t> dependency on r1 with Inst1 </a:t>
            </a:r>
          </a:p>
          <a:p>
            <a:pPr lvl="1"/>
            <a:r>
              <a:rPr lang="en-US" altLang="en-US" sz="2000" dirty="0"/>
              <a:t>It cannot be executed in parallel with Inst1 </a:t>
            </a:r>
          </a:p>
          <a:p>
            <a:r>
              <a:rPr lang="en-US" altLang="en-US" sz="2000" dirty="0"/>
              <a:t>Can successive instructions pass Inst2 ? </a:t>
            </a:r>
          </a:p>
          <a:p>
            <a:pPr lvl="1"/>
            <a:r>
              <a:rPr lang="en-US" altLang="en-US" sz="2000" dirty="0"/>
              <a:t>Inst3 cannot since Inst2 must read r8 before Inst3 writes to it </a:t>
            </a:r>
          </a:p>
          <a:p>
            <a:pPr lvl="1"/>
            <a:r>
              <a:rPr lang="en-US" altLang="en-US" sz="2000" dirty="0"/>
              <a:t>Inst4 cannot since it must write to r3 after Inst2 </a:t>
            </a:r>
          </a:p>
          <a:p>
            <a:pPr lvl="1"/>
            <a:r>
              <a:rPr lang="en-US" altLang="en-US" sz="2000" dirty="0"/>
              <a:t>Inst5 can </a:t>
            </a:r>
          </a:p>
          <a:p>
            <a:endParaRPr lang="en-US" altLang="en-US" sz="2000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04E274A-4C79-4BF4-A27E-F6737BE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6325" name="Picture 2">
            <a:extLst>
              <a:ext uri="{FF2B5EF4-FFF2-40B4-BE49-F238E27FC236}">
                <a16:creationId xmlns:a16="http://schemas.microsoft.com/office/drawing/2014/main" id="{60D1574E-A9F4-4078-8461-8BBC343F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686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5F7852-EF1A-424F-9704-A21D9798236D}"/>
              </a:ext>
            </a:extLst>
          </p:cNvPr>
          <p:cNvCxnSpPr/>
          <p:nvPr/>
        </p:nvCxnSpPr>
        <p:spPr>
          <a:xfrm rot="10800000">
            <a:off x="3200400" y="2057400"/>
            <a:ext cx="533400" cy="2286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E27F7-0B92-426F-B502-FD1EAD4E01FE}"/>
              </a:ext>
            </a:extLst>
          </p:cNvPr>
          <p:cNvCxnSpPr/>
          <p:nvPr/>
        </p:nvCxnSpPr>
        <p:spPr>
          <a:xfrm flipV="1">
            <a:off x="3124200" y="2362200"/>
            <a:ext cx="1143000" cy="228600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A43094-A73E-4552-AD33-CA3AE88D7822}"/>
              </a:ext>
            </a:extLst>
          </p:cNvPr>
          <p:cNvCxnSpPr/>
          <p:nvPr/>
        </p:nvCxnSpPr>
        <p:spPr>
          <a:xfrm rot="5400000" flipH="1" flipV="1">
            <a:off x="2514601" y="2590800"/>
            <a:ext cx="609600" cy="3175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5D3B9E8A-01B7-4C6E-AFD8-93B962DC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Dependencies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C08C95B-B17F-40A1-8823-12E67F22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altLang="en-US" sz="2400"/>
              <a:t>OOOE creates new dependencies </a:t>
            </a:r>
          </a:p>
          <a:p>
            <a:pPr lvl="1"/>
            <a:r>
              <a:rPr lang="en-US" altLang="en-US" sz="2400" b="1">
                <a:solidFill>
                  <a:srgbClr val="0000FF"/>
                </a:solidFill>
              </a:rPr>
              <a:t>WAR</a:t>
            </a:r>
            <a:r>
              <a:rPr lang="en-US" altLang="en-US" sz="2400"/>
              <a:t>: write to a register which is read by an earlier inst. 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pPr lvl="1"/>
            <a:r>
              <a:rPr lang="en-US" altLang="en-US" sz="2400" b="1">
                <a:solidFill>
                  <a:srgbClr val="0000FF"/>
                </a:solidFill>
              </a:rPr>
              <a:t>WAW</a:t>
            </a:r>
            <a:r>
              <a:rPr lang="en-US" altLang="en-US" sz="2400"/>
              <a:t>: write to a register which is written by an earlier inst. 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r>
              <a:rPr lang="en-US" altLang="en-US" sz="2400"/>
              <a:t>These are </a:t>
            </a:r>
            <a:r>
              <a:rPr lang="en-US" altLang="en-US" sz="2400" i="1"/>
              <a:t>false dependencies </a:t>
            </a:r>
          </a:p>
          <a:p>
            <a:pPr lvl="1"/>
            <a:r>
              <a:rPr lang="en-US" altLang="en-US" sz="2400"/>
              <a:t>There is no missing data </a:t>
            </a:r>
          </a:p>
          <a:p>
            <a:pPr lvl="1"/>
            <a:r>
              <a:rPr lang="en-US" altLang="en-US" sz="2400"/>
              <a:t>Still prevent executing instructions out-of-order </a:t>
            </a:r>
          </a:p>
          <a:p>
            <a:r>
              <a:rPr lang="en-US" altLang="en-US" sz="2400"/>
              <a:t>Solution: </a:t>
            </a:r>
            <a:r>
              <a:rPr lang="en-US" altLang="en-US" sz="2400" i="1"/>
              <a:t>Register Renaming </a:t>
            </a:r>
          </a:p>
          <a:p>
            <a:endParaRPr lang="en-US" altLang="en-US" sz="240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26323F97-F2E7-4AD2-87C5-B78F0622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7349" name="Picture 3">
            <a:extLst>
              <a:ext uri="{FF2B5EF4-FFF2-40B4-BE49-F238E27FC236}">
                <a16:creationId xmlns:a16="http://schemas.microsoft.com/office/drawing/2014/main" id="{FB1F9F5E-12BE-4B51-B82A-45E45C46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2447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">
            <a:extLst>
              <a:ext uri="{FF2B5EF4-FFF2-40B4-BE49-F238E27FC236}">
                <a16:creationId xmlns:a16="http://schemas.microsoft.com/office/drawing/2014/main" id="{0A8CE3B4-C84B-4985-AA23-9A04F85D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8600"/>
            <a:ext cx="2486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5FEC370-A6DD-4DAD-B310-5DDEEDC9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Renaming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17E2898-7F58-4A94-B10C-EB807C05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/>
          <a:lstStyle/>
          <a:p>
            <a:r>
              <a:rPr lang="en-US" altLang="en-US" sz="1800"/>
              <a:t>Hold a pool of </a:t>
            </a:r>
            <a:r>
              <a:rPr lang="en-US" altLang="en-US" sz="1800" i="1"/>
              <a:t>physical registers </a:t>
            </a:r>
          </a:p>
          <a:p>
            <a:r>
              <a:rPr lang="en-US" altLang="en-US" sz="1800"/>
              <a:t>Map architectural registers into physical registers </a:t>
            </a:r>
          </a:p>
          <a:p>
            <a:pPr lvl="1"/>
            <a:r>
              <a:rPr lang="en-US" altLang="en-US" sz="1800"/>
              <a:t>Before an instruction can be sent for execution </a:t>
            </a:r>
          </a:p>
          <a:p>
            <a:pPr lvl="2"/>
            <a:r>
              <a:rPr lang="en-US" altLang="en-US" sz="1800" b="1"/>
              <a:t>Allocate</a:t>
            </a:r>
            <a:r>
              <a:rPr lang="en-US" altLang="en-US" sz="1800"/>
              <a:t> a free physical register from a pool </a:t>
            </a:r>
          </a:p>
          <a:p>
            <a:pPr lvl="2"/>
            <a:r>
              <a:rPr lang="en-US" altLang="en-US" sz="1800"/>
              <a:t>The physical register </a:t>
            </a:r>
            <a:r>
              <a:rPr lang="en-US" altLang="en-US" sz="1800" b="1"/>
              <a:t>points</a:t>
            </a:r>
            <a:r>
              <a:rPr lang="en-US" altLang="en-US" sz="1800"/>
              <a:t> to the architectural register </a:t>
            </a:r>
          </a:p>
          <a:p>
            <a:pPr lvl="1"/>
            <a:r>
              <a:rPr lang="en-US" altLang="en-US" sz="1800"/>
              <a:t>When an instruction </a:t>
            </a:r>
            <a:r>
              <a:rPr lang="en-US" altLang="en-US" sz="1800" b="1"/>
              <a:t>writes</a:t>
            </a:r>
            <a:r>
              <a:rPr lang="en-US" altLang="en-US" sz="1800"/>
              <a:t> a result </a:t>
            </a:r>
          </a:p>
          <a:p>
            <a:pPr lvl="2"/>
            <a:r>
              <a:rPr lang="en-US" altLang="en-US" sz="1800"/>
              <a:t>Write the result value to the </a:t>
            </a:r>
            <a:r>
              <a:rPr lang="en-US" altLang="en-US" sz="1800" b="1"/>
              <a:t>physical register </a:t>
            </a:r>
          </a:p>
          <a:p>
            <a:pPr lvl="1"/>
            <a:r>
              <a:rPr lang="en-US" altLang="en-US" sz="1800"/>
              <a:t>When an instruction needs data from a register </a:t>
            </a:r>
          </a:p>
          <a:p>
            <a:pPr lvl="2"/>
            <a:r>
              <a:rPr lang="en-US" altLang="en-US" sz="1800" b="1"/>
              <a:t>Read </a:t>
            </a:r>
            <a:r>
              <a:rPr lang="en-US" altLang="en-US" sz="1800"/>
              <a:t>data from the </a:t>
            </a:r>
            <a:r>
              <a:rPr lang="en-US" altLang="en-US" sz="1800" b="1"/>
              <a:t>physical register </a:t>
            </a:r>
            <a:r>
              <a:rPr lang="en-US" altLang="en-US" sz="1800"/>
              <a:t>allocated to the latest inst which writes to the same arch register, and precedes the current instruction</a:t>
            </a:r>
          </a:p>
          <a:p>
            <a:pPr lvl="2"/>
            <a:r>
              <a:rPr lang="en-US" altLang="en-US" sz="1800"/>
              <a:t>If no such instruction exists, read directly from the arch register </a:t>
            </a:r>
          </a:p>
          <a:p>
            <a:pPr lvl="1"/>
            <a:r>
              <a:rPr lang="en-US" altLang="en-US" sz="1800"/>
              <a:t>When an instruction </a:t>
            </a:r>
            <a:r>
              <a:rPr lang="en-US" altLang="en-US" sz="1800" b="1"/>
              <a:t>commits</a:t>
            </a:r>
            <a:r>
              <a:rPr lang="en-US" altLang="en-US" sz="1800"/>
              <a:t> </a:t>
            </a:r>
          </a:p>
          <a:p>
            <a:pPr lvl="2"/>
            <a:r>
              <a:rPr lang="en-US" altLang="en-US" sz="1800" b="1"/>
              <a:t>Move</a:t>
            </a:r>
            <a:r>
              <a:rPr lang="en-US" altLang="en-US" sz="1800"/>
              <a:t> the value from the </a:t>
            </a:r>
            <a:r>
              <a:rPr lang="en-US" altLang="en-US" sz="1800" b="1"/>
              <a:t>physical register </a:t>
            </a:r>
            <a:r>
              <a:rPr lang="en-US" altLang="en-US" sz="1800"/>
              <a:t>to the </a:t>
            </a:r>
            <a:r>
              <a:rPr lang="en-US" altLang="en-US" sz="1800" b="1"/>
              <a:t>arch register </a:t>
            </a:r>
            <a:r>
              <a:rPr lang="en-US" altLang="en-US" sz="1800"/>
              <a:t>it points </a:t>
            </a:r>
          </a:p>
          <a:p>
            <a:endParaRPr lang="en-US" altLang="en-US" sz="180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2BA409C-337A-4E80-A14B-D5100449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308DE1F-A8D0-4365-8B38-09E580F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DB3543B-B106-4ADC-8B95-95C4C7F8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Register Renaming Benefits </a:t>
            </a:r>
          </a:p>
          <a:p>
            <a:r>
              <a:rPr lang="en-US" altLang="en-US" sz="2400"/>
              <a:t>Removes false dependencies </a:t>
            </a:r>
          </a:p>
          <a:p>
            <a:r>
              <a:rPr lang="en-US" altLang="en-US" sz="2400"/>
              <a:t>Removes architecture limit for # of registers 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21A759B4-08FD-4B42-B163-8608AA91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9397" name="Picture 2">
            <a:extLst>
              <a:ext uri="{FF2B5EF4-FFF2-40B4-BE49-F238E27FC236}">
                <a16:creationId xmlns:a16="http://schemas.microsoft.com/office/drawing/2014/main" id="{D4A0DE72-C91C-45D2-96FD-85BB0166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866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AC23A-6DFA-4D27-8089-55CE4235DC66}"/>
              </a:ext>
            </a:extLst>
          </p:cNvPr>
          <p:cNvSpPr/>
          <p:nvPr/>
        </p:nvSpPr>
        <p:spPr>
          <a:xfrm>
            <a:off x="4267200" y="1600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96324-906E-4549-8B79-93A483F607EF}"/>
              </a:ext>
            </a:extLst>
          </p:cNvPr>
          <p:cNvSpPr/>
          <p:nvPr/>
        </p:nvSpPr>
        <p:spPr>
          <a:xfrm>
            <a:off x="6019800" y="1828800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A072A-58B7-422E-8F43-99B749BF7EB6}"/>
              </a:ext>
            </a:extLst>
          </p:cNvPr>
          <p:cNvSpPr/>
          <p:nvPr/>
        </p:nvSpPr>
        <p:spPr>
          <a:xfrm>
            <a:off x="4267200" y="2057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22BA0-4F26-49F1-A63C-A9599CBEC7EF}"/>
              </a:ext>
            </a:extLst>
          </p:cNvPr>
          <p:cNvSpPr/>
          <p:nvPr/>
        </p:nvSpPr>
        <p:spPr>
          <a:xfrm>
            <a:off x="6019800" y="2286000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DC4C4-09F6-485B-817D-7F88EB52CD6B}"/>
              </a:ext>
            </a:extLst>
          </p:cNvPr>
          <p:cNvSpPr/>
          <p:nvPr/>
        </p:nvSpPr>
        <p:spPr>
          <a:xfrm>
            <a:off x="4267200" y="25146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D53B1-927A-4AC0-AC5D-F2A33E999C44}"/>
              </a:ext>
            </a:extLst>
          </p:cNvPr>
          <p:cNvSpPr/>
          <p:nvPr/>
        </p:nvSpPr>
        <p:spPr>
          <a:xfrm>
            <a:off x="6019800" y="28194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112E5-0B7B-4C24-8A50-6CE9A8C2F132}"/>
              </a:ext>
            </a:extLst>
          </p:cNvPr>
          <p:cNvSpPr/>
          <p:nvPr/>
        </p:nvSpPr>
        <p:spPr>
          <a:xfrm>
            <a:off x="4267200" y="3200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C26C8-F3B8-4863-8CA0-DA35A3DEAB68}"/>
              </a:ext>
            </a:extLst>
          </p:cNvPr>
          <p:cNvSpPr/>
          <p:nvPr/>
        </p:nvSpPr>
        <p:spPr>
          <a:xfrm>
            <a:off x="6019800" y="34290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B179852-F75F-482D-867F-7C140EFB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to Physical Registers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14F1A18-3AFE-4E74-B310-3F2B9127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83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/>
              <a:t>r1, r2, … , r6 is referring to the architectural register while r1', r1'' etc. are referring to physical registers. There can be multiple of them, depending on the processor.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/>
              <a:t>The results from each instruction will only be committed to the architectural registers in the in-order retirement stage.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7C7B63E8-5F30-4176-A6E8-70D9A011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521FE-6325-482B-8EB6-D697C0FF6560}"/>
              </a:ext>
            </a:extLst>
          </p:cNvPr>
          <p:cNvSpPr/>
          <p:nvPr/>
        </p:nvSpPr>
        <p:spPr>
          <a:xfrm>
            <a:off x="838200" y="1676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(1) r1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mem1		r1’  mem1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51DCA-AEE4-4F60-8F6B-0805CBA6E5C2}"/>
              </a:ext>
            </a:extLst>
          </p:cNvPr>
          <p:cNvSpPr/>
          <p:nvPr/>
        </p:nvSpPr>
        <p:spPr>
          <a:xfrm>
            <a:off x="838200" y="2057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(2) r2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r2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					r2’  r2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r1’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D9E3F-D9E0-40A2-84BC-F6173BA83FE0}"/>
              </a:ext>
            </a:extLst>
          </p:cNvPr>
          <p:cNvSpPr/>
          <p:nvPr/>
        </p:nvSpPr>
        <p:spPr>
          <a:xfrm>
            <a:off x="838200" y="2438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(3) </a:t>
            </a:r>
            <a:r>
              <a:rPr lang="en-US">
                <a:solidFill>
                  <a:srgbClr val="0000FF"/>
                </a:solidFill>
              </a:rPr>
              <a:t>r1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mem2		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r1’’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mem2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4CC81-A32E-434F-846C-B52AA0534092}"/>
              </a:ext>
            </a:extLst>
          </p:cNvPr>
          <p:cNvSpPr/>
          <p:nvPr/>
        </p:nvSpPr>
        <p:spPr>
          <a:xfrm>
            <a:off x="838200" y="2819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(4) r3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r3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					r3’  r3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r1’’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CEDFE-50BF-476C-A58F-7FC3AC3B512C}"/>
              </a:ext>
            </a:extLst>
          </p:cNvPr>
          <p:cNvSpPr/>
          <p:nvPr/>
        </p:nvSpPr>
        <p:spPr>
          <a:xfrm>
            <a:off x="838200" y="3200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(5) </a:t>
            </a:r>
            <a:r>
              <a:rPr lang="en-US">
                <a:solidFill>
                  <a:srgbClr val="0000FF"/>
                </a:solidFill>
              </a:rPr>
              <a:t>r1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mem3		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r1’’’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mem3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064AE-7ED3-4566-B4CC-A3E08BC46C8A}"/>
              </a:ext>
            </a:extLst>
          </p:cNvPr>
          <p:cNvSpPr/>
          <p:nvPr/>
        </p:nvSpPr>
        <p:spPr>
          <a:xfrm>
            <a:off x="838200" y="3581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(6) r4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r5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					r4’  r5 +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r1’’’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2A951-F0EA-476D-8FDA-6E8D8A1ACEC6}"/>
              </a:ext>
            </a:extLst>
          </p:cNvPr>
          <p:cNvSpPr/>
          <p:nvPr/>
        </p:nvSpPr>
        <p:spPr>
          <a:xfrm>
            <a:off x="838200" y="3962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(7) r5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2		</a:t>
            </a:r>
            <a:r>
              <a:rPr lang="en-US">
                <a:solidFill>
                  <a:srgbClr val="006600"/>
                </a:solidFill>
                <a:sym typeface="Wingdings" pitchFamily="2" charset="2"/>
              </a:rPr>
              <a:t>r5’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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D01B99-F41A-46C3-A8AD-EA6C6F21F4AD}"/>
              </a:ext>
            </a:extLst>
          </p:cNvPr>
          <p:cNvSpPr/>
          <p:nvPr/>
        </p:nvSpPr>
        <p:spPr>
          <a:xfrm>
            <a:off x="838200" y="4343400"/>
            <a:ext cx="792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(8) r6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r5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+ 2					r6’ 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r5’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+ 2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7B7BE-145B-4822-821C-F0FFB0C0CE30}"/>
              </a:ext>
            </a:extLst>
          </p:cNvPr>
          <p:cNvCxnSpPr/>
          <p:nvPr/>
        </p:nvCxnSpPr>
        <p:spPr>
          <a:xfrm>
            <a:off x="762000" y="2133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326B1-A16E-4B63-BE23-051F1F2CD8A7}"/>
              </a:ext>
            </a:extLst>
          </p:cNvPr>
          <p:cNvCxnSpPr/>
          <p:nvPr/>
        </p:nvCxnSpPr>
        <p:spPr>
          <a:xfrm>
            <a:off x="762000" y="2514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88B435-18E5-4FA5-8604-3CEBA83CF336}"/>
              </a:ext>
            </a:extLst>
          </p:cNvPr>
          <p:cNvCxnSpPr/>
          <p:nvPr/>
        </p:nvCxnSpPr>
        <p:spPr>
          <a:xfrm>
            <a:off x="762000" y="2895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D307CE-1B68-4A4C-A556-DD72182B2956}"/>
              </a:ext>
            </a:extLst>
          </p:cNvPr>
          <p:cNvCxnSpPr/>
          <p:nvPr/>
        </p:nvCxnSpPr>
        <p:spPr>
          <a:xfrm>
            <a:off x="762000" y="3276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D7A02F-D872-4A52-B03D-B10EEC670DE2}"/>
              </a:ext>
            </a:extLst>
          </p:cNvPr>
          <p:cNvCxnSpPr/>
          <p:nvPr/>
        </p:nvCxnSpPr>
        <p:spPr>
          <a:xfrm>
            <a:off x="762000" y="3657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20DB8D-4A85-4B18-BCF1-3589B101728A}"/>
              </a:ext>
            </a:extLst>
          </p:cNvPr>
          <p:cNvCxnSpPr/>
          <p:nvPr/>
        </p:nvCxnSpPr>
        <p:spPr>
          <a:xfrm>
            <a:off x="762000" y="4038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9CE07B-114D-4236-A652-F3D06E38CDC9}"/>
              </a:ext>
            </a:extLst>
          </p:cNvPr>
          <p:cNvCxnSpPr/>
          <p:nvPr/>
        </p:nvCxnSpPr>
        <p:spPr>
          <a:xfrm>
            <a:off x="762000" y="4419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883DF-2C3B-45BA-9DD8-6A5F62B312E6}"/>
              </a:ext>
            </a:extLst>
          </p:cNvPr>
          <p:cNvCxnSpPr/>
          <p:nvPr/>
        </p:nvCxnSpPr>
        <p:spPr>
          <a:xfrm>
            <a:off x="762000" y="4800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66F5C0-A14A-4A8C-8BDE-68C022F791BB}"/>
              </a:ext>
            </a:extLst>
          </p:cNvPr>
          <p:cNvCxnSpPr/>
          <p:nvPr/>
        </p:nvCxnSpPr>
        <p:spPr>
          <a:xfrm>
            <a:off x="762000" y="1752600"/>
            <a:ext cx="7848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39868A-55BB-46B3-B0CC-FEED8BB8112F}"/>
              </a:ext>
            </a:extLst>
          </p:cNvPr>
          <p:cNvCxnSpPr/>
          <p:nvPr/>
        </p:nvCxnSpPr>
        <p:spPr>
          <a:xfrm rot="5400000">
            <a:off x="1829594" y="3123406"/>
            <a:ext cx="33528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62978-F701-4610-A675-F77754E4388E}"/>
              </a:ext>
            </a:extLst>
          </p:cNvPr>
          <p:cNvCxnSpPr/>
          <p:nvPr/>
        </p:nvCxnSpPr>
        <p:spPr>
          <a:xfrm rot="5400000">
            <a:off x="4191794" y="3123406"/>
            <a:ext cx="33528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F2B69E-2302-488C-8630-D511BBB03236}"/>
              </a:ext>
            </a:extLst>
          </p:cNvPr>
          <p:cNvCxnSpPr/>
          <p:nvPr/>
        </p:nvCxnSpPr>
        <p:spPr>
          <a:xfrm rot="5400000">
            <a:off x="6934994" y="3123406"/>
            <a:ext cx="33528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7F54D-EAC1-4CC5-B1BF-66BD4670C9B7}"/>
              </a:ext>
            </a:extLst>
          </p:cNvPr>
          <p:cNvSpPr/>
          <p:nvPr/>
        </p:nvSpPr>
        <p:spPr>
          <a:xfrm>
            <a:off x="4114800" y="1295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4978B1-82F2-4A36-A5CF-50714C94C984}"/>
              </a:ext>
            </a:extLst>
          </p:cNvPr>
          <p:cNvSpPr/>
          <p:nvPr/>
        </p:nvSpPr>
        <p:spPr>
          <a:xfrm>
            <a:off x="6629400" y="1295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Cycle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6AFE8B-664D-46F7-83B9-AD352172B123}"/>
              </a:ext>
            </a:extLst>
          </p:cNvPr>
          <p:cNvCxnSpPr/>
          <p:nvPr/>
        </p:nvCxnSpPr>
        <p:spPr>
          <a:xfrm rot="10800000">
            <a:off x="1371600" y="20574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A31ED1-720E-4E57-99AA-8EA8F87DA35A}"/>
              </a:ext>
            </a:extLst>
          </p:cNvPr>
          <p:cNvCxnSpPr/>
          <p:nvPr/>
        </p:nvCxnSpPr>
        <p:spPr>
          <a:xfrm rot="10800000">
            <a:off x="1371600" y="28194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DCB108-B8C4-47F8-A2D5-2F51D4E13B8B}"/>
              </a:ext>
            </a:extLst>
          </p:cNvPr>
          <p:cNvCxnSpPr/>
          <p:nvPr/>
        </p:nvCxnSpPr>
        <p:spPr>
          <a:xfrm rot="10800000">
            <a:off x="1371600" y="35814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1B9AA7-9C54-404C-839F-4EEACE19CF6E}"/>
              </a:ext>
            </a:extLst>
          </p:cNvPr>
          <p:cNvCxnSpPr/>
          <p:nvPr/>
        </p:nvCxnSpPr>
        <p:spPr>
          <a:xfrm rot="10800000">
            <a:off x="1371600" y="4343400"/>
            <a:ext cx="533400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95B7DE-1C15-48C9-B183-78DDBFDF1AB9}"/>
              </a:ext>
            </a:extLst>
          </p:cNvPr>
          <p:cNvCxnSpPr/>
          <p:nvPr/>
        </p:nvCxnSpPr>
        <p:spPr>
          <a:xfrm>
            <a:off x="609600" y="1981200"/>
            <a:ext cx="609600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96F7DC-EE21-484D-B03B-27D3417BD4DF}"/>
              </a:ext>
            </a:extLst>
          </p:cNvPr>
          <p:cNvCxnSpPr/>
          <p:nvPr/>
        </p:nvCxnSpPr>
        <p:spPr>
          <a:xfrm>
            <a:off x="609600" y="2743200"/>
            <a:ext cx="609600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2DB546-567F-4FD5-A5CD-24F74FE8AC04}"/>
              </a:ext>
            </a:extLst>
          </p:cNvPr>
          <p:cNvCxnSpPr/>
          <p:nvPr/>
        </p:nvCxnSpPr>
        <p:spPr>
          <a:xfrm rot="5400000">
            <a:off x="-150812" y="2743200"/>
            <a:ext cx="1522412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3209D-DC49-4575-8AF3-40997013B777}"/>
              </a:ext>
            </a:extLst>
          </p:cNvPr>
          <p:cNvCxnSpPr/>
          <p:nvPr/>
        </p:nvCxnSpPr>
        <p:spPr>
          <a:xfrm>
            <a:off x="609600" y="3505200"/>
            <a:ext cx="609600" cy="158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BDBDDA-43CF-47C9-95EB-60CF3CD28FF7}"/>
              </a:ext>
            </a:extLst>
          </p:cNvPr>
          <p:cNvCxnSpPr/>
          <p:nvPr/>
        </p:nvCxnSpPr>
        <p:spPr>
          <a:xfrm flipV="1">
            <a:off x="1295400" y="3962400"/>
            <a:ext cx="609600" cy="228600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F9E8CA9-173F-4C45-A881-5A0C17DBC8A8}"/>
              </a:ext>
            </a:extLst>
          </p:cNvPr>
          <p:cNvSpPr/>
          <p:nvPr/>
        </p:nvSpPr>
        <p:spPr>
          <a:xfrm>
            <a:off x="4572000" y="9906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Map to physical register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32CFD-1EB3-45EC-A9EC-55769D65A080}"/>
              </a:ext>
            </a:extLst>
          </p:cNvPr>
          <p:cNvCxnSpPr/>
          <p:nvPr/>
        </p:nvCxnSpPr>
        <p:spPr>
          <a:xfrm rot="10800000" flipV="1">
            <a:off x="3810000" y="1371600"/>
            <a:ext cx="1828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41B2E-1E22-4F5C-8DD4-4A2A1C1B5A32}"/>
              </a:ext>
            </a:extLst>
          </p:cNvPr>
          <p:cNvSpPr/>
          <p:nvPr/>
        </p:nvSpPr>
        <p:spPr>
          <a:xfrm>
            <a:off x="2743200" y="2057400"/>
            <a:ext cx="2743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</a:rPr>
              <a:t>Register renaming (map to another physical register)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039A-FC72-4361-84F0-D17BF9C5A6B3}"/>
              </a:ext>
            </a:extLst>
          </p:cNvPr>
          <p:cNvCxnSpPr/>
          <p:nvPr/>
        </p:nvCxnSpPr>
        <p:spPr>
          <a:xfrm>
            <a:off x="3124200" y="24384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966083-570B-43EC-83F1-6A45FB28EB45}"/>
              </a:ext>
            </a:extLst>
          </p:cNvPr>
          <p:cNvCxnSpPr/>
          <p:nvPr/>
        </p:nvCxnSpPr>
        <p:spPr>
          <a:xfrm rot="16200000" flipH="1">
            <a:off x="2895600" y="26670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35B20D-DB57-48D4-BA44-50A6AD3BF57C}"/>
              </a:ext>
            </a:extLst>
          </p:cNvPr>
          <p:cNvCxnSpPr/>
          <p:nvPr/>
        </p:nvCxnSpPr>
        <p:spPr>
          <a:xfrm flipH="1">
            <a:off x="3657600" y="1371600"/>
            <a:ext cx="1981200" cy="281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F9DFBB-CE39-436E-9CD3-0ECA908DCC5B}"/>
              </a:ext>
            </a:extLst>
          </p:cNvPr>
          <p:cNvCxnSpPr/>
          <p:nvPr/>
        </p:nvCxnSpPr>
        <p:spPr>
          <a:xfrm rot="16200000" flipH="1">
            <a:off x="5638800" y="1371600"/>
            <a:ext cx="838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43FC13-069F-48F0-AF9F-0EDFCDB918CC}"/>
              </a:ext>
            </a:extLst>
          </p:cNvPr>
          <p:cNvCxnSpPr/>
          <p:nvPr/>
        </p:nvCxnSpPr>
        <p:spPr>
          <a:xfrm rot="16200000" flipH="1">
            <a:off x="5257800" y="1752600"/>
            <a:ext cx="1600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440AFC-2FFB-4C07-9493-D10F8EE3062F}"/>
              </a:ext>
            </a:extLst>
          </p:cNvPr>
          <p:cNvCxnSpPr/>
          <p:nvPr/>
        </p:nvCxnSpPr>
        <p:spPr>
          <a:xfrm rot="16200000" flipH="1">
            <a:off x="4876800" y="2133600"/>
            <a:ext cx="2362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8B7F23-0B46-493A-9A2E-212AD22069AA}"/>
              </a:ext>
            </a:extLst>
          </p:cNvPr>
          <p:cNvCxnSpPr/>
          <p:nvPr/>
        </p:nvCxnSpPr>
        <p:spPr>
          <a:xfrm rot="16200000" flipH="1">
            <a:off x="4495800" y="2514600"/>
            <a:ext cx="3124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122A1C31-BE5C-4CB7-8E47-D43FD97D0E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0D8418-E0F5-4417-9774-6E7B9DC7DA22}" type="datetime1">
              <a:rPr lang="en-AU" altLang="en-US" sz="1400">
                <a:latin typeface="Arial" panose="020B0604020202020204" pitchFamily="34" charset="0"/>
              </a:rPr>
              <a:pPr eaLnBrk="1" hangingPunct="1"/>
              <a:t>2/10/2020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D4291359-30C6-4C44-9198-34038BCB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60124822-BF8C-44D1-8EAB-9830950AD0FF}" type="slidenum">
              <a:rPr lang="en-US" altLang="en-US" smtClean="0"/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887F512-5B91-43A7-A0BE-99F1F1CA7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Overview</a:t>
            </a:r>
            <a:r>
              <a:rPr lang="en-US" altLang="en-US" dirty="0"/>
              <a:t>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3F58CE7-B563-4C30-A936-59FD0738D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029200"/>
          </a:xfrm>
        </p:spPr>
        <p:txBody>
          <a:bodyPr/>
          <a:lstStyle/>
          <a:p>
            <a:r>
              <a:rPr lang="en-US" altLang="en-US" sz="2400" dirty="0"/>
              <a:t>Evolution and overview of ILP Processors</a:t>
            </a:r>
          </a:p>
          <a:p>
            <a:r>
              <a:rPr lang="en-US" altLang="en-US" sz="2400" dirty="0"/>
              <a:t>Understanding of inter-instruction dependencies</a:t>
            </a:r>
          </a:p>
          <a:p>
            <a:pPr lvl="1"/>
            <a:r>
              <a:rPr lang="en-US" altLang="en-US" sz="2400" dirty="0"/>
              <a:t>Data, Control and Resource Dependencies</a:t>
            </a:r>
          </a:p>
          <a:p>
            <a:r>
              <a:rPr lang="en-US" altLang="en-US" sz="2400" dirty="0"/>
              <a:t>What is instruction Scheduling?</a:t>
            </a:r>
          </a:p>
          <a:p>
            <a:r>
              <a:rPr lang="en-US" altLang="en-US" sz="2400" dirty="0"/>
              <a:t>Sequential Consistency</a:t>
            </a:r>
          </a:p>
          <a:p>
            <a:r>
              <a:rPr lang="en-US" altLang="en-US" sz="2400" dirty="0"/>
              <a:t>How fast can we go?</a:t>
            </a:r>
          </a:p>
          <a:p>
            <a:endParaRPr lang="en-US" altLang="en-US" sz="2400" dirty="0"/>
          </a:p>
          <a:p>
            <a:pPr lvl="1"/>
            <a:endParaRPr lang="en-US" altLang="en-US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F6725F-1609-4F6C-B782-9B6D3207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38" y="4077072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/>
              <a:t>Learning outcome(s) related to this topic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E78394-F665-468E-87B1-C02CEBFB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92373"/>
            <a:ext cx="7772400" cy="8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kern="0" dirty="0">
                <a:latin typeface="Times New Roman" panose="02020603050405020304" pitchFamily="18" charset="0"/>
              </a:rPr>
              <a:t>Explain the fundamental principles of parallel computing architectures and algorithms (LO1)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05A6130-8BE8-48FB-88E1-2F9D65D6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Beyond Branches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85C72C8-BAC1-40C1-8945-0A1AE369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So far we do not look for instructions ready to execute beyond a branch </a:t>
            </a:r>
          </a:p>
          <a:p>
            <a:r>
              <a:rPr lang="en-US" altLang="en-US" sz="2000"/>
              <a:t>Limited to the parallelism within a basic-block </a:t>
            </a:r>
          </a:p>
          <a:p>
            <a:pPr lvl="1"/>
            <a:r>
              <a:rPr lang="en-US" altLang="en-US" sz="2000"/>
              <a:t>A basic-block is ~5 instruction long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000"/>
              <a:t>We would like to look beyond branches </a:t>
            </a:r>
          </a:p>
          <a:p>
            <a:pPr lvl="1"/>
            <a:r>
              <a:rPr lang="en-US" altLang="en-US" sz="2000"/>
              <a:t>But what if we execute an instruction beyond a branch and then it turns out that we predicted the wrong path ? </a:t>
            </a:r>
          </a:p>
          <a:p>
            <a:r>
              <a:rPr lang="en-US" altLang="en-US" sz="2000"/>
              <a:t>Solution: </a:t>
            </a:r>
            <a:r>
              <a:rPr lang="en-US" altLang="en-US" sz="2000" i="1"/>
              <a:t>Speculative Execution</a:t>
            </a:r>
            <a:endParaRPr lang="en-US" altLang="en-US" sz="2000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CD88119C-E072-4FEB-85C6-C4AF8DD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1445" name="Picture 2">
            <a:extLst>
              <a:ext uri="{FF2B5EF4-FFF2-40B4-BE49-F238E27FC236}">
                <a16:creationId xmlns:a16="http://schemas.microsoft.com/office/drawing/2014/main" id="{95398C6A-D398-4FBC-8B72-DA83D896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619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C062022-4948-4A9B-9236-80F3B268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Speculative Execution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22BF223-0C18-4426-A6B2-483939F3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Execution of instructions from a predicted (yet unsure) path </a:t>
            </a:r>
          </a:p>
          <a:p>
            <a:pPr lvl="1"/>
            <a:r>
              <a:rPr lang="en-US" altLang="en-US" sz="1800"/>
              <a:t>Eventually, path may turn wrong </a:t>
            </a:r>
          </a:p>
          <a:p>
            <a:r>
              <a:rPr lang="en-US" altLang="en-US" sz="1800"/>
              <a:t>Implementation: </a:t>
            </a:r>
          </a:p>
          <a:p>
            <a:pPr lvl="1"/>
            <a:r>
              <a:rPr lang="en-US" altLang="en-US" sz="1800"/>
              <a:t>Hold a </a:t>
            </a:r>
            <a:r>
              <a:rPr lang="en-US" altLang="en-US" sz="1800">
                <a:solidFill>
                  <a:srgbClr val="0000FF"/>
                </a:solidFill>
              </a:rPr>
              <a:t>pool</a:t>
            </a:r>
            <a:r>
              <a:rPr lang="en-US" altLang="en-US" sz="1800"/>
              <a:t> of all </a:t>
            </a:r>
            <a:r>
              <a:rPr lang="en-US" altLang="en-US" sz="1800" i="1"/>
              <a:t>not yet executed instructions </a:t>
            </a:r>
          </a:p>
          <a:p>
            <a:pPr lvl="2"/>
            <a:r>
              <a:rPr lang="en-US" altLang="en-US" sz="1800"/>
              <a:t>Fetch instructions into the pool from a predicted path </a:t>
            </a:r>
          </a:p>
          <a:p>
            <a:pPr lvl="1"/>
            <a:r>
              <a:rPr lang="en-US" altLang="en-US" sz="1800"/>
              <a:t>Instructions for which all operands are </a:t>
            </a:r>
            <a:r>
              <a:rPr lang="en-US" altLang="en-US" sz="1800" i="1">
                <a:solidFill>
                  <a:srgbClr val="0000FF"/>
                </a:solidFill>
              </a:rPr>
              <a:t>ready</a:t>
            </a:r>
            <a:r>
              <a:rPr lang="en-US" altLang="en-US" sz="1800" i="1"/>
              <a:t> can be executed </a:t>
            </a:r>
          </a:p>
          <a:p>
            <a:pPr lvl="1"/>
            <a:r>
              <a:rPr lang="en-US" altLang="en-US" sz="1800"/>
              <a:t>An instruction may change the processor state (commit) only when it is safe </a:t>
            </a:r>
          </a:p>
          <a:p>
            <a:pPr lvl="2"/>
            <a:r>
              <a:rPr lang="en-US" altLang="en-US" sz="1800"/>
              <a:t>An instruction commits only when all previous (in-order) instructions have committed </a:t>
            </a:r>
            <a:r>
              <a:rPr lang="en-US" altLang="en-US" sz="1800">
                <a:solidFill>
                  <a:srgbClr val="0000FF"/>
                </a:solidFill>
              </a:rPr>
              <a:t>instructions commit </a:t>
            </a:r>
            <a:r>
              <a:rPr lang="en-US" altLang="en-US" sz="1800"/>
              <a:t>in-order </a:t>
            </a:r>
          </a:p>
          <a:p>
            <a:pPr lvl="2"/>
            <a:r>
              <a:rPr lang="en-US" altLang="en-US" sz="1800"/>
              <a:t>Instructions which follow a </a:t>
            </a:r>
            <a:r>
              <a:rPr lang="en-US" altLang="en-US" sz="1800">
                <a:solidFill>
                  <a:srgbClr val="0000FF"/>
                </a:solidFill>
              </a:rPr>
              <a:t>branch commit </a:t>
            </a:r>
            <a:r>
              <a:rPr lang="en-US" altLang="en-US" sz="1800"/>
              <a:t>only after the branch commits </a:t>
            </a:r>
          </a:p>
          <a:p>
            <a:pPr lvl="3"/>
            <a:r>
              <a:rPr lang="en-US" altLang="en-US" sz="1800"/>
              <a:t>If a predicted branch is wrong all the instructions which follow it are flushed </a:t>
            </a:r>
          </a:p>
          <a:p>
            <a:r>
              <a:rPr lang="en-US" altLang="en-US" sz="1800"/>
              <a:t>Register Renaming helps speculative execution </a:t>
            </a:r>
          </a:p>
          <a:p>
            <a:pPr lvl="1"/>
            <a:r>
              <a:rPr lang="en-US" altLang="en-US" sz="1800"/>
              <a:t>Renamed registers are </a:t>
            </a:r>
            <a:r>
              <a:rPr lang="en-US" altLang="en-US" sz="1800" b="1"/>
              <a:t>kept</a:t>
            </a:r>
            <a:r>
              <a:rPr lang="en-US" altLang="en-US" sz="1800"/>
              <a:t> until speculation is verified to be correct </a:t>
            </a:r>
          </a:p>
          <a:p>
            <a:endParaRPr lang="en-US" altLang="en-US" sz="180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1D625F48-B8AF-4A08-A998-ABFF3F03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B7D2A9F-744D-4E77-A369-DDF8CCAB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72010152-BF2E-4DF3-9784-6A3065A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09800"/>
          </a:xfrm>
        </p:spPr>
        <p:txBody>
          <a:bodyPr/>
          <a:lstStyle/>
          <a:p>
            <a:r>
              <a:rPr lang="en-US" altLang="en-US" sz="2400"/>
              <a:t>Instructions 6-9 are speculatively executed </a:t>
            </a:r>
          </a:p>
          <a:p>
            <a:pPr lvl="1"/>
            <a:r>
              <a:rPr lang="en-US" altLang="en-US" sz="2400"/>
              <a:t>If the prediction turns </a:t>
            </a:r>
            <a:r>
              <a:rPr lang="en-US" altLang="en-US" sz="2400">
                <a:solidFill>
                  <a:srgbClr val="FF0000"/>
                </a:solidFill>
              </a:rPr>
              <a:t>wrong</a:t>
            </a:r>
            <a:r>
              <a:rPr lang="en-US" altLang="en-US" sz="2400"/>
              <a:t>, they will be </a:t>
            </a:r>
            <a:r>
              <a:rPr lang="en-US" altLang="en-US" sz="2400">
                <a:solidFill>
                  <a:srgbClr val="FF0000"/>
                </a:solidFill>
              </a:rPr>
              <a:t>flushed</a:t>
            </a:r>
            <a:r>
              <a:rPr lang="en-US" altLang="en-US" sz="2400"/>
              <a:t> </a:t>
            </a:r>
          </a:p>
          <a:p>
            <a:r>
              <a:rPr lang="en-US" altLang="en-US" sz="2400"/>
              <a:t>If the branch was </a:t>
            </a:r>
            <a:r>
              <a:rPr lang="en-US" altLang="en-US" sz="2400">
                <a:solidFill>
                  <a:srgbClr val="006600"/>
                </a:solidFill>
              </a:rPr>
              <a:t>predicted taken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The instructions from the other path would be have been speculatively executed </a:t>
            </a:r>
          </a:p>
          <a:p>
            <a:endParaRPr lang="en-US" altLang="en-US" sz="240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120E8DEE-9D8B-40BB-BA0F-26D5B66B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5D2A2848-20E0-47DB-9CC3-E2D675549B6B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3493" name="Picture 2">
            <a:extLst>
              <a:ext uri="{FF2B5EF4-FFF2-40B4-BE49-F238E27FC236}">
                <a16:creationId xmlns:a16="http://schemas.microsoft.com/office/drawing/2014/main" id="{C1CC9FDE-0660-4EB5-88B2-346C1C57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24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D883FE57-0A9D-4706-B0C6-67C6FBC9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Dependencies in Loops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28DFF61-CB76-4E48-86DA-4C6B0B8EF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 all data dependencies are obvious by examining the source code.</a:t>
            </a:r>
          </a:p>
          <a:p>
            <a:r>
              <a:rPr lang="en-US" altLang="en-US"/>
              <a:t>Consider</a:t>
            </a:r>
          </a:p>
          <a:p>
            <a:pPr lvl="1">
              <a:buFontTx/>
              <a:buNone/>
            </a:pPr>
            <a:r>
              <a:rPr lang="en-US" altLang="en-US"/>
              <a:t>do I = 2, n</a:t>
            </a:r>
          </a:p>
          <a:p>
            <a:pPr lvl="2">
              <a:buFontTx/>
              <a:buNone/>
            </a:pPr>
            <a:r>
              <a:rPr lang="en-US" altLang="en-US"/>
              <a:t>X(I) = A*X(I-1) + B</a:t>
            </a:r>
          </a:p>
          <a:p>
            <a:r>
              <a:rPr lang="en-US" altLang="en-US"/>
              <a:t>Recurrence between iteration I and I-1</a:t>
            </a:r>
          </a:p>
          <a:p>
            <a:r>
              <a:rPr lang="en-US" altLang="en-US"/>
              <a:t>Compiler needs to analyze loop expressions to detect and handle recurrences correctly.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AA84AA9-B4EE-4E32-86D5-835689A88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6078188-0631-4FE8-BDEF-6B1BA05E2355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2CF0ACA6-FBCB-417C-A41E-8FD9282AE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Dependencies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258B883-D030-4589-90B7-75E1D61C9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487488" algn="l"/>
              </a:tabLst>
            </a:pPr>
            <a:r>
              <a:rPr lang="en-US" altLang="en-US"/>
              <a:t>Consider the following code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/>
              <a:t> 	mul 	r1, r2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/>
              <a:t>r3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/>
              <a:t> 	jz		zproc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/>
              <a:t> 	sub r4, r1 </a:t>
            </a:r>
            <a:r>
              <a:rPr lang="en-US" altLang="en-US">
                <a:sym typeface="Symbol" panose="05050102010706020507" pitchFamily="18" charset="2"/>
              </a:rPr>
              <a:t> r1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>
                <a:sym typeface="Symbol" panose="05050102010706020507" pitchFamily="18" charset="2"/>
              </a:rPr>
              <a:t> 	: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>
                <a:sym typeface="Symbol" panose="05050102010706020507" pitchFamily="18" charset="2"/>
              </a:rPr>
              <a:t>zproc:	load r1, x</a:t>
            </a:r>
          </a:p>
          <a:p>
            <a:pPr marL="1487488" lvl="1" indent="-1030288">
              <a:buFontTx/>
              <a:buNone/>
              <a:tabLst>
                <a:tab pos="1487488" algn="l"/>
              </a:tabLst>
            </a:pPr>
            <a:r>
              <a:rPr lang="en-US" altLang="en-US">
                <a:sym typeface="Symbol" panose="05050102010706020507" pitchFamily="18" charset="2"/>
              </a:rPr>
              <a:t>	:</a:t>
            </a: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3378A5D-5BFF-4537-B2BF-35D9C7B7C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7A57CE9-D39D-45FD-9E5B-313A42A01E3B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A874ED04-6BF1-462B-B184-DE70E2B1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2362200" cy="1600200"/>
          </a:xfrm>
          <a:prstGeom prst="cloudCallout">
            <a:avLst>
              <a:gd name="adj1" fmla="val -112769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Branch depends 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Result of </a:t>
            </a:r>
            <a:r>
              <a:rPr kumimoji="0" lang="ja-JP" altLang="en-US" sz="1800"/>
              <a:t>“</a:t>
            </a:r>
            <a:r>
              <a:rPr kumimoji="0" lang="en-US" altLang="ja-JP" sz="1800"/>
              <a:t>mul</a:t>
            </a:r>
            <a:r>
              <a:rPr kumimoji="0" lang="ja-JP" altLang="en-US" sz="1800"/>
              <a:t>”</a:t>
            </a:r>
            <a:endParaRPr kumimoji="0" lang="en-US" altLang="en-US" sz="1800"/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45A0DE6A-074A-425B-BF51-F3997ADC0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2590800" cy="1981200"/>
          </a:xfrm>
          <a:prstGeom prst="cloudCallout">
            <a:avLst>
              <a:gd name="adj1" fmla="val -94116"/>
              <a:gd name="adj2" fmla="val -69551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What happens if we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prefetch this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instruction?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AA7E2AF2-899A-4E63-825B-17CFD03B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276600" cy="2667000"/>
          </a:xfrm>
          <a:prstGeom prst="cloudCallout">
            <a:avLst>
              <a:gd name="adj1" fmla="val -66278"/>
              <a:gd name="adj2" fmla="val -5428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What happens if we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DON</a:t>
            </a:r>
            <a:r>
              <a:rPr kumimoji="0" lang="ja-JP" altLang="en-US" sz="1800"/>
              <a:t>’</a:t>
            </a:r>
            <a:r>
              <a:rPr kumimoji="0" lang="en-US" altLang="ja-JP" sz="1800"/>
              <a:t>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Prefetch this instruction?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5" grpId="0" animBg="1" autoUpdateAnimBg="0"/>
      <p:bldP spid="2560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>
            <a:extLst>
              <a:ext uri="{FF2B5EF4-FFF2-40B4-BE49-F238E27FC236}">
                <a16:creationId xmlns:a16="http://schemas.microsoft.com/office/drawing/2014/main" id="{BFCE9551-F633-4385-BC09-F9C976771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this a problem?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918F2DEC-ED66-425B-9250-E95B221A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Ratio of branches</a:t>
            </a:r>
          </a:p>
          <a:p>
            <a:pPr lvl="1"/>
            <a:r>
              <a:rPr lang="en-US" altLang="en-US"/>
              <a:t>General Purpose 22 % to 39%</a:t>
            </a:r>
          </a:p>
          <a:p>
            <a:pPr lvl="1"/>
            <a:r>
              <a:rPr lang="en-US" altLang="en-US"/>
              <a:t>Scientific 5% - 11 %</a:t>
            </a:r>
          </a:p>
          <a:p>
            <a:r>
              <a:rPr lang="en-US" altLang="en-US"/>
              <a:t>Conditional to unconditional</a:t>
            </a:r>
          </a:p>
          <a:p>
            <a:pPr lvl="1"/>
            <a:r>
              <a:rPr lang="en-US" altLang="en-US"/>
              <a:t>General Purpose 46% to 83%</a:t>
            </a:r>
          </a:p>
          <a:p>
            <a:pPr lvl="1"/>
            <a:r>
              <a:rPr lang="en-US" altLang="en-US"/>
              <a:t>Scientific 53 % to 83 %</a:t>
            </a:r>
          </a:p>
          <a:p>
            <a:r>
              <a:rPr lang="en-US" altLang="en-US"/>
              <a:t>For 25% 1 in 4 instruction is a branch</a:t>
            </a:r>
          </a:p>
          <a:p>
            <a:r>
              <a:rPr lang="en-US" altLang="en-US"/>
              <a:t>Effect on pipeline?</a:t>
            </a: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511F6273-048A-418A-9110-FAD7A43F4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8355ED2-79F0-48E5-8C2F-6D5ADF6ED295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3C05DF9F-9301-47D4-A116-B60201196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on ILP processors</a:t>
            </a: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948E1AB3-89B5-4E78-BD32-3994E7EBE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B85BDE6-34AB-42D4-922F-4B0E2255B97B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pSp>
        <p:nvGrpSpPr>
          <p:cNvPr id="30724" name="Group 9">
            <a:extLst>
              <a:ext uri="{FF2B5EF4-FFF2-40B4-BE49-F238E27FC236}">
                <a16:creationId xmlns:a16="http://schemas.microsoft.com/office/drawing/2014/main" id="{C8BAF390-86AB-41C9-8C8F-9C766D81905A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2397125"/>
            <a:ext cx="46038" cy="528638"/>
            <a:chOff x="3380" y="1510"/>
            <a:chExt cx="29" cy="333"/>
          </a:xfrm>
        </p:grpSpPr>
        <p:sp>
          <p:nvSpPr>
            <p:cNvPr id="31043" name="Line 6">
              <a:extLst>
                <a:ext uri="{FF2B5EF4-FFF2-40B4-BE49-F238E27FC236}">
                  <a16:creationId xmlns:a16="http://schemas.microsoft.com/office/drawing/2014/main" id="{5A8D4B66-E64F-48B6-AF90-736AE0325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44" name="Line 7">
              <a:extLst>
                <a:ext uri="{FF2B5EF4-FFF2-40B4-BE49-F238E27FC236}">
                  <a16:creationId xmlns:a16="http://schemas.microsoft.com/office/drawing/2014/main" id="{30B1F9E8-C108-4CE3-9AB8-367A42037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45" name="Line 8">
              <a:extLst>
                <a:ext uri="{FF2B5EF4-FFF2-40B4-BE49-F238E27FC236}">
                  <a16:creationId xmlns:a16="http://schemas.microsoft.com/office/drawing/2014/main" id="{01787B76-3875-40E1-ACA4-448A264CA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FF5A8DD7-8638-4E1F-BE17-94DDD075B4C9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2397125"/>
            <a:ext cx="46037" cy="528638"/>
            <a:chOff x="1219" y="1510"/>
            <a:chExt cx="29" cy="333"/>
          </a:xfrm>
        </p:grpSpPr>
        <p:sp>
          <p:nvSpPr>
            <p:cNvPr id="31040" name="Line 10">
              <a:extLst>
                <a:ext uri="{FF2B5EF4-FFF2-40B4-BE49-F238E27FC236}">
                  <a16:creationId xmlns:a16="http://schemas.microsoft.com/office/drawing/2014/main" id="{C2E2B97B-CC01-40B3-94FF-14B95C1B9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41" name="Line 11">
              <a:extLst>
                <a:ext uri="{FF2B5EF4-FFF2-40B4-BE49-F238E27FC236}">
                  <a16:creationId xmlns:a16="http://schemas.microsoft.com/office/drawing/2014/main" id="{547B2BEE-8BBC-45B4-BD07-B8C1A5D99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1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42" name="Line 12">
              <a:extLst>
                <a:ext uri="{FF2B5EF4-FFF2-40B4-BE49-F238E27FC236}">
                  <a16:creationId xmlns:a16="http://schemas.microsoft.com/office/drawing/2014/main" id="{4E7269AE-79C0-4EC7-B4CB-BA49A6FF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26" name="Group 17">
            <a:extLst>
              <a:ext uri="{FF2B5EF4-FFF2-40B4-BE49-F238E27FC236}">
                <a16:creationId xmlns:a16="http://schemas.microsoft.com/office/drawing/2014/main" id="{D691A80C-3778-48ED-9BFC-7B3B75CF175C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397125"/>
            <a:ext cx="46038" cy="528638"/>
            <a:chOff x="3140" y="1510"/>
            <a:chExt cx="29" cy="333"/>
          </a:xfrm>
        </p:grpSpPr>
        <p:sp>
          <p:nvSpPr>
            <p:cNvPr id="31037" name="Line 14">
              <a:extLst>
                <a:ext uri="{FF2B5EF4-FFF2-40B4-BE49-F238E27FC236}">
                  <a16:creationId xmlns:a16="http://schemas.microsoft.com/office/drawing/2014/main" id="{B05984FB-630E-48F5-9633-9830612DF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8" name="Line 15">
              <a:extLst>
                <a:ext uri="{FF2B5EF4-FFF2-40B4-BE49-F238E27FC236}">
                  <a16:creationId xmlns:a16="http://schemas.microsoft.com/office/drawing/2014/main" id="{355C2DBD-2847-47B0-AF15-D8943C9E5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4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9" name="Line 16">
              <a:extLst>
                <a:ext uri="{FF2B5EF4-FFF2-40B4-BE49-F238E27FC236}">
                  <a16:creationId xmlns:a16="http://schemas.microsoft.com/office/drawing/2014/main" id="{FB97333A-608E-4446-8284-4FD3B1156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27" name="Group 21">
            <a:extLst>
              <a:ext uri="{FF2B5EF4-FFF2-40B4-BE49-F238E27FC236}">
                <a16:creationId xmlns:a16="http://schemas.microsoft.com/office/drawing/2014/main" id="{30C3D3C8-C1C2-41FE-B273-3E8A09AC31D6}"/>
              </a:ext>
            </a:extLst>
          </p:cNvPr>
          <p:cNvGrpSpPr>
            <a:grpSpLocks/>
          </p:cNvGrpSpPr>
          <p:nvPr/>
        </p:nvGrpSpPr>
        <p:grpSpPr bwMode="auto">
          <a:xfrm>
            <a:off x="4602163" y="2397125"/>
            <a:ext cx="46037" cy="528638"/>
            <a:chOff x="2899" y="1510"/>
            <a:chExt cx="29" cy="333"/>
          </a:xfrm>
        </p:grpSpPr>
        <p:sp>
          <p:nvSpPr>
            <p:cNvPr id="31034" name="Line 18">
              <a:extLst>
                <a:ext uri="{FF2B5EF4-FFF2-40B4-BE49-F238E27FC236}">
                  <a16:creationId xmlns:a16="http://schemas.microsoft.com/office/drawing/2014/main" id="{CD732926-DBD0-4E94-BAEC-30E421B03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5" name="Line 19">
              <a:extLst>
                <a:ext uri="{FF2B5EF4-FFF2-40B4-BE49-F238E27FC236}">
                  <a16:creationId xmlns:a16="http://schemas.microsoft.com/office/drawing/2014/main" id="{D7DAC37D-3A34-4812-86BD-FB3F5E85E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6" name="Line 20">
              <a:extLst>
                <a:ext uri="{FF2B5EF4-FFF2-40B4-BE49-F238E27FC236}">
                  <a16:creationId xmlns:a16="http://schemas.microsoft.com/office/drawing/2014/main" id="{2B6274F1-C19D-43D9-9758-1ACD945BE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28" name="Group 25">
            <a:extLst>
              <a:ext uri="{FF2B5EF4-FFF2-40B4-BE49-F238E27FC236}">
                <a16:creationId xmlns:a16="http://schemas.microsoft.com/office/drawing/2014/main" id="{B774DA0F-519F-4EDB-AD6A-1A19748DF4B7}"/>
              </a:ext>
            </a:extLst>
          </p:cNvPr>
          <p:cNvGrpSpPr>
            <a:grpSpLocks/>
          </p:cNvGrpSpPr>
          <p:nvPr/>
        </p:nvGrpSpPr>
        <p:grpSpPr bwMode="auto">
          <a:xfrm>
            <a:off x="4221163" y="2397125"/>
            <a:ext cx="46037" cy="528638"/>
            <a:chOff x="2659" y="1510"/>
            <a:chExt cx="29" cy="333"/>
          </a:xfrm>
        </p:grpSpPr>
        <p:sp>
          <p:nvSpPr>
            <p:cNvPr id="31031" name="Line 22">
              <a:extLst>
                <a:ext uri="{FF2B5EF4-FFF2-40B4-BE49-F238E27FC236}">
                  <a16:creationId xmlns:a16="http://schemas.microsoft.com/office/drawing/2014/main" id="{B90312A1-2E71-45C6-B292-8C0990BF3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2" name="Line 23">
              <a:extLst>
                <a:ext uri="{FF2B5EF4-FFF2-40B4-BE49-F238E27FC236}">
                  <a16:creationId xmlns:a16="http://schemas.microsoft.com/office/drawing/2014/main" id="{49F70D39-E34A-40BC-A6D4-94506DDD3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3" name="Line 24">
              <a:extLst>
                <a:ext uri="{FF2B5EF4-FFF2-40B4-BE49-F238E27FC236}">
                  <a16:creationId xmlns:a16="http://schemas.microsoft.com/office/drawing/2014/main" id="{C56AC88D-6BB9-40AC-AB16-217D431FF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29" name="Group 29">
            <a:extLst>
              <a:ext uri="{FF2B5EF4-FFF2-40B4-BE49-F238E27FC236}">
                <a16:creationId xmlns:a16="http://schemas.microsoft.com/office/drawing/2014/main" id="{3590FFAF-DC61-4C5B-B682-959E395FB245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2397125"/>
            <a:ext cx="46037" cy="528638"/>
            <a:chOff x="2419" y="1510"/>
            <a:chExt cx="29" cy="333"/>
          </a:xfrm>
        </p:grpSpPr>
        <p:sp>
          <p:nvSpPr>
            <p:cNvPr id="31028" name="Line 26">
              <a:extLst>
                <a:ext uri="{FF2B5EF4-FFF2-40B4-BE49-F238E27FC236}">
                  <a16:creationId xmlns:a16="http://schemas.microsoft.com/office/drawing/2014/main" id="{34F74AC6-1071-4BB9-B34C-503C7C147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9" name="Line 27">
              <a:extLst>
                <a:ext uri="{FF2B5EF4-FFF2-40B4-BE49-F238E27FC236}">
                  <a16:creationId xmlns:a16="http://schemas.microsoft.com/office/drawing/2014/main" id="{00A94F23-4E63-4B45-BA0F-E8F0C5C5D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30" name="Line 28">
              <a:extLst>
                <a:ext uri="{FF2B5EF4-FFF2-40B4-BE49-F238E27FC236}">
                  <a16:creationId xmlns:a16="http://schemas.microsoft.com/office/drawing/2014/main" id="{8B32C0AA-CE41-499D-A46A-8EFEDDF2F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0" name="Group 33">
            <a:extLst>
              <a:ext uri="{FF2B5EF4-FFF2-40B4-BE49-F238E27FC236}">
                <a16:creationId xmlns:a16="http://schemas.microsoft.com/office/drawing/2014/main" id="{71B7965D-386C-4B64-A584-D3299CE20C23}"/>
              </a:ext>
            </a:extLst>
          </p:cNvPr>
          <p:cNvGrpSpPr>
            <a:grpSpLocks/>
          </p:cNvGrpSpPr>
          <p:nvPr/>
        </p:nvGrpSpPr>
        <p:grpSpPr bwMode="auto">
          <a:xfrm>
            <a:off x="3459163" y="2397125"/>
            <a:ext cx="46037" cy="528638"/>
            <a:chOff x="2179" y="1510"/>
            <a:chExt cx="29" cy="333"/>
          </a:xfrm>
        </p:grpSpPr>
        <p:sp>
          <p:nvSpPr>
            <p:cNvPr id="31025" name="Line 30">
              <a:extLst>
                <a:ext uri="{FF2B5EF4-FFF2-40B4-BE49-F238E27FC236}">
                  <a16:creationId xmlns:a16="http://schemas.microsoft.com/office/drawing/2014/main" id="{58714260-6E37-482A-9A67-0BEDF8656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6" name="Line 31">
              <a:extLst>
                <a:ext uri="{FF2B5EF4-FFF2-40B4-BE49-F238E27FC236}">
                  <a16:creationId xmlns:a16="http://schemas.microsoft.com/office/drawing/2014/main" id="{224CE2B5-AA15-4A89-BCDD-310401DCF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7" name="Line 32">
              <a:extLst>
                <a:ext uri="{FF2B5EF4-FFF2-40B4-BE49-F238E27FC236}">
                  <a16:creationId xmlns:a16="http://schemas.microsoft.com/office/drawing/2014/main" id="{C65594FA-BA38-4894-ADD7-1B7E2FF04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1" name="Group 37">
            <a:extLst>
              <a:ext uri="{FF2B5EF4-FFF2-40B4-BE49-F238E27FC236}">
                <a16:creationId xmlns:a16="http://schemas.microsoft.com/office/drawing/2014/main" id="{B5B9887B-6A1F-4980-8A88-17A565F3BBB1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2397125"/>
            <a:ext cx="46038" cy="528638"/>
            <a:chOff x="3620" y="1510"/>
            <a:chExt cx="29" cy="333"/>
          </a:xfrm>
        </p:grpSpPr>
        <p:sp>
          <p:nvSpPr>
            <p:cNvPr id="31022" name="Line 34">
              <a:extLst>
                <a:ext uri="{FF2B5EF4-FFF2-40B4-BE49-F238E27FC236}">
                  <a16:creationId xmlns:a16="http://schemas.microsoft.com/office/drawing/2014/main" id="{91C72E34-0AC4-45B3-8CA0-F322C16BD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3" name="Line 35">
              <a:extLst>
                <a:ext uri="{FF2B5EF4-FFF2-40B4-BE49-F238E27FC236}">
                  <a16:creationId xmlns:a16="http://schemas.microsoft.com/office/drawing/2014/main" id="{3F39440D-DCDF-45C7-BA40-E3A4531D8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4" name="Line 36">
              <a:extLst>
                <a:ext uri="{FF2B5EF4-FFF2-40B4-BE49-F238E27FC236}">
                  <a16:creationId xmlns:a16="http://schemas.microsoft.com/office/drawing/2014/main" id="{24E97483-173B-4BF0-9188-F7419C407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2" name="Group 41">
            <a:extLst>
              <a:ext uri="{FF2B5EF4-FFF2-40B4-BE49-F238E27FC236}">
                <a16:creationId xmlns:a16="http://schemas.microsoft.com/office/drawing/2014/main" id="{C8FC5D62-B234-42E1-9587-84A29764BD00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2397125"/>
            <a:ext cx="46038" cy="528638"/>
            <a:chOff x="3860" y="1510"/>
            <a:chExt cx="29" cy="333"/>
          </a:xfrm>
        </p:grpSpPr>
        <p:sp>
          <p:nvSpPr>
            <p:cNvPr id="31019" name="Line 38">
              <a:extLst>
                <a:ext uri="{FF2B5EF4-FFF2-40B4-BE49-F238E27FC236}">
                  <a16:creationId xmlns:a16="http://schemas.microsoft.com/office/drawing/2014/main" id="{B5C3D4F3-0A62-4CEF-826E-D5D60F454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0" name="Line 39">
              <a:extLst>
                <a:ext uri="{FF2B5EF4-FFF2-40B4-BE49-F238E27FC236}">
                  <a16:creationId xmlns:a16="http://schemas.microsoft.com/office/drawing/2014/main" id="{94DA26E4-C84A-4D57-8556-C81E007D7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21" name="Line 40">
              <a:extLst>
                <a:ext uri="{FF2B5EF4-FFF2-40B4-BE49-F238E27FC236}">
                  <a16:creationId xmlns:a16="http://schemas.microsoft.com/office/drawing/2014/main" id="{40599ECE-4DBC-4E54-AAE0-4FAE8B632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3" name="Group 45">
            <a:extLst>
              <a:ext uri="{FF2B5EF4-FFF2-40B4-BE49-F238E27FC236}">
                <a16:creationId xmlns:a16="http://schemas.microsoft.com/office/drawing/2014/main" id="{E53B8469-1BBF-4211-A591-410BB2FA2FEB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397125"/>
            <a:ext cx="46038" cy="528638"/>
            <a:chOff x="4100" y="1510"/>
            <a:chExt cx="29" cy="333"/>
          </a:xfrm>
        </p:grpSpPr>
        <p:sp>
          <p:nvSpPr>
            <p:cNvPr id="31016" name="Line 42">
              <a:extLst>
                <a:ext uri="{FF2B5EF4-FFF2-40B4-BE49-F238E27FC236}">
                  <a16:creationId xmlns:a16="http://schemas.microsoft.com/office/drawing/2014/main" id="{F7FE5CD0-8DBA-4408-826B-958772B81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7" name="Line 43">
              <a:extLst>
                <a:ext uri="{FF2B5EF4-FFF2-40B4-BE49-F238E27FC236}">
                  <a16:creationId xmlns:a16="http://schemas.microsoft.com/office/drawing/2014/main" id="{8D53756C-949E-4AAC-9F3B-6E2E8B419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8" name="Line 44">
              <a:extLst>
                <a:ext uri="{FF2B5EF4-FFF2-40B4-BE49-F238E27FC236}">
                  <a16:creationId xmlns:a16="http://schemas.microsoft.com/office/drawing/2014/main" id="{4B5D3D3D-D671-4447-90F0-EAE55DEE3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4" name="Group 49">
            <a:extLst>
              <a:ext uri="{FF2B5EF4-FFF2-40B4-BE49-F238E27FC236}">
                <a16:creationId xmlns:a16="http://schemas.microsoft.com/office/drawing/2014/main" id="{3940508A-F93D-4747-B49C-BE656E105A1F}"/>
              </a:ext>
            </a:extLst>
          </p:cNvPr>
          <p:cNvGrpSpPr>
            <a:grpSpLocks/>
          </p:cNvGrpSpPr>
          <p:nvPr/>
        </p:nvGrpSpPr>
        <p:grpSpPr bwMode="auto">
          <a:xfrm>
            <a:off x="2316163" y="2397125"/>
            <a:ext cx="46037" cy="528638"/>
            <a:chOff x="1459" y="1510"/>
            <a:chExt cx="29" cy="333"/>
          </a:xfrm>
        </p:grpSpPr>
        <p:sp>
          <p:nvSpPr>
            <p:cNvPr id="31013" name="Line 46">
              <a:extLst>
                <a:ext uri="{FF2B5EF4-FFF2-40B4-BE49-F238E27FC236}">
                  <a16:creationId xmlns:a16="http://schemas.microsoft.com/office/drawing/2014/main" id="{3CBED2EF-E647-4A9A-96C1-DF227A1C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4" name="Line 47">
              <a:extLst>
                <a:ext uri="{FF2B5EF4-FFF2-40B4-BE49-F238E27FC236}">
                  <a16:creationId xmlns:a16="http://schemas.microsoft.com/office/drawing/2014/main" id="{79C45E89-D403-4E1C-9B62-72AC09A21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5" name="Line 48">
              <a:extLst>
                <a:ext uri="{FF2B5EF4-FFF2-40B4-BE49-F238E27FC236}">
                  <a16:creationId xmlns:a16="http://schemas.microsoft.com/office/drawing/2014/main" id="{80D5FBB6-66E9-4D27-851B-95F16C83C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5" name="Group 53">
            <a:extLst>
              <a:ext uri="{FF2B5EF4-FFF2-40B4-BE49-F238E27FC236}">
                <a16:creationId xmlns:a16="http://schemas.microsoft.com/office/drawing/2014/main" id="{9F5441F7-2657-419F-9806-8321507EAF05}"/>
              </a:ext>
            </a:extLst>
          </p:cNvPr>
          <p:cNvGrpSpPr>
            <a:grpSpLocks/>
          </p:cNvGrpSpPr>
          <p:nvPr/>
        </p:nvGrpSpPr>
        <p:grpSpPr bwMode="auto">
          <a:xfrm>
            <a:off x="2697163" y="2397125"/>
            <a:ext cx="46037" cy="528638"/>
            <a:chOff x="1699" y="1510"/>
            <a:chExt cx="29" cy="333"/>
          </a:xfrm>
        </p:grpSpPr>
        <p:sp>
          <p:nvSpPr>
            <p:cNvPr id="31010" name="Line 50">
              <a:extLst>
                <a:ext uri="{FF2B5EF4-FFF2-40B4-BE49-F238E27FC236}">
                  <a16:creationId xmlns:a16="http://schemas.microsoft.com/office/drawing/2014/main" id="{854B0A24-486A-4B05-88C2-CC9A16201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1" name="Line 51">
              <a:extLst>
                <a:ext uri="{FF2B5EF4-FFF2-40B4-BE49-F238E27FC236}">
                  <a16:creationId xmlns:a16="http://schemas.microsoft.com/office/drawing/2014/main" id="{9A8A7E28-B4A3-4AFE-8D97-A1104DA92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12" name="Line 52">
              <a:extLst>
                <a:ext uri="{FF2B5EF4-FFF2-40B4-BE49-F238E27FC236}">
                  <a16:creationId xmlns:a16="http://schemas.microsoft.com/office/drawing/2014/main" id="{3CD1E527-3C7C-4E30-8191-A6CB87DFD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6" name="Group 57">
            <a:extLst>
              <a:ext uri="{FF2B5EF4-FFF2-40B4-BE49-F238E27FC236}">
                <a16:creationId xmlns:a16="http://schemas.microsoft.com/office/drawing/2014/main" id="{9FC5EB85-4B78-47B3-B6B4-6C46394531A5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2397125"/>
            <a:ext cx="46037" cy="528638"/>
            <a:chOff x="1939" y="1510"/>
            <a:chExt cx="29" cy="333"/>
          </a:xfrm>
        </p:grpSpPr>
        <p:sp>
          <p:nvSpPr>
            <p:cNvPr id="31007" name="Line 54">
              <a:extLst>
                <a:ext uri="{FF2B5EF4-FFF2-40B4-BE49-F238E27FC236}">
                  <a16:creationId xmlns:a16="http://schemas.microsoft.com/office/drawing/2014/main" id="{F74457D9-EAAA-4364-A4B0-51B5EA83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3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8" name="Line 55">
              <a:extLst>
                <a:ext uri="{FF2B5EF4-FFF2-40B4-BE49-F238E27FC236}">
                  <a16:creationId xmlns:a16="http://schemas.microsoft.com/office/drawing/2014/main" id="{D8B5040A-8FEE-4753-A922-BE56EFCFE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9" name="Line 56">
              <a:extLst>
                <a:ext uri="{FF2B5EF4-FFF2-40B4-BE49-F238E27FC236}">
                  <a16:creationId xmlns:a16="http://schemas.microsoft.com/office/drawing/2014/main" id="{9940F857-76BA-4F36-A29B-FB125506C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7" name="Group 61">
            <a:extLst>
              <a:ext uri="{FF2B5EF4-FFF2-40B4-BE49-F238E27FC236}">
                <a16:creationId xmlns:a16="http://schemas.microsoft.com/office/drawing/2014/main" id="{D7E37619-C496-45A2-B09B-B0D61FE8761F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2397125"/>
            <a:ext cx="46038" cy="528638"/>
            <a:chOff x="4340" y="1510"/>
            <a:chExt cx="29" cy="333"/>
          </a:xfrm>
        </p:grpSpPr>
        <p:sp>
          <p:nvSpPr>
            <p:cNvPr id="31004" name="Line 58">
              <a:extLst>
                <a:ext uri="{FF2B5EF4-FFF2-40B4-BE49-F238E27FC236}">
                  <a16:creationId xmlns:a16="http://schemas.microsoft.com/office/drawing/2014/main" id="{F16C1276-3A44-4134-A13D-DA868109D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5" name="Line 59">
              <a:extLst>
                <a:ext uri="{FF2B5EF4-FFF2-40B4-BE49-F238E27FC236}">
                  <a16:creationId xmlns:a16="http://schemas.microsoft.com/office/drawing/2014/main" id="{0BD04D86-B4D1-41A1-9983-22C018A50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6" name="Line 60">
              <a:extLst>
                <a:ext uri="{FF2B5EF4-FFF2-40B4-BE49-F238E27FC236}">
                  <a16:creationId xmlns:a16="http://schemas.microsoft.com/office/drawing/2014/main" id="{4552FE8D-B361-4380-9F8F-58FD72703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8" name="Group 65">
            <a:extLst>
              <a:ext uri="{FF2B5EF4-FFF2-40B4-BE49-F238E27FC236}">
                <a16:creationId xmlns:a16="http://schemas.microsoft.com/office/drawing/2014/main" id="{B3FCF2B2-0FF7-4120-998D-1FE4ED409C92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2397125"/>
            <a:ext cx="46038" cy="528638"/>
            <a:chOff x="4580" y="1510"/>
            <a:chExt cx="29" cy="333"/>
          </a:xfrm>
        </p:grpSpPr>
        <p:sp>
          <p:nvSpPr>
            <p:cNvPr id="31001" name="Line 62">
              <a:extLst>
                <a:ext uri="{FF2B5EF4-FFF2-40B4-BE49-F238E27FC236}">
                  <a16:creationId xmlns:a16="http://schemas.microsoft.com/office/drawing/2014/main" id="{2194DE23-F645-498F-AE98-E9AF6E96E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2" name="Line 63">
              <a:extLst>
                <a:ext uri="{FF2B5EF4-FFF2-40B4-BE49-F238E27FC236}">
                  <a16:creationId xmlns:a16="http://schemas.microsoft.com/office/drawing/2014/main" id="{15A68E74-E38C-4C2F-8532-664CB42E7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3" name="Line 64">
              <a:extLst>
                <a:ext uri="{FF2B5EF4-FFF2-40B4-BE49-F238E27FC236}">
                  <a16:creationId xmlns:a16="http://schemas.microsoft.com/office/drawing/2014/main" id="{C98E8EED-5800-4AFF-BBA4-5DE5FB96B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39" name="Group 69">
            <a:extLst>
              <a:ext uri="{FF2B5EF4-FFF2-40B4-BE49-F238E27FC236}">
                <a16:creationId xmlns:a16="http://schemas.microsoft.com/office/drawing/2014/main" id="{9713E260-399A-44A7-9844-898E7B708503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2397125"/>
            <a:ext cx="46038" cy="528638"/>
            <a:chOff x="4820" y="1510"/>
            <a:chExt cx="29" cy="333"/>
          </a:xfrm>
        </p:grpSpPr>
        <p:sp>
          <p:nvSpPr>
            <p:cNvPr id="30998" name="Line 66">
              <a:extLst>
                <a:ext uri="{FF2B5EF4-FFF2-40B4-BE49-F238E27FC236}">
                  <a16:creationId xmlns:a16="http://schemas.microsoft.com/office/drawing/2014/main" id="{E883BECE-4AD2-4562-B6DD-C2C4C05B4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99" name="Line 67">
              <a:extLst>
                <a:ext uri="{FF2B5EF4-FFF2-40B4-BE49-F238E27FC236}">
                  <a16:creationId xmlns:a16="http://schemas.microsoft.com/office/drawing/2014/main" id="{666AAB82-CA06-4156-9519-27D76CCB4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000" name="Line 68">
              <a:extLst>
                <a:ext uri="{FF2B5EF4-FFF2-40B4-BE49-F238E27FC236}">
                  <a16:creationId xmlns:a16="http://schemas.microsoft.com/office/drawing/2014/main" id="{5E88F6BF-397A-433C-80F2-DD63C2350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0" name="Group 73">
            <a:extLst>
              <a:ext uri="{FF2B5EF4-FFF2-40B4-BE49-F238E27FC236}">
                <a16:creationId xmlns:a16="http://schemas.microsoft.com/office/drawing/2014/main" id="{2539B3B5-8BD8-4C6A-8BDD-97B2A8209262}"/>
              </a:ext>
            </a:extLst>
          </p:cNvPr>
          <p:cNvGrpSpPr>
            <a:grpSpLocks/>
          </p:cNvGrpSpPr>
          <p:nvPr/>
        </p:nvGrpSpPr>
        <p:grpSpPr bwMode="auto">
          <a:xfrm>
            <a:off x="8032750" y="2397125"/>
            <a:ext cx="46038" cy="528638"/>
            <a:chOff x="5060" y="1510"/>
            <a:chExt cx="29" cy="333"/>
          </a:xfrm>
        </p:grpSpPr>
        <p:sp>
          <p:nvSpPr>
            <p:cNvPr id="30995" name="Line 70">
              <a:extLst>
                <a:ext uri="{FF2B5EF4-FFF2-40B4-BE49-F238E27FC236}">
                  <a16:creationId xmlns:a16="http://schemas.microsoft.com/office/drawing/2014/main" id="{024AD42A-91CF-44AA-AC44-05D840023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96" name="Line 71">
              <a:extLst>
                <a:ext uri="{FF2B5EF4-FFF2-40B4-BE49-F238E27FC236}">
                  <a16:creationId xmlns:a16="http://schemas.microsoft.com/office/drawing/2014/main" id="{E5A31999-C47F-4085-B402-0848AD33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97" name="Line 72">
              <a:extLst>
                <a:ext uri="{FF2B5EF4-FFF2-40B4-BE49-F238E27FC236}">
                  <a16:creationId xmlns:a16="http://schemas.microsoft.com/office/drawing/2014/main" id="{16CE2912-8C76-45B1-B200-EB86408BD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1" name="Group 77">
            <a:extLst>
              <a:ext uri="{FF2B5EF4-FFF2-40B4-BE49-F238E27FC236}">
                <a16:creationId xmlns:a16="http://schemas.microsoft.com/office/drawing/2014/main" id="{215E99A0-1DC4-496F-B849-01E504D3AD9C}"/>
              </a:ext>
            </a:extLst>
          </p:cNvPr>
          <p:cNvGrpSpPr>
            <a:grpSpLocks/>
          </p:cNvGrpSpPr>
          <p:nvPr/>
        </p:nvGrpSpPr>
        <p:grpSpPr bwMode="auto">
          <a:xfrm>
            <a:off x="8413750" y="2397125"/>
            <a:ext cx="46038" cy="528638"/>
            <a:chOff x="5300" y="1510"/>
            <a:chExt cx="29" cy="333"/>
          </a:xfrm>
        </p:grpSpPr>
        <p:sp>
          <p:nvSpPr>
            <p:cNvPr id="30992" name="Line 74">
              <a:extLst>
                <a:ext uri="{FF2B5EF4-FFF2-40B4-BE49-F238E27FC236}">
                  <a16:creationId xmlns:a16="http://schemas.microsoft.com/office/drawing/2014/main" id="{BB4BD5AD-E341-4827-90B3-8260D1988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1510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93" name="Line 75">
              <a:extLst>
                <a:ext uri="{FF2B5EF4-FFF2-40B4-BE49-F238E27FC236}">
                  <a16:creationId xmlns:a16="http://schemas.microsoft.com/office/drawing/2014/main" id="{B5D29D81-C8BC-41E7-AB21-6159C576B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0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94" name="Line 76">
              <a:extLst>
                <a:ext uri="{FF2B5EF4-FFF2-40B4-BE49-F238E27FC236}">
                  <a16:creationId xmlns:a16="http://schemas.microsoft.com/office/drawing/2014/main" id="{A8F9A352-C164-4833-8692-CB346B019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4" y="1789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0742" name="Line 78">
            <a:extLst>
              <a:ext uri="{FF2B5EF4-FFF2-40B4-BE49-F238E27FC236}">
                <a16:creationId xmlns:a16="http://schemas.microsoft.com/office/drawing/2014/main" id="{2B33E442-A9C9-4E6F-B49B-0EDF9FEAE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738" y="2933700"/>
            <a:ext cx="68595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43" name="Line 79">
            <a:extLst>
              <a:ext uri="{FF2B5EF4-FFF2-40B4-BE49-F238E27FC236}">
                <a16:creationId xmlns:a16="http://schemas.microsoft.com/office/drawing/2014/main" id="{4398D644-3069-4B27-9F36-571DBB715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3771900"/>
            <a:ext cx="41925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30744" name="Group 84">
            <a:extLst>
              <a:ext uri="{FF2B5EF4-FFF2-40B4-BE49-F238E27FC236}">
                <a16:creationId xmlns:a16="http://schemas.microsoft.com/office/drawing/2014/main" id="{2A2FEB42-7A5A-47B0-B8A0-56F1A0095F41}"/>
              </a:ext>
            </a:extLst>
          </p:cNvPr>
          <p:cNvGrpSpPr>
            <a:grpSpLocks/>
          </p:cNvGrpSpPr>
          <p:nvPr/>
        </p:nvGrpSpPr>
        <p:grpSpPr bwMode="auto">
          <a:xfrm>
            <a:off x="7575550" y="4081463"/>
            <a:ext cx="46038" cy="528637"/>
            <a:chOff x="4772" y="2571"/>
            <a:chExt cx="29" cy="333"/>
          </a:xfrm>
        </p:grpSpPr>
        <p:sp>
          <p:nvSpPr>
            <p:cNvPr id="30988" name="Line 80">
              <a:extLst>
                <a:ext uri="{FF2B5EF4-FFF2-40B4-BE49-F238E27FC236}">
                  <a16:creationId xmlns:a16="http://schemas.microsoft.com/office/drawing/2014/main" id="{7131291E-2C6A-40E9-85EC-E859C1B51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30989" name="Group 83">
              <a:extLst>
                <a:ext uri="{FF2B5EF4-FFF2-40B4-BE49-F238E27FC236}">
                  <a16:creationId xmlns:a16="http://schemas.microsoft.com/office/drawing/2014/main" id="{46D4F4A1-AFBF-4D90-BA2A-CC02C883C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" y="2850"/>
              <a:ext cx="29" cy="54"/>
              <a:chOff x="4772" y="2850"/>
              <a:chExt cx="29" cy="54"/>
            </a:xfrm>
          </p:grpSpPr>
          <p:sp>
            <p:nvSpPr>
              <p:cNvPr id="30990" name="Line 81">
                <a:extLst>
                  <a:ext uri="{FF2B5EF4-FFF2-40B4-BE49-F238E27FC236}">
                    <a16:creationId xmlns:a16="http://schemas.microsoft.com/office/drawing/2014/main" id="{1ACDB824-96B3-4AC1-B45A-D6B39A55D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2" y="2850"/>
                <a:ext cx="15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991" name="Line 82">
                <a:extLst>
                  <a:ext uri="{FF2B5EF4-FFF2-40B4-BE49-F238E27FC236}">
                    <a16:creationId xmlns:a16="http://schemas.microsoft.com/office/drawing/2014/main" id="{A918510E-9ED5-4F8A-99C7-A1E8EBE7A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6" y="2850"/>
                <a:ext cx="15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</p:grpSp>
      <p:grpSp>
        <p:nvGrpSpPr>
          <p:cNvPr id="30745" name="Group 88">
            <a:extLst>
              <a:ext uri="{FF2B5EF4-FFF2-40B4-BE49-F238E27FC236}">
                <a16:creationId xmlns:a16="http://schemas.microsoft.com/office/drawing/2014/main" id="{9A1B9A1D-6C43-4266-A107-AB31BA383A91}"/>
              </a:ext>
            </a:extLst>
          </p:cNvPr>
          <p:cNvGrpSpPr>
            <a:grpSpLocks/>
          </p:cNvGrpSpPr>
          <p:nvPr/>
        </p:nvGrpSpPr>
        <p:grpSpPr bwMode="auto">
          <a:xfrm>
            <a:off x="6432550" y="4081463"/>
            <a:ext cx="46038" cy="528637"/>
            <a:chOff x="4052" y="2571"/>
            <a:chExt cx="29" cy="333"/>
          </a:xfrm>
        </p:grpSpPr>
        <p:sp>
          <p:nvSpPr>
            <p:cNvPr id="30985" name="Line 85">
              <a:extLst>
                <a:ext uri="{FF2B5EF4-FFF2-40B4-BE49-F238E27FC236}">
                  <a16:creationId xmlns:a16="http://schemas.microsoft.com/office/drawing/2014/main" id="{4A05576F-29E1-4314-833D-72F476A59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6" name="Line 86">
              <a:extLst>
                <a:ext uri="{FF2B5EF4-FFF2-40B4-BE49-F238E27FC236}">
                  <a16:creationId xmlns:a16="http://schemas.microsoft.com/office/drawing/2014/main" id="{AB81A77D-9366-4FA3-B12D-2F63A28BB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7" name="Line 87">
              <a:extLst>
                <a:ext uri="{FF2B5EF4-FFF2-40B4-BE49-F238E27FC236}">
                  <a16:creationId xmlns:a16="http://schemas.microsoft.com/office/drawing/2014/main" id="{84898150-D084-40BF-9B57-1D4DDA015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6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6" name="Group 92">
            <a:extLst>
              <a:ext uri="{FF2B5EF4-FFF2-40B4-BE49-F238E27FC236}">
                <a16:creationId xmlns:a16="http://schemas.microsoft.com/office/drawing/2014/main" id="{30FBA4E6-AEAC-40A7-A7D5-4767CA2C6D4D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4081463"/>
            <a:ext cx="46038" cy="528637"/>
            <a:chOff x="4628" y="2571"/>
            <a:chExt cx="29" cy="333"/>
          </a:xfrm>
        </p:grpSpPr>
        <p:sp>
          <p:nvSpPr>
            <p:cNvPr id="30982" name="Line 89">
              <a:extLst>
                <a:ext uri="{FF2B5EF4-FFF2-40B4-BE49-F238E27FC236}">
                  <a16:creationId xmlns:a16="http://schemas.microsoft.com/office/drawing/2014/main" id="{15D6EB13-5056-468A-A28F-3B594EA2A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3" name="Line 90">
              <a:extLst>
                <a:ext uri="{FF2B5EF4-FFF2-40B4-BE49-F238E27FC236}">
                  <a16:creationId xmlns:a16="http://schemas.microsoft.com/office/drawing/2014/main" id="{87862655-9D66-43C2-8223-CDC038838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4" name="Line 91">
              <a:extLst>
                <a:ext uri="{FF2B5EF4-FFF2-40B4-BE49-F238E27FC236}">
                  <a16:creationId xmlns:a16="http://schemas.microsoft.com/office/drawing/2014/main" id="{CF7871B2-23BA-432D-A24C-4AB262C71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7" name="Group 96">
            <a:extLst>
              <a:ext uri="{FF2B5EF4-FFF2-40B4-BE49-F238E27FC236}">
                <a16:creationId xmlns:a16="http://schemas.microsoft.com/office/drawing/2014/main" id="{015340DC-BD40-4F68-BDA7-DA26C7A0C880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4081463"/>
            <a:ext cx="46038" cy="528637"/>
            <a:chOff x="4580" y="2571"/>
            <a:chExt cx="29" cy="333"/>
          </a:xfrm>
        </p:grpSpPr>
        <p:sp>
          <p:nvSpPr>
            <p:cNvPr id="30979" name="Line 93">
              <a:extLst>
                <a:ext uri="{FF2B5EF4-FFF2-40B4-BE49-F238E27FC236}">
                  <a16:creationId xmlns:a16="http://schemas.microsoft.com/office/drawing/2014/main" id="{57908379-FBD9-4CEC-9513-2F27D26C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0" name="Line 94">
              <a:extLst>
                <a:ext uri="{FF2B5EF4-FFF2-40B4-BE49-F238E27FC236}">
                  <a16:creationId xmlns:a16="http://schemas.microsoft.com/office/drawing/2014/main" id="{B3351CE5-6042-47D6-B717-ADB7192B8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81" name="Line 95">
              <a:extLst>
                <a:ext uri="{FF2B5EF4-FFF2-40B4-BE49-F238E27FC236}">
                  <a16:creationId xmlns:a16="http://schemas.microsoft.com/office/drawing/2014/main" id="{0E54E627-75C4-4E41-9A00-6A1E74C7A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8" name="Group 100">
            <a:extLst>
              <a:ext uri="{FF2B5EF4-FFF2-40B4-BE49-F238E27FC236}">
                <a16:creationId xmlns:a16="http://schemas.microsoft.com/office/drawing/2014/main" id="{7F278EA1-FDB6-4296-843A-18C746F4C891}"/>
              </a:ext>
            </a:extLst>
          </p:cNvPr>
          <p:cNvGrpSpPr>
            <a:grpSpLocks/>
          </p:cNvGrpSpPr>
          <p:nvPr/>
        </p:nvGrpSpPr>
        <p:grpSpPr bwMode="auto">
          <a:xfrm>
            <a:off x="7194550" y="4081463"/>
            <a:ext cx="46038" cy="528637"/>
            <a:chOff x="4532" y="2571"/>
            <a:chExt cx="29" cy="333"/>
          </a:xfrm>
        </p:grpSpPr>
        <p:sp>
          <p:nvSpPr>
            <p:cNvPr id="30976" name="Line 97">
              <a:extLst>
                <a:ext uri="{FF2B5EF4-FFF2-40B4-BE49-F238E27FC236}">
                  <a16:creationId xmlns:a16="http://schemas.microsoft.com/office/drawing/2014/main" id="{7F9E2DE5-BF9B-4BED-8871-4FC28C055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7" name="Line 98">
              <a:extLst>
                <a:ext uri="{FF2B5EF4-FFF2-40B4-BE49-F238E27FC236}">
                  <a16:creationId xmlns:a16="http://schemas.microsoft.com/office/drawing/2014/main" id="{B65092A6-104D-4041-BB01-D784BBCD9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8" name="Line 99">
              <a:extLst>
                <a:ext uri="{FF2B5EF4-FFF2-40B4-BE49-F238E27FC236}">
                  <a16:creationId xmlns:a16="http://schemas.microsoft.com/office/drawing/2014/main" id="{4BC37192-EF30-4179-B103-4FC25B6E2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6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49" name="Group 104">
            <a:extLst>
              <a:ext uri="{FF2B5EF4-FFF2-40B4-BE49-F238E27FC236}">
                <a16:creationId xmlns:a16="http://schemas.microsoft.com/office/drawing/2014/main" id="{86FD1181-3B05-4FF7-8690-F1B811F63F5B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4081463"/>
            <a:ext cx="46038" cy="528637"/>
            <a:chOff x="4388" y="2571"/>
            <a:chExt cx="29" cy="333"/>
          </a:xfrm>
        </p:grpSpPr>
        <p:sp>
          <p:nvSpPr>
            <p:cNvPr id="30973" name="Line 101">
              <a:extLst>
                <a:ext uri="{FF2B5EF4-FFF2-40B4-BE49-F238E27FC236}">
                  <a16:creationId xmlns:a16="http://schemas.microsoft.com/office/drawing/2014/main" id="{F6D06167-7886-4A27-9EA2-A0765F83D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4" name="Line 102">
              <a:extLst>
                <a:ext uri="{FF2B5EF4-FFF2-40B4-BE49-F238E27FC236}">
                  <a16:creationId xmlns:a16="http://schemas.microsoft.com/office/drawing/2014/main" id="{B685EECD-69B5-451A-814E-D7D2ED657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5" name="Line 103">
              <a:extLst>
                <a:ext uri="{FF2B5EF4-FFF2-40B4-BE49-F238E27FC236}">
                  <a16:creationId xmlns:a16="http://schemas.microsoft.com/office/drawing/2014/main" id="{5EB07E4B-7D23-4C04-933C-EA1F0EDAD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0" name="Group 108">
            <a:extLst>
              <a:ext uri="{FF2B5EF4-FFF2-40B4-BE49-F238E27FC236}">
                <a16:creationId xmlns:a16="http://schemas.microsoft.com/office/drawing/2014/main" id="{462A88E4-9098-4196-92F4-547A5476648E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4081463"/>
            <a:ext cx="46038" cy="528637"/>
            <a:chOff x="4340" y="2571"/>
            <a:chExt cx="29" cy="333"/>
          </a:xfrm>
        </p:grpSpPr>
        <p:sp>
          <p:nvSpPr>
            <p:cNvPr id="30970" name="Line 105">
              <a:extLst>
                <a:ext uri="{FF2B5EF4-FFF2-40B4-BE49-F238E27FC236}">
                  <a16:creationId xmlns:a16="http://schemas.microsoft.com/office/drawing/2014/main" id="{8801CE0E-84E7-4814-A514-0CA5908F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1" name="Line 106">
              <a:extLst>
                <a:ext uri="{FF2B5EF4-FFF2-40B4-BE49-F238E27FC236}">
                  <a16:creationId xmlns:a16="http://schemas.microsoft.com/office/drawing/2014/main" id="{046420BC-70E0-4E79-B09D-61F89F48F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72" name="Line 107">
              <a:extLst>
                <a:ext uri="{FF2B5EF4-FFF2-40B4-BE49-F238E27FC236}">
                  <a16:creationId xmlns:a16="http://schemas.microsoft.com/office/drawing/2014/main" id="{A95B8C38-EABA-4E41-B65F-561301C19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1" name="Group 112">
            <a:extLst>
              <a:ext uri="{FF2B5EF4-FFF2-40B4-BE49-F238E27FC236}">
                <a16:creationId xmlns:a16="http://schemas.microsoft.com/office/drawing/2014/main" id="{7DCC8981-B763-4534-853F-5BED4F9FDCE4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4081463"/>
            <a:ext cx="46038" cy="528637"/>
            <a:chOff x="4820" y="2571"/>
            <a:chExt cx="29" cy="333"/>
          </a:xfrm>
        </p:grpSpPr>
        <p:sp>
          <p:nvSpPr>
            <p:cNvPr id="30967" name="Line 109">
              <a:extLst>
                <a:ext uri="{FF2B5EF4-FFF2-40B4-BE49-F238E27FC236}">
                  <a16:creationId xmlns:a16="http://schemas.microsoft.com/office/drawing/2014/main" id="{4100CDDC-8F5B-4809-976F-0C159D3F7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8" name="Line 110">
              <a:extLst>
                <a:ext uri="{FF2B5EF4-FFF2-40B4-BE49-F238E27FC236}">
                  <a16:creationId xmlns:a16="http://schemas.microsoft.com/office/drawing/2014/main" id="{F5DED051-E0CC-4BD8-B4DE-F4402D270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9" name="Line 111">
              <a:extLst>
                <a:ext uri="{FF2B5EF4-FFF2-40B4-BE49-F238E27FC236}">
                  <a16:creationId xmlns:a16="http://schemas.microsoft.com/office/drawing/2014/main" id="{7AC13B49-5DF5-43A5-8629-66A410D92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2" name="Group 116">
            <a:extLst>
              <a:ext uri="{FF2B5EF4-FFF2-40B4-BE49-F238E27FC236}">
                <a16:creationId xmlns:a16="http://schemas.microsoft.com/office/drawing/2014/main" id="{4CA153A1-2B12-4D37-93F0-D21816DA2DB1}"/>
              </a:ext>
            </a:extLst>
          </p:cNvPr>
          <p:cNvGrpSpPr>
            <a:grpSpLocks/>
          </p:cNvGrpSpPr>
          <p:nvPr/>
        </p:nvGrpSpPr>
        <p:grpSpPr bwMode="auto">
          <a:xfrm>
            <a:off x="7727950" y="4081463"/>
            <a:ext cx="46038" cy="528637"/>
            <a:chOff x="4868" y="2571"/>
            <a:chExt cx="29" cy="333"/>
          </a:xfrm>
        </p:grpSpPr>
        <p:sp>
          <p:nvSpPr>
            <p:cNvPr id="30964" name="Line 113">
              <a:extLst>
                <a:ext uri="{FF2B5EF4-FFF2-40B4-BE49-F238E27FC236}">
                  <a16:creationId xmlns:a16="http://schemas.microsoft.com/office/drawing/2014/main" id="{6BD8A0F3-2EAA-4200-B361-01B410761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5" name="Line 114">
              <a:extLst>
                <a:ext uri="{FF2B5EF4-FFF2-40B4-BE49-F238E27FC236}">
                  <a16:creationId xmlns:a16="http://schemas.microsoft.com/office/drawing/2014/main" id="{217FEB2D-8087-429D-A7C4-CC6874442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6" name="Line 115">
              <a:extLst>
                <a:ext uri="{FF2B5EF4-FFF2-40B4-BE49-F238E27FC236}">
                  <a16:creationId xmlns:a16="http://schemas.microsoft.com/office/drawing/2014/main" id="{25B24D58-3AA4-41C5-BA3C-614B946D6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3" name="Group 120">
            <a:extLst>
              <a:ext uri="{FF2B5EF4-FFF2-40B4-BE49-F238E27FC236}">
                <a16:creationId xmlns:a16="http://schemas.microsoft.com/office/drawing/2014/main" id="{1FB3F8E1-FB93-4BF3-BEFD-81F0044D175F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4081463"/>
            <a:ext cx="46038" cy="528637"/>
            <a:chOff x="5012" y="2571"/>
            <a:chExt cx="29" cy="333"/>
          </a:xfrm>
        </p:grpSpPr>
        <p:sp>
          <p:nvSpPr>
            <p:cNvPr id="30961" name="Line 117">
              <a:extLst>
                <a:ext uri="{FF2B5EF4-FFF2-40B4-BE49-F238E27FC236}">
                  <a16:creationId xmlns:a16="http://schemas.microsoft.com/office/drawing/2014/main" id="{B8EABCAB-54C6-462F-991C-AB5E6D9BE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2" name="Line 118">
              <a:extLst>
                <a:ext uri="{FF2B5EF4-FFF2-40B4-BE49-F238E27FC236}">
                  <a16:creationId xmlns:a16="http://schemas.microsoft.com/office/drawing/2014/main" id="{276847F9-1AA9-4A86-8404-4550ED6B2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3" name="Line 119">
              <a:extLst>
                <a:ext uri="{FF2B5EF4-FFF2-40B4-BE49-F238E27FC236}">
                  <a16:creationId xmlns:a16="http://schemas.microsoft.com/office/drawing/2014/main" id="{CC670774-1783-4A48-A5D5-82B788999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4" name="Group 124">
            <a:extLst>
              <a:ext uri="{FF2B5EF4-FFF2-40B4-BE49-F238E27FC236}">
                <a16:creationId xmlns:a16="http://schemas.microsoft.com/office/drawing/2014/main" id="{7092C2F6-0E2A-4A11-A9AA-5658E9FED223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4081463"/>
            <a:ext cx="46038" cy="528637"/>
            <a:chOff x="4100" y="2571"/>
            <a:chExt cx="29" cy="333"/>
          </a:xfrm>
        </p:grpSpPr>
        <p:sp>
          <p:nvSpPr>
            <p:cNvPr id="30958" name="Line 121">
              <a:extLst>
                <a:ext uri="{FF2B5EF4-FFF2-40B4-BE49-F238E27FC236}">
                  <a16:creationId xmlns:a16="http://schemas.microsoft.com/office/drawing/2014/main" id="{66F11706-1AFB-4416-9D31-D96CBA7E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9" name="Line 122">
              <a:extLst>
                <a:ext uri="{FF2B5EF4-FFF2-40B4-BE49-F238E27FC236}">
                  <a16:creationId xmlns:a16="http://schemas.microsoft.com/office/drawing/2014/main" id="{6DB8C057-9438-42B3-BB0C-7B44A147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60" name="Line 123">
              <a:extLst>
                <a:ext uri="{FF2B5EF4-FFF2-40B4-BE49-F238E27FC236}">
                  <a16:creationId xmlns:a16="http://schemas.microsoft.com/office/drawing/2014/main" id="{C2280BC2-A254-4591-A3FF-2C989616E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5" name="Group 128">
            <a:extLst>
              <a:ext uri="{FF2B5EF4-FFF2-40B4-BE49-F238E27FC236}">
                <a16:creationId xmlns:a16="http://schemas.microsoft.com/office/drawing/2014/main" id="{47C3BA18-DA8F-49AB-B137-25280E0203EE}"/>
              </a:ext>
            </a:extLst>
          </p:cNvPr>
          <p:cNvGrpSpPr>
            <a:grpSpLocks/>
          </p:cNvGrpSpPr>
          <p:nvPr/>
        </p:nvGrpSpPr>
        <p:grpSpPr bwMode="auto">
          <a:xfrm>
            <a:off x="6584950" y="4081463"/>
            <a:ext cx="46038" cy="528637"/>
            <a:chOff x="4148" y="2571"/>
            <a:chExt cx="29" cy="333"/>
          </a:xfrm>
        </p:grpSpPr>
        <p:sp>
          <p:nvSpPr>
            <p:cNvPr id="30955" name="Line 125">
              <a:extLst>
                <a:ext uri="{FF2B5EF4-FFF2-40B4-BE49-F238E27FC236}">
                  <a16:creationId xmlns:a16="http://schemas.microsoft.com/office/drawing/2014/main" id="{30257842-9C37-4D75-8F9F-6824287FA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6" name="Line 126">
              <a:extLst>
                <a:ext uri="{FF2B5EF4-FFF2-40B4-BE49-F238E27FC236}">
                  <a16:creationId xmlns:a16="http://schemas.microsoft.com/office/drawing/2014/main" id="{6F4CC949-9933-4C33-8104-390E6B64D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7" name="Line 127">
              <a:extLst>
                <a:ext uri="{FF2B5EF4-FFF2-40B4-BE49-F238E27FC236}">
                  <a16:creationId xmlns:a16="http://schemas.microsoft.com/office/drawing/2014/main" id="{6ACBEF8F-921C-4EF7-8D6B-FCED9756F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6" name="Group 132">
            <a:extLst>
              <a:ext uri="{FF2B5EF4-FFF2-40B4-BE49-F238E27FC236}">
                <a16:creationId xmlns:a16="http://schemas.microsoft.com/office/drawing/2014/main" id="{7BE6165A-BD8B-4751-88CD-8358CE27A150}"/>
              </a:ext>
            </a:extLst>
          </p:cNvPr>
          <p:cNvGrpSpPr>
            <a:grpSpLocks/>
          </p:cNvGrpSpPr>
          <p:nvPr/>
        </p:nvGrpSpPr>
        <p:grpSpPr bwMode="auto">
          <a:xfrm>
            <a:off x="6813550" y="4081463"/>
            <a:ext cx="46038" cy="528637"/>
            <a:chOff x="4292" y="2571"/>
            <a:chExt cx="29" cy="333"/>
          </a:xfrm>
        </p:grpSpPr>
        <p:sp>
          <p:nvSpPr>
            <p:cNvPr id="30952" name="Line 129">
              <a:extLst>
                <a:ext uri="{FF2B5EF4-FFF2-40B4-BE49-F238E27FC236}">
                  <a16:creationId xmlns:a16="http://schemas.microsoft.com/office/drawing/2014/main" id="{42700F52-21B5-4835-AD24-8D43A9FF2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3" name="Line 130">
              <a:extLst>
                <a:ext uri="{FF2B5EF4-FFF2-40B4-BE49-F238E27FC236}">
                  <a16:creationId xmlns:a16="http://schemas.microsoft.com/office/drawing/2014/main" id="{09076A9D-9E83-4800-A4D7-5A97E8CAB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4" name="Line 131">
              <a:extLst>
                <a:ext uri="{FF2B5EF4-FFF2-40B4-BE49-F238E27FC236}">
                  <a16:creationId xmlns:a16="http://schemas.microsoft.com/office/drawing/2014/main" id="{C1F76576-39D2-47E9-9641-9446BC77E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7" name="Group 136">
            <a:extLst>
              <a:ext uri="{FF2B5EF4-FFF2-40B4-BE49-F238E27FC236}">
                <a16:creationId xmlns:a16="http://schemas.microsoft.com/office/drawing/2014/main" id="{E2CB8063-F578-479B-9198-AAB092C16755}"/>
              </a:ext>
            </a:extLst>
          </p:cNvPr>
          <p:cNvGrpSpPr>
            <a:grpSpLocks/>
          </p:cNvGrpSpPr>
          <p:nvPr/>
        </p:nvGrpSpPr>
        <p:grpSpPr bwMode="auto">
          <a:xfrm>
            <a:off x="8032750" y="4081463"/>
            <a:ext cx="46038" cy="528637"/>
            <a:chOff x="5060" y="2571"/>
            <a:chExt cx="29" cy="333"/>
          </a:xfrm>
        </p:grpSpPr>
        <p:sp>
          <p:nvSpPr>
            <p:cNvPr id="30949" name="Line 133">
              <a:extLst>
                <a:ext uri="{FF2B5EF4-FFF2-40B4-BE49-F238E27FC236}">
                  <a16:creationId xmlns:a16="http://schemas.microsoft.com/office/drawing/2014/main" id="{8B37FC53-99B1-437D-A663-0285AE726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0" name="Line 134">
              <a:extLst>
                <a:ext uri="{FF2B5EF4-FFF2-40B4-BE49-F238E27FC236}">
                  <a16:creationId xmlns:a16="http://schemas.microsoft.com/office/drawing/2014/main" id="{77274406-6BB6-479C-816D-9945EB51A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51" name="Line 135">
              <a:extLst>
                <a:ext uri="{FF2B5EF4-FFF2-40B4-BE49-F238E27FC236}">
                  <a16:creationId xmlns:a16="http://schemas.microsoft.com/office/drawing/2014/main" id="{02466134-4233-4EC2-B9FD-1DD22C161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8" name="Group 140">
            <a:extLst>
              <a:ext uri="{FF2B5EF4-FFF2-40B4-BE49-F238E27FC236}">
                <a16:creationId xmlns:a16="http://schemas.microsoft.com/office/drawing/2014/main" id="{835D1C32-FB4D-4082-91E1-3F81010CEAFC}"/>
              </a:ext>
            </a:extLst>
          </p:cNvPr>
          <p:cNvGrpSpPr>
            <a:grpSpLocks/>
          </p:cNvGrpSpPr>
          <p:nvPr/>
        </p:nvGrpSpPr>
        <p:grpSpPr bwMode="auto">
          <a:xfrm>
            <a:off x="8108950" y="4081463"/>
            <a:ext cx="46038" cy="528637"/>
            <a:chOff x="5108" y="2571"/>
            <a:chExt cx="29" cy="333"/>
          </a:xfrm>
        </p:grpSpPr>
        <p:sp>
          <p:nvSpPr>
            <p:cNvPr id="30946" name="Line 137">
              <a:extLst>
                <a:ext uri="{FF2B5EF4-FFF2-40B4-BE49-F238E27FC236}">
                  <a16:creationId xmlns:a16="http://schemas.microsoft.com/office/drawing/2014/main" id="{427F4966-D212-4467-9FA0-40D30E04D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7" name="Line 138">
              <a:extLst>
                <a:ext uri="{FF2B5EF4-FFF2-40B4-BE49-F238E27FC236}">
                  <a16:creationId xmlns:a16="http://schemas.microsoft.com/office/drawing/2014/main" id="{5152A7B9-5AFE-4455-A618-02EE9BA25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8" name="Line 139">
              <a:extLst>
                <a:ext uri="{FF2B5EF4-FFF2-40B4-BE49-F238E27FC236}">
                  <a16:creationId xmlns:a16="http://schemas.microsoft.com/office/drawing/2014/main" id="{8430EFE1-8C5B-4814-A065-A3A98D9D4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59" name="Group 144">
            <a:extLst>
              <a:ext uri="{FF2B5EF4-FFF2-40B4-BE49-F238E27FC236}">
                <a16:creationId xmlns:a16="http://schemas.microsoft.com/office/drawing/2014/main" id="{AAD65C15-0F06-48BE-A466-84127A12FFFC}"/>
              </a:ext>
            </a:extLst>
          </p:cNvPr>
          <p:cNvGrpSpPr>
            <a:grpSpLocks/>
          </p:cNvGrpSpPr>
          <p:nvPr/>
        </p:nvGrpSpPr>
        <p:grpSpPr bwMode="auto">
          <a:xfrm>
            <a:off x="8337550" y="4081463"/>
            <a:ext cx="46038" cy="528637"/>
            <a:chOff x="5252" y="2571"/>
            <a:chExt cx="29" cy="333"/>
          </a:xfrm>
        </p:grpSpPr>
        <p:sp>
          <p:nvSpPr>
            <p:cNvPr id="30943" name="Line 141">
              <a:extLst>
                <a:ext uri="{FF2B5EF4-FFF2-40B4-BE49-F238E27FC236}">
                  <a16:creationId xmlns:a16="http://schemas.microsoft.com/office/drawing/2014/main" id="{91A42BAA-3F12-45C7-A443-1367DD68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4" name="Line 142">
              <a:extLst>
                <a:ext uri="{FF2B5EF4-FFF2-40B4-BE49-F238E27FC236}">
                  <a16:creationId xmlns:a16="http://schemas.microsoft.com/office/drawing/2014/main" id="{B5FC174D-F1D8-4369-A3BA-5CE9A7712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5" name="Line 143">
              <a:extLst>
                <a:ext uri="{FF2B5EF4-FFF2-40B4-BE49-F238E27FC236}">
                  <a16:creationId xmlns:a16="http://schemas.microsoft.com/office/drawing/2014/main" id="{22C362DC-E8B9-46C7-8DE8-9956D24D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6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0" name="Group 148">
            <a:extLst>
              <a:ext uri="{FF2B5EF4-FFF2-40B4-BE49-F238E27FC236}">
                <a16:creationId xmlns:a16="http://schemas.microsoft.com/office/drawing/2014/main" id="{2B1F323C-4B11-4A01-9B00-25FD899E6DEE}"/>
              </a:ext>
            </a:extLst>
          </p:cNvPr>
          <p:cNvGrpSpPr>
            <a:grpSpLocks/>
          </p:cNvGrpSpPr>
          <p:nvPr/>
        </p:nvGrpSpPr>
        <p:grpSpPr bwMode="auto">
          <a:xfrm>
            <a:off x="8413750" y="4081463"/>
            <a:ext cx="46038" cy="528637"/>
            <a:chOff x="5300" y="2571"/>
            <a:chExt cx="29" cy="333"/>
          </a:xfrm>
        </p:grpSpPr>
        <p:sp>
          <p:nvSpPr>
            <p:cNvPr id="30940" name="Line 145">
              <a:extLst>
                <a:ext uri="{FF2B5EF4-FFF2-40B4-BE49-F238E27FC236}">
                  <a16:creationId xmlns:a16="http://schemas.microsoft.com/office/drawing/2014/main" id="{54804313-9784-4397-85B1-D61ACFD13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1" name="Line 146">
              <a:extLst>
                <a:ext uri="{FF2B5EF4-FFF2-40B4-BE49-F238E27FC236}">
                  <a16:creationId xmlns:a16="http://schemas.microsoft.com/office/drawing/2014/main" id="{1801D9D0-6D74-4639-9F64-70989C9EF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0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42" name="Line 147">
              <a:extLst>
                <a:ext uri="{FF2B5EF4-FFF2-40B4-BE49-F238E27FC236}">
                  <a16:creationId xmlns:a16="http://schemas.microsoft.com/office/drawing/2014/main" id="{8CED3FE2-78CD-4794-88B2-936E99F11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4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1" name="Group 152">
            <a:extLst>
              <a:ext uri="{FF2B5EF4-FFF2-40B4-BE49-F238E27FC236}">
                <a16:creationId xmlns:a16="http://schemas.microsoft.com/office/drawing/2014/main" id="{7E4BAF95-6564-477D-8AFB-5A7E083491A1}"/>
              </a:ext>
            </a:extLst>
          </p:cNvPr>
          <p:cNvGrpSpPr>
            <a:grpSpLocks/>
          </p:cNvGrpSpPr>
          <p:nvPr/>
        </p:nvGrpSpPr>
        <p:grpSpPr bwMode="auto">
          <a:xfrm>
            <a:off x="8489950" y="4081463"/>
            <a:ext cx="46038" cy="528637"/>
            <a:chOff x="5348" y="2571"/>
            <a:chExt cx="29" cy="333"/>
          </a:xfrm>
        </p:grpSpPr>
        <p:sp>
          <p:nvSpPr>
            <p:cNvPr id="30937" name="Line 149">
              <a:extLst>
                <a:ext uri="{FF2B5EF4-FFF2-40B4-BE49-F238E27FC236}">
                  <a16:creationId xmlns:a16="http://schemas.microsoft.com/office/drawing/2014/main" id="{AB80B86B-889C-4233-B65F-A448CA0F2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" y="2571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8" name="Line 150">
              <a:extLst>
                <a:ext uri="{FF2B5EF4-FFF2-40B4-BE49-F238E27FC236}">
                  <a16:creationId xmlns:a16="http://schemas.microsoft.com/office/drawing/2014/main" id="{645BBE0D-F46E-4DB8-8A0A-113C6F324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8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9" name="Line 151">
              <a:extLst>
                <a:ext uri="{FF2B5EF4-FFF2-40B4-BE49-F238E27FC236}">
                  <a16:creationId xmlns:a16="http://schemas.microsoft.com/office/drawing/2014/main" id="{C1601ACA-DB9C-4C93-AB02-E68E94ECD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2" y="2850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0762" name="Line 153">
            <a:extLst>
              <a:ext uri="{FF2B5EF4-FFF2-40B4-BE49-F238E27FC236}">
                <a16:creationId xmlns:a16="http://schemas.microsoft.com/office/drawing/2014/main" id="{07E31EC8-6B8B-4B77-A1DA-46824741A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4610100"/>
            <a:ext cx="41925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63" name="Line 154">
            <a:extLst>
              <a:ext uri="{FF2B5EF4-FFF2-40B4-BE49-F238E27FC236}">
                <a16:creationId xmlns:a16="http://schemas.microsoft.com/office/drawing/2014/main" id="{638BC328-3B81-49F6-B753-5736D67B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5448300"/>
            <a:ext cx="41925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30764" name="Group 158">
            <a:extLst>
              <a:ext uri="{FF2B5EF4-FFF2-40B4-BE49-F238E27FC236}">
                <a16:creationId xmlns:a16="http://schemas.microsoft.com/office/drawing/2014/main" id="{058C70AA-7E86-4E7A-8347-6AD769F6AD64}"/>
              </a:ext>
            </a:extLst>
          </p:cNvPr>
          <p:cNvGrpSpPr>
            <a:grpSpLocks/>
          </p:cNvGrpSpPr>
          <p:nvPr/>
        </p:nvGrpSpPr>
        <p:grpSpPr bwMode="auto">
          <a:xfrm>
            <a:off x="8323263" y="4911725"/>
            <a:ext cx="23812" cy="522288"/>
            <a:chOff x="5243" y="3094"/>
            <a:chExt cx="15" cy="329"/>
          </a:xfrm>
        </p:grpSpPr>
        <p:sp>
          <p:nvSpPr>
            <p:cNvPr id="30934" name="Line 155">
              <a:extLst>
                <a:ext uri="{FF2B5EF4-FFF2-40B4-BE49-F238E27FC236}">
                  <a16:creationId xmlns:a16="http://schemas.microsoft.com/office/drawing/2014/main" id="{2FC4525D-4582-46E3-8105-2F0825027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5" name="Line 156">
              <a:extLst>
                <a:ext uri="{FF2B5EF4-FFF2-40B4-BE49-F238E27FC236}">
                  <a16:creationId xmlns:a16="http://schemas.microsoft.com/office/drawing/2014/main" id="{0B240AC5-5E77-4112-9251-6FB6C8F4D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4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6" name="Line 157">
              <a:extLst>
                <a:ext uri="{FF2B5EF4-FFF2-40B4-BE49-F238E27FC236}">
                  <a16:creationId xmlns:a16="http://schemas.microsoft.com/office/drawing/2014/main" id="{B7013B43-1B14-4EE5-8FC4-D1052C02C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5" name="Group 162">
            <a:extLst>
              <a:ext uri="{FF2B5EF4-FFF2-40B4-BE49-F238E27FC236}">
                <a16:creationId xmlns:a16="http://schemas.microsoft.com/office/drawing/2014/main" id="{643149CE-89FD-4A81-AEDB-BA2F8236DA36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4911725"/>
            <a:ext cx="23812" cy="522288"/>
            <a:chOff x="5269" y="3094"/>
            <a:chExt cx="15" cy="329"/>
          </a:xfrm>
        </p:grpSpPr>
        <p:sp>
          <p:nvSpPr>
            <p:cNvPr id="30931" name="Line 159">
              <a:extLst>
                <a:ext uri="{FF2B5EF4-FFF2-40B4-BE49-F238E27FC236}">
                  <a16:creationId xmlns:a16="http://schemas.microsoft.com/office/drawing/2014/main" id="{F3EC2CEE-DBF1-4E46-B755-24E343BB4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2" name="Line 160">
              <a:extLst>
                <a:ext uri="{FF2B5EF4-FFF2-40B4-BE49-F238E27FC236}">
                  <a16:creationId xmlns:a16="http://schemas.microsoft.com/office/drawing/2014/main" id="{8BB3FFC0-21D7-4BA5-B6BE-3F24F7D60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69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3" name="Line 161">
              <a:extLst>
                <a:ext uri="{FF2B5EF4-FFF2-40B4-BE49-F238E27FC236}">
                  <a16:creationId xmlns:a16="http://schemas.microsoft.com/office/drawing/2014/main" id="{F4FCF794-E223-4523-952A-7D1E9C8B3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6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6" name="Group 166">
            <a:extLst>
              <a:ext uri="{FF2B5EF4-FFF2-40B4-BE49-F238E27FC236}">
                <a16:creationId xmlns:a16="http://schemas.microsoft.com/office/drawing/2014/main" id="{A5BC6F2E-7178-4C9A-BA7E-61C6FD63CDCB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4911725"/>
            <a:ext cx="23812" cy="522288"/>
            <a:chOff x="5295" y="3094"/>
            <a:chExt cx="15" cy="329"/>
          </a:xfrm>
        </p:grpSpPr>
        <p:sp>
          <p:nvSpPr>
            <p:cNvPr id="30928" name="Line 163">
              <a:extLst>
                <a:ext uri="{FF2B5EF4-FFF2-40B4-BE49-F238E27FC236}">
                  <a16:creationId xmlns:a16="http://schemas.microsoft.com/office/drawing/2014/main" id="{81D17AE5-0989-434B-9848-7372737CB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9" name="Line 164">
              <a:extLst>
                <a:ext uri="{FF2B5EF4-FFF2-40B4-BE49-F238E27FC236}">
                  <a16:creationId xmlns:a16="http://schemas.microsoft.com/office/drawing/2014/main" id="{99B0430D-2FD0-46D4-9765-EB5193875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5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30" name="Line 165">
              <a:extLst>
                <a:ext uri="{FF2B5EF4-FFF2-40B4-BE49-F238E27FC236}">
                  <a16:creationId xmlns:a16="http://schemas.microsoft.com/office/drawing/2014/main" id="{41D01C97-4EA7-4B35-A91A-939B8F802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2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7" name="Group 170">
            <a:extLst>
              <a:ext uri="{FF2B5EF4-FFF2-40B4-BE49-F238E27FC236}">
                <a16:creationId xmlns:a16="http://schemas.microsoft.com/office/drawing/2014/main" id="{FCF946D2-0C4D-4D21-B492-45E229434A0C}"/>
              </a:ext>
            </a:extLst>
          </p:cNvPr>
          <p:cNvGrpSpPr>
            <a:grpSpLocks/>
          </p:cNvGrpSpPr>
          <p:nvPr/>
        </p:nvGrpSpPr>
        <p:grpSpPr bwMode="auto">
          <a:xfrm>
            <a:off x="8447088" y="4911725"/>
            <a:ext cx="23812" cy="522288"/>
            <a:chOff x="5321" y="3094"/>
            <a:chExt cx="15" cy="329"/>
          </a:xfrm>
        </p:grpSpPr>
        <p:sp>
          <p:nvSpPr>
            <p:cNvPr id="30925" name="Line 167">
              <a:extLst>
                <a:ext uri="{FF2B5EF4-FFF2-40B4-BE49-F238E27FC236}">
                  <a16:creationId xmlns:a16="http://schemas.microsoft.com/office/drawing/2014/main" id="{ED8BECB5-A8F4-42CB-A640-FEB290E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6" name="Line 168">
              <a:extLst>
                <a:ext uri="{FF2B5EF4-FFF2-40B4-BE49-F238E27FC236}">
                  <a16:creationId xmlns:a16="http://schemas.microsoft.com/office/drawing/2014/main" id="{CA7BC651-A272-4920-86EB-60A6118B1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21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7" name="Line 169">
              <a:extLst>
                <a:ext uri="{FF2B5EF4-FFF2-40B4-BE49-F238E27FC236}">
                  <a16:creationId xmlns:a16="http://schemas.microsoft.com/office/drawing/2014/main" id="{E942E2ED-87F4-4CB6-A73E-3959CF998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8" name="Group 174">
            <a:extLst>
              <a:ext uri="{FF2B5EF4-FFF2-40B4-BE49-F238E27FC236}">
                <a16:creationId xmlns:a16="http://schemas.microsoft.com/office/drawing/2014/main" id="{1F2AB943-4057-49B8-8E43-83C9993FA738}"/>
              </a:ext>
            </a:extLst>
          </p:cNvPr>
          <p:cNvGrpSpPr>
            <a:grpSpLocks/>
          </p:cNvGrpSpPr>
          <p:nvPr/>
        </p:nvGrpSpPr>
        <p:grpSpPr bwMode="auto">
          <a:xfrm>
            <a:off x="8488363" y="4911725"/>
            <a:ext cx="23812" cy="522288"/>
            <a:chOff x="5347" y="3094"/>
            <a:chExt cx="15" cy="329"/>
          </a:xfrm>
        </p:grpSpPr>
        <p:sp>
          <p:nvSpPr>
            <p:cNvPr id="30922" name="Line 171">
              <a:extLst>
                <a:ext uri="{FF2B5EF4-FFF2-40B4-BE49-F238E27FC236}">
                  <a16:creationId xmlns:a16="http://schemas.microsoft.com/office/drawing/2014/main" id="{0C99801C-38B4-4300-9F6A-5405939A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4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3" name="Line 172">
              <a:extLst>
                <a:ext uri="{FF2B5EF4-FFF2-40B4-BE49-F238E27FC236}">
                  <a16:creationId xmlns:a16="http://schemas.microsoft.com/office/drawing/2014/main" id="{B7E0EF0F-BBAA-4172-B0C1-F6D5CDC9F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7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4" name="Line 173">
              <a:extLst>
                <a:ext uri="{FF2B5EF4-FFF2-40B4-BE49-F238E27FC236}">
                  <a16:creationId xmlns:a16="http://schemas.microsoft.com/office/drawing/2014/main" id="{6D1999FD-CB4A-42A9-9463-37B06F785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4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69" name="Group 178">
            <a:extLst>
              <a:ext uri="{FF2B5EF4-FFF2-40B4-BE49-F238E27FC236}">
                <a16:creationId xmlns:a16="http://schemas.microsoft.com/office/drawing/2014/main" id="{F3033BA7-069E-4D39-B449-82C71E4A47B8}"/>
              </a:ext>
            </a:extLst>
          </p:cNvPr>
          <p:cNvGrpSpPr>
            <a:grpSpLocks/>
          </p:cNvGrpSpPr>
          <p:nvPr/>
        </p:nvGrpSpPr>
        <p:grpSpPr bwMode="auto">
          <a:xfrm>
            <a:off x="8529638" y="4911725"/>
            <a:ext cx="23812" cy="522288"/>
            <a:chOff x="5373" y="3094"/>
            <a:chExt cx="15" cy="329"/>
          </a:xfrm>
        </p:grpSpPr>
        <p:sp>
          <p:nvSpPr>
            <p:cNvPr id="30919" name="Line 175">
              <a:extLst>
                <a:ext uri="{FF2B5EF4-FFF2-40B4-BE49-F238E27FC236}">
                  <a16:creationId xmlns:a16="http://schemas.microsoft.com/office/drawing/2014/main" id="{76D94D4B-4289-4055-A5D8-1CC2F1AE9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0" name="Line 176">
              <a:extLst>
                <a:ext uri="{FF2B5EF4-FFF2-40B4-BE49-F238E27FC236}">
                  <a16:creationId xmlns:a16="http://schemas.microsoft.com/office/drawing/2014/main" id="{F763CB70-94E2-45AC-87A8-9136894EE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21" name="Line 177">
              <a:extLst>
                <a:ext uri="{FF2B5EF4-FFF2-40B4-BE49-F238E27FC236}">
                  <a16:creationId xmlns:a16="http://schemas.microsoft.com/office/drawing/2014/main" id="{697B65B9-BD64-4225-B867-D26D2E847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0" name="Group 182">
            <a:extLst>
              <a:ext uri="{FF2B5EF4-FFF2-40B4-BE49-F238E27FC236}">
                <a16:creationId xmlns:a16="http://schemas.microsoft.com/office/drawing/2014/main" id="{7A98DCE6-7AAD-4F8C-8AE8-9F27D59A6516}"/>
              </a:ext>
            </a:extLst>
          </p:cNvPr>
          <p:cNvGrpSpPr>
            <a:grpSpLocks/>
          </p:cNvGrpSpPr>
          <p:nvPr/>
        </p:nvGrpSpPr>
        <p:grpSpPr bwMode="auto">
          <a:xfrm>
            <a:off x="7942263" y="4911725"/>
            <a:ext cx="23812" cy="522288"/>
            <a:chOff x="5003" y="3094"/>
            <a:chExt cx="15" cy="329"/>
          </a:xfrm>
        </p:grpSpPr>
        <p:sp>
          <p:nvSpPr>
            <p:cNvPr id="30916" name="Line 179">
              <a:extLst>
                <a:ext uri="{FF2B5EF4-FFF2-40B4-BE49-F238E27FC236}">
                  <a16:creationId xmlns:a16="http://schemas.microsoft.com/office/drawing/2014/main" id="{B8373E54-3D07-476C-8D52-AE591DC3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7" name="Line 180">
              <a:extLst>
                <a:ext uri="{FF2B5EF4-FFF2-40B4-BE49-F238E27FC236}">
                  <a16:creationId xmlns:a16="http://schemas.microsoft.com/office/drawing/2014/main" id="{DD43BA3E-D182-4534-B9B0-1070ADD7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8" name="Line 181">
              <a:extLst>
                <a:ext uri="{FF2B5EF4-FFF2-40B4-BE49-F238E27FC236}">
                  <a16:creationId xmlns:a16="http://schemas.microsoft.com/office/drawing/2014/main" id="{3C0C54E4-B971-43F4-B03C-A5A9A78BA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1" name="Group 186">
            <a:extLst>
              <a:ext uri="{FF2B5EF4-FFF2-40B4-BE49-F238E27FC236}">
                <a16:creationId xmlns:a16="http://schemas.microsoft.com/office/drawing/2014/main" id="{6F0A0467-175A-49C0-82E1-4C215763C71F}"/>
              </a:ext>
            </a:extLst>
          </p:cNvPr>
          <p:cNvGrpSpPr>
            <a:grpSpLocks/>
          </p:cNvGrpSpPr>
          <p:nvPr/>
        </p:nvGrpSpPr>
        <p:grpSpPr bwMode="auto">
          <a:xfrm>
            <a:off x="7983538" y="4911725"/>
            <a:ext cx="23812" cy="522288"/>
            <a:chOff x="5029" y="3094"/>
            <a:chExt cx="15" cy="329"/>
          </a:xfrm>
        </p:grpSpPr>
        <p:sp>
          <p:nvSpPr>
            <p:cNvPr id="30913" name="Line 183">
              <a:extLst>
                <a:ext uri="{FF2B5EF4-FFF2-40B4-BE49-F238E27FC236}">
                  <a16:creationId xmlns:a16="http://schemas.microsoft.com/office/drawing/2014/main" id="{3BEB17E7-5986-483D-B092-16A51FC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6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4" name="Line 184">
              <a:extLst>
                <a:ext uri="{FF2B5EF4-FFF2-40B4-BE49-F238E27FC236}">
                  <a16:creationId xmlns:a16="http://schemas.microsoft.com/office/drawing/2014/main" id="{37D574AC-8F23-4EB6-A346-9F6EC2F61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9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5" name="Line 185">
              <a:extLst>
                <a:ext uri="{FF2B5EF4-FFF2-40B4-BE49-F238E27FC236}">
                  <a16:creationId xmlns:a16="http://schemas.microsoft.com/office/drawing/2014/main" id="{30B92B06-A4A9-4865-9360-9F52C3223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6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2" name="Group 190">
            <a:extLst>
              <a:ext uri="{FF2B5EF4-FFF2-40B4-BE49-F238E27FC236}">
                <a16:creationId xmlns:a16="http://schemas.microsoft.com/office/drawing/2014/main" id="{89EAAFB2-8372-4599-BA2B-E8434A5D6232}"/>
              </a:ext>
            </a:extLst>
          </p:cNvPr>
          <p:cNvGrpSpPr>
            <a:grpSpLocks/>
          </p:cNvGrpSpPr>
          <p:nvPr/>
        </p:nvGrpSpPr>
        <p:grpSpPr bwMode="auto">
          <a:xfrm>
            <a:off x="8024813" y="4911725"/>
            <a:ext cx="23812" cy="522288"/>
            <a:chOff x="5055" y="3094"/>
            <a:chExt cx="15" cy="329"/>
          </a:xfrm>
        </p:grpSpPr>
        <p:sp>
          <p:nvSpPr>
            <p:cNvPr id="30910" name="Line 187">
              <a:extLst>
                <a:ext uri="{FF2B5EF4-FFF2-40B4-BE49-F238E27FC236}">
                  <a16:creationId xmlns:a16="http://schemas.microsoft.com/office/drawing/2014/main" id="{52A1DD95-C7B0-48C0-B048-47A6C36F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1" name="Line 188">
              <a:extLst>
                <a:ext uri="{FF2B5EF4-FFF2-40B4-BE49-F238E27FC236}">
                  <a16:creationId xmlns:a16="http://schemas.microsoft.com/office/drawing/2014/main" id="{075AD090-6C06-40BC-9F77-5DF100FC8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55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12" name="Line 189">
              <a:extLst>
                <a:ext uri="{FF2B5EF4-FFF2-40B4-BE49-F238E27FC236}">
                  <a16:creationId xmlns:a16="http://schemas.microsoft.com/office/drawing/2014/main" id="{EAE29CB4-0449-44FC-A5CB-FB2B93C68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3" name="Group 194">
            <a:extLst>
              <a:ext uri="{FF2B5EF4-FFF2-40B4-BE49-F238E27FC236}">
                <a16:creationId xmlns:a16="http://schemas.microsoft.com/office/drawing/2014/main" id="{5A971973-A17E-4697-B09E-DE83BA2C5AEA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4911725"/>
            <a:ext cx="23812" cy="522288"/>
            <a:chOff x="5081" y="3094"/>
            <a:chExt cx="15" cy="329"/>
          </a:xfrm>
        </p:grpSpPr>
        <p:sp>
          <p:nvSpPr>
            <p:cNvPr id="30907" name="Line 191">
              <a:extLst>
                <a:ext uri="{FF2B5EF4-FFF2-40B4-BE49-F238E27FC236}">
                  <a16:creationId xmlns:a16="http://schemas.microsoft.com/office/drawing/2014/main" id="{F546CFE6-389A-4DD0-95A0-57C9A151A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8" name="Line 192">
              <a:extLst>
                <a:ext uri="{FF2B5EF4-FFF2-40B4-BE49-F238E27FC236}">
                  <a16:creationId xmlns:a16="http://schemas.microsoft.com/office/drawing/2014/main" id="{C0F9D267-9C7E-43ED-943C-F5B8DBF48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1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9" name="Line 193">
              <a:extLst>
                <a:ext uri="{FF2B5EF4-FFF2-40B4-BE49-F238E27FC236}">
                  <a16:creationId xmlns:a16="http://schemas.microsoft.com/office/drawing/2014/main" id="{03A8771A-9A62-4B37-B753-64C0998B0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4" name="Group 198">
            <a:extLst>
              <a:ext uri="{FF2B5EF4-FFF2-40B4-BE49-F238E27FC236}">
                <a16:creationId xmlns:a16="http://schemas.microsoft.com/office/drawing/2014/main" id="{8877CBB3-EFC4-4C65-8290-55FB9973F170}"/>
              </a:ext>
            </a:extLst>
          </p:cNvPr>
          <p:cNvGrpSpPr>
            <a:grpSpLocks/>
          </p:cNvGrpSpPr>
          <p:nvPr/>
        </p:nvGrpSpPr>
        <p:grpSpPr bwMode="auto">
          <a:xfrm>
            <a:off x="8107363" y="4911725"/>
            <a:ext cx="23812" cy="522288"/>
            <a:chOff x="5107" y="3094"/>
            <a:chExt cx="15" cy="329"/>
          </a:xfrm>
        </p:grpSpPr>
        <p:sp>
          <p:nvSpPr>
            <p:cNvPr id="30904" name="Line 195">
              <a:extLst>
                <a:ext uri="{FF2B5EF4-FFF2-40B4-BE49-F238E27FC236}">
                  <a16:creationId xmlns:a16="http://schemas.microsoft.com/office/drawing/2014/main" id="{63A00DBA-DA12-41DC-BAD4-6E6834ABE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5" name="Line 196">
              <a:extLst>
                <a:ext uri="{FF2B5EF4-FFF2-40B4-BE49-F238E27FC236}">
                  <a16:creationId xmlns:a16="http://schemas.microsoft.com/office/drawing/2014/main" id="{8615387C-DF19-4A52-9B7E-F79D05C6A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7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6" name="Line 197">
              <a:extLst>
                <a:ext uri="{FF2B5EF4-FFF2-40B4-BE49-F238E27FC236}">
                  <a16:creationId xmlns:a16="http://schemas.microsoft.com/office/drawing/2014/main" id="{9548986D-C1F0-41CB-9B8E-C02D7DEE2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4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5" name="Group 202">
            <a:extLst>
              <a:ext uri="{FF2B5EF4-FFF2-40B4-BE49-F238E27FC236}">
                <a16:creationId xmlns:a16="http://schemas.microsoft.com/office/drawing/2014/main" id="{B1943B08-CC7C-4028-9A6E-CB0B2AFB8242}"/>
              </a:ext>
            </a:extLst>
          </p:cNvPr>
          <p:cNvGrpSpPr>
            <a:grpSpLocks/>
          </p:cNvGrpSpPr>
          <p:nvPr/>
        </p:nvGrpSpPr>
        <p:grpSpPr bwMode="auto">
          <a:xfrm>
            <a:off x="8148638" y="4911725"/>
            <a:ext cx="23812" cy="522288"/>
            <a:chOff x="5133" y="3094"/>
            <a:chExt cx="15" cy="329"/>
          </a:xfrm>
        </p:grpSpPr>
        <p:sp>
          <p:nvSpPr>
            <p:cNvPr id="30901" name="Line 199">
              <a:extLst>
                <a:ext uri="{FF2B5EF4-FFF2-40B4-BE49-F238E27FC236}">
                  <a16:creationId xmlns:a16="http://schemas.microsoft.com/office/drawing/2014/main" id="{004ECCF9-8A95-4338-B59C-7FB7B3DF1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2" name="Line 200">
              <a:extLst>
                <a:ext uri="{FF2B5EF4-FFF2-40B4-BE49-F238E27FC236}">
                  <a16:creationId xmlns:a16="http://schemas.microsoft.com/office/drawing/2014/main" id="{A4B5C4FB-5667-4E6C-8003-16203459D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3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3" name="Line 201">
              <a:extLst>
                <a:ext uri="{FF2B5EF4-FFF2-40B4-BE49-F238E27FC236}">
                  <a16:creationId xmlns:a16="http://schemas.microsoft.com/office/drawing/2014/main" id="{33262CB0-2FFC-405E-8A28-067CBBE34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6" name="Group 206">
            <a:extLst>
              <a:ext uri="{FF2B5EF4-FFF2-40B4-BE49-F238E27FC236}">
                <a16:creationId xmlns:a16="http://schemas.microsoft.com/office/drawing/2014/main" id="{26F56895-E785-4DE4-9CAA-2467D7E73C38}"/>
              </a:ext>
            </a:extLst>
          </p:cNvPr>
          <p:cNvGrpSpPr>
            <a:grpSpLocks/>
          </p:cNvGrpSpPr>
          <p:nvPr/>
        </p:nvGrpSpPr>
        <p:grpSpPr bwMode="auto">
          <a:xfrm>
            <a:off x="7561263" y="4911725"/>
            <a:ext cx="23812" cy="522288"/>
            <a:chOff x="4763" y="3094"/>
            <a:chExt cx="15" cy="329"/>
          </a:xfrm>
        </p:grpSpPr>
        <p:sp>
          <p:nvSpPr>
            <p:cNvPr id="30898" name="Line 203">
              <a:extLst>
                <a:ext uri="{FF2B5EF4-FFF2-40B4-BE49-F238E27FC236}">
                  <a16:creationId xmlns:a16="http://schemas.microsoft.com/office/drawing/2014/main" id="{76949898-7FD4-4EA3-9983-F85CA40B9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9" name="Line 204">
              <a:extLst>
                <a:ext uri="{FF2B5EF4-FFF2-40B4-BE49-F238E27FC236}">
                  <a16:creationId xmlns:a16="http://schemas.microsoft.com/office/drawing/2014/main" id="{60DE8BA1-5240-4DDD-B3B1-E71F45D79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6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900" name="Line 205">
              <a:extLst>
                <a:ext uri="{FF2B5EF4-FFF2-40B4-BE49-F238E27FC236}">
                  <a16:creationId xmlns:a16="http://schemas.microsoft.com/office/drawing/2014/main" id="{A50C3354-3344-4F02-A06D-0104A66F6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7" name="Group 210">
            <a:extLst>
              <a:ext uri="{FF2B5EF4-FFF2-40B4-BE49-F238E27FC236}">
                <a16:creationId xmlns:a16="http://schemas.microsoft.com/office/drawing/2014/main" id="{465E999E-D4F8-459D-AAF3-C2C39EC3A4CF}"/>
              </a:ext>
            </a:extLst>
          </p:cNvPr>
          <p:cNvGrpSpPr>
            <a:grpSpLocks/>
          </p:cNvGrpSpPr>
          <p:nvPr/>
        </p:nvGrpSpPr>
        <p:grpSpPr bwMode="auto">
          <a:xfrm>
            <a:off x="7602538" y="4911725"/>
            <a:ext cx="23812" cy="522288"/>
            <a:chOff x="4789" y="3094"/>
            <a:chExt cx="15" cy="329"/>
          </a:xfrm>
        </p:grpSpPr>
        <p:sp>
          <p:nvSpPr>
            <p:cNvPr id="30895" name="Line 207">
              <a:extLst>
                <a:ext uri="{FF2B5EF4-FFF2-40B4-BE49-F238E27FC236}">
                  <a16:creationId xmlns:a16="http://schemas.microsoft.com/office/drawing/2014/main" id="{DC791F9E-267C-4E3F-A6F2-188F380A8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6" name="Line 208">
              <a:extLst>
                <a:ext uri="{FF2B5EF4-FFF2-40B4-BE49-F238E27FC236}">
                  <a16:creationId xmlns:a16="http://schemas.microsoft.com/office/drawing/2014/main" id="{10AD9F91-E9BC-42CA-A16C-462E0BBF2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9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7" name="Line 209">
              <a:extLst>
                <a:ext uri="{FF2B5EF4-FFF2-40B4-BE49-F238E27FC236}">
                  <a16:creationId xmlns:a16="http://schemas.microsoft.com/office/drawing/2014/main" id="{F3AAAA90-C444-4D62-AC6A-1320CE555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6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8" name="Group 214">
            <a:extLst>
              <a:ext uri="{FF2B5EF4-FFF2-40B4-BE49-F238E27FC236}">
                <a16:creationId xmlns:a16="http://schemas.microsoft.com/office/drawing/2014/main" id="{68C9C5E1-66F1-4D79-B2AF-46355BF6F576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4911725"/>
            <a:ext cx="23812" cy="522288"/>
            <a:chOff x="4815" y="3094"/>
            <a:chExt cx="15" cy="329"/>
          </a:xfrm>
        </p:grpSpPr>
        <p:sp>
          <p:nvSpPr>
            <p:cNvPr id="30892" name="Line 211">
              <a:extLst>
                <a:ext uri="{FF2B5EF4-FFF2-40B4-BE49-F238E27FC236}">
                  <a16:creationId xmlns:a16="http://schemas.microsoft.com/office/drawing/2014/main" id="{94E16172-C53B-4892-84C4-E0658B273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3" name="Line 212">
              <a:extLst>
                <a:ext uri="{FF2B5EF4-FFF2-40B4-BE49-F238E27FC236}">
                  <a16:creationId xmlns:a16="http://schemas.microsoft.com/office/drawing/2014/main" id="{74A647D0-EE1D-43D5-ACAF-277A92CC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5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4" name="Line 213">
              <a:extLst>
                <a:ext uri="{FF2B5EF4-FFF2-40B4-BE49-F238E27FC236}">
                  <a16:creationId xmlns:a16="http://schemas.microsoft.com/office/drawing/2014/main" id="{BA26A085-AB20-4C0E-AD96-E7BB1E299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2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79" name="Group 218">
            <a:extLst>
              <a:ext uri="{FF2B5EF4-FFF2-40B4-BE49-F238E27FC236}">
                <a16:creationId xmlns:a16="http://schemas.microsoft.com/office/drawing/2014/main" id="{B141ECC4-F085-43F9-8828-99D054361B66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4914900"/>
            <a:ext cx="23813" cy="522288"/>
            <a:chOff x="4870" y="3096"/>
            <a:chExt cx="15" cy="329"/>
          </a:xfrm>
        </p:grpSpPr>
        <p:sp>
          <p:nvSpPr>
            <p:cNvPr id="30889" name="Line 215">
              <a:extLst>
                <a:ext uri="{FF2B5EF4-FFF2-40B4-BE49-F238E27FC236}">
                  <a16:creationId xmlns:a16="http://schemas.microsoft.com/office/drawing/2014/main" id="{A5B8AA08-5C7D-4C5D-BC71-48E5862E8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3096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0" name="Line 216">
              <a:extLst>
                <a:ext uri="{FF2B5EF4-FFF2-40B4-BE49-F238E27FC236}">
                  <a16:creationId xmlns:a16="http://schemas.microsoft.com/office/drawing/2014/main" id="{A22A0D70-CF94-46A0-B93C-35D869544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0" y="3372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91" name="Line 217">
              <a:extLst>
                <a:ext uri="{FF2B5EF4-FFF2-40B4-BE49-F238E27FC236}">
                  <a16:creationId xmlns:a16="http://schemas.microsoft.com/office/drawing/2014/main" id="{922E9B3E-1A98-4C8B-85F6-312D5BC7A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7" y="3372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80" name="Group 222">
            <a:extLst>
              <a:ext uri="{FF2B5EF4-FFF2-40B4-BE49-F238E27FC236}">
                <a16:creationId xmlns:a16="http://schemas.microsoft.com/office/drawing/2014/main" id="{12DB371D-118A-4D80-8EF8-E3985AE0E72A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4914900"/>
            <a:ext cx="23812" cy="522288"/>
            <a:chOff x="4843" y="3096"/>
            <a:chExt cx="15" cy="329"/>
          </a:xfrm>
        </p:grpSpPr>
        <p:sp>
          <p:nvSpPr>
            <p:cNvPr id="30886" name="Line 219">
              <a:extLst>
                <a:ext uri="{FF2B5EF4-FFF2-40B4-BE49-F238E27FC236}">
                  <a16:creationId xmlns:a16="http://schemas.microsoft.com/office/drawing/2014/main" id="{D4176B5A-91AF-44FF-BEAD-9A5B8CA50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3096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7" name="Line 220">
              <a:extLst>
                <a:ext uri="{FF2B5EF4-FFF2-40B4-BE49-F238E27FC236}">
                  <a16:creationId xmlns:a16="http://schemas.microsoft.com/office/drawing/2014/main" id="{89936BB1-ACE9-4D34-955D-BC45611F6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3" y="3372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8" name="Line 221">
              <a:extLst>
                <a:ext uri="{FF2B5EF4-FFF2-40B4-BE49-F238E27FC236}">
                  <a16:creationId xmlns:a16="http://schemas.microsoft.com/office/drawing/2014/main" id="{E067E7F9-D6EB-44BB-B22A-309DB9E28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0" y="3372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81" name="Group 226">
            <a:extLst>
              <a:ext uri="{FF2B5EF4-FFF2-40B4-BE49-F238E27FC236}">
                <a16:creationId xmlns:a16="http://schemas.microsoft.com/office/drawing/2014/main" id="{CCBED666-30E3-42DF-B294-13D8CB057C24}"/>
              </a:ext>
            </a:extLst>
          </p:cNvPr>
          <p:cNvGrpSpPr>
            <a:grpSpLocks/>
          </p:cNvGrpSpPr>
          <p:nvPr/>
        </p:nvGrpSpPr>
        <p:grpSpPr bwMode="auto">
          <a:xfrm>
            <a:off x="7767638" y="4911725"/>
            <a:ext cx="23812" cy="522288"/>
            <a:chOff x="4893" y="3094"/>
            <a:chExt cx="15" cy="329"/>
          </a:xfrm>
        </p:grpSpPr>
        <p:sp>
          <p:nvSpPr>
            <p:cNvPr id="30883" name="Line 223">
              <a:extLst>
                <a:ext uri="{FF2B5EF4-FFF2-40B4-BE49-F238E27FC236}">
                  <a16:creationId xmlns:a16="http://schemas.microsoft.com/office/drawing/2014/main" id="{B362E379-B523-4432-A46A-CE9D495C1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3094"/>
              <a:ext cx="1" cy="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4" name="Line 224">
              <a:extLst>
                <a:ext uri="{FF2B5EF4-FFF2-40B4-BE49-F238E27FC236}">
                  <a16:creationId xmlns:a16="http://schemas.microsoft.com/office/drawing/2014/main" id="{8D847C84-DED1-465D-9F98-85189E85F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3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5" name="Line 225">
              <a:extLst>
                <a:ext uri="{FF2B5EF4-FFF2-40B4-BE49-F238E27FC236}">
                  <a16:creationId xmlns:a16="http://schemas.microsoft.com/office/drawing/2014/main" id="{97C827F4-EB5D-416A-9BBA-6F4A4B06E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0" y="3370"/>
              <a:ext cx="8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0782" name="Rectangle 227">
            <a:extLst>
              <a:ext uri="{FF2B5EF4-FFF2-40B4-BE49-F238E27FC236}">
                <a16:creationId xmlns:a16="http://schemas.microsoft.com/office/drawing/2014/main" id="{59D508E5-D030-475F-A843-E0F9B98C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47212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3" name="Rectangle 228">
            <a:extLst>
              <a:ext uri="{FF2B5EF4-FFF2-40B4-BE49-F238E27FC236}">
                <a16:creationId xmlns:a16="http://schemas.microsoft.com/office/drawing/2014/main" id="{13469FCB-FD55-455A-818B-F446008C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47212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4" name="Rectangle 229">
            <a:extLst>
              <a:ext uri="{FF2B5EF4-FFF2-40B4-BE49-F238E27FC236}">
                <a16:creationId xmlns:a16="http://schemas.microsoft.com/office/drawing/2014/main" id="{46D29A0F-EE21-403F-A3FF-80031A7C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3" y="4721225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5" name="Rectangle 230">
            <a:extLst>
              <a:ext uri="{FF2B5EF4-FFF2-40B4-BE49-F238E27FC236}">
                <a16:creationId xmlns:a16="http://schemas.microsoft.com/office/drawing/2014/main" id="{13D9D57B-5FF6-4E9B-9E26-D05360D0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38957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6" name="Rectangle 231">
            <a:extLst>
              <a:ext uri="{FF2B5EF4-FFF2-40B4-BE49-F238E27FC236}">
                <a16:creationId xmlns:a16="http://schemas.microsoft.com/office/drawing/2014/main" id="{A5BF6122-B571-4419-A29C-3C607CB0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8957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7" name="Rectangle 232">
            <a:extLst>
              <a:ext uri="{FF2B5EF4-FFF2-40B4-BE49-F238E27FC236}">
                <a16:creationId xmlns:a16="http://schemas.microsoft.com/office/drawing/2014/main" id="{BCAAAAF2-9509-419B-AABF-54ED25E9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8957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788" name="Line 233">
            <a:extLst>
              <a:ext uri="{FF2B5EF4-FFF2-40B4-BE49-F238E27FC236}">
                <a16:creationId xmlns:a16="http://schemas.microsoft.com/office/drawing/2014/main" id="{823459DE-BFB9-4D97-8A07-201990284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230563"/>
            <a:ext cx="1588" cy="525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30789" name="Group 236">
            <a:extLst>
              <a:ext uri="{FF2B5EF4-FFF2-40B4-BE49-F238E27FC236}">
                <a16:creationId xmlns:a16="http://schemas.microsoft.com/office/drawing/2014/main" id="{6668929B-5EFF-43CB-BEF0-AEBB799BB997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3673475"/>
            <a:ext cx="46038" cy="85725"/>
            <a:chOff x="4364" y="2314"/>
            <a:chExt cx="29" cy="54"/>
          </a:xfrm>
        </p:grpSpPr>
        <p:sp>
          <p:nvSpPr>
            <p:cNvPr id="30881" name="Line 234">
              <a:extLst>
                <a:ext uri="{FF2B5EF4-FFF2-40B4-BE49-F238E27FC236}">
                  <a16:creationId xmlns:a16="http://schemas.microsoft.com/office/drawing/2014/main" id="{C3EE4B2F-40FE-49BF-A481-5D75E7607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2" name="Line 235">
              <a:extLst>
                <a:ext uri="{FF2B5EF4-FFF2-40B4-BE49-F238E27FC236}">
                  <a16:creationId xmlns:a16="http://schemas.microsoft.com/office/drawing/2014/main" id="{AEEBCC58-4B49-4370-A115-720E3D14F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0" name="Group 240">
            <a:extLst>
              <a:ext uri="{FF2B5EF4-FFF2-40B4-BE49-F238E27FC236}">
                <a16:creationId xmlns:a16="http://schemas.microsoft.com/office/drawing/2014/main" id="{8192C16B-C255-4FDA-9BC6-894DFBD4909F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230563"/>
            <a:ext cx="46038" cy="528637"/>
            <a:chOff x="3356" y="2035"/>
            <a:chExt cx="29" cy="333"/>
          </a:xfrm>
        </p:grpSpPr>
        <p:sp>
          <p:nvSpPr>
            <p:cNvPr id="30878" name="Line 237">
              <a:extLst>
                <a:ext uri="{FF2B5EF4-FFF2-40B4-BE49-F238E27FC236}">
                  <a16:creationId xmlns:a16="http://schemas.microsoft.com/office/drawing/2014/main" id="{4336A34F-7BEF-4B79-A52B-AA6ED1610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9" name="Line 238">
              <a:extLst>
                <a:ext uri="{FF2B5EF4-FFF2-40B4-BE49-F238E27FC236}">
                  <a16:creationId xmlns:a16="http://schemas.microsoft.com/office/drawing/2014/main" id="{78060213-28AF-4635-8F02-0BABCE9A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80" name="Line 239">
              <a:extLst>
                <a:ext uri="{FF2B5EF4-FFF2-40B4-BE49-F238E27FC236}">
                  <a16:creationId xmlns:a16="http://schemas.microsoft.com/office/drawing/2014/main" id="{86A1BEA0-3EF7-44B8-B5CC-2C36DC9BD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1" name="Group 244">
            <a:extLst>
              <a:ext uri="{FF2B5EF4-FFF2-40B4-BE49-F238E27FC236}">
                <a16:creationId xmlns:a16="http://schemas.microsoft.com/office/drawing/2014/main" id="{7A635FD0-7681-4EA3-B1E6-2EB8DD323E7A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3230563"/>
            <a:ext cx="46038" cy="528637"/>
            <a:chOff x="4316" y="2035"/>
            <a:chExt cx="29" cy="333"/>
          </a:xfrm>
        </p:grpSpPr>
        <p:sp>
          <p:nvSpPr>
            <p:cNvPr id="30875" name="Line 241">
              <a:extLst>
                <a:ext uri="{FF2B5EF4-FFF2-40B4-BE49-F238E27FC236}">
                  <a16:creationId xmlns:a16="http://schemas.microsoft.com/office/drawing/2014/main" id="{EF69B7FB-D3D3-45E3-82D7-FD2B40B97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6" name="Line 242">
              <a:extLst>
                <a:ext uri="{FF2B5EF4-FFF2-40B4-BE49-F238E27FC236}">
                  <a16:creationId xmlns:a16="http://schemas.microsoft.com/office/drawing/2014/main" id="{891B4884-C256-45D5-9C8C-57ABB7522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7" name="Line 243">
              <a:extLst>
                <a:ext uri="{FF2B5EF4-FFF2-40B4-BE49-F238E27FC236}">
                  <a16:creationId xmlns:a16="http://schemas.microsoft.com/office/drawing/2014/main" id="{8C1C7AA5-C7B6-46DD-B343-325C7FC33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2" name="Group 248">
            <a:extLst>
              <a:ext uri="{FF2B5EF4-FFF2-40B4-BE49-F238E27FC236}">
                <a16:creationId xmlns:a16="http://schemas.microsoft.com/office/drawing/2014/main" id="{CAC9AA25-884C-4889-9730-A3A0E315B56C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3230563"/>
            <a:ext cx="46038" cy="528637"/>
            <a:chOff x="4124" y="2035"/>
            <a:chExt cx="29" cy="333"/>
          </a:xfrm>
        </p:grpSpPr>
        <p:sp>
          <p:nvSpPr>
            <p:cNvPr id="30872" name="Line 245">
              <a:extLst>
                <a:ext uri="{FF2B5EF4-FFF2-40B4-BE49-F238E27FC236}">
                  <a16:creationId xmlns:a16="http://schemas.microsoft.com/office/drawing/2014/main" id="{DE02C414-2B95-4E65-9446-2A3A58141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3" name="Line 246">
              <a:extLst>
                <a:ext uri="{FF2B5EF4-FFF2-40B4-BE49-F238E27FC236}">
                  <a16:creationId xmlns:a16="http://schemas.microsoft.com/office/drawing/2014/main" id="{67069430-A45C-4CC9-806A-AAF959044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4" name="Line 247">
              <a:extLst>
                <a:ext uri="{FF2B5EF4-FFF2-40B4-BE49-F238E27FC236}">
                  <a16:creationId xmlns:a16="http://schemas.microsoft.com/office/drawing/2014/main" id="{EA1A55CF-2E73-46AA-A759-E1B49E7EB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3" name="Group 252">
            <a:extLst>
              <a:ext uri="{FF2B5EF4-FFF2-40B4-BE49-F238E27FC236}">
                <a16:creationId xmlns:a16="http://schemas.microsoft.com/office/drawing/2014/main" id="{C9A4C1DE-D4B6-444D-BBFF-720CA7FBB3A3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3230563"/>
            <a:ext cx="46038" cy="528637"/>
            <a:chOff x="4076" y="2035"/>
            <a:chExt cx="29" cy="333"/>
          </a:xfrm>
        </p:grpSpPr>
        <p:sp>
          <p:nvSpPr>
            <p:cNvPr id="30869" name="Line 249">
              <a:extLst>
                <a:ext uri="{FF2B5EF4-FFF2-40B4-BE49-F238E27FC236}">
                  <a16:creationId xmlns:a16="http://schemas.microsoft.com/office/drawing/2014/main" id="{97361B91-416F-48DC-BEDF-F421B629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0" name="Line 250">
              <a:extLst>
                <a:ext uri="{FF2B5EF4-FFF2-40B4-BE49-F238E27FC236}">
                  <a16:creationId xmlns:a16="http://schemas.microsoft.com/office/drawing/2014/main" id="{47AFF593-BCB9-4179-B0F6-50BEF6C1E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7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71" name="Line 251">
              <a:extLst>
                <a:ext uri="{FF2B5EF4-FFF2-40B4-BE49-F238E27FC236}">
                  <a16:creationId xmlns:a16="http://schemas.microsoft.com/office/drawing/2014/main" id="{F1B4F4A8-5570-49F2-A208-72AA88243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4" name="Group 256">
            <a:extLst>
              <a:ext uri="{FF2B5EF4-FFF2-40B4-BE49-F238E27FC236}">
                <a16:creationId xmlns:a16="http://schemas.microsoft.com/office/drawing/2014/main" id="{5FCBBF0C-87C8-479B-B229-EE8095733D92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3230563"/>
            <a:ext cx="46038" cy="528637"/>
            <a:chOff x="3884" y="2035"/>
            <a:chExt cx="29" cy="333"/>
          </a:xfrm>
        </p:grpSpPr>
        <p:sp>
          <p:nvSpPr>
            <p:cNvPr id="30866" name="Line 253">
              <a:extLst>
                <a:ext uri="{FF2B5EF4-FFF2-40B4-BE49-F238E27FC236}">
                  <a16:creationId xmlns:a16="http://schemas.microsoft.com/office/drawing/2014/main" id="{6EC9413B-AA54-4B92-B3C2-B63A191D2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7" name="Line 254">
              <a:extLst>
                <a:ext uri="{FF2B5EF4-FFF2-40B4-BE49-F238E27FC236}">
                  <a16:creationId xmlns:a16="http://schemas.microsoft.com/office/drawing/2014/main" id="{9ACB668B-868D-4B42-8EFC-D2D02830F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8" name="Line 255">
              <a:extLst>
                <a:ext uri="{FF2B5EF4-FFF2-40B4-BE49-F238E27FC236}">
                  <a16:creationId xmlns:a16="http://schemas.microsoft.com/office/drawing/2014/main" id="{213CB497-0F8B-48C5-AE03-ED4F773B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5" name="Group 260">
            <a:extLst>
              <a:ext uri="{FF2B5EF4-FFF2-40B4-BE49-F238E27FC236}">
                <a16:creationId xmlns:a16="http://schemas.microsoft.com/office/drawing/2014/main" id="{6674B9CA-1463-4C2D-A7D9-1DC331DB6F75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3230563"/>
            <a:ext cx="46038" cy="528637"/>
            <a:chOff x="3836" y="2035"/>
            <a:chExt cx="29" cy="333"/>
          </a:xfrm>
        </p:grpSpPr>
        <p:sp>
          <p:nvSpPr>
            <p:cNvPr id="30863" name="Line 257">
              <a:extLst>
                <a:ext uri="{FF2B5EF4-FFF2-40B4-BE49-F238E27FC236}">
                  <a16:creationId xmlns:a16="http://schemas.microsoft.com/office/drawing/2014/main" id="{811FC39D-ACAE-4C83-9AE7-B5C1EE3C7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4" name="Line 258">
              <a:extLst>
                <a:ext uri="{FF2B5EF4-FFF2-40B4-BE49-F238E27FC236}">
                  <a16:creationId xmlns:a16="http://schemas.microsoft.com/office/drawing/2014/main" id="{B0447384-0B50-43DF-BE8A-11E46590D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5" name="Line 259">
              <a:extLst>
                <a:ext uri="{FF2B5EF4-FFF2-40B4-BE49-F238E27FC236}">
                  <a16:creationId xmlns:a16="http://schemas.microsoft.com/office/drawing/2014/main" id="{EC4B5AF5-D32D-413D-AA67-3C3EEA59A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6" name="Group 264">
            <a:extLst>
              <a:ext uri="{FF2B5EF4-FFF2-40B4-BE49-F238E27FC236}">
                <a16:creationId xmlns:a16="http://schemas.microsoft.com/office/drawing/2014/main" id="{F5C57FFF-3376-4A18-AEC5-F2A06793A54C}"/>
              </a:ext>
            </a:extLst>
          </p:cNvPr>
          <p:cNvGrpSpPr>
            <a:grpSpLocks/>
          </p:cNvGrpSpPr>
          <p:nvPr/>
        </p:nvGrpSpPr>
        <p:grpSpPr bwMode="auto">
          <a:xfrm>
            <a:off x="7232650" y="3230563"/>
            <a:ext cx="46038" cy="528637"/>
            <a:chOff x="4556" y="2035"/>
            <a:chExt cx="29" cy="333"/>
          </a:xfrm>
        </p:grpSpPr>
        <p:sp>
          <p:nvSpPr>
            <p:cNvPr id="30860" name="Line 261">
              <a:extLst>
                <a:ext uri="{FF2B5EF4-FFF2-40B4-BE49-F238E27FC236}">
                  <a16:creationId xmlns:a16="http://schemas.microsoft.com/office/drawing/2014/main" id="{A8A781CD-8F58-4DE3-9832-19C575C1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1" name="Line 262">
              <a:extLst>
                <a:ext uri="{FF2B5EF4-FFF2-40B4-BE49-F238E27FC236}">
                  <a16:creationId xmlns:a16="http://schemas.microsoft.com/office/drawing/2014/main" id="{FD8702F4-712C-49B4-9D1F-6566098D6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62" name="Line 263">
              <a:extLst>
                <a:ext uri="{FF2B5EF4-FFF2-40B4-BE49-F238E27FC236}">
                  <a16:creationId xmlns:a16="http://schemas.microsoft.com/office/drawing/2014/main" id="{565B3525-E088-4719-86E0-D411B097D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7" name="Group 268">
            <a:extLst>
              <a:ext uri="{FF2B5EF4-FFF2-40B4-BE49-F238E27FC236}">
                <a16:creationId xmlns:a16="http://schemas.microsoft.com/office/drawing/2014/main" id="{3B06D057-5DD2-4444-820F-666E4073253D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230563"/>
            <a:ext cx="46038" cy="528637"/>
            <a:chOff x="4604" y="2035"/>
            <a:chExt cx="29" cy="333"/>
          </a:xfrm>
        </p:grpSpPr>
        <p:sp>
          <p:nvSpPr>
            <p:cNvPr id="30857" name="Line 265">
              <a:extLst>
                <a:ext uri="{FF2B5EF4-FFF2-40B4-BE49-F238E27FC236}">
                  <a16:creationId xmlns:a16="http://schemas.microsoft.com/office/drawing/2014/main" id="{2D97BC7E-16A7-45BB-BD1F-F1B75B9AD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8" name="Line 266">
              <a:extLst>
                <a:ext uri="{FF2B5EF4-FFF2-40B4-BE49-F238E27FC236}">
                  <a16:creationId xmlns:a16="http://schemas.microsoft.com/office/drawing/2014/main" id="{DBA56CCC-001A-448C-84E1-B09ADF7CF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9" name="Line 267">
              <a:extLst>
                <a:ext uri="{FF2B5EF4-FFF2-40B4-BE49-F238E27FC236}">
                  <a16:creationId xmlns:a16="http://schemas.microsoft.com/office/drawing/2014/main" id="{1885D9EC-E31D-459F-83A3-F05A933D2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8" name="Group 272">
            <a:extLst>
              <a:ext uri="{FF2B5EF4-FFF2-40B4-BE49-F238E27FC236}">
                <a16:creationId xmlns:a16="http://schemas.microsoft.com/office/drawing/2014/main" id="{C041E651-6379-40C8-90D1-8D56504EEBCB}"/>
              </a:ext>
            </a:extLst>
          </p:cNvPr>
          <p:cNvGrpSpPr>
            <a:grpSpLocks/>
          </p:cNvGrpSpPr>
          <p:nvPr/>
        </p:nvGrpSpPr>
        <p:grpSpPr bwMode="auto">
          <a:xfrm>
            <a:off x="7613650" y="3230563"/>
            <a:ext cx="46038" cy="528637"/>
            <a:chOff x="4796" y="2035"/>
            <a:chExt cx="29" cy="333"/>
          </a:xfrm>
        </p:grpSpPr>
        <p:sp>
          <p:nvSpPr>
            <p:cNvPr id="30854" name="Line 269">
              <a:extLst>
                <a:ext uri="{FF2B5EF4-FFF2-40B4-BE49-F238E27FC236}">
                  <a16:creationId xmlns:a16="http://schemas.microsoft.com/office/drawing/2014/main" id="{18EDBA6C-D3E5-4ECA-99AE-79D67D56B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5" name="Line 270">
              <a:extLst>
                <a:ext uri="{FF2B5EF4-FFF2-40B4-BE49-F238E27FC236}">
                  <a16:creationId xmlns:a16="http://schemas.microsoft.com/office/drawing/2014/main" id="{C68E8B1C-3998-4485-8866-A8C896B53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9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6" name="Line 271">
              <a:extLst>
                <a:ext uri="{FF2B5EF4-FFF2-40B4-BE49-F238E27FC236}">
                  <a16:creationId xmlns:a16="http://schemas.microsoft.com/office/drawing/2014/main" id="{3D1B0105-AFEE-450F-A0B0-093A3E3C5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799" name="Group 276">
            <a:extLst>
              <a:ext uri="{FF2B5EF4-FFF2-40B4-BE49-F238E27FC236}">
                <a16:creationId xmlns:a16="http://schemas.microsoft.com/office/drawing/2014/main" id="{7EDA79C5-A82F-42CD-BC65-0491D5C6DFD1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3230563"/>
            <a:ext cx="46038" cy="528637"/>
            <a:chOff x="3404" y="2035"/>
            <a:chExt cx="29" cy="333"/>
          </a:xfrm>
        </p:grpSpPr>
        <p:sp>
          <p:nvSpPr>
            <p:cNvPr id="30851" name="Line 273">
              <a:extLst>
                <a:ext uri="{FF2B5EF4-FFF2-40B4-BE49-F238E27FC236}">
                  <a16:creationId xmlns:a16="http://schemas.microsoft.com/office/drawing/2014/main" id="{0855748E-692F-4593-8203-0778C9AD8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2" name="Line 274">
              <a:extLst>
                <a:ext uri="{FF2B5EF4-FFF2-40B4-BE49-F238E27FC236}">
                  <a16:creationId xmlns:a16="http://schemas.microsoft.com/office/drawing/2014/main" id="{9203521F-F7E9-4F05-A45D-9B559007C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3" name="Line 275">
              <a:extLst>
                <a:ext uri="{FF2B5EF4-FFF2-40B4-BE49-F238E27FC236}">
                  <a16:creationId xmlns:a16="http://schemas.microsoft.com/office/drawing/2014/main" id="{2489E10B-7A0A-40DC-8D68-155F8FF49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0" name="Group 280">
            <a:extLst>
              <a:ext uri="{FF2B5EF4-FFF2-40B4-BE49-F238E27FC236}">
                <a16:creationId xmlns:a16="http://schemas.microsoft.com/office/drawing/2014/main" id="{7B31852A-BF79-4406-A8E0-28CC7E9EA3AB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3230563"/>
            <a:ext cx="46038" cy="528637"/>
            <a:chOff x="3596" y="2035"/>
            <a:chExt cx="29" cy="333"/>
          </a:xfrm>
        </p:grpSpPr>
        <p:sp>
          <p:nvSpPr>
            <p:cNvPr id="30848" name="Line 277">
              <a:extLst>
                <a:ext uri="{FF2B5EF4-FFF2-40B4-BE49-F238E27FC236}">
                  <a16:creationId xmlns:a16="http://schemas.microsoft.com/office/drawing/2014/main" id="{FB82A574-CC9D-4CD2-B6B0-C63E2EA0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9" name="Line 278">
              <a:extLst>
                <a:ext uri="{FF2B5EF4-FFF2-40B4-BE49-F238E27FC236}">
                  <a16:creationId xmlns:a16="http://schemas.microsoft.com/office/drawing/2014/main" id="{D7E5B7B4-E524-4CA5-AD93-F9C52141C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50" name="Line 279">
              <a:extLst>
                <a:ext uri="{FF2B5EF4-FFF2-40B4-BE49-F238E27FC236}">
                  <a16:creationId xmlns:a16="http://schemas.microsoft.com/office/drawing/2014/main" id="{8CAF3A51-A5AF-4FB9-9052-8ED1BF755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1" name="Group 284">
            <a:extLst>
              <a:ext uri="{FF2B5EF4-FFF2-40B4-BE49-F238E27FC236}">
                <a16:creationId xmlns:a16="http://schemas.microsoft.com/office/drawing/2014/main" id="{4A9D0565-01C1-4965-861D-AB5667A7E390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3230563"/>
            <a:ext cx="46038" cy="528637"/>
            <a:chOff x="3644" y="2035"/>
            <a:chExt cx="29" cy="333"/>
          </a:xfrm>
        </p:grpSpPr>
        <p:sp>
          <p:nvSpPr>
            <p:cNvPr id="30845" name="Line 281">
              <a:extLst>
                <a:ext uri="{FF2B5EF4-FFF2-40B4-BE49-F238E27FC236}">
                  <a16:creationId xmlns:a16="http://schemas.microsoft.com/office/drawing/2014/main" id="{09EAC920-AC1E-457D-ABD1-B43958F4F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6" name="Line 282">
              <a:extLst>
                <a:ext uri="{FF2B5EF4-FFF2-40B4-BE49-F238E27FC236}">
                  <a16:creationId xmlns:a16="http://schemas.microsoft.com/office/drawing/2014/main" id="{BF9F04C8-DFC9-4B0C-A1DB-AA47CE29E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7" name="Line 283">
              <a:extLst>
                <a:ext uri="{FF2B5EF4-FFF2-40B4-BE49-F238E27FC236}">
                  <a16:creationId xmlns:a16="http://schemas.microsoft.com/office/drawing/2014/main" id="{5383B6DE-1733-4F6F-BC29-B918C8858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2" name="Group 288">
            <a:extLst>
              <a:ext uri="{FF2B5EF4-FFF2-40B4-BE49-F238E27FC236}">
                <a16:creationId xmlns:a16="http://schemas.microsoft.com/office/drawing/2014/main" id="{F29B669E-2D39-444E-B826-E0EE881635AC}"/>
              </a:ext>
            </a:extLst>
          </p:cNvPr>
          <p:cNvGrpSpPr>
            <a:grpSpLocks/>
          </p:cNvGrpSpPr>
          <p:nvPr/>
        </p:nvGrpSpPr>
        <p:grpSpPr bwMode="auto">
          <a:xfrm>
            <a:off x="7689850" y="3230563"/>
            <a:ext cx="46038" cy="528637"/>
            <a:chOff x="4844" y="2035"/>
            <a:chExt cx="29" cy="333"/>
          </a:xfrm>
        </p:grpSpPr>
        <p:sp>
          <p:nvSpPr>
            <p:cNvPr id="30842" name="Line 285">
              <a:extLst>
                <a:ext uri="{FF2B5EF4-FFF2-40B4-BE49-F238E27FC236}">
                  <a16:creationId xmlns:a16="http://schemas.microsoft.com/office/drawing/2014/main" id="{A20B812F-8D5E-4B45-A8F6-2A772F55E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3" name="Line 286">
              <a:extLst>
                <a:ext uri="{FF2B5EF4-FFF2-40B4-BE49-F238E27FC236}">
                  <a16:creationId xmlns:a16="http://schemas.microsoft.com/office/drawing/2014/main" id="{0AB0EDC5-DC5B-438F-B3AC-66D980D99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4" name="Line 287">
              <a:extLst>
                <a:ext uri="{FF2B5EF4-FFF2-40B4-BE49-F238E27FC236}">
                  <a16:creationId xmlns:a16="http://schemas.microsoft.com/office/drawing/2014/main" id="{9D7070C0-FE7B-44DA-8200-9A971DEB4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3" name="Group 292">
            <a:extLst>
              <a:ext uri="{FF2B5EF4-FFF2-40B4-BE49-F238E27FC236}">
                <a16:creationId xmlns:a16="http://schemas.microsoft.com/office/drawing/2014/main" id="{F1BB5C55-97AB-4D10-B299-C11246EC8EAF}"/>
              </a:ext>
            </a:extLst>
          </p:cNvPr>
          <p:cNvGrpSpPr>
            <a:grpSpLocks/>
          </p:cNvGrpSpPr>
          <p:nvPr/>
        </p:nvGrpSpPr>
        <p:grpSpPr bwMode="auto">
          <a:xfrm>
            <a:off x="7994650" y="3230563"/>
            <a:ext cx="46038" cy="528637"/>
            <a:chOff x="5036" y="2035"/>
            <a:chExt cx="29" cy="333"/>
          </a:xfrm>
        </p:grpSpPr>
        <p:sp>
          <p:nvSpPr>
            <p:cNvPr id="30839" name="Line 289">
              <a:extLst>
                <a:ext uri="{FF2B5EF4-FFF2-40B4-BE49-F238E27FC236}">
                  <a16:creationId xmlns:a16="http://schemas.microsoft.com/office/drawing/2014/main" id="{87961D7D-6D88-4F0B-8483-0C48B654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0" name="Line 290">
              <a:extLst>
                <a:ext uri="{FF2B5EF4-FFF2-40B4-BE49-F238E27FC236}">
                  <a16:creationId xmlns:a16="http://schemas.microsoft.com/office/drawing/2014/main" id="{800F9FCF-3FEF-45C3-AA4E-7001EED80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41" name="Line 291">
              <a:extLst>
                <a:ext uri="{FF2B5EF4-FFF2-40B4-BE49-F238E27FC236}">
                  <a16:creationId xmlns:a16="http://schemas.microsoft.com/office/drawing/2014/main" id="{6320E2EF-4F1D-4560-A61E-B32349EAB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4" name="Group 296">
            <a:extLst>
              <a:ext uri="{FF2B5EF4-FFF2-40B4-BE49-F238E27FC236}">
                <a16:creationId xmlns:a16="http://schemas.microsoft.com/office/drawing/2014/main" id="{732D76A2-5EA9-4887-809A-BE86A8CB7449}"/>
              </a:ext>
            </a:extLst>
          </p:cNvPr>
          <p:cNvGrpSpPr>
            <a:grpSpLocks/>
          </p:cNvGrpSpPr>
          <p:nvPr/>
        </p:nvGrpSpPr>
        <p:grpSpPr bwMode="auto">
          <a:xfrm>
            <a:off x="8070850" y="3230563"/>
            <a:ext cx="46038" cy="528637"/>
            <a:chOff x="5084" y="2035"/>
            <a:chExt cx="29" cy="333"/>
          </a:xfrm>
        </p:grpSpPr>
        <p:sp>
          <p:nvSpPr>
            <p:cNvPr id="30836" name="Line 293">
              <a:extLst>
                <a:ext uri="{FF2B5EF4-FFF2-40B4-BE49-F238E27FC236}">
                  <a16:creationId xmlns:a16="http://schemas.microsoft.com/office/drawing/2014/main" id="{CC2283EF-E653-4173-AB4F-119FEDB8D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7" name="Line 294">
              <a:extLst>
                <a:ext uri="{FF2B5EF4-FFF2-40B4-BE49-F238E27FC236}">
                  <a16:creationId xmlns:a16="http://schemas.microsoft.com/office/drawing/2014/main" id="{6474AD89-AF9C-4F77-A404-CD58D4A54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8" name="Line 295">
              <a:extLst>
                <a:ext uri="{FF2B5EF4-FFF2-40B4-BE49-F238E27FC236}">
                  <a16:creationId xmlns:a16="http://schemas.microsoft.com/office/drawing/2014/main" id="{360D0594-4913-4F5D-92C2-D589E9128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5" name="Group 300">
            <a:extLst>
              <a:ext uri="{FF2B5EF4-FFF2-40B4-BE49-F238E27FC236}">
                <a16:creationId xmlns:a16="http://schemas.microsoft.com/office/drawing/2014/main" id="{E15A36DA-57C5-4F27-B663-0CBF1B9489D1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3230563"/>
            <a:ext cx="46038" cy="528637"/>
            <a:chOff x="5276" y="2035"/>
            <a:chExt cx="29" cy="333"/>
          </a:xfrm>
        </p:grpSpPr>
        <p:sp>
          <p:nvSpPr>
            <p:cNvPr id="30833" name="Line 297">
              <a:extLst>
                <a:ext uri="{FF2B5EF4-FFF2-40B4-BE49-F238E27FC236}">
                  <a16:creationId xmlns:a16="http://schemas.microsoft.com/office/drawing/2014/main" id="{1543D9EA-04C1-4744-9018-C5E3E87DE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4" name="Line 298">
              <a:extLst>
                <a:ext uri="{FF2B5EF4-FFF2-40B4-BE49-F238E27FC236}">
                  <a16:creationId xmlns:a16="http://schemas.microsoft.com/office/drawing/2014/main" id="{B1903663-F501-4E26-9A32-504124E5E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6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5" name="Line 299">
              <a:extLst>
                <a:ext uri="{FF2B5EF4-FFF2-40B4-BE49-F238E27FC236}">
                  <a16:creationId xmlns:a16="http://schemas.microsoft.com/office/drawing/2014/main" id="{145E05C7-68BC-4876-BA95-0C5D056EC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0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0806" name="Group 304">
            <a:extLst>
              <a:ext uri="{FF2B5EF4-FFF2-40B4-BE49-F238E27FC236}">
                <a16:creationId xmlns:a16="http://schemas.microsoft.com/office/drawing/2014/main" id="{AFD14412-C87C-4C31-BD8F-CE862721EF73}"/>
              </a:ext>
            </a:extLst>
          </p:cNvPr>
          <p:cNvGrpSpPr>
            <a:grpSpLocks/>
          </p:cNvGrpSpPr>
          <p:nvPr/>
        </p:nvGrpSpPr>
        <p:grpSpPr bwMode="auto">
          <a:xfrm>
            <a:off x="8451850" y="3230563"/>
            <a:ext cx="46038" cy="528637"/>
            <a:chOff x="5324" y="2035"/>
            <a:chExt cx="29" cy="333"/>
          </a:xfrm>
        </p:grpSpPr>
        <p:sp>
          <p:nvSpPr>
            <p:cNvPr id="30830" name="Line 301">
              <a:extLst>
                <a:ext uri="{FF2B5EF4-FFF2-40B4-BE49-F238E27FC236}">
                  <a16:creationId xmlns:a16="http://schemas.microsoft.com/office/drawing/2014/main" id="{92EFAF93-3C57-4C02-8A80-6A2D17690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" y="2035"/>
              <a:ext cx="1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1" name="Line 302">
              <a:extLst>
                <a:ext uri="{FF2B5EF4-FFF2-40B4-BE49-F238E27FC236}">
                  <a16:creationId xmlns:a16="http://schemas.microsoft.com/office/drawing/2014/main" id="{79EFEFCC-3537-4615-9E4A-53421352E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24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32" name="Line 303">
              <a:extLst>
                <a:ext uri="{FF2B5EF4-FFF2-40B4-BE49-F238E27FC236}">
                  <a16:creationId xmlns:a16="http://schemas.microsoft.com/office/drawing/2014/main" id="{921B729F-FC0E-481B-A811-02A7043FB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8" y="2314"/>
              <a:ext cx="15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0807" name="Rectangle 305">
            <a:extLst>
              <a:ext uri="{FF2B5EF4-FFF2-40B4-BE49-F238E27FC236}">
                <a16:creationId xmlns:a16="http://schemas.microsoft.com/office/drawing/2014/main" id="{F7F406D1-7C7F-438E-8742-BA22A537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448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08" name="Rectangle 306">
            <a:extLst>
              <a:ext uri="{FF2B5EF4-FFF2-40B4-BE49-F238E27FC236}">
                <a16:creationId xmlns:a16="http://schemas.microsoft.com/office/drawing/2014/main" id="{7DFB1837-5676-4BCB-A423-C6E9B08F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48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09" name="Rectangle 307">
            <a:extLst>
              <a:ext uri="{FF2B5EF4-FFF2-40B4-BE49-F238E27FC236}">
                <a16:creationId xmlns:a16="http://schemas.microsoft.com/office/drawing/2014/main" id="{842AAF1A-C2B1-4CD2-92FE-BA22578C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04482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10" name="Rectangle 308">
            <a:extLst>
              <a:ext uri="{FF2B5EF4-FFF2-40B4-BE49-F238E27FC236}">
                <a16:creationId xmlns:a16="http://schemas.microsoft.com/office/drawing/2014/main" id="{7B673FFB-0B59-44BC-A4ED-A35A8439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211388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11" name="Rectangle 309">
            <a:extLst>
              <a:ext uri="{FF2B5EF4-FFF2-40B4-BE49-F238E27FC236}">
                <a16:creationId xmlns:a16="http://schemas.microsoft.com/office/drawing/2014/main" id="{7410961A-5ABE-44A9-97DF-ECBC4622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2211388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12" name="Rectangle 310">
            <a:extLst>
              <a:ext uri="{FF2B5EF4-FFF2-40B4-BE49-F238E27FC236}">
                <a16:creationId xmlns:a16="http://schemas.microsoft.com/office/drawing/2014/main" id="{D17B9080-A449-46F8-91AA-A8D4FBC99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2211388"/>
            <a:ext cx="2143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</a:t>
            </a:r>
            <a:endParaRPr kumimoji="0" lang="en-US" altLang="en-US" sz="1600"/>
          </a:p>
        </p:txBody>
      </p:sp>
      <p:sp>
        <p:nvSpPr>
          <p:cNvPr id="30813" name="Rectangle 311">
            <a:extLst>
              <a:ext uri="{FF2B5EF4-FFF2-40B4-BE49-F238E27FC236}">
                <a16:creationId xmlns:a16="http://schemas.microsoft.com/office/drawing/2014/main" id="{1D22B48B-0A3D-4C48-9659-68A4A47A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016250"/>
            <a:ext cx="935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scalar issue</a:t>
            </a:r>
            <a:endParaRPr kumimoji="0" lang="en-US" altLang="en-US" sz="1600"/>
          </a:p>
        </p:txBody>
      </p:sp>
      <p:sp>
        <p:nvSpPr>
          <p:cNvPr id="30814" name="Rectangle 312">
            <a:extLst>
              <a:ext uri="{FF2B5EF4-FFF2-40B4-BE49-F238E27FC236}">
                <a16:creationId xmlns:a16="http://schemas.microsoft.com/office/drawing/2014/main" id="{8A0A7B3F-D049-427B-98BC-28F0A1EE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4254500"/>
            <a:ext cx="1855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superscalar (or VLIW)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 issue</a:t>
            </a:r>
            <a:endParaRPr kumimoji="0" lang="en-US" altLang="en-US" sz="1600"/>
          </a:p>
        </p:txBody>
      </p:sp>
      <p:sp>
        <p:nvSpPr>
          <p:cNvPr id="30815" name="Rectangle 313">
            <a:extLst>
              <a:ext uri="{FF2B5EF4-FFF2-40B4-BE49-F238E27FC236}">
                <a16:creationId xmlns:a16="http://schemas.microsoft.com/office/drawing/2014/main" id="{E0DC078C-A3CC-4487-A7C8-D4A1C56F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3411538"/>
            <a:ext cx="149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2 intructions/issue</a:t>
            </a:r>
            <a:endParaRPr kumimoji="0" lang="en-US" altLang="en-US" sz="1600"/>
          </a:p>
        </p:txBody>
      </p:sp>
      <p:sp>
        <p:nvSpPr>
          <p:cNvPr id="30816" name="Rectangle 314">
            <a:extLst>
              <a:ext uri="{FF2B5EF4-FFF2-40B4-BE49-F238E27FC236}">
                <a16:creationId xmlns:a16="http://schemas.microsoft.com/office/drawing/2014/main" id="{A7B8F98E-7121-486B-AA40-189466FF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4244975"/>
            <a:ext cx="149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3 intructions/issue</a:t>
            </a:r>
            <a:endParaRPr kumimoji="0" lang="en-US" altLang="en-US" sz="1600"/>
          </a:p>
        </p:txBody>
      </p:sp>
      <p:sp>
        <p:nvSpPr>
          <p:cNvPr id="30817" name="Rectangle 315">
            <a:extLst>
              <a:ext uri="{FF2B5EF4-FFF2-40B4-BE49-F238E27FC236}">
                <a16:creationId xmlns:a16="http://schemas.microsoft.com/office/drawing/2014/main" id="{9AA28ACB-1395-4F8B-8E3E-6FCCE3D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083175"/>
            <a:ext cx="149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6 intructions/issue</a:t>
            </a:r>
            <a:endParaRPr kumimoji="0" lang="en-US" altLang="en-US" sz="1600"/>
          </a:p>
        </p:txBody>
      </p:sp>
      <p:sp>
        <p:nvSpPr>
          <p:cNvPr id="30818" name="Rectangle 316">
            <a:extLst>
              <a:ext uri="{FF2B5EF4-FFF2-40B4-BE49-F238E27FC236}">
                <a16:creationId xmlns:a16="http://schemas.microsoft.com/office/drawing/2014/main" id="{8142D482-E278-493B-BADA-F8213828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5616575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>
                <a:solidFill>
                  <a:srgbClr val="000000"/>
                </a:solidFill>
              </a:rPr>
              <a:t>t</a:t>
            </a:r>
            <a:endParaRPr kumimoji="0" lang="en-US" altLang="en-US" sz="1600"/>
          </a:p>
        </p:txBody>
      </p:sp>
      <p:grpSp>
        <p:nvGrpSpPr>
          <p:cNvPr id="30819" name="Group 320">
            <a:extLst>
              <a:ext uri="{FF2B5EF4-FFF2-40B4-BE49-F238E27FC236}">
                <a16:creationId xmlns:a16="http://schemas.microsoft.com/office/drawing/2014/main" id="{AF9BE0FB-DC1E-489C-9F91-1DE718E82C0B}"/>
              </a:ext>
            </a:extLst>
          </p:cNvPr>
          <p:cNvGrpSpPr>
            <a:grpSpLocks/>
          </p:cNvGrpSpPr>
          <p:nvPr/>
        </p:nvGrpSpPr>
        <p:grpSpPr bwMode="auto">
          <a:xfrm>
            <a:off x="8094663" y="5684838"/>
            <a:ext cx="320675" cy="66675"/>
            <a:chOff x="5099" y="3581"/>
            <a:chExt cx="202" cy="42"/>
          </a:xfrm>
        </p:grpSpPr>
        <p:sp>
          <p:nvSpPr>
            <p:cNvPr id="30827" name="Line 317">
              <a:extLst>
                <a:ext uri="{FF2B5EF4-FFF2-40B4-BE49-F238E27FC236}">
                  <a16:creationId xmlns:a16="http://schemas.microsoft.com/office/drawing/2014/main" id="{A1C86691-8404-49AD-8DAB-DB06A07FF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3601"/>
              <a:ext cx="20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28" name="Line 318">
              <a:extLst>
                <a:ext uri="{FF2B5EF4-FFF2-40B4-BE49-F238E27FC236}">
                  <a16:creationId xmlns:a16="http://schemas.microsoft.com/office/drawing/2014/main" id="{56264C2E-6FB6-471B-929C-2DD770642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69" y="3581"/>
              <a:ext cx="32" cy="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829" name="Line 319">
              <a:extLst>
                <a:ext uri="{FF2B5EF4-FFF2-40B4-BE49-F238E27FC236}">
                  <a16:creationId xmlns:a16="http://schemas.microsoft.com/office/drawing/2014/main" id="{B09CF533-D6E5-4FEB-8228-C9F0DB921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9" y="3601"/>
              <a:ext cx="32" cy="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0820" name="Rectangle 321">
            <a:extLst>
              <a:ext uri="{FF2B5EF4-FFF2-40B4-BE49-F238E27FC236}">
                <a16:creationId xmlns:a16="http://schemas.microsoft.com/office/drawing/2014/main" id="{FE971A38-84FF-4B09-9853-8A76C158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543" y="5957037"/>
            <a:ext cx="1844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000000"/>
                </a:solidFill>
              </a:rPr>
              <a:t>JC: conditional branch</a:t>
            </a:r>
            <a:endParaRPr kumimoji="0" lang="en-US" altLang="en-US" sz="1600"/>
          </a:p>
        </p:txBody>
      </p:sp>
      <p:sp>
        <p:nvSpPr>
          <p:cNvPr id="30821" name="Line 322">
            <a:extLst>
              <a:ext uri="{FF2B5EF4-FFF2-40B4-BE49-F238E27FC236}">
                <a16:creationId xmlns:a16="http://schemas.microsoft.com/office/drawing/2014/main" id="{9D77590C-B3C5-4D36-9297-5595B5B70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3738" y="3467100"/>
            <a:ext cx="2286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822" name="Line 323">
            <a:extLst>
              <a:ext uri="{FF2B5EF4-FFF2-40B4-BE49-F238E27FC236}">
                <a16:creationId xmlns:a16="http://schemas.microsoft.com/office/drawing/2014/main" id="{78648ADF-CB13-45EB-8C46-170270DA4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4305300"/>
            <a:ext cx="2286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823" name="Line 324">
            <a:extLst>
              <a:ext uri="{FF2B5EF4-FFF2-40B4-BE49-F238E27FC236}">
                <a16:creationId xmlns:a16="http://schemas.microsoft.com/office/drawing/2014/main" id="{BBE040B8-B190-4B74-9B97-EB0014185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4305300"/>
            <a:ext cx="228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824" name="Oval 325">
            <a:extLst>
              <a:ext uri="{FF2B5EF4-FFF2-40B4-BE49-F238E27FC236}">
                <a16:creationId xmlns:a16="http://schemas.microsoft.com/office/drawing/2014/main" id="{126D4A5F-DDA0-4ACC-9ABE-23BE2A4E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132013"/>
            <a:ext cx="1655762" cy="10080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30825" name="Oval 326">
            <a:extLst>
              <a:ext uri="{FF2B5EF4-FFF2-40B4-BE49-F238E27FC236}">
                <a16:creationId xmlns:a16="http://schemas.microsoft.com/office/drawing/2014/main" id="{8062FF91-100E-43BC-BCA0-0C593EE9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97088"/>
            <a:ext cx="2016125" cy="1079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30826" name="Oval 327">
            <a:extLst>
              <a:ext uri="{FF2B5EF4-FFF2-40B4-BE49-F238E27FC236}">
                <a16:creationId xmlns:a16="http://schemas.microsoft.com/office/drawing/2014/main" id="{35025A58-E097-4C67-B63B-E0C7F6D0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095500"/>
            <a:ext cx="2159000" cy="10810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65BFCC5-18A8-4473-A087-BEB41E6AE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Dependencies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9ACEC19-D88E-4177-8AA2-FDDD0CE33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the following code</a:t>
            </a:r>
          </a:p>
          <a:p>
            <a:pPr lvl="1">
              <a:buFontTx/>
              <a:buNone/>
            </a:pPr>
            <a:r>
              <a:rPr lang="en-US" altLang="en-US"/>
              <a:t>div 	r1, r2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/>
              <a:t>r3</a:t>
            </a:r>
          </a:p>
          <a:p>
            <a:pPr lvl="1">
              <a:buFontTx/>
              <a:buNone/>
            </a:pPr>
            <a:r>
              <a:rPr lang="en-US" altLang="en-US"/>
              <a:t>div		r4, r2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r5</a:t>
            </a:r>
          </a:p>
          <a:p>
            <a:r>
              <a:rPr lang="en-US" altLang="en-US"/>
              <a:t>Insufficient dividers to issue both instructions in parallel</a:t>
            </a:r>
          </a:p>
          <a:p>
            <a:r>
              <a:rPr lang="en-US" altLang="en-US"/>
              <a:t>Possible resources</a:t>
            </a:r>
          </a:p>
          <a:p>
            <a:pPr lvl="1"/>
            <a:r>
              <a:rPr lang="en-US" altLang="en-US"/>
              <a:t>buses, execution units, buffers (storage slots)</a:t>
            </a:r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1741538D-3662-489F-A2DA-BD4599567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A92DF78-DB38-4A6E-AB7B-60768D393FB8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90367045-08C7-4A4F-9AE6-5EC73C0FD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scheduling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0B5A0F1-986E-4B94-9570-F0267FBAA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instructions are processed (that is, issued, renamed, executed and so forth) in parallel, it is often necessary to detect and resolve dependencies between instructions. </a:t>
            </a:r>
          </a:p>
          <a:p>
            <a:r>
              <a:rPr lang="en-US" altLang="en-US" dirty="0"/>
              <a:t>Three main approaches</a:t>
            </a:r>
          </a:p>
          <a:p>
            <a:pPr lvl="1"/>
            <a:r>
              <a:rPr lang="en-US" altLang="en-US" dirty="0"/>
              <a:t>Static scheduling</a:t>
            </a:r>
          </a:p>
          <a:p>
            <a:pPr lvl="1"/>
            <a:r>
              <a:rPr lang="en-US" altLang="en-US" dirty="0"/>
              <a:t>Dynamic scheduling</a:t>
            </a:r>
          </a:p>
          <a:p>
            <a:pPr lvl="1"/>
            <a:r>
              <a:rPr lang="en-US" altLang="en-US" dirty="0"/>
              <a:t>Hybrid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40698842-673C-47CE-B107-990F92F3A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5B9B1BF-8FCB-4849-A10E-E94277602F02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D75932EA-E989-4898-997B-13A2DDC2F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vs Dynamic scheduling</a:t>
            </a:r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2B0B1DFF-7760-44F8-9B1F-8589CDA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A365F64-927C-4113-85ED-978FBFA589CF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7A84D39-6B26-486D-B25D-D6E25635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1295400" cy="9144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ILP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Compiler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4BCAF83-18E6-44A8-AC4D-7CCE1C1B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219200" cy="2438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E5B4F7B3-F3A1-480D-9C42-667A1624D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DDA50D3A-22D0-4070-B1BC-2A201C33A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EE0462A2-B1BB-4F75-8C6A-25198AA05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992CB568-E3B9-49FD-839F-E2129E35C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E7BA043E-2EAF-479E-9F05-5F3D1665E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34827" name="Group 14">
            <a:extLst>
              <a:ext uri="{FF2B5EF4-FFF2-40B4-BE49-F238E27FC236}">
                <a16:creationId xmlns:a16="http://schemas.microsoft.com/office/drawing/2014/main" id="{FA00674D-9331-4407-9289-7CE61A4C235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52400" cy="762000"/>
            <a:chOff x="2400" y="1776"/>
            <a:chExt cx="96" cy="480"/>
          </a:xfrm>
        </p:grpSpPr>
        <p:sp>
          <p:nvSpPr>
            <p:cNvPr id="34879" name="Line 11">
              <a:extLst>
                <a:ext uri="{FF2B5EF4-FFF2-40B4-BE49-F238E27FC236}">
                  <a16:creationId xmlns:a16="http://schemas.microsoft.com/office/drawing/2014/main" id="{47EDE9D2-7A80-4A85-B4E9-D213496F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34880" name="Line 12">
              <a:extLst>
                <a:ext uri="{FF2B5EF4-FFF2-40B4-BE49-F238E27FC236}">
                  <a16:creationId xmlns:a16="http://schemas.microsoft.com/office/drawing/2014/main" id="{A461991D-FC71-4280-8D7F-94C24B6A8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34881" name="Line 13">
              <a:extLst>
                <a:ext uri="{FF2B5EF4-FFF2-40B4-BE49-F238E27FC236}">
                  <a16:creationId xmlns:a16="http://schemas.microsoft.com/office/drawing/2014/main" id="{EB6D9FD2-0051-4757-B903-CA1490B80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grpSp>
        <p:nvGrpSpPr>
          <p:cNvPr id="34828" name="Group 15">
            <a:extLst>
              <a:ext uri="{FF2B5EF4-FFF2-40B4-BE49-F238E27FC236}">
                <a16:creationId xmlns:a16="http://schemas.microsoft.com/office/drawing/2014/main" id="{8EF0E71A-D937-407F-95B4-AF53F20D4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1200" y="2819400"/>
            <a:ext cx="152400" cy="762000"/>
            <a:chOff x="2400" y="1776"/>
            <a:chExt cx="96" cy="480"/>
          </a:xfrm>
        </p:grpSpPr>
        <p:sp>
          <p:nvSpPr>
            <p:cNvPr id="34876" name="Line 16">
              <a:extLst>
                <a:ext uri="{FF2B5EF4-FFF2-40B4-BE49-F238E27FC236}">
                  <a16:creationId xmlns:a16="http://schemas.microsoft.com/office/drawing/2014/main" id="{9F9B9661-467A-44FE-8AD1-9C842DB3A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34877" name="Line 17">
              <a:extLst>
                <a:ext uri="{FF2B5EF4-FFF2-40B4-BE49-F238E27FC236}">
                  <a16:creationId xmlns:a16="http://schemas.microsoft.com/office/drawing/2014/main" id="{ADBB7970-0C5C-4D2C-85E7-A7ACFC7EA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34878" name="Line 18">
              <a:extLst>
                <a:ext uri="{FF2B5EF4-FFF2-40B4-BE49-F238E27FC236}">
                  <a16:creationId xmlns:a16="http://schemas.microsoft.com/office/drawing/2014/main" id="{1969ACB6-F86D-4E24-9990-8648921C0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4829" name="Line 19">
            <a:extLst>
              <a:ext uri="{FF2B5EF4-FFF2-40B4-BE49-F238E27FC236}">
                <a16:creationId xmlns:a16="http://schemas.microsoft.com/office/drawing/2014/main" id="{00226932-717F-4902-AFF5-6249C4370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0" name="Line 20">
            <a:extLst>
              <a:ext uri="{FF2B5EF4-FFF2-40B4-BE49-F238E27FC236}">
                <a16:creationId xmlns:a16="http://schemas.microsoft.com/office/drawing/2014/main" id="{726211E5-CA70-4F3E-8C39-AA9EA22C7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1" name="Line 21">
            <a:extLst>
              <a:ext uri="{FF2B5EF4-FFF2-40B4-BE49-F238E27FC236}">
                <a16:creationId xmlns:a16="http://schemas.microsoft.com/office/drawing/2014/main" id="{6D23E23B-020F-429A-A57A-71BA41EFA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2" name="Line 22">
            <a:extLst>
              <a:ext uri="{FF2B5EF4-FFF2-40B4-BE49-F238E27FC236}">
                <a16:creationId xmlns:a16="http://schemas.microsoft.com/office/drawing/2014/main" id="{C61E5FE9-AAE9-4A82-A4A4-B77E61A5B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3" name="Line 24">
            <a:extLst>
              <a:ext uri="{FF2B5EF4-FFF2-40B4-BE49-F238E27FC236}">
                <a16:creationId xmlns:a16="http://schemas.microsoft.com/office/drawing/2014/main" id="{03EC1F75-7406-49F4-A3E4-AE90384B0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4" name="Line 25">
            <a:extLst>
              <a:ext uri="{FF2B5EF4-FFF2-40B4-BE49-F238E27FC236}">
                <a16:creationId xmlns:a16="http://schemas.microsoft.com/office/drawing/2014/main" id="{2ACC7924-D83F-4415-B04C-135A1988E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5" name="Line 26">
            <a:extLst>
              <a:ext uri="{FF2B5EF4-FFF2-40B4-BE49-F238E27FC236}">
                <a16:creationId xmlns:a16="http://schemas.microsoft.com/office/drawing/2014/main" id="{26706CBD-26ED-4EF8-8E53-7AE1BA929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6" name="Line 27">
            <a:extLst>
              <a:ext uri="{FF2B5EF4-FFF2-40B4-BE49-F238E27FC236}">
                <a16:creationId xmlns:a16="http://schemas.microsoft.com/office/drawing/2014/main" id="{7E019210-DA2E-481F-B894-A2EF956D5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7" name="Line 28">
            <a:extLst>
              <a:ext uri="{FF2B5EF4-FFF2-40B4-BE49-F238E27FC236}">
                <a16:creationId xmlns:a16="http://schemas.microsoft.com/office/drawing/2014/main" id="{DC0D6F04-900F-4F9F-B6D7-B0058640B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38" name="Text Box 29">
            <a:extLst>
              <a:ext uri="{FF2B5EF4-FFF2-40B4-BE49-F238E27FC236}">
                <a16:creationId xmlns:a16="http://schemas.microsoft.com/office/drawing/2014/main" id="{311B6E4A-5C2A-4597-A53F-0D708421A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87650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Software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Window</a:t>
            </a:r>
          </a:p>
        </p:txBody>
      </p:sp>
      <p:sp>
        <p:nvSpPr>
          <p:cNvPr id="34839" name="Line 30">
            <a:extLst>
              <a:ext uri="{FF2B5EF4-FFF2-40B4-BE49-F238E27FC236}">
                <a16:creationId xmlns:a16="http://schemas.microsoft.com/office/drawing/2014/main" id="{7E6B47EF-2029-4CF9-9A53-2849ED365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0" name="Line 31">
            <a:extLst>
              <a:ext uri="{FF2B5EF4-FFF2-40B4-BE49-F238E27FC236}">
                <a16:creationId xmlns:a16="http://schemas.microsoft.com/office/drawing/2014/main" id="{BDA7A756-889D-43F2-B144-6821576E7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1" name="Text Box 32">
            <a:extLst>
              <a:ext uri="{FF2B5EF4-FFF2-40B4-BE49-F238E27FC236}">
                <a16:creationId xmlns:a16="http://schemas.microsoft.com/office/drawing/2014/main" id="{0711F732-2B64-4BC1-9FDE-8F2A1D77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1327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Free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for ILP</a:t>
            </a:r>
          </a:p>
        </p:txBody>
      </p:sp>
      <p:sp>
        <p:nvSpPr>
          <p:cNvPr id="34842" name="Line 33">
            <a:extLst>
              <a:ext uri="{FF2B5EF4-FFF2-40B4-BE49-F238E27FC236}">
                <a16:creationId xmlns:a16="http://schemas.microsoft.com/office/drawing/2014/main" id="{23F36B23-F2B1-4173-90BF-BD680E390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3" name="Line 34">
            <a:extLst>
              <a:ext uri="{FF2B5EF4-FFF2-40B4-BE49-F238E27FC236}">
                <a16:creationId xmlns:a16="http://schemas.microsoft.com/office/drawing/2014/main" id="{DB352AC0-0892-412D-B253-725E455F8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4" name="Line 35">
            <a:extLst>
              <a:ext uri="{FF2B5EF4-FFF2-40B4-BE49-F238E27FC236}">
                <a16:creationId xmlns:a16="http://schemas.microsoft.com/office/drawing/2014/main" id="{6EE59470-3028-42FA-A91D-0CF0677E0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5" name="Line 36">
            <a:extLst>
              <a:ext uri="{FF2B5EF4-FFF2-40B4-BE49-F238E27FC236}">
                <a16:creationId xmlns:a16="http://schemas.microsoft.com/office/drawing/2014/main" id="{1547DC15-8140-470D-9634-B1AF8D665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6" name="Line 37">
            <a:extLst>
              <a:ext uri="{FF2B5EF4-FFF2-40B4-BE49-F238E27FC236}">
                <a16:creationId xmlns:a16="http://schemas.microsoft.com/office/drawing/2014/main" id="{15C792C8-682D-4E62-BBD5-5A89D1BD1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7" name="Line 38">
            <a:extLst>
              <a:ext uri="{FF2B5EF4-FFF2-40B4-BE49-F238E27FC236}">
                <a16:creationId xmlns:a16="http://schemas.microsoft.com/office/drawing/2014/main" id="{12FCF122-BFAC-44E6-8CC6-D345433A4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8" name="Line 39">
            <a:extLst>
              <a:ext uri="{FF2B5EF4-FFF2-40B4-BE49-F238E27FC236}">
                <a16:creationId xmlns:a16="http://schemas.microsoft.com/office/drawing/2014/main" id="{8E20481A-ED2F-45E9-A92E-F6C17390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49" name="Line 40">
            <a:extLst>
              <a:ext uri="{FF2B5EF4-FFF2-40B4-BE49-F238E27FC236}">
                <a16:creationId xmlns:a16="http://schemas.microsoft.com/office/drawing/2014/main" id="{CC23AB21-6218-4271-9DDA-C29A993F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0" name="Line 41">
            <a:extLst>
              <a:ext uri="{FF2B5EF4-FFF2-40B4-BE49-F238E27FC236}">
                <a16:creationId xmlns:a16="http://schemas.microsoft.com/office/drawing/2014/main" id="{63B1CADF-D7FF-404F-8920-30388FABE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8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1" name="Line 42">
            <a:extLst>
              <a:ext uri="{FF2B5EF4-FFF2-40B4-BE49-F238E27FC236}">
                <a16:creationId xmlns:a16="http://schemas.microsoft.com/office/drawing/2014/main" id="{5438D1C2-A36A-4B0B-82E4-AFD0FB640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2" name="Line 43">
            <a:extLst>
              <a:ext uri="{FF2B5EF4-FFF2-40B4-BE49-F238E27FC236}">
                <a16:creationId xmlns:a16="http://schemas.microsoft.com/office/drawing/2014/main" id="{DF5F6688-E22E-4234-B886-CC63B5A18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3" name="Line 44">
            <a:extLst>
              <a:ext uri="{FF2B5EF4-FFF2-40B4-BE49-F238E27FC236}">
                <a16:creationId xmlns:a16="http://schemas.microsoft.com/office/drawing/2014/main" id="{F2EC6E76-0776-49BE-A4B0-A9A693517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4" name="Line 45">
            <a:extLst>
              <a:ext uri="{FF2B5EF4-FFF2-40B4-BE49-F238E27FC236}">
                <a16:creationId xmlns:a16="http://schemas.microsoft.com/office/drawing/2014/main" id="{018F8FAD-19AF-459A-B69A-2B866B3D7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5" name="Line 46">
            <a:extLst>
              <a:ext uri="{FF2B5EF4-FFF2-40B4-BE49-F238E27FC236}">
                <a16:creationId xmlns:a16="http://schemas.microsoft.com/office/drawing/2014/main" id="{8AFD7D30-DBC0-4F66-8B60-6C34D057E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6" name="Line 47">
            <a:extLst>
              <a:ext uri="{FF2B5EF4-FFF2-40B4-BE49-F238E27FC236}">
                <a16:creationId xmlns:a16="http://schemas.microsoft.com/office/drawing/2014/main" id="{C6AA7597-39B7-4A9E-A7A9-08CA5E2D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7" name="Line 48">
            <a:extLst>
              <a:ext uri="{FF2B5EF4-FFF2-40B4-BE49-F238E27FC236}">
                <a16:creationId xmlns:a16="http://schemas.microsoft.com/office/drawing/2014/main" id="{73AE1F1F-83F1-449A-A684-743F219E3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8" name="Line 49">
            <a:extLst>
              <a:ext uri="{FF2B5EF4-FFF2-40B4-BE49-F238E27FC236}">
                <a16:creationId xmlns:a16="http://schemas.microsoft.com/office/drawing/2014/main" id="{7E38AD2E-567A-4BA0-8117-A6D4A9B1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59" name="Line 51">
            <a:extLst>
              <a:ext uri="{FF2B5EF4-FFF2-40B4-BE49-F238E27FC236}">
                <a16:creationId xmlns:a16="http://schemas.microsoft.com/office/drawing/2014/main" id="{488CEA13-9D4E-4096-856D-8BFAEDB00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0" name="Line 52">
            <a:extLst>
              <a:ext uri="{FF2B5EF4-FFF2-40B4-BE49-F238E27FC236}">
                <a16:creationId xmlns:a16="http://schemas.microsoft.com/office/drawing/2014/main" id="{D57E24D9-CAD3-448F-902C-220CE4302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1" name="Line 53">
            <a:extLst>
              <a:ext uri="{FF2B5EF4-FFF2-40B4-BE49-F238E27FC236}">
                <a16:creationId xmlns:a16="http://schemas.microsoft.com/office/drawing/2014/main" id="{3179488D-0D7D-46D7-9E5D-36F27FD94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2" name="Line 54">
            <a:extLst>
              <a:ext uri="{FF2B5EF4-FFF2-40B4-BE49-F238E27FC236}">
                <a16:creationId xmlns:a16="http://schemas.microsoft.com/office/drawing/2014/main" id="{921E8307-1BAC-4102-A06B-0FD6BD2EA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3" name="Line 55">
            <a:extLst>
              <a:ext uri="{FF2B5EF4-FFF2-40B4-BE49-F238E27FC236}">
                <a16:creationId xmlns:a16="http://schemas.microsoft.com/office/drawing/2014/main" id="{3FA6E148-A5BE-4E37-9933-5009B10B2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4" name="Line 56">
            <a:extLst>
              <a:ext uri="{FF2B5EF4-FFF2-40B4-BE49-F238E27FC236}">
                <a16:creationId xmlns:a16="http://schemas.microsoft.com/office/drawing/2014/main" id="{4DB978E7-D55B-4684-99D5-4B60C7C82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5" name="Line 58">
            <a:extLst>
              <a:ext uri="{FF2B5EF4-FFF2-40B4-BE49-F238E27FC236}">
                <a16:creationId xmlns:a16="http://schemas.microsoft.com/office/drawing/2014/main" id="{D52A7F9F-771C-4004-9972-B8B97E52D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6" name="Line 59">
            <a:extLst>
              <a:ext uri="{FF2B5EF4-FFF2-40B4-BE49-F238E27FC236}">
                <a16:creationId xmlns:a16="http://schemas.microsoft.com/office/drawing/2014/main" id="{257EE47D-E51C-47CA-99C8-0164A191D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7" name="Line 60">
            <a:extLst>
              <a:ext uri="{FF2B5EF4-FFF2-40B4-BE49-F238E27FC236}">
                <a16:creationId xmlns:a16="http://schemas.microsoft.com/office/drawing/2014/main" id="{6E7E8949-8B89-4F21-8A3A-F6AA8EC3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8" name="Line 61">
            <a:extLst>
              <a:ext uri="{FF2B5EF4-FFF2-40B4-BE49-F238E27FC236}">
                <a16:creationId xmlns:a16="http://schemas.microsoft.com/office/drawing/2014/main" id="{E3F3ED33-257A-4CD7-874F-2B8C10C3E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69" name="Line 62">
            <a:extLst>
              <a:ext uri="{FF2B5EF4-FFF2-40B4-BE49-F238E27FC236}">
                <a16:creationId xmlns:a16="http://schemas.microsoft.com/office/drawing/2014/main" id="{A6870E42-BDE6-4524-B855-A0DDFD698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70" name="Line 63">
            <a:extLst>
              <a:ext uri="{FF2B5EF4-FFF2-40B4-BE49-F238E27FC236}">
                <a16:creationId xmlns:a16="http://schemas.microsoft.com/office/drawing/2014/main" id="{F1289BA4-EE5A-4EDF-AA0A-B1EC0AA3C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71" name="Line 65">
            <a:extLst>
              <a:ext uri="{FF2B5EF4-FFF2-40B4-BE49-F238E27FC236}">
                <a16:creationId xmlns:a16="http://schemas.microsoft.com/office/drawing/2014/main" id="{CE10EF71-8F83-4515-9F7B-200EC6867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4872" name="Text Box 66">
            <a:extLst>
              <a:ext uri="{FF2B5EF4-FFF2-40B4-BE49-F238E27FC236}">
                <a16:creationId xmlns:a16="http://schemas.microsoft.com/office/drawing/2014/main" id="{92DEE259-E86C-48B2-86A3-D663F580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Super scalar</a:t>
            </a:r>
          </a:p>
        </p:txBody>
      </p:sp>
      <p:sp>
        <p:nvSpPr>
          <p:cNvPr id="34873" name="Text Box 67">
            <a:extLst>
              <a:ext uri="{FF2B5EF4-FFF2-40B4-BE49-F238E27FC236}">
                <a16:creationId xmlns:a16="http://schemas.microsoft.com/office/drawing/2014/main" id="{F3EFF462-0219-49F2-9441-16D03A80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816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VLIW</a:t>
            </a:r>
          </a:p>
        </p:txBody>
      </p:sp>
      <p:sp>
        <p:nvSpPr>
          <p:cNvPr id="34874" name="Text Box 68">
            <a:extLst>
              <a:ext uri="{FF2B5EF4-FFF2-40B4-BE49-F238E27FC236}">
                <a16:creationId xmlns:a16="http://schemas.microsoft.com/office/drawing/2014/main" id="{B8DB5098-4107-41CD-B39D-22CA82CF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002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Input code</a:t>
            </a:r>
          </a:p>
        </p:txBody>
      </p:sp>
      <p:sp>
        <p:nvSpPr>
          <p:cNvPr id="34875" name="Line 69">
            <a:extLst>
              <a:ext uri="{FF2B5EF4-FFF2-40B4-BE49-F238E27FC236}">
                <a16:creationId xmlns:a16="http://schemas.microsoft.com/office/drawing/2014/main" id="{AB11E7AB-3FC5-4E75-885B-73FEED26E4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133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6B30469-14D5-403D-B3F8-F275D1664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 of ILP Processors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D416C05-DBC0-473C-87AB-FDCB44F1F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Increasing processor performance has been provided by increased </a:t>
            </a:r>
            <a:br>
              <a:rPr lang="en-US" altLang="en-US"/>
            </a:br>
            <a:r>
              <a:rPr lang="en-US" altLang="en-US" i="1"/>
              <a:t>Instruction Level Parallelism (ILP)</a:t>
            </a:r>
            <a:endParaRPr lang="en-US" altLang="en-US"/>
          </a:p>
        </p:txBody>
      </p:sp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FE918A4-B5B8-4731-B2EA-37E28108D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408D4E2-99CC-4E15-B519-BAEA0B1A7D8F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1DDFA85C-5FA4-45B9-89BF-9E03D85A6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25709"/>
              </p:ext>
            </p:extLst>
          </p:nvPr>
        </p:nvGraphicFramePr>
        <p:xfrm>
          <a:off x="899592" y="2852936"/>
          <a:ext cx="7480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Microsoft Drawing" r:id="rId3" imgW="5956300" imgH="2133600" progId="MSDraw">
                  <p:embed/>
                </p:oleObj>
              </mc:Choice>
              <mc:Fallback>
                <p:oleObj name="Microsoft Drawing" r:id="rId3" imgW="5956300" imgH="2133600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7480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1E7AD1E-7115-458E-A7D7-F98CE87E5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vs Dynamic scheduling ...</a:t>
            </a:r>
          </a:p>
        </p:txBody>
      </p:sp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BA4CC52E-DDFF-4F4C-83D5-EC6227F1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5424DEF-A3EF-446B-8DF5-7266D87E39A7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36867" name="Rectangle 73">
            <a:extLst>
              <a:ext uri="{FF2B5EF4-FFF2-40B4-BE49-F238E27FC236}">
                <a16:creationId xmlns:a16="http://schemas.microsoft.com/office/drawing/2014/main" id="{47A15344-8CFD-4B28-B5B7-987C1FB9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1219200" cy="1143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4A35322D-6E42-4D91-8F52-57E1FE7C4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1295400" cy="914400"/>
          </a:xfrm>
          <a:prstGeom prst="rect">
            <a:avLst/>
          </a:prstGeom>
          <a:solidFill>
            <a:srgbClr val="FF7C8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  <a:contourClr>
              <a:srgbClr val="FF7C8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Instruction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Issue unit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02AAC847-B290-4DDF-AF4D-16CE64E8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219200" cy="1143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36871" name="Line 5">
            <a:extLst>
              <a:ext uri="{FF2B5EF4-FFF2-40B4-BE49-F238E27FC236}">
                <a16:creationId xmlns:a16="http://schemas.microsoft.com/office/drawing/2014/main" id="{1ADFF51A-6969-4352-9D15-36E849858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849E1CAB-5924-4351-99FA-4208D9842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3" name="Line 7">
            <a:extLst>
              <a:ext uri="{FF2B5EF4-FFF2-40B4-BE49-F238E27FC236}">
                <a16:creationId xmlns:a16="http://schemas.microsoft.com/office/drawing/2014/main" id="{18FF613C-9DE4-467F-A8EE-74335E0F8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4" name="Line 8">
            <a:extLst>
              <a:ext uri="{FF2B5EF4-FFF2-40B4-BE49-F238E27FC236}">
                <a16:creationId xmlns:a16="http://schemas.microsoft.com/office/drawing/2014/main" id="{29FCA58C-5B71-491E-BF79-D74A18CD7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7C9E13D8-4B58-427A-8BC4-CA28EC344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0E40FC57-16F1-4629-84E8-CB7F1C6D9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7" name="Text Box 27">
            <a:extLst>
              <a:ext uri="{FF2B5EF4-FFF2-40B4-BE49-F238E27FC236}">
                <a16:creationId xmlns:a16="http://schemas.microsoft.com/office/drawing/2014/main" id="{D8441F09-4A59-4CBC-8D32-848D323B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28600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Issue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Window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AEECCEE8-7627-45CD-8167-B52BEC67E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D71027D-C529-4E86-9B32-B781BF97B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0" name="Text Box 30">
            <a:extLst>
              <a:ext uri="{FF2B5EF4-FFF2-40B4-BE49-F238E27FC236}">
                <a16:creationId xmlns:a16="http://schemas.microsoft.com/office/drawing/2014/main" id="{2939D527-1923-4BB7-BF39-1FD2B603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0"/>
            <a:ext cx="1676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Dependency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Free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instruction issue</a:t>
            </a:r>
          </a:p>
        </p:txBody>
      </p:sp>
      <p:sp>
        <p:nvSpPr>
          <p:cNvPr id="36881" name="Line 31">
            <a:extLst>
              <a:ext uri="{FF2B5EF4-FFF2-40B4-BE49-F238E27FC236}">
                <a16:creationId xmlns:a16="http://schemas.microsoft.com/office/drawing/2014/main" id="{F7E7F8F9-9668-49A6-963F-620A22393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2" name="Line 32">
            <a:extLst>
              <a:ext uri="{FF2B5EF4-FFF2-40B4-BE49-F238E27FC236}">
                <a16:creationId xmlns:a16="http://schemas.microsoft.com/office/drawing/2014/main" id="{0DE76AB3-D9CC-4C50-9D9A-F2BB54A15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3" name="Line 33">
            <a:extLst>
              <a:ext uri="{FF2B5EF4-FFF2-40B4-BE49-F238E27FC236}">
                <a16:creationId xmlns:a16="http://schemas.microsoft.com/office/drawing/2014/main" id="{ECD30895-844F-4FFB-8DE9-DA59B6E45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4" name="Line 34">
            <a:extLst>
              <a:ext uri="{FF2B5EF4-FFF2-40B4-BE49-F238E27FC236}">
                <a16:creationId xmlns:a16="http://schemas.microsoft.com/office/drawing/2014/main" id="{1E9307DB-E32B-400F-A65B-0366F5B3F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5" name="Line 35">
            <a:extLst>
              <a:ext uri="{FF2B5EF4-FFF2-40B4-BE49-F238E27FC236}">
                <a16:creationId xmlns:a16="http://schemas.microsoft.com/office/drawing/2014/main" id="{46714F77-E947-4FF7-AB13-FE152D95E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6" name="Line 36">
            <a:extLst>
              <a:ext uri="{FF2B5EF4-FFF2-40B4-BE49-F238E27FC236}">
                <a16:creationId xmlns:a16="http://schemas.microsoft.com/office/drawing/2014/main" id="{1CA20B71-EC59-4E4F-8909-C4FAB4A5D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7" name="Line 37">
            <a:extLst>
              <a:ext uri="{FF2B5EF4-FFF2-40B4-BE49-F238E27FC236}">
                <a16:creationId xmlns:a16="http://schemas.microsoft.com/office/drawing/2014/main" id="{7140D1BD-3AAC-402A-AC98-60E2ED72B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8" name="Line 38">
            <a:extLst>
              <a:ext uri="{FF2B5EF4-FFF2-40B4-BE49-F238E27FC236}">
                <a16:creationId xmlns:a16="http://schemas.microsoft.com/office/drawing/2014/main" id="{C6910EC2-E6AB-42DD-8A7F-6CD470328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89" name="Line 39">
            <a:extLst>
              <a:ext uri="{FF2B5EF4-FFF2-40B4-BE49-F238E27FC236}">
                <a16:creationId xmlns:a16="http://schemas.microsoft.com/office/drawing/2014/main" id="{F1C29E12-4736-4DED-AB8D-F53B63B2E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8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0" name="Line 40">
            <a:extLst>
              <a:ext uri="{FF2B5EF4-FFF2-40B4-BE49-F238E27FC236}">
                <a16:creationId xmlns:a16="http://schemas.microsoft.com/office/drawing/2014/main" id="{0A0A5941-37A8-432F-A484-1DFC9993C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1" name="Line 41">
            <a:extLst>
              <a:ext uri="{FF2B5EF4-FFF2-40B4-BE49-F238E27FC236}">
                <a16:creationId xmlns:a16="http://schemas.microsoft.com/office/drawing/2014/main" id="{BD56CC11-464C-44EE-9B40-577982CDB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2" name="Line 42">
            <a:extLst>
              <a:ext uri="{FF2B5EF4-FFF2-40B4-BE49-F238E27FC236}">
                <a16:creationId xmlns:a16="http://schemas.microsoft.com/office/drawing/2014/main" id="{A60E74A4-9165-4F7D-A481-D638913C5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3" name="Line 43">
            <a:extLst>
              <a:ext uri="{FF2B5EF4-FFF2-40B4-BE49-F238E27FC236}">
                <a16:creationId xmlns:a16="http://schemas.microsoft.com/office/drawing/2014/main" id="{9B2DD70D-587B-4C21-B95C-5A56572BB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4" name="Line 44">
            <a:extLst>
              <a:ext uri="{FF2B5EF4-FFF2-40B4-BE49-F238E27FC236}">
                <a16:creationId xmlns:a16="http://schemas.microsoft.com/office/drawing/2014/main" id="{B5EABF50-1A4C-4F38-80CD-1B1052926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5" name="Line 45">
            <a:extLst>
              <a:ext uri="{FF2B5EF4-FFF2-40B4-BE49-F238E27FC236}">
                <a16:creationId xmlns:a16="http://schemas.microsoft.com/office/drawing/2014/main" id="{36AEAE02-E07C-488C-B998-448E27DA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6" name="Line 46">
            <a:extLst>
              <a:ext uri="{FF2B5EF4-FFF2-40B4-BE49-F238E27FC236}">
                <a16:creationId xmlns:a16="http://schemas.microsoft.com/office/drawing/2014/main" id="{C6F48359-CB05-41B0-B6A1-0D4A89CF0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7" name="Line 47">
            <a:extLst>
              <a:ext uri="{FF2B5EF4-FFF2-40B4-BE49-F238E27FC236}">
                <a16:creationId xmlns:a16="http://schemas.microsoft.com/office/drawing/2014/main" id="{A2CCEC1B-1120-4749-BD67-9EBE1AE63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8" name="Line 48">
            <a:extLst>
              <a:ext uri="{FF2B5EF4-FFF2-40B4-BE49-F238E27FC236}">
                <a16:creationId xmlns:a16="http://schemas.microsoft.com/office/drawing/2014/main" id="{3FDF1834-B014-42A7-86F3-D100FE467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899" name="Line 49">
            <a:extLst>
              <a:ext uri="{FF2B5EF4-FFF2-40B4-BE49-F238E27FC236}">
                <a16:creationId xmlns:a16="http://schemas.microsoft.com/office/drawing/2014/main" id="{74557441-7B66-45B5-AFDB-47D8B691C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0" name="Line 50">
            <a:extLst>
              <a:ext uri="{FF2B5EF4-FFF2-40B4-BE49-F238E27FC236}">
                <a16:creationId xmlns:a16="http://schemas.microsoft.com/office/drawing/2014/main" id="{CC259C75-B6AF-4D7F-AF0A-5FFC0CEEF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1" name="Line 51">
            <a:extLst>
              <a:ext uri="{FF2B5EF4-FFF2-40B4-BE49-F238E27FC236}">
                <a16:creationId xmlns:a16="http://schemas.microsoft.com/office/drawing/2014/main" id="{2E5CBBA7-D59D-4E36-BA38-1E6D625A9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2" name="Line 52">
            <a:extLst>
              <a:ext uri="{FF2B5EF4-FFF2-40B4-BE49-F238E27FC236}">
                <a16:creationId xmlns:a16="http://schemas.microsoft.com/office/drawing/2014/main" id="{5A5DD226-B14D-4FA9-98C5-B5A2924C6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3" name="Line 53">
            <a:extLst>
              <a:ext uri="{FF2B5EF4-FFF2-40B4-BE49-F238E27FC236}">
                <a16:creationId xmlns:a16="http://schemas.microsoft.com/office/drawing/2014/main" id="{D8A7B892-3AF5-411C-A2F6-F8694B6DB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4" name="Line 54">
            <a:extLst>
              <a:ext uri="{FF2B5EF4-FFF2-40B4-BE49-F238E27FC236}">
                <a16:creationId xmlns:a16="http://schemas.microsoft.com/office/drawing/2014/main" id="{66E63AD8-90A5-4F90-A8FB-6A1F8B9FB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5" name="Line 55">
            <a:extLst>
              <a:ext uri="{FF2B5EF4-FFF2-40B4-BE49-F238E27FC236}">
                <a16:creationId xmlns:a16="http://schemas.microsoft.com/office/drawing/2014/main" id="{43FEE53A-FBB3-4AB1-8CA3-D6482EE23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6" name="Line 56">
            <a:extLst>
              <a:ext uri="{FF2B5EF4-FFF2-40B4-BE49-F238E27FC236}">
                <a16:creationId xmlns:a16="http://schemas.microsoft.com/office/drawing/2014/main" id="{6BA604B4-FC9E-4BD6-AC12-39379F646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7" name="Line 57">
            <a:extLst>
              <a:ext uri="{FF2B5EF4-FFF2-40B4-BE49-F238E27FC236}">
                <a16:creationId xmlns:a16="http://schemas.microsoft.com/office/drawing/2014/main" id="{E41FAC04-6430-4C76-BFFB-BD171C127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8" name="Line 58">
            <a:extLst>
              <a:ext uri="{FF2B5EF4-FFF2-40B4-BE49-F238E27FC236}">
                <a16:creationId xmlns:a16="http://schemas.microsoft.com/office/drawing/2014/main" id="{FEAC7888-6FE8-4DEA-AE14-6546DD865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09" name="Line 59">
            <a:extLst>
              <a:ext uri="{FF2B5EF4-FFF2-40B4-BE49-F238E27FC236}">
                <a16:creationId xmlns:a16="http://schemas.microsoft.com/office/drawing/2014/main" id="{F126B6F1-DFD4-4EC2-B65D-CB51025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0" name="Line 60">
            <a:extLst>
              <a:ext uri="{FF2B5EF4-FFF2-40B4-BE49-F238E27FC236}">
                <a16:creationId xmlns:a16="http://schemas.microsoft.com/office/drawing/2014/main" id="{5679662B-90F0-4B4F-857D-B5DEFC6C6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1" name="Text Box 61">
            <a:extLst>
              <a:ext uri="{FF2B5EF4-FFF2-40B4-BE49-F238E27FC236}">
                <a16:creationId xmlns:a16="http://schemas.microsoft.com/office/drawing/2014/main" id="{3E4A7F02-CBBC-437C-B298-5D7656B9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51816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Pipelined</a:t>
            </a:r>
          </a:p>
        </p:txBody>
      </p:sp>
      <p:sp>
        <p:nvSpPr>
          <p:cNvPr id="36912" name="Text Box 62">
            <a:extLst>
              <a:ext uri="{FF2B5EF4-FFF2-40B4-BE49-F238E27FC236}">
                <a16:creationId xmlns:a16="http://schemas.microsoft.com/office/drawing/2014/main" id="{6976FE65-277C-4C48-957E-80739BC1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5181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Superscalar</a:t>
            </a:r>
          </a:p>
        </p:txBody>
      </p:sp>
      <p:sp>
        <p:nvSpPr>
          <p:cNvPr id="36913" name="Text Box 63">
            <a:extLst>
              <a:ext uri="{FF2B5EF4-FFF2-40B4-BE49-F238E27FC236}">
                <a16:creationId xmlns:a16="http://schemas.microsoft.com/office/drawing/2014/main" id="{C95083DC-B5C4-49C2-9489-FC432C70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00200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Input code</a:t>
            </a:r>
          </a:p>
        </p:txBody>
      </p:sp>
      <p:sp>
        <p:nvSpPr>
          <p:cNvPr id="36914" name="Line 64">
            <a:extLst>
              <a:ext uri="{FF2B5EF4-FFF2-40B4-BE49-F238E27FC236}">
                <a16:creationId xmlns:a16="http://schemas.microsoft.com/office/drawing/2014/main" id="{D1C6D777-8D31-482F-B5A1-955A84C7DC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5" name="Line 65">
            <a:extLst>
              <a:ext uri="{FF2B5EF4-FFF2-40B4-BE49-F238E27FC236}">
                <a16:creationId xmlns:a16="http://schemas.microsoft.com/office/drawing/2014/main" id="{3E233510-42B5-4C35-A955-8219A7774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6" name="Line 66">
            <a:extLst>
              <a:ext uri="{FF2B5EF4-FFF2-40B4-BE49-F238E27FC236}">
                <a16:creationId xmlns:a16="http://schemas.microsoft.com/office/drawing/2014/main" id="{9CD0CB14-37D6-451D-ACBF-703EFE4C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7" name="Line 67">
            <a:extLst>
              <a:ext uri="{FF2B5EF4-FFF2-40B4-BE49-F238E27FC236}">
                <a16:creationId xmlns:a16="http://schemas.microsoft.com/office/drawing/2014/main" id="{E778DBAF-62AF-4318-AD7A-F2D7A575B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8" name="Line 68">
            <a:extLst>
              <a:ext uri="{FF2B5EF4-FFF2-40B4-BE49-F238E27FC236}">
                <a16:creationId xmlns:a16="http://schemas.microsoft.com/office/drawing/2014/main" id="{BFD6C384-BBB1-4139-A6D0-46528CB21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19" name="Line 69">
            <a:extLst>
              <a:ext uri="{FF2B5EF4-FFF2-40B4-BE49-F238E27FC236}">
                <a16:creationId xmlns:a16="http://schemas.microsoft.com/office/drawing/2014/main" id="{9E24AB52-6875-42BD-9088-3BAA2327D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20" name="Line 70">
            <a:extLst>
              <a:ext uri="{FF2B5EF4-FFF2-40B4-BE49-F238E27FC236}">
                <a16:creationId xmlns:a16="http://schemas.microsoft.com/office/drawing/2014/main" id="{965201EA-61A9-4868-9F23-11823F085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21" name="Line 71">
            <a:extLst>
              <a:ext uri="{FF2B5EF4-FFF2-40B4-BE49-F238E27FC236}">
                <a16:creationId xmlns:a16="http://schemas.microsoft.com/office/drawing/2014/main" id="{D997CC9C-2C8C-4AF2-822B-32BB3D5A1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22" name="Line 72">
            <a:extLst>
              <a:ext uri="{FF2B5EF4-FFF2-40B4-BE49-F238E27FC236}">
                <a16:creationId xmlns:a16="http://schemas.microsoft.com/office/drawing/2014/main" id="{93370CC0-EAC5-41C5-A64F-ED14D1A0D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6923" name="Text Box 74">
            <a:extLst>
              <a:ext uri="{FF2B5EF4-FFF2-40B4-BE49-F238E27FC236}">
                <a16:creationId xmlns:a16="http://schemas.microsoft.com/office/drawing/2014/main" id="{C9F7B0A3-6A85-4101-9766-8B992965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3429000"/>
            <a:ext cx="111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Execution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Window</a:t>
            </a:r>
          </a:p>
        </p:txBody>
      </p:sp>
      <p:sp>
        <p:nvSpPr>
          <p:cNvPr id="36924" name="Line 75">
            <a:extLst>
              <a:ext uri="{FF2B5EF4-FFF2-40B4-BE49-F238E27FC236}">
                <a16:creationId xmlns:a16="http://schemas.microsoft.com/office/drawing/2014/main" id="{2D6B0109-A875-4C4C-A0AD-BFF30F49F3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97E6AC1C-0326-454D-866D-76F309D26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ILP Instruction Scheduling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C68D674-E66B-4FB1-B115-268C3A7EE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638300"/>
            <a:ext cx="7772400" cy="3581400"/>
          </a:xfrm>
        </p:spPr>
        <p:txBody>
          <a:bodyPr/>
          <a:lstStyle/>
          <a:p>
            <a:r>
              <a:rPr lang="en-US" altLang="en-US"/>
              <a:t>Static Scheduling boosted by parallel code optimisation</a:t>
            </a:r>
          </a:p>
          <a:p>
            <a:pPr lvl="1"/>
            <a:r>
              <a:rPr lang="en-US" altLang="en-US"/>
              <a:t>Performed entirely by the compiler</a:t>
            </a:r>
          </a:p>
          <a:p>
            <a:pPr lvl="1"/>
            <a:r>
              <a:rPr lang="en-US" altLang="en-US"/>
              <a:t>Processor receives dependency-free and optimized code for parallel execution</a:t>
            </a:r>
          </a:p>
          <a:p>
            <a:pPr lvl="1"/>
            <a:r>
              <a:rPr lang="en-US" altLang="en-US" i="1"/>
              <a:t>Typical for VLIW and a few pipelined processors (e.g. MIPS)</a:t>
            </a:r>
            <a:endParaRPr lang="en-US" altLang="en-US"/>
          </a:p>
        </p:txBody>
      </p:sp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BCBCC25-0394-4BBD-8361-39472C574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3ED36DD-D2BF-40B0-B7B8-2A1E77CBB159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4369793-6D6E-42B3-8CE4-464315CFE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ILP Instruction Scheduling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BC74F19-560E-4FA5-8ED6-E56DBAAF6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3810000"/>
          </a:xfrm>
        </p:spPr>
        <p:txBody>
          <a:bodyPr/>
          <a:lstStyle/>
          <a:p>
            <a:r>
              <a:rPr lang="en-US" altLang="en-US" dirty="0"/>
              <a:t>Dynamic Scheduling without static parallel code </a:t>
            </a:r>
            <a:r>
              <a:rPr lang="en-US" altLang="en-US" dirty="0" err="1"/>
              <a:t>optimisation</a:t>
            </a:r>
            <a:endParaRPr lang="en-US" altLang="en-US" dirty="0"/>
          </a:p>
          <a:p>
            <a:pPr lvl="1"/>
            <a:r>
              <a:rPr lang="en-US" altLang="en-US" dirty="0"/>
              <a:t>Performed entirely by the processor</a:t>
            </a:r>
          </a:p>
          <a:p>
            <a:pPr lvl="1"/>
            <a:r>
              <a:rPr lang="en-US" altLang="en-US" dirty="0"/>
              <a:t>The code is not </a:t>
            </a:r>
            <a:r>
              <a:rPr lang="en-US" altLang="en-US" dirty="0" err="1"/>
              <a:t>optimised</a:t>
            </a:r>
            <a:r>
              <a:rPr lang="en-US" altLang="en-US" dirty="0"/>
              <a:t> for parallel execution. The Processor detects and resolves dependencies on its own</a:t>
            </a:r>
          </a:p>
          <a:p>
            <a:pPr lvl="1"/>
            <a:r>
              <a:rPr lang="en-US" altLang="en-US" i="1" dirty="0"/>
              <a:t>Early ILP processors (e.g. CDC 6600, IBM 360/91)</a:t>
            </a:r>
            <a:endParaRPr lang="en-US" altLang="en-US" dirty="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B7774574-4963-4AFD-B272-2FBB6B180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7F91617-679A-4191-B1D1-79BDDC71964C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398006C-20EF-440D-9789-8D2DABC31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ILP Instruction Scheduling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CEA2801-19FF-4414-A4EC-4177A1A95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7772400" cy="4724400"/>
          </a:xfrm>
        </p:spPr>
        <p:txBody>
          <a:bodyPr/>
          <a:lstStyle/>
          <a:p>
            <a:r>
              <a:rPr lang="en-US" altLang="en-US" dirty="0"/>
              <a:t>Dynamic scheduling boosted by static parallel code </a:t>
            </a:r>
            <a:r>
              <a:rPr lang="en-US" altLang="en-US" dirty="0" err="1"/>
              <a:t>optimisation</a:t>
            </a:r>
            <a:endParaRPr lang="en-US" altLang="en-US" dirty="0"/>
          </a:p>
          <a:p>
            <a:pPr lvl="1"/>
            <a:r>
              <a:rPr lang="en-US" altLang="en-US" dirty="0"/>
              <a:t>Performed by the processor in conjunction with the parallel optimizing compiler</a:t>
            </a:r>
          </a:p>
          <a:p>
            <a:pPr lvl="1"/>
            <a:r>
              <a:rPr lang="en-US" altLang="en-US" dirty="0"/>
              <a:t>The processor receives </a:t>
            </a:r>
            <a:r>
              <a:rPr lang="en-US" altLang="en-US" dirty="0" err="1"/>
              <a:t>optimised</a:t>
            </a:r>
            <a:r>
              <a:rPr lang="en-US" altLang="en-US" dirty="0"/>
              <a:t> code for parallel execution, but it detects and resolves dependencies of its own</a:t>
            </a:r>
          </a:p>
          <a:p>
            <a:pPr lvl="1"/>
            <a:r>
              <a:rPr lang="en-US" altLang="en-US" i="1" dirty="0"/>
              <a:t>Usual practice for pipelined superscalar processors (e.g. RS/6000, PL.8/XL, i960 and QTC SF960)</a:t>
            </a:r>
            <a:endParaRPr lang="en-US" altLang="en-US" dirty="0"/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4FB4C68C-2D0B-4C1A-ADFB-15D419185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10C1D09-7FAD-4334-9447-FD455DC9755D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972F95D5-E291-4903-B45A-1FB312EE9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Preserving Sequential Consistency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12C70A-22DC-48CD-B71B-D583E2AA8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07331"/>
            <a:ext cx="7772400" cy="4648200"/>
          </a:xfrm>
        </p:spPr>
        <p:txBody>
          <a:bodyPr/>
          <a:lstStyle/>
          <a:p>
            <a:r>
              <a:rPr lang="en-US" altLang="en-US" dirty="0"/>
              <a:t>When instructions are executed in parallel, processor must be careful to preserve the sequential consistency.</a:t>
            </a:r>
          </a:p>
          <a:p>
            <a:pPr lvl="1">
              <a:buFontTx/>
              <a:buNone/>
            </a:pPr>
            <a:r>
              <a:rPr lang="en-US" altLang="en-US" dirty="0"/>
              <a:t>div r1, r2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r3</a:t>
            </a:r>
          </a:p>
          <a:p>
            <a:pPr lvl="1">
              <a:buFontTx/>
              <a:buNone/>
            </a:pPr>
            <a:r>
              <a:rPr lang="en-US" altLang="en-US" dirty="0"/>
              <a:t>add r5, r6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r7</a:t>
            </a:r>
          </a:p>
          <a:p>
            <a:pPr lvl="1">
              <a:buFontTx/>
              <a:buNone/>
            </a:pPr>
            <a:r>
              <a:rPr lang="en-US" altLang="en-US" dirty="0" err="1"/>
              <a:t>jz</a:t>
            </a:r>
            <a:r>
              <a:rPr lang="en-US" altLang="en-US" dirty="0"/>
              <a:t> anywhere</a:t>
            </a:r>
          </a:p>
          <a:p>
            <a:r>
              <a:rPr lang="en-US" altLang="en-US" dirty="0"/>
              <a:t>Must make sure the </a:t>
            </a:r>
            <a:r>
              <a:rPr lang="en-US" altLang="en-US" i="1" dirty="0" err="1"/>
              <a:t>jz</a:t>
            </a:r>
            <a:r>
              <a:rPr lang="en-US" altLang="en-US" dirty="0"/>
              <a:t> instruction uses the condition codes set by the </a:t>
            </a:r>
            <a:r>
              <a:rPr lang="en-US" altLang="en-US" i="1" dirty="0"/>
              <a:t>add</a:t>
            </a:r>
            <a:r>
              <a:rPr lang="en-US" altLang="en-US" dirty="0"/>
              <a:t>, not the </a:t>
            </a:r>
            <a:r>
              <a:rPr lang="en-US" altLang="en-US" i="1" dirty="0"/>
              <a:t>div</a:t>
            </a:r>
            <a:r>
              <a:rPr lang="en-US" altLang="en-US" dirty="0"/>
              <a:t> which might take longer.</a:t>
            </a:r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C7939995-3DB2-4CB7-8C60-F5D44A28F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47F5976-BE04-4859-8602-FB9A798B9320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DA901BD5-1AE1-427E-966A-7E432336F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consistency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2758313-043B-4D3F-91C7-76D9E40A3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392372"/>
            <a:ext cx="7772400" cy="3352800"/>
          </a:xfrm>
        </p:spPr>
        <p:txBody>
          <a:bodyPr/>
          <a:lstStyle/>
          <a:p>
            <a:r>
              <a:rPr lang="en-US" altLang="en-US" dirty="0"/>
              <a:t>Strong consistency</a:t>
            </a:r>
          </a:p>
          <a:p>
            <a:pPr lvl="1"/>
            <a:r>
              <a:rPr lang="en-US" altLang="en-US" dirty="0"/>
              <a:t>Preserves the actual execution order</a:t>
            </a:r>
          </a:p>
          <a:p>
            <a:r>
              <a:rPr lang="en-US" altLang="en-US" dirty="0"/>
              <a:t>Weak consistency</a:t>
            </a:r>
          </a:p>
          <a:p>
            <a:pPr lvl="1"/>
            <a:r>
              <a:rPr lang="en-US" altLang="en-US" dirty="0"/>
              <a:t>Produces correct result</a:t>
            </a:r>
          </a:p>
          <a:p>
            <a:pPr lvl="1"/>
            <a:r>
              <a:rPr lang="en-US" altLang="en-US" dirty="0"/>
              <a:t>Can execute out of order providing the code still delivers the correct result</a:t>
            </a:r>
          </a:p>
        </p:txBody>
      </p:sp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F05FAD2E-E53E-460A-9109-862917E77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E86B1E9-4DF9-4C79-B053-CA218C995755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2224762C-40CF-478D-BB25-9E1E7376D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fast can we go?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9DA586-DE32-49D4-B834-6C6E389CE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17638"/>
            <a:ext cx="7772400" cy="3200400"/>
          </a:xfrm>
        </p:spPr>
        <p:txBody>
          <a:bodyPr/>
          <a:lstStyle/>
          <a:p>
            <a:r>
              <a:rPr lang="en-US" altLang="en-US" dirty="0"/>
              <a:t>Performance is limited by </a:t>
            </a:r>
          </a:p>
          <a:p>
            <a:pPr lvl="1"/>
            <a:r>
              <a:rPr lang="en-US" altLang="en-US" dirty="0"/>
              <a:t>underlying algorithm (dependencies)</a:t>
            </a:r>
          </a:p>
          <a:p>
            <a:pPr lvl="1"/>
            <a:r>
              <a:rPr lang="en-US" altLang="en-US" dirty="0"/>
              <a:t>compiled code (false dependencies, staging)</a:t>
            </a:r>
          </a:p>
          <a:p>
            <a:pPr lvl="1"/>
            <a:r>
              <a:rPr lang="en-US" altLang="en-US" dirty="0"/>
              <a:t>actual hardware (resource restrictions)</a:t>
            </a:r>
          </a:p>
          <a:p>
            <a:r>
              <a:rPr lang="en-US" altLang="en-US" dirty="0"/>
              <a:t>Study all three to work out maximum speedup</a:t>
            </a:r>
          </a:p>
        </p:txBody>
      </p:sp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97B85DED-D166-42DE-920E-AD91B0B02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2ECCF31-A332-4482-9049-63001B3A920D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12E40-D6B2-47FE-A510-A8F9F7F21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FB5CB-06B8-4FA8-A05E-A70B423568A3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E3CE297-2CCF-4CEB-BA72-F1C4B3013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83387"/>
              </p:ext>
            </p:extLst>
          </p:nvPr>
        </p:nvGraphicFramePr>
        <p:xfrm>
          <a:off x="755650" y="2060848"/>
          <a:ext cx="76327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Document" r:id="rId3" imgW="5541264" imgH="2378964" progId="Word.Document.8">
                  <p:embed/>
                </p:oleObj>
              </mc:Choice>
              <mc:Fallback>
                <p:oleObj name="Document" r:id="rId3" imgW="5541264" imgH="2378964" progId="Word.Document.8">
                  <p:embed/>
                  <p:pic>
                    <p:nvPicPr>
                      <p:cNvPr id="46084" name="Object 3">
                        <a:extLst>
                          <a:ext uri="{FF2B5EF4-FFF2-40B4-BE49-F238E27FC236}">
                            <a16:creationId xmlns:a16="http://schemas.microsoft.com/office/drawing/2014/main" id="{73B18F62-FA1A-40C8-8CA2-C4F5A3A36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848"/>
                        <a:ext cx="76327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12C29FC-071D-48FD-8747-5D41E9CFF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en-US" dirty="0"/>
              <a:t>How fast can we go?</a:t>
            </a:r>
            <a:br>
              <a:rPr lang="en-US" altLang="en-US" dirty="0"/>
            </a:br>
            <a:r>
              <a:rPr lang="en-US" altLang="en-US" dirty="0"/>
              <a:t>Earliest methods to achieve speed ups for scientific programs </a:t>
            </a:r>
          </a:p>
        </p:txBody>
      </p:sp>
    </p:spTree>
    <p:extLst>
      <p:ext uri="{BB962C8B-B14F-4D97-AF65-F5344CB8AC3E}">
        <p14:creationId xmlns:p14="http://schemas.microsoft.com/office/powerpoint/2010/main" val="1906253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F5E9-9B6C-43E4-8ED7-3A2EA9B01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FB5CB-06B8-4FA8-A05E-A70B423568A3}" type="slidenum">
              <a:rPr lang="en-US" altLang="en-US" smtClean="0"/>
              <a:pPr/>
              <a:t>38</a:t>
            </a:fld>
            <a:endParaRPr lang="en-US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F4E1784-588D-4915-BC91-4CB4E712F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7739063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Document" r:id="rId3" imgW="5603748" imgH="2919984" progId="Word.Document.8">
                  <p:embed/>
                </p:oleObj>
              </mc:Choice>
              <mc:Fallback>
                <p:oleObj name="Document" r:id="rId3" imgW="5603748" imgH="2919984" progId="Word.Document.8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D098B3BC-6CB1-4D49-80CB-108CBFF32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739063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B87E971-0680-4187-B0E0-E9DEB3B92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en-US" dirty="0"/>
              <a:t>How fast can we go?</a:t>
            </a:r>
            <a:br>
              <a:rPr lang="en-US" altLang="en-US" dirty="0"/>
            </a:br>
            <a:r>
              <a:rPr lang="en-US" altLang="en-US" dirty="0"/>
              <a:t>Earliest methods to achieve speed ups for scientific programs </a:t>
            </a:r>
          </a:p>
        </p:txBody>
      </p:sp>
    </p:spTree>
    <p:extLst>
      <p:ext uri="{BB962C8B-B14F-4D97-AF65-F5344CB8AC3E}">
        <p14:creationId xmlns:p14="http://schemas.microsoft.com/office/powerpoint/2010/main" val="402594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D9BD9149-B8F1-46B7-BF7B-5FCADA54D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register renaming</a:t>
            </a:r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02553C79-B562-4383-BFD8-6C790FF50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AB9B25A-B260-41BC-8186-334B4120DCB3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4E9719-9FC9-45C8-93B9-92B464238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60593"/>
              </p:ext>
            </p:extLst>
          </p:nvPr>
        </p:nvGraphicFramePr>
        <p:xfrm>
          <a:off x="971600" y="1033217"/>
          <a:ext cx="6606084" cy="519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Microsoft Drawing" r:id="rId3" imgW="5740400" imgH="4516438" progId="MSDraw">
                  <p:embed/>
                </p:oleObj>
              </mc:Choice>
              <mc:Fallback>
                <p:oleObj name="Microsoft Drawing" r:id="rId3" imgW="5740400" imgH="4516438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33217"/>
                        <a:ext cx="6606084" cy="519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2687CEC-EE3E-4D9F-92ED-6666D9B43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Level Parallelism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B4C75A7-BE73-43CF-B642-C99E2A740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r>
              <a:rPr lang="en-US" altLang="en-US"/>
              <a:t>Consider following code fragment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2" charset="0"/>
              </a:rPr>
              <a:t>mul	r3, r4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sz="2400">
                <a:latin typeface="Courier" pitchFamily="2" charset="0"/>
              </a:rPr>
              <a:t>	r8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" pitchFamily="2" charset="0"/>
              </a:rPr>
              <a:t>add	r1, r2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sz="2400">
                <a:latin typeface="Courier" pitchFamily="2" charset="0"/>
              </a:rPr>
              <a:t>	r7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" pitchFamily="2" charset="0"/>
              </a:rPr>
              <a:t>load	r6,(r1)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" pitchFamily="2" charset="0"/>
              </a:rPr>
              <a:t>add	#5, r5</a:t>
            </a:r>
          </a:p>
          <a:p>
            <a:r>
              <a:rPr lang="en-US" altLang="en-US"/>
              <a:t>Which instructions are unrelated?</a:t>
            </a:r>
          </a:p>
          <a:p>
            <a:pPr lvl="1"/>
            <a:r>
              <a:rPr lang="en-US" altLang="en-US"/>
              <a:t>Can be executed in any order</a:t>
            </a:r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0F5C04A-0ACB-49E4-8DB3-C232ED383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5C0F4F0-6B8A-4221-8AA0-DD209A18B474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3A38797A-1CCF-4B23-BCE5-6875B38C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2286000" cy="4572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urier" pitchFamily="2" charset="0"/>
              </a:rPr>
              <a:t>load r6,(r1)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9384BD64-95F4-4E1C-AF2E-54A6E043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86400"/>
            <a:ext cx="2286000" cy="4572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urier" pitchFamily="2" charset="0"/>
              </a:rPr>
              <a:t>mul r3,r4 </a:t>
            </a:r>
            <a:r>
              <a:rPr kumimoji="0" lang="en-US" altLang="en-US" sz="2400">
                <a:sym typeface="Symbol" panose="05050102010706020507" pitchFamily="18" charset="2"/>
              </a:rPr>
              <a:t> </a:t>
            </a:r>
            <a:r>
              <a:rPr kumimoji="0" lang="en-US" altLang="en-US" sz="2000">
                <a:latin typeface="Courier" pitchFamily="2" charset="0"/>
              </a:rPr>
              <a:t>r8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4DA0D5A2-4344-4EFB-9F75-889B8343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2286000" cy="4572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urier" pitchFamily="2" charset="0"/>
              </a:rPr>
              <a:t>add r1,r2 </a:t>
            </a:r>
            <a:r>
              <a:rPr kumimoji="0" lang="en-US" altLang="en-US" sz="2400">
                <a:sym typeface="Symbol" panose="05050102010706020507" pitchFamily="18" charset="2"/>
              </a:rPr>
              <a:t> </a:t>
            </a:r>
            <a:r>
              <a:rPr kumimoji="0" lang="en-US" altLang="en-US" sz="2000">
                <a:latin typeface="Courier" pitchFamily="2" charset="0"/>
              </a:rPr>
              <a:t>r7</a:t>
            </a: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6C23A68E-00A5-4328-983B-D411C791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2286000" cy="4572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urier" pitchFamily="2" charset="0"/>
              </a:rPr>
              <a:t>add #5,r5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8570B18C-5948-4BA8-B372-821E5B50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C11ADD66-CCEB-46BE-B1DE-51994D190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61BF73C-0ADA-49EE-8681-41C4CA5FED8F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3979FC-A503-4BFF-A3A0-575F1D4F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300" kern="0" dirty="0"/>
              <a:t>Evolution and overview of ILP Processors</a:t>
            </a:r>
          </a:p>
          <a:p>
            <a:pPr lvl="1"/>
            <a:r>
              <a:rPr lang="en-US" altLang="en-US" sz="2300" kern="0" dirty="0"/>
              <a:t>Pipelines, VLIW or super scaler</a:t>
            </a:r>
          </a:p>
          <a:p>
            <a:r>
              <a:rPr lang="en-US" altLang="en-US" sz="2300" kern="0" dirty="0"/>
              <a:t>Understanding of inter-instruction dependencies</a:t>
            </a:r>
          </a:p>
          <a:p>
            <a:pPr lvl="1"/>
            <a:r>
              <a:rPr lang="en-US" altLang="en-US" sz="2300" kern="0" dirty="0"/>
              <a:t>Data, Control and Resource Dependencies</a:t>
            </a:r>
          </a:p>
          <a:p>
            <a:r>
              <a:rPr lang="en-US" altLang="en-US" sz="2300" kern="0" dirty="0"/>
              <a:t>Instruction Scheduling</a:t>
            </a:r>
          </a:p>
          <a:p>
            <a:pPr lvl="1"/>
            <a:r>
              <a:rPr lang="en-US" altLang="en-US" sz="2300" kern="0" dirty="0"/>
              <a:t>Static &amp; Dynamic scheduling</a:t>
            </a:r>
          </a:p>
          <a:p>
            <a:r>
              <a:rPr lang="en-US" altLang="en-US" sz="2300" kern="0" dirty="0"/>
              <a:t>Sequential Consistency</a:t>
            </a:r>
          </a:p>
          <a:p>
            <a:pPr lvl="1"/>
            <a:r>
              <a:rPr lang="en-US" altLang="en-US" sz="2300" kern="0" dirty="0"/>
              <a:t>When instructions are executed in parallel, processor must be careful to preserve the sequential consistency.</a:t>
            </a:r>
          </a:p>
          <a:p>
            <a:r>
              <a:rPr lang="en-US" altLang="en-US" sz="2300" kern="0" dirty="0"/>
              <a:t>How fast can we go?</a:t>
            </a:r>
          </a:p>
          <a:p>
            <a:pPr lvl="1"/>
            <a:r>
              <a:rPr lang="en-US" altLang="en-US" sz="2300" kern="0" dirty="0"/>
              <a:t>Performance is limited by underlying algorithm compiled code and actual hardware (resource restrictions)</a:t>
            </a:r>
          </a:p>
          <a:p>
            <a:pPr lvl="1"/>
            <a:endParaRPr lang="en-US" altLang="en-US" sz="2300" kern="0" dirty="0"/>
          </a:p>
          <a:p>
            <a:endParaRPr lang="en-US" altLang="en-US" sz="2300" kern="0" dirty="0"/>
          </a:p>
          <a:p>
            <a:pPr lvl="1"/>
            <a:endParaRPr lang="en-US" altLang="en-US" sz="23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8570B18C-5948-4BA8-B372-821E5B50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C11ADD66-CCEB-46BE-B1DE-51994D190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61BF73C-0ADA-49EE-8681-41C4CA5FED8F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3979FC-A503-4BFF-A3A0-575F1D4F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229600" cy="14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altLang="en-US" sz="2300" kern="0" dirty="0"/>
              <a:t>Sima .D, Fountain .T, Karsuk .P, “Chapter 4: Introduction to ILP-Processors”, in </a:t>
            </a:r>
            <a:r>
              <a:rPr lang="en-US" altLang="en-US" sz="2300" i="1" kern="0" dirty="0"/>
              <a:t>Advanced Computer Architectures – A Design Space Approach</a:t>
            </a:r>
            <a:r>
              <a:rPr lang="en-US" altLang="en-US" sz="2300" kern="0" dirty="0"/>
              <a:t>,  Addison Wesley Longman, 1997, pp. 113 – 135.</a:t>
            </a:r>
          </a:p>
        </p:txBody>
      </p:sp>
    </p:spTree>
    <p:extLst>
      <p:ext uri="{BB962C8B-B14F-4D97-AF65-F5344CB8AC3E}">
        <p14:creationId xmlns:p14="http://schemas.microsoft.com/office/powerpoint/2010/main" val="14057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>
            <a:extLst>
              <a:ext uri="{FF2B5EF4-FFF2-40B4-BE49-F238E27FC236}">
                <a16:creationId xmlns:a16="http://schemas.microsoft.com/office/drawing/2014/main" id="{D3CDEE22-62EF-4784-B81C-A8F6E133A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Pipelining or parallel?</a:t>
            </a:r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C33486AE-4A44-4F55-81BA-D5EDA8DA3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D9DED9E-5479-4281-96B7-319C7219DA53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2291" name="Rectangle 26">
            <a:extLst>
              <a:ext uri="{FF2B5EF4-FFF2-40B4-BE49-F238E27FC236}">
                <a16:creationId xmlns:a16="http://schemas.microsoft.com/office/drawing/2014/main" id="{5B93803A-180F-4CC5-8E79-65783EF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592" y="32457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292" name="Rectangle 71">
            <a:extLst>
              <a:ext uri="{FF2B5EF4-FFF2-40B4-BE49-F238E27FC236}">
                <a16:creationId xmlns:a16="http://schemas.microsoft.com/office/drawing/2014/main" id="{69CD9AAC-1B78-43E6-B23D-754624B3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2457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293" name="Rectangle 72">
            <a:extLst>
              <a:ext uri="{FF2B5EF4-FFF2-40B4-BE49-F238E27FC236}">
                <a16:creationId xmlns:a16="http://schemas.microsoft.com/office/drawing/2014/main" id="{229A35F9-FB90-42D5-A4D3-2C3C9E58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592" y="32457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295" name="Line 5">
            <a:extLst>
              <a:ext uri="{FF2B5EF4-FFF2-40B4-BE49-F238E27FC236}">
                <a16:creationId xmlns:a16="http://schemas.microsoft.com/office/drawing/2014/main" id="{ECA88957-8537-43AD-A74C-72F6D128A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1880" y="2107531"/>
            <a:ext cx="1565275" cy="542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6" name="Line 6">
            <a:extLst>
              <a:ext uri="{FF2B5EF4-FFF2-40B4-BE49-F238E27FC236}">
                <a16:creationId xmlns:a16="http://schemas.microsoft.com/office/drawing/2014/main" id="{BA746D96-DAE4-43B6-9501-3ACF8DC41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442" y="2121818"/>
            <a:ext cx="1597025" cy="528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7" name="Oval 7">
            <a:extLst>
              <a:ext uri="{FF2B5EF4-FFF2-40B4-BE49-F238E27FC236}">
                <a16:creationId xmlns:a16="http://schemas.microsoft.com/office/drawing/2014/main" id="{9F34686E-90A7-43DA-9641-6069A440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142" y="2626643"/>
            <a:ext cx="84138" cy="79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298" name="Oval 8">
            <a:extLst>
              <a:ext uri="{FF2B5EF4-FFF2-40B4-BE49-F238E27FC236}">
                <a16:creationId xmlns:a16="http://schemas.microsoft.com/office/drawing/2014/main" id="{EA521290-DA87-4006-8C7A-7A9A9BA8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417" y="2626643"/>
            <a:ext cx="84138" cy="79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299" name="Oval 9">
            <a:extLst>
              <a:ext uri="{FF2B5EF4-FFF2-40B4-BE49-F238E27FC236}">
                <a16:creationId xmlns:a16="http://schemas.microsoft.com/office/drawing/2014/main" id="{6DF1054A-B15F-4238-ABFF-1519AECB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530" y="2072606"/>
            <a:ext cx="84137" cy="79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82641683-38AF-43A5-81DF-0A6C121A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467" y="2793331"/>
            <a:ext cx="212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00"/>
                </a:solidFill>
              </a:rPr>
              <a:t>Pipelined operation</a:t>
            </a:r>
            <a:endParaRPr kumimoji="0" lang="en-US" altLang="en-US" sz="2000"/>
          </a:p>
        </p:txBody>
      </p:sp>
      <p:grpSp>
        <p:nvGrpSpPr>
          <p:cNvPr id="12301" name="Group 16">
            <a:extLst>
              <a:ext uri="{FF2B5EF4-FFF2-40B4-BE49-F238E27FC236}">
                <a16:creationId xmlns:a16="http://schemas.microsoft.com/office/drawing/2014/main" id="{EFAF1025-8FEB-437D-BFE0-4E685824C99F}"/>
              </a:ext>
            </a:extLst>
          </p:cNvPr>
          <p:cNvGrpSpPr>
            <a:grpSpLocks/>
          </p:cNvGrpSpPr>
          <p:nvPr/>
        </p:nvGrpSpPr>
        <p:grpSpPr bwMode="auto">
          <a:xfrm>
            <a:off x="2779167" y="4128418"/>
            <a:ext cx="166688" cy="387350"/>
            <a:chOff x="1874" y="2860"/>
            <a:chExt cx="105" cy="244"/>
          </a:xfrm>
        </p:grpSpPr>
        <p:sp>
          <p:nvSpPr>
            <p:cNvPr id="12358" name="Line 12">
              <a:extLst>
                <a:ext uri="{FF2B5EF4-FFF2-40B4-BE49-F238E27FC236}">
                  <a16:creationId xmlns:a16="http://schemas.microsoft.com/office/drawing/2014/main" id="{B62784EB-3113-4DF8-960C-DF1B0F646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2860"/>
              <a:ext cx="1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59" name="Line 13">
              <a:extLst>
                <a:ext uri="{FF2B5EF4-FFF2-40B4-BE49-F238E27FC236}">
                  <a16:creationId xmlns:a16="http://schemas.microsoft.com/office/drawing/2014/main" id="{C40A7C94-85AB-4FD8-8153-A34DD409B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860"/>
              <a:ext cx="1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60" name="Line 14">
              <a:extLst>
                <a:ext uri="{FF2B5EF4-FFF2-40B4-BE49-F238E27FC236}">
                  <a16:creationId xmlns:a16="http://schemas.microsoft.com/office/drawing/2014/main" id="{366BCEF6-4B98-4786-8EBF-991449DB4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3007"/>
              <a:ext cx="53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61" name="Line 15">
              <a:extLst>
                <a:ext uri="{FF2B5EF4-FFF2-40B4-BE49-F238E27FC236}">
                  <a16:creationId xmlns:a16="http://schemas.microsoft.com/office/drawing/2014/main" id="{D84E5C0F-9777-4B3D-AC6C-6FE084CB0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6" y="3006"/>
              <a:ext cx="53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2302" name="Group 21">
            <a:extLst>
              <a:ext uri="{FF2B5EF4-FFF2-40B4-BE49-F238E27FC236}">
                <a16:creationId xmlns:a16="http://schemas.microsoft.com/office/drawing/2014/main" id="{D501D29D-A00B-404C-AFA2-49D4EC8B09E0}"/>
              </a:ext>
            </a:extLst>
          </p:cNvPr>
          <p:cNvGrpSpPr>
            <a:grpSpLocks/>
          </p:cNvGrpSpPr>
          <p:nvPr/>
        </p:nvGrpSpPr>
        <p:grpSpPr bwMode="auto">
          <a:xfrm>
            <a:off x="6058942" y="4128418"/>
            <a:ext cx="165100" cy="387350"/>
            <a:chOff x="3940" y="2860"/>
            <a:chExt cx="104" cy="244"/>
          </a:xfrm>
        </p:grpSpPr>
        <p:sp>
          <p:nvSpPr>
            <p:cNvPr id="12354" name="Line 17">
              <a:extLst>
                <a:ext uri="{FF2B5EF4-FFF2-40B4-BE49-F238E27FC236}">
                  <a16:creationId xmlns:a16="http://schemas.microsoft.com/office/drawing/2014/main" id="{FB20D381-F8CC-4C70-803E-8399BA25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2860"/>
              <a:ext cx="1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55" name="Line 18">
              <a:extLst>
                <a:ext uri="{FF2B5EF4-FFF2-40B4-BE49-F238E27FC236}">
                  <a16:creationId xmlns:a16="http://schemas.microsoft.com/office/drawing/2014/main" id="{5BD199A0-08F7-430F-BB0F-E8D94629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2860"/>
              <a:ext cx="1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56" name="Line 19">
              <a:extLst>
                <a:ext uri="{FF2B5EF4-FFF2-40B4-BE49-F238E27FC236}">
                  <a16:creationId xmlns:a16="http://schemas.microsoft.com/office/drawing/2014/main" id="{E72B243C-1F71-412E-A377-507FA820B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3007"/>
              <a:ext cx="53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57" name="Line 20">
              <a:extLst>
                <a:ext uri="{FF2B5EF4-FFF2-40B4-BE49-F238E27FC236}">
                  <a16:creationId xmlns:a16="http://schemas.microsoft.com/office/drawing/2014/main" id="{704234E7-7D71-4231-B308-43103F75C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3006"/>
              <a:ext cx="52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2303" name="Rectangle 22">
            <a:extLst>
              <a:ext uri="{FF2B5EF4-FFF2-40B4-BE49-F238E27FC236}">
                <a16:creationId xmlns:a16="http://schemas.microsoft.com/office/drawing/2014/main" id="{D923870B-7CEF-4343-913C-1D818347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392" y="4541168"/>
            <a:ext cx="2665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000000"/>
                </a:solidFill>
              </a:rPr>
              <a:t>Pipelined processors</a:t>
            </a:r>
            <a:endParaRPr kumimoji="0" lang="en-US" altLang="en-US" sz="2400"/>
          </a:p>
        </p:txBody>
      </p:sp>
      <p:sp>
        <p:nvSpPr>
          <p:cNvPr id="12304" name="Rectangle 23">
            <a:extLst>
              <a:ext uri="{FF2B5EF4-FFF2-40B4-BE49-F238E27FC236}">
                <a16:creationId xmlns:a16="http://schemas.microsoft.com/office/drawing/2014/main" id="{AFE790F7-1D01-4BD8-8E6A-7394FBCC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755" y="2793331"/>
            <a:ext cx="1951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00"/>
                </a:solidFill>
              </a:rPr>
              <a:t>Parallel operation</a:t>
            </a:r>
            <a:endParaRPr kumimoji="0" lang="en-US" altLang="en-US" sz="2000"/>
          </a:p>
        </p:txBody>
      </p:sp>
      <p:sp>
        <p:nvSpPr>
          <p:cNvPr id="12305" name="Rectangle 24">
            <a:extLst>
              <a:ext uri="{FF2B5EF4-FFF2-40B4-BE49-F238E27FC236}">
                <a16:creationId xmlns:a16="http://schemas.microsoft.com/office/drawing/2014/main" id="{F2D3FB16-C5B3-4D8C-9311-E45ADEC8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593" y="4541168"/>
            <a:ext cx="3910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000000"/>
                </a:solidFill>
              </a:rPr>
              <a:t>Very Long Instruction Word (VLIW)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000000"/>
                </a:solidFill>
              </a:rPr>
              <a:t>Super scalar processors </a:t>
            </a:r>
            <a:endParaRPr kumimoji="0" lang="en-US" altLang="en-US" sz="2400" dirty="0"/>
          </a:p>
        </p:txBody>
      </p:sp>
      <p:sp>
        <p:nvSpPr>
          <p:cNvPr id="12306" name="Rectangle 25">
            <a:extLst>
              <a:ext uri="{FF2B5EF4-FFF2-40B4-BE49-F238E27FC236}">
                <a16:creationId xmlns:a16="http://schemas.microsoft.com/office/drawing/2014/main" id="{0453861B-C213-4ABC-BCE3-3921D996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340768"/>
            <a:ext cx="36385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000000"/>
                </a:solidFill>
              </a:rPr>
              <a:t>Internal operating principle</a:t>
            </a:r>
            <a:br>
              <a:rPr kumimoji="0" lang="en-US" altLang="en-US" sz="2400" b="1" dirty="0">
                <a:solidFill>
                  <a:srgbClr val="000000"/>
                </a:solidFill>
              </a:rPr>
            </a:br>
            <a:r>
              <a:rPr kumimoji="0" lang="en-US" altLang="en-US" sz="2400" b="1" dirty="0">
                <a:solidFill>
                  <a:srgbClr val="000000"/>
                </a:solidFill>
              </a:rPr>
              <a:t> of IFP processors</a:t>
            </a:r>
            <a:endParaRPr kumimoji="0" lang="en-US" altLang="en-US" sz="1500" b="1" dirty="0">
              <a:solidFill>
                <a:srgbClr val="000000"/>
              </a:solidFill>
            </a:endParaRPr>
          </a:p>
        </p:txBody>
      </p:sp>
      <p:grpSp>
        <p:nvGrpSpPr>
          <p:cNvPr id="12307" name="Group 31">
            <a:extLst>
              <a:ext uri="{FF2B5EF4-FFF2-40B4-BE49-F238E27FC236}">
                <a16:creationId xmlns:a16="http://schemas.microsoft.com/office/drawing/2014/main" id="{0E8843E0-67CA-49E0-A9F2-2D0EF1ABEF5B}"/>
              </a:ext>
            </a:extLst>
          </p:cNvPr>
          <p:cNvGrpSpPr>
            <a:grpSpLocks/>
          </p:cNvGrpSpPr>
          <p:nvPr/>
        </p:nvGrpSpPr>
        <p:grpSpPr bwMode="auto">
          <a:xfrm>
            <a:off x="2207667" y="3750593"/>
            <a:ext cx="376238" cy="304800"/>
            <a:chOff x="1514" y="2622"/>
            <a:chExt cx="237" cy="192"/>
          </a:xfrm>
        </p:grpSpPr>
        <p:sp>
          <p:nvSpPr>
            <p:cNvPr id="12352" name="Rectangle 29">
              <a:extLst>
                <a:ext uri="{FF2B5EF4-FFF2-40B4-BE49-F238E27FC236}">
                  <a16:creationId xmlns:a16="http://schemas.microsoft.com/office/drawing/2014/main" id="{AE1CA04C-6AFE-4832-876C-D974E310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2622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53" name="Rectangle 30">
              <a:extLst>
                <a:ext uri="{FF2B5EF4-FFF2-40B4-BE49-F238E27FC236}">
                  <a16:creationId xmlns:a16="http://schemas.microsoft.com/office/drawing/2014/main" id="{34CAC6E0-6733-4474-A94A-0796A1CC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682"/>
              <a:ext cx="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1</a:t>
              </a:r>
              <a:endParaRPr kumimoji="0" lang="en-US" altLang="en-US" sz="2400"/>
            </a:p>
          </p:txBody>
        </p:sp>
      </p:grpSp>
      <p:grpSp>
        <p:nvGrpSpPr>
          <p:cNvPr id="12308" name="Group 34">
            <a:extLst>
              <a:ext uri="{FF2B5EF4-FFF2-40B4-BE49-F238E27FC236}">
                <a16:creationId xmlns:a16="http://schemas.microsoft.com/office/drawing/2014/main" id="{0B10BAD1-73BF-491B-B1C2-C1F1AAB34D77}"/>
              </a:ext>
            </a:extLst>
          </p:cNvPr>
          <p:cNvGrpSpPr>
            <a:grpSpLocks/>
          </p:cNvGrpSpPr>
          <p:nvPr/>
        </p:nvGrpSpPr>
        <p:grpSpPr bwMode="auto">
          <a:xfrm>
            <a:off x="2612480" y="3750593"/>
            <a:ext cx="401637" cy="319088"/>
            <a:chOff x="1769" y="2622"/>
            <a:chExt cx="253" cy="201"/>
          </a:xfrm>
        </p:grpSpPr>
        <p:sp>
          <p:nvSpPr>
            <p:cNvPr id="12350" name="Rectangle 32">
              <a:extLst>
                <a:ext uri="{FF2B5EF4-FFF2-40B4-BE49-F238E27FC236}">
                  <a16:creationId xmlns:a16="http://schemas.microsoft.com/office/drawing/2014/main" id="{BF9BA60A-5599-4A4D-9FEC-68575CF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622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51" name="Rectangle 33">
              <a:extLst>
                <a:ext uri="{FF2B5EF4-FFF2-40B4-BE49-F238E27FC236}">
                  <a16:creationId xmlns:a16="http://schemas.microsoft.com/office/drawing/2014/main" id="{1B149671-646C-4482-982C-3343EA13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691"/>
              <a:ext cx="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2</a:t>
              </a:r>
              <a:endParaRPr kumimoji="0" lang="en-US" altLang="en-US" sz="2400"/>
            </a:p>
          </p:txBody>
        </p:sp>
      </p:grpSp>
      <p:grpSp>
        <p:nvGrpSpPr>
          <p:cNvPr id="12309" name="Group 37">
            <a:extLst>
              <a:ext uri="{FF2B5EF4-FFF2-40B4-BE49-F238E27FC236}">
                <a16:creationId xmlns:a16="http://schemas.microsoft.com/office/drawing/2014/main" id="{A6474594-A3CC-4E97-A490-3ED454F7FE57}"/>
              </a:ext>
            </a:extLst>
          </p:cNvPr>
          <p:cNvGrpSpPr>
            <a:grpSpLocks/>
          </p:cNvGrpSpPr>
          <p:nvPr/>
        </p:nvGrpSpPr>
        <p:grpSpPr bwMode="auto">
          <a:xfrm>
            <a:off x="3093492" y="3750593"/>
            <a:ext cx="409575" cy="304800"/>
            <a:chOff x="2072" y="2622"/>
            <a:chExt cx="258" cy="192"/>
          </a:xfrm>
        </p:grpSpPr>
        <p:sp>
          <p:nvSpPr>
            <p:cNvPr id="12348" name="Rectangle 35">
              <a:extLst>
                <a:ext uri="{FF2B5EF4-FFF2-40B4-BE49-F238E27FC236}">
                  <a16:creationId xmlns:a16="http://schemas.microsoft.com/office/drawing/2014/main" id="{D0C1EEB8-8B5E-4ED8-83D0-976430CB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622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49" name="Rectangle 36">
              <a:extLst>
                <a:ext uri="{FF2B5EF4-FFF2-40B4-BE49-F238E27FC236}">
                  <a16:creationId xmlns:a16="http://schemas.microsoft.com/office/drawing/2014/main" id="{721C1537-5C85-492A-BD3D-A56ED4C3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682"/>
              <a:ext cx="11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m</a:t>
              </a:r>
              <a:endParaRPr kumimoji="0" lang="en-US" altLang="en-US" sz="2400"/>
            </a:p>
          </p:txBody>
        </p:sp>
      </p:grpSp>
      <p:grpSp>
        <p:nvGrpSpPr>
          <p:cNvPr id="12310" name="Group 42">
            <a:extLst>
              <a:ext uri="{FF2B5EF4-FFF2-40B4-BE49-F238E27FC236}">
                <a16:creationId xmlns:a16="http://schemas.microsoft.com/office/drawing/2014/main" id="{32457781-A129-43FA-BE14-9F724A1245DA}"/>
              </a:ext>
            </a:extLst>
          </p:cNvPr>
          <p:cNvGrpSpPr>
            <a:grpSpLocks/>
          </p:cNvGrpSpPr>
          <p:nvPr/>
        </p:nvGrpSpPr>
        <p:grpSpPr bwMode="auto">
          <a:xfrm>
            <a:off x="2055267" y="3326731"/>
            <a:ext cx="1585913" cy="153987"/>
            <a:chOff x="1418" y="2355"/>
            <a:chExt cx="999" cy="97"/>
          </a:xfrm>
        </p:grpSpPr>
        <p:sp>
          <p:nvSpPr>
            <p:cNvPr id="12344" name="Line 38">
              <a:extLst>
                <a:ext uri="{FF2B5EF4-FFF2-40B4-BE49-F238E27FC236}">
                  <a16:creationId xmlns:a16="http://schemas.microsoft.com/office/drawing/2014/main" id="{45D4227A-D741-4A2F-8916-7BEEEA99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2380"/>
              <a:ext cx="9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45" name="Line 39">
              <a:extLst>
                <a:ext uri="{FF2B5EF4-FFF2-40B4-BE49-F238E27FC236}">
                  <a16:creationId xmlns:a16="http://schemas.microsoft.com/office/drawing/2014/main" id="{82F58B56-B204-4494-A366-BA6EB2734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426"/>
              <a:ext cx="9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46" name="Line 40">
              <a:extLst>
                <a:ext uri="{FF2B5EF4-FFF2-40B4-BE49-F238E27FC236}">
                  <a16:creationId xmlns:a16="http://schemas.microsoft.com/office/drawing/2014/main" id="{0A5373D9-F49A-494A-9795-F561CBD3F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2355"/>
              <a:ext cx="70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47" name="Line 41">
              <a:extLst>
                <a:ext uri="{FF2B5EF4-FFF2-40B4-BE49-F238E27FC236}">
                  <a16:creationId xmlns:a16="http://schemas.microsoft.com/office/drawing/2014/main" id="{97B857E2-2B13-4C6D-B0DA-1F2D6E031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" y="2402"/>
              <a:ext cx="67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2311" name="Group 52">
            <a:extLst>
              <a:ext uri="{FF2B5EF4-FFF2-40B4-BE49-F238E27FC236}">
                <a16:creationId xmlns:a16="http://schemas.microsoft.com/office/drawing/2014/main" id="{C771C4DE-0A30-4FE9-8369-3C32BD16377A}"/>
              </a:ext>
            </a:extLst>
          </p:cNvPr>
          <p:cNvGrpSpPr>
            <a:grpSpLocks/>
          </p:cNvGrpSpPr>
          <p:nvPr/>
        </p:nvGrpSpPr>
        <p:grpSpPr bwMode="auto">
          <a:xfrm>
            <a:off x="5511255" y="3750593"/>
            <a:ext cx="1308100" cy="309563"/>
            <a:chOff x="3595" y="2622"/>
            <a:chExt cx="824" cy="195"/>
          </a:xfrm>
        </p:grpSpPr>
        <p:sp>
          <p:nvSpPr>
            <p:cNvPr id="12338" name="Rectangle 46">
              <a:extLst>
                <a:ext uri="{FF2B5EF4-FFF2-40B4-BE49-F238E27FC236}">
                  <a16:creationId xmlns:a16="http://schemas.microsoft.com/office/drawing/2014/main" id="{43D20263-1EEF-40B2-8023-EAAB1A01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625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39" name="Rectangle 47">
              <a:extLst>
                <a:ext uri="{FF2B5EF4-FFF2-40B4-BE49-F238E27FC236}">
                  <a16:creationId xmlns:a16="http://schemas.microsoft.com/office/drawing/2014/main" id="{66F0D8D0-7D79-478F-9035-C820B865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85"/>
              <a:ext cx="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1</a:t>
              </a:r>
              <a:endParaRPr kumimoji="0" lang="en-US" altLang="en-US" sz="2400"/>
            </a:p>
          </p:txBody>
        </p:sp>
        <p:sp>
          <p:nvSpPr>
            <p:cNvPr id="12340" name="Rectangle 48">
              <a:extLst>
                <a:ext uri="{FF2B5EF4-FFF2-40B4-BE49-F238E27FC236}">
                  <a16:creationId xmlns:a16="http://schemas.microsoft.com/office/drawing/2014/main" id="{F8BFDCA9-64D2-4B01-8A07-F914AE0A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622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41" name="Rectangle 49">
              <a:extLst>
                <a:ext uri="{FF2B5EF4-FFF2-40B4-BE49-F238E27FC236}">
                  <a16:creationId xmlns:a16="http://schemas.microsoft.com/office/drawing/2014/main" id="{081DCD6D-E288-4EC3-8451-2ADA5AB5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682"/>
              <a:ext cx="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2</a:t>
              </a:r>
              <a:endParaRPr kumimoji="0" lang="en-US" altLang="en-US" sz="2400"/>
            </a:p>
          </p:txBody>
        </p:sp>
        <p:sp>
          <p:nvSpPr>
            <p:cNvPr id="12342" name="Rectangle 50">
              <a:extLst>
                <a:ext uri="{FF2B5EF4-FFF2-40B4-BE49-F238E27FC236}">
                  <a16:creationId xmlns:a16="http://schemas.microsoft.com/office/drawing/2014/main" id="{0B9CD395-CE89-44F8-8141-19878DF7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2622"/>
              <a:ext cx="2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>
                  <a:solidFill>
                    <a:srgbClr val="000000"/>
                  </a:solidFill>
                </a:rPr>
                <a:t>FU</a:t>
              </a:r>
              <a:endParaRPr kumimoji="0" lang="en-US" altLang="en-US" sz="2400"/>
            </a:p>
          </p:txBody>
        </p:sp>
        <p:sp>
          <p:nvSpPr>
            <p:cNvPr id="12343" name="Rectangle 51">
              <a:extLst>
                <a:ext uri="{FF2B5EF4-FFF2-40B4-BE49-F238E27FC236}">
                  <a16:creationId xmlns:a16="http://schemas.microsoft.com/office/drawing/2014/main" id="{426A9B15-DD07-4835-89A6-BC66A731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665"/>
              <a:ext cx="11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rgbClr val="000000"/>
                  </a:solidFill>
                </a:rPr>
                <a:t>m</a:t>
              </a:r>
              <a:endParaRPr kumimoji="0" lang="en-US" altLang="en-US" sz="2400"/>
            </a:p>
          </p:txBody>
        </p:sp>
      </p:grpSp>
      <p:grpSp>
        <p:nvGrpSpPr>
          <p:cNvPr id="12312" name="Group 57">
            <a:extLst>
              <a:ext uri="{FF2B5EF4-FFF2-40B4-BE49-F238E27FC236}">
                <a16:creationId xmlns:a16="http://schemas.microsoft.com/office/drawing/2014/main" id="{5C7A2376-71B3-4AF1-AD5A-4B2081820878}"/>
              </a:ext>
            </a:extLst>
          </p:cNvPr>
          <p:cNvGrpSpPr>
            <a:grpSpLocks/>
          </p:cNvGrpSpPr>
          <p:nvPr/>
        </p:nvGrpSpPr>
        <p:grpSpPr bwMode="auto">
          <a:xfrm>
            <a:off x="5608092" y="3163218"/>
            <a:ext cx="107950" cy="538163"/>
            <a:chOff x="3656" y="2252"/>
            <a:chExt cx="68" cy="339"/>
          </a:xfrm>
        </p:grpSpPr>
        <p:sp>
          <p:nvSpPr>
            <p:cNvPr id="12334" name="Line 53">
              <a:extLst>
                <a:ext uri="{FF2B5EF4-FFF2-40B4-BE49-F238E27FC236}">
                  <a16:creationId xmlns:a16="http://schemas.microsoft.com/office/drawing/2014/main" id="{1F4DF3C3-E31F-4E1B-9B5A-ABC0431E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5" name="Line 54">
              <a:extLst>
                <a:ext uri="{FF2B5EF4-FFF2-40B4-BE49-F238E27FC236}">
                  <a16:creationId xmlns:a16="http://schemas.microsoft.com/office/drawing/2014/main" id="{EDA8B15F-932E-47CD-A19C-A61A8CDE0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6" name="Line 55">
              <a:extLst>
                <a:ext uri="{FF2B5EF4-FFF2-40B4-BE49-F238E27FC236}">
                  <a16:creationId xmlns:a16="http://schemas.microsoft.com/office/drawing/2014/main" id="{598814E3-79BD-42AC-9C37-E0478229C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2457"/>
              <a:ext cx="34" cy="1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7" name="Line 56">
              <a:extLst>
                <a:ext uri="{FF2B5EF4-FFF2-40B4-BE49-F238E27FC236}">
                  <a16:creationId xmlns:a16="http://schemas.microsoft.com/office/drawing/2014/main" id="{EDC33329-EF6F-494B-9C4B-925E69461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2454"/>
              <a:ext cx="36" cy="1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2313" name="Group 62">
            <a:extLst>
              <a:ext uri="{FF2B5EF4-FFF2-40B4-BE49-F238E27FC236}">
                <a16:creationId xmlns:a16="http://schemas.microsoft.com/office/drawing/2014/main" id="{F0823E2A-D185-4D13-A93E-89190FF9E0D9}"/>
              </a:ext>
            </a:extLst>
          </p:cNvPr>
          <p:cNvGrpSpPr>
            <a:grpSpLocks/>
          </p:cNvGrpSpPr>
          <p:nvPr/>
        </p:nvGrpSpPr>
        <p:grpSpPr bwMode="auto">
          <a:xfrm>
            <a:off x="6057355" y="3163218"/>
            <a:ext cx="106362" cy="538163"/>
            <a:chOff x="3939" y="2252"/>
            <a:chExt cx="67" cy="339"/>
          </a:xfrm>
        </p:grpSpPr>
        <p:sp>
          <p:nvSpPr>
            <p:cNvPr id="12330" name="Line 58">
              <a:extLst>
                <a:ext uri="{FF2B5EF4-FFF2-40B4-BE49-F238E27FC236}">
                  <a16:creationId xmlns:a16="http://schemas.microsoft.com/office/drawing/2014/main" id="{4A4B6F58-591C-4703-B3F4-2DAD8B42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1" name="Line 59">
              <a:extLst>
                <a:ext uri="{FF2B5EF4-FFF2-40B4-BE49-F238E27FC236}">
                  <a16:creationId xmlns:a16="http://schemas.microsoft.com/office/drawing/2014/main" id="{93DE120A-254F-47AD-B438-BB1F197E3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2" name="Line 60">
              <a:extLst>
                <a:ext uri="{FF2B5EF4-FFF2-40B4-BE49-F238E27FC236}">
                  <a16:creationId xmlns:a16="http://schemas.microsoft.com/office/drawing/2014/main" id="{27C6570E-7D78-4421-849D-DE9260BC4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2457"/>
              <a:ext cx="33" cy="1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3" name="Line 61">
              <a:extLst>
                <a:ext uri="{FF2B5EF4-FFF2-40B4-BE49-F238E27FC236}">
                  <a16:creationId xmlns:a16="http://schemas.microsoft.com/office/drawing/2014/main" id="{F048A1EA-A006-4E8E-A71C-14B89282E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2454"/>
              <a:ext cx="35" cy="1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2314" name="Group 67">
            <a:extLst>
              <a:ext uri="{FF2B5EF4-FFF2-40B4-BE49-F238E27FC236}">
                <a16:creationId xmlns:a16="http://schemas.microsoft.com/office/drawing/2014/main" id="{92E19953-A2E6-494C-AE2D-6FCD0FD9138C}"/>
              </a:ext>
            </a:extLst>
          </p:cNvPr>
          <p:cNvGrpSpPr>
            <a:grpSpLocks/>
          </p:cNvGrpSpPr>
          <p:nvPr/>
        </p:nvGrpSpPr>
        <p:grpSpPr bwMode="auto">
          <a:xfrm>
            <a:off x="6509792" y="3163218"/>
            <a:ext cx="107950" cy="538163"/>
            <a:chOff x="4224" y="2252"/>
            <a:chExt cx="68" cy="339"/>
          </a:xfrm>
        </p:grpSpPr>
        <p:sp>
          <p:nvSpPr>
            <p:cNvPr id="12326" name="Line 63">
              <a:extLst>
                <a:ext uri="{FF2B5EF4-FFF2-40B4-BE49-F238E27FC236}">
                  <a16:creationId xmlns:a16="http://schemas.microsoft.com/office/drawing/2014/main" id="{B81A25D4-C6E8-4CDB-B70E-736C784C7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27" name="Line 64">
              <a:extLst>
                <a:ext uri="{FF2B5EF4-FFF2-40B4-BE49-F238E27FC236}">
                  <a16:creationId xmlns:a16="http://schemas.microsoft.com/office/drawing/2014/main" id="{7BC70E2E-4A57-4381-AE8E-758FBD728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252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28" name="Line 65">
              <a:extLst>
                <a:ext uri="{FF2B5EF4-FFF2-40B4-BE49-F238E27FC236}">
                  <a16:creationId xmlns:a16="http://schemas.microsoft.com/office/drawing/2014/main" id="{08A788C4-9AD9-4428-920C-334150A1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57"/>
              <a:ext cx="34" cy="1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29" name="Line 66">
              <a:extLst>
                <a:ext uri="{FF2B5EF4-FFF2-40B4-BE49-F238E27FC236}">
                  <a16:creationId xmlns:a16="http://schemas.microsoft.com/office/drawing/2014/main" id="{E7F955E2-D18C-40B1-8A80-73ECD0043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6" y="2454"/>
              <a:ext cx="36" cy="1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2315" name="Rectangle 68">
            <a:extLst>
              <a:ext uri="{FF2B5EF4-FFF2-40B4-BE49-F238E27FC236}">
                <a16:creationId xmlns:a16="http://schemas.microsoft.com/office/drawing/2014/main" id="{542371AF-63D9-4337-A6B6-ADCE2038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172200"/>
            <a:ext cx="1457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rgbClr val="000000"/>
                </a:solidFill>
              </a:rPr>
              <a:t>FU: functional unit</a:t>
            </a:r>
            <a:endParaRPr kumimoji="0" lang="en-US" altLang="en-US" sz="2400"/>
          </a:p>
        </p:txBody>
      </p:sp>
      <p:sp>
        <p:nvSpPr>
          <p:cNvPr id="14409" name="Rectangle 73">
            <a:extLst>
              <a:ext uri="{FF2B5EF4-FFF2-40B4-BE49-F238E27FC236}">
                <a16:creationId xmlns:a16="http://schemas.microsoft.com/office/drawing/2014/main" id="{DA8A35A6-4776-4566-841B-901D3BCC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592" y="3245768"/>
            <a:ext cx="304800" cy="304800"/>
          </a:xfrm>
          <a:prstGeom prst="rect">
            <a:avLst/>
          </a:prstGeom>
          <a:solidFill>
            <a:srgbClr val="CCFF33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4411" name="Rectangle 75">
            <a:extLst>
              <a:ext uri="{FF2B5EF4-FFF2-40B4-BE49-F238E27FC236}">
                <a16:creationId xmlns:a16="http://schemas.microsoft.com/office/drawing/2014/main" id="{A3940A1D-4AFA-41ED-AC6F-73FD10A7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245768"/>
            <a:ext cx="304800" cy="304800"/>
          </a:xfrm>
          <a:prstGeom prst="rect">
            <a:avLst/>
          </a:prstGeom>
          <a:solidFill>
            <a:srgbClr val="CCFF33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4412" name="Rectangle 76">
            <a:extLst>
              <a:ext uri="{FF2B5EF4-FFF2-40B4-BE49-F238E27FC236}">
                <a16:creationId xmlns:a16="http://schemas.microsoft.com/office/drawing/2014/main" id="{88B1F3A7-B0DC-4E1D-A2EF-A25A3996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592" y="3245768"/>
            <a:ext cx="304800" cy="304800"/>
          </a:xfrm>
          <a:prstGeom prst="rect">
            <a:avLst/>
          </a:prstGeom>
          <a:solidFill>
            <a:srgbClr val="CCFF33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319" name="Rectangle 77">
            <a:extLst>
              <a:ext uri="{FF2B5EF4-FFF2-40B4-BE49-F238E27FC236}">
                <a16:creationId xmlns:a16="http://schemas.microsoft.com/office/drawing/2014/main" id="{968118E5-500F-4FFA-ACBA-E63FB530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192" y="31695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320" name="Rectangle 78">
            <a:extLst>
              <a:ext uri="{FF2B5EF4-FFF2-40B4-BE49-F238E27FC236}">
                <a16:creationId xmlns:a16="http://schemas.microsoft.com/office/drawing/2014/main" id="{F203D2D0-E8C5-4670-953F-5FC54CBC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392" y="31695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2321" name="Rectangle 79">
            <a:extLst>
              <a:ext uri="{FF2B5EF4-FFF2-40B4-BE49-F238E27FC236}">
                <a16:creationId xmlns:a16="http://schemas.microsoft.com/office/drawing/2014/main" id="{31441748-4BB0-4EB2-AAB6-60241CF3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592" y="3169568"/>
            <a:ext cx="304800" cy="304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grpSp>
        <p:nvGrpSpPr>
          <p:cNvPr id="12" name="Group 83">
            <a:extLst>
              <a:ext uri="{FF2B5EF4-FFF2-40B4-BE49-F238E27FC236}">
                <a16:creationId xmlns:a16="http://schemas.microsoft.com/office/drawing/2014/main" id="{F17E93AC-DEB0-4CCC-A6DF-586689835F6B}"/>
              </a:ext>
            </a:extLst>
          </p:cNvPr>
          <p:cNvGrpSpPr>
            <a:grpSpLocks/>
          </p:cNvGrpSpPr>
          <p:nvPr/>
        </p:nvGrpSpPr>
        <p:grpSpPr bwMode="auto">
          <a:xfrm>
            <a:off x="5519192" y="3169568"/>
            <a:ext cx="1219200" cy="304800"/>
            <a:chOff x="3600" y="2256"/>
            <a:chExt cx="768" cy="192"/>
          </a:xfrm>
        </p:grpSpPr>
        <p:sp>
          <p:nvSpPr>
            <p:cNvPr id="12323" name="Rectangle 80">
              <a:extLst>
                <a:ext uri="{FF2B5EF4-FFF2-40B4-BE49-F238E27FC236}">
                  <a16:creationId xmlns:a16="http://schemas.microsoft.com/office/drawing/2014/main" id="{E9D59DB3-027E-486F-B53E-27D01941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192" cy="192"/>
            </a:xfrm>
            <a:prstGeom prst="rect">
              <a:avLst/>
            </a:prstGeom>
            <a:solidFill>
              <a:srgbClr val="FF7C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2324" name="Rectangle 81">
              <a:extLst>
                <a:ext uri="{FF2B5EF4-FFF2-40B4-BE49-F238E27FC236}">
                  <a16:creationId xmlns:a16="http://schemas.microsoft.com/office/drawing/2014/main" id="{18C4325B-939A-4DF9-AEA4-194F3609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192" cy="192"/>
            </a:xfrm>
            <a:prstGeom prst="rect">
              <a:avLst/>
            </a:prstGeom>
            <a:solidFill>
              <a:srgbClr val="FF7C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2325" name="Rectangle 82">
              <a:extLst>
                <a:ext uri="{FF2B5EF4-FFF2-40B4-BE49-F238E27FC236}">
                  <a16:creationId xmlns:a16="http://schemas.microsoft.com/office/drawing/2014/main" id="{C38D9D78-C993-4338-8BA7-AB9A3074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192" cy="192"/>
            </a:xfrm>
            <a:prstGeom prst="rect">
              <a:avLst/>
            </a:prstGeom>
            <a:solidFill>
              <a:srgbClr val="FF7C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9" grpId="0" animBg="1"/>
      <p:bldP spid="14411" grpId="0" animBg="1"/>
      <p:bldP spid="14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6EE326ED-4111-44DB-8C23-5C19ACCD0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Pipelining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F77F717F-32C1-4969-A551-66AB4B609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45288" y="64023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04C29-EF4D-4591-8C4D-7EF3F7838BA7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5472" name="Rectangle 112">
            <a:extLst>
              <a:ext uri="{FF2B5EF4-FFF2-40B4-BE49-F238E27FC236}">
                <a16:creationId xmlns:a16="http://schemas.microsoft.com/office/drawing/2014/main" id="{B753FA3C-5ED0-47C9-8499-B41E4C21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700213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Fetch</a:t>
            </a:r>
          </a:p>
        </p:txBody>
      </p:sp>
      <p:sp>
        <p:nvSpPr>
          <p:cNvPr id="15473" name="Rectangle 113">
            <a:extLst>
              <a:ext uri="{FF2B5EF4-FFF2-40B4-BE49-F238E27FC236}">
                <a16:creationId xmlns:a16="http://schemas.microsoft.com/office/drawing/2014/main" id="{E911A479-7F43-45C9-BA41-2685D7665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1700213"/>
            <a:ext cx="1524000" cy="533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Decode</a:t>
            </a:r>
          </a:p>
        </p:txBody>
      </p:sp>
      <p:sp>
        <p:nvSpPr>
          <p:cNvPr id="15474" name="Rectangle 114">
            <a:extLst>
              <a:ext uri="{FF2B5EF4-FFF2-40B4-BE49-F238E27FC236}">
                <a16:creationId xmlns:a16="http://schemas.microsoft.com/office/drawing/2014/main" id="{3B6CF0F0-9127-49E1-A55D-F0375848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1700213"/>
            <a:ext cx="15240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Execute</a:t>
            </a:r>
          </a:p>
        </p:txBody>
      </p:sp>
      <p:sp>
        <p:nvSpPr>
          <p:cNvPr id="15476" name="Rectangle 116">
            <a:extLst>
              <a:ext uri="{FF2B5EF4-FFF2-40B4-BE49-F238E27FC236}">
                <a16:creationId xmlns:a16="http://schemas.microsoft.com/office/drawing/2014/main" id="{69CE3953-9F16-4C21-8891-B7A5CF92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1700213"/>
            <a:ext cx="15240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Writeback</a:t>
            </a:r>
          </a:p>
        </p:txBody>
      </p:sp>
      <p:sp>
        <p:nvSpPr>
          <p:cNvPr id="15477" name="Rectangle 117">
            <a:extLst>
              <a:ext uri="{FF2B5EF4-FFF2-40B4-BE49-F238E27FC236}">
                <a16:creationId xmlns:a16="http://schemas.microsoft.com/office/drawing/2014/main" id="{14A42DB2-4BB5-4632-8969-2D9FB883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43213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Cache/</a:t>
            </a:r>
            <a:br>
              <a:rPr kumimoji="0" lang="en-US" altLang="en-US" sz="2000"/>
            </a:br>
            <a:r>
              <a:rPr kumimoji="0" lang="en-US" altLang="en-US" sz="2000"/>
              <a:t>Memory</a:t>
            </a:r>
          </a:p>
        </p:txBody>
      </p:sp>
      <p:sp>
        <p:nvSpPr>
          <p:cNvPr id="15478" name="Rectangle 118">
            <a:extLst>
              <a:ext uri="{FF2B5EF4-FFF2-40B4-BE49-F238E27FC236}">
                <a16:creationId xmlns:a16="http://schemas.microsoft.com/office/drawing/2014/main" id="{2D9FD80B-347A-4969-803E-C4F08412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2843213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F</a:t>
            </a:r>
            <a:r>
              <a:rPr kumimoji="0" lang="en-US" altLang="en-US" sz="2400" baseline="-25000"/>
              <a:t>unit</a:t>
            </a:r>
            <a:endParaRPr kumimoji="0" lang="en-US" altLang="en-US" sz="2400"/>
          </a:p>
        </p:txBody>
      </p:sp>
      <p:sp>
        <p:nvSpPr>
          <p:cNvPr id="15479" name="Rectangle 119">
            <a:extLst>
              <a:ext uri="{FF2B5EF4-FFF2-40B4-BE49-F238E27FC236}">
                <a16:creationId xmlns:a16="http://schemas.microsoft.com/office/drawing/2014/main" id="{37AD964F-FDE6-44FE-A86D-E8798749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2843213"/>
            <a:ext cx="914400" cy="609600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  <a:contourClr>
              <a:srgbClr val="CCFF33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D</a:t>
            </a:r>
            <a:r>
              <a:rPr kumimoji="0" lang="en-US" altLang="en-US" sz="2400" baseline="-25000"/>
              <a:t>unit</a:t>
            </a:r>
            <a:endParaRPr kumimoji="0" lang="en-US" altLang="en-US" sz="2400"/>
          </a:p>
        </p:txBody>
      </p:sp>
      <p:sp>
        <p:nvSpPr>
          <p:cNvPr id="15480" name="Rectangle 120">
            <a:extLst>
              <a:ext uri="{FF2B5EF4-FFF2-40B4-BE49-F238E27FC236}">
                <a16:creationId xmlns:a16="http://schemas.microsoft.com/office/drawing/2014/main" id="{6A9242DA-C052-430E-8957-9575A116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843213"/>
            <a:ext cx="914400" cy="6096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E</a:t>
            </a:r>
            <a:r>
              <a:rPr kumimoji="0" lang="en-US" altLang="en-US" sz="2400" baseline="-25000"/>
              <a:t>unit</a:t>
            </a:r>
            <a:endParaRPr kumimoji="0" lang="en-US" altLang="en-US" sz="2400"/>
          </a:p>
        </p:txBody>
      </p:sp>
      <p:grpSp>
        <p:nvGrpSpPr>
          <p:cNvPr id="2" name="Group 161">
            <a:extLst>
              <a:ext uri="{FF2B5EF4-FFF2-40B4-BE49-F238E27FC236}">
                <a16:creationId xmlns:a16="http://schemas.microsoft.com/office/drawing/2014/main" id="{BFA0DFA6-E28B-4255-8AE2-58B8F98E1351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3148013"/>
            <a:ext cx="5181600" cy="1600200"/>
            <a:chOff x="1392" y="2160"/>
            <a:chExt cx="3264" cy="1008"/>
          </a:xfrm>
        </p:grpSpPr>
        <p:sp>
          <p:nvSpPr>
            <p:cNvPr id="14378" name="Line 131">
              <a:extLst>
                <a:ext uri="{FF2B5EF4-FFF2-40B4-BE49-F238E27FC236}">
                  <a16:creationId xmlns:a16="http://schemas.microsoft.com/office/drawing/2014/main" id="{2C2117CE-E690-44FB-B935-03DAC633E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4379" name="Group 160">
              <a:extLst>
                <a:ext uri="{FF2B5EF4-FFF2-40B4-BE49-F238E27FC236}">
                  <a16:creationId xmlns:a16="http://schemas.microsoft.com/office/drawing/2014/main" id="{94EB3BBB-D75B-4A4A-B812-E8185A79C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160"/>
              <a:ext cx="3264" cy="1008"/>
              <a:chOff x="1392" y="2160"/>
              <a:chExt cx="3264" cy="1008"/>
            </a:xfrm>
          </p:grpSpPr>
          <p:sp>
            <p:nvSpPr>
              <p:cNvPr id="14380" name="Line 122">
                <a:extLst>
                  <a:ext uri="{FF2B5EF4-FFF2-40B4-BE49-F238E27FC236}">
                    <a16:creationId xmlns:a16="http://schemas.microsoft.com/office/drawing/2014/main" id="{BF4D4CDB-D62A-4A3C-93DA-1AE8013A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1" name="Line 123">
                <a:extLst>
                  <a:ext uri="{FF2B5EF4-FFF2-40B4-BE49-F238E27FC236}">
                    <a16:creationId xmlns:a16="http://schemas.microsoft.com/office/drawing/2014/main" id="{ACADB33C-0D42-47AF-AC0F-E9EF292AD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2" name="Line 124">
                <a:extLst>
                  <a:ext uri="{FF2B5EF4-FFF2-40B4-BE49-F238E27FC236}">
                    <a16:creationId xmlns:a16="http://schemas.microsoft.com/office/drawing/2014/main" id="{98F4AC40-E99B-4E0B-81FB-FE60F35D9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3" name="Line 132">
                <a:extLst>
                  <a:ext uri="{FF2B5EF4-FFF2-40B4-BE49-F238E27FC236}">
                    <a16:creationId xmlns:a16="http://schemas.microsoft.com/office/drawing/2014/main" id="{26D1689B-7E99-4BC2-A432-094B924EB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4" name="Line 133">
                <a:extLst>
                  <a:ext uri="{FF2B5EF4-FFF2-40B4-BE49-F238E27FC236}">
                    <a16:creationId xmlns:a16="http://schemas.microsoft.com/office/drawing/2014/main" id="{FA1618C9-3C4E-442C-B14B-156C53440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235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5" name="Line 134">
                <a:extLst>
                  <a:ext uri="{FF2B5EF4-FFF2-40B4-BE49-F238E27FC236}">
                    <a16:creationId xmlns:a16="http://schemas.microsoft.com/office/drawing/2014/main" id="{60E901BA-97ED-464A-8AA8-888EAF747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35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6" name="Line 135">
                <a:extLst>
                  <a:ext uri="{FF2B5EF4-FFF2-40B4-BE49-F238E27FC236}">
                    <a16:creationId xmlns:a16="http://schemas.microsoft.com/office/drawing/2014/main" id="{7D308DDF-829C-4E25-BDCF-8B1BE724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87" name="Line 136">
                <a:extLst>
                  <a:ext uri="{FF2B5EF4-FFF2-40B4-BE49-F238E27FC236}">
                    <a16:creationId xmlns:a16="http://schemas.microsoft.com/office/drawing/2014/main" id="{51A028AB-FAB7-467C-A25A-6DFDFD61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grpSp>
        <p:nvGrpSpPr>
          <p:cNvPr id="4" name="Group 166">
            <a:extLst>
              <a:ext uri="{FF2B5EF4-FFF2-40B4-BE49-F238E27FC236}">
                <a16:creationId xmlns:a16="http://schemas.microsoft.com/office/drawing/2014/main" id="{4A9CA893-5919-474D-9348-705111ECD1E8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2233613"/>
            <a:ext cx="6629400" cy="3810000"/>
            <a:chOff x="1296" y="1584"/>
            <a:chExt cx="4176" cy="2400"/>
          </a:xfrm>
        </p:grpSpPr>
        <p:grpSp>
          <p:nvGrpSpPr>
            <p:cNvPr id="14366" name="Group 165">
              <a:extLst>
                <a:ext uri="{FF2B5EF4-FFF2-40B4-BE49-F238E27FC236}">
                  <a16:creationId xmlns:a16="http://schemas.microsoft.com/office/drawing/2014/main" id="{612B8934-564C-4C43-A4E5-8D0C97BA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584"/>
              <a:ext cx="4176" cy="2400"/>
              <a:chOff x="1296" y="1584"/>
              <a:chExt cx="4176" cy="2400"/>
            </a:xfrm>
          </p:grpSpPr>
          <p:sp>
            <p:nvSpPr>
              <p:cNvPr id="14368" name="Line 140">
                <a:extLst>
                  <a:ext uri="{FF2B5EF4-FFF2-40B4-BE49-F238E27FC236}">
                    <a16:creationId xmlns:a16="http://schemas.microsoft.com/office/drawing/2014/main" id="{A0C388CC-2D96-421A-9A0B-FED54960E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0" cy="230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69" name="Line 137">
                <a:extLst>
                  <a:ext uri="{FF2B5EF4-FFF2-40B4-BE49-F238E27FC236}">
                    <a16:creationId xmlns:a16="http://schemas.microsoft.com/office/drawing/2014/main" id="{B92A2630-1306-4BDD-A28B-B1DDFF685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230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0" name="Line 138">
                <a:extLst>
                  <a:ext uri="{FF2B5EF4-FFF2-40B4-BE49-F238E27FC236}">
                    <a16:creationId xmlns:a16="http://schemas.microsoft.com/office/drawing/2014/main" id="{E07ECBB6-7EA9-434E-B365-254FACF62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584"/>
                <a:ext cx="0" cy="230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1" name="Line 139">
                <a:extLst>
                  <a:ext uri="{FF2B5EF4-FFF2-40B4-BE49-F238E27FC236}">
                    <a16:creationId xmlns:a16="http://schemas.microsoft.com/office/drawing/2014/main" id="{52C9808A-FF56-488A-80CB-D6123CDC6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0" cy="230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2" name="Line 141">
                <a:extLst>
                  <a:ext uri="{FF2B5EF4-FFF2-40B4-BE49-F238E27FC236}">
                    <a16:creationId xmlns:a16="http://schemas.microsoft.com/office/drawing/2014/main" id="{1CC4BA5D-0245-442B-871E-02744ED16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584"/>
                <a:ext cx="0" cy="230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3" name="Line 143">
                <a:extLst>
                  <a:ext uri="{FF2B5EF4-FFF2-40B4-BE49-F238E27FC236}">
                    <a16:creationId xmlns:a16="http://schemas.microsoft.com/office/drawing/2014/main" id="{F3013B34-919B-4651-9B7C-52E470718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936"/>
                <a:ext cx="41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4" name="Line 144">
                <a:extLst>
                  <a:ext uri="{FF2B5EF4-FFF2-40B4-BE49-F238E27FC236}">
                    <a16:creationId xmlns:a16="http://schemas.microsoft.com/office/drawing/2014/main" id="{9775356C-7090-4138-9A95-B8B6CB451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5" name="Line 145">
                <a:extLst>
                  <a:ext uri="{FF2B5EF4-FFF2-40B4-BE49-F238E27FC236}">
                    <a16:creationId xmlns:a16="http://schemas.microsoft.com/office/drawing/2014/main" id="{609D2380-A0F0-4D3F-923A-F690594C8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6" name="Line 146">
                <a:extLst>
                  <a:ext uri="{FF2B5EF4-FFF2-40B4-BE49-F238E27FC236}">
                    <a16:creationId xmlns:a16="http://schemas.microsoft.com/office/drawing/2014/main" id="{085C3115-90CF-4F0E-8467-A58D7557C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4377" name="Line 147">
                <a:extLst>
                  <a:ext uri="{FF2B5EF4-FFF2-40B4-BE49-F238E27FC236}">
                    <a16:creationId xmlns:a16="http://schemas.microsoft.com/office/drawing/2014/main" id="{21A47A06-608F-470F-AFCE-4D877283A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14367" name="Line 148">
              <a:extLst>
                <a:ext uri="{FF2B5EF4-FFF2-40B4-BE49-F238E27FC236}">
                  <a16:creationId xmlns:a16="http://schemas.microsoft.com/office/drawing/2014/main" id="{D3954172-94EF-4E82-9A2C-3A0A507B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8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grpSp>
        <p:nvGrpSpPr>
          <p:cNvPr id="6" name="Group 164">
            <a:extLst>
              <a:ext uri="{FF2B5EF4-FFF2-40B4-BE49-F238E27FC236}">
                <a16:creationId xmlns:a16="http://schemas.microsoft.com/office/drawing/2014/main" id="{7DE3B8D9-0EE4-4664-96BA-B536AC5583B6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510213"/>
            <a:ext cx="5995987" cy="803275"/>
            <a:chOff x="1632" y="3648"/>
            <a:chExt cx="3777" cy="506"/>
          </a:xfrm>
        </p:grpSpPr>
        <p:sp>
          <p:nvSpPr>
            <p:cNvPr id="14358" name="Text Box 149">
              <a:extLst>
                <a:ext uri="{FF2B5EF4-FFF2-40B4-BE49-F238E27FC236}">
                  <a16:creationId xmlns:a16="http://schemas.microsoft.com/office/drawing/2014/main" id="{8277E053-6FCF-4F79-8004-13BD9BF0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386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t</a:t>
              </a:r>
              <a:r>
                <a:rPr kumimoji="0" lang="en-US" altLang="en-US" sz="2400" baseline="-25000"/>
                <a:t>c</a:t>
              </a:r>
              <a:endParaRPr kumimoji="0" lang="en-US" altLang="en-US" sz="2400"/>
            </a:p>
          </p:txBody>
        </p:sp>
        <p:sp>
          <p:nvSpPr>
            <p:cNvPr id="14359" name="Text Box 150">
              <a:extLst>
                <a:ext uri="{FF2B5EF4-FFF2-40B4-BE49-F238E27FC236}">
                  <a16:creationId xmlns:a16="http://schemas.microsoft.com/office/drawing/2014/main" id="{A1B9735D-266C-42FB-B7CB-0DF27CB44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6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t</a:t>
              </a:r>
              <a:r>
                <a:rPr kumimoji="0" lang="en-US" altLang="en-US" sz="2400" baseline="-25000"/>
                <a:t>c</a:t>
              </a:r>
              <a:endParaRPr kumimoji="0" lang="en-US" altLang="en-US" sz="2400"/>
            </a:p>
          </p:txBody>
        </p:sp>
        <p:sp>
          <p:nvSpPr>
            <p:cNvPr id="14360" name="Text Box 151">
              <a:extLst>
                <a:ext uri="{FF2B5EF4-FFF2-40B4-BE49-F238E27FC236}">
                  <a16:creationId xmlns:a16="http://schemas.microsoft.com/office/drawing/2014/main" id="{7344E4CD-F49F-4670-8CC0-6FA829D2C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386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t</a:t>
              </a:r>
              <a:r>
                <a:rPr kumimoji="0" lang="en-US" altLang="en-US" sz="2400" baseline="-25000"/>
                <a:t>c</a:t>
              </a:r>
              <a:endParaRPr kumimoji="0" lang="en-US" altLang="en-US" sz="2400"/>
            </a:p>
          </p:txBody>
        </p:sp>
        <p:sp>
          <p:nvSpPr>
            <p:cNvPr id="14361" name="Text Box 152">
              <a:extLst>
                <a:ext uri="{FF2B5EF4-FFF2-40B4-BE49-F238E27FC236}">
                  <a16:creationId xmlns:a16="http://schemas.microsoft.com/office/drawing/2014/main" id="{BF3504D3-CDBC-4918-970A-A5B456BC4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3866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t</a:t>
              </a:r>
              <a:r>
                <a:rPr kumimoji="0" lang="en-US" altLang="en-US" sz="2400" baseline="-25000"/>
                <a:t>c</a:t>
              </a:r>
              <a:endParaRPr kumimoji="0" lang="en-US" altLang="en-US" sz="2400"/>
            </a:p>
          </p:txBody>
        </p:sp>
        <p:sp>
          <p:nvSpPr>
            <p:cNvPr id="14362" name="Text Box 153">
              <a:extLst>
                <a:ext uri="{FF2B5EF4-FFF2-40B4-BE49-F238E27FC236}">
                  <a16:creationId xmlns:a16="http://schemas.microsoft.com/office/drawing/2014/main" id="{24BD7B7B-5FA2-460A-BBD3-39B05F479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648"/>
              <a:ext cx="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stage</a:t>
              </a:r>
              <a:endParaRPr kumimoji="0" lang="en-US" altLang="en-US" sz="2400"/>
            </a:p>
          </p:txBody>
        </p:sp>
        <p:sp>
          <p:nvSpPr>
            <p:cNvPr id="14363" name="Text Box 154">
              <a:extLst>
                <a:ext uri="{FF2B5EF4-FFF2-40B4-BE49-F238E27FC236}">
                  <a16:creationId xmlns:a16="http://schemas.microsoft.com/office/drawing/2014/main" id="{6D4738D4-162D-4FEF-9FD6-2102E2E31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48"/>
              <a:ext cx="5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cycle</a:t>
              </a:r>
              <a:endParaRPr kumimoji="0" lang="en-US" altLang="en-US" sz="2400"/>
            </a:p>
          </p:txBody>
        </p:sp>
        <p:sp>
          <p:nvSpPr>
            <p:cNvPr id="14364" name="Text Box 155">
              <a:extLst>
                <a:ext uri="{FF2B5EF4-FFF2-40B4-BE49-F238E27FC236}">
                  <a16:creationId xmlns:a16="http://schemas.microsoft.com/office/drawing/2014/main" id="{64476FF7-ACF4-4941-BAF8-11A0B567E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648"/>
              <a:ext cx="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stage</a:t>
              </a:r>
              <a:endParaRPr kumimoji="0" lang="en-US" altLang="en-US" sz="2400"/>
            </a:p>
          </p:txBody>
        </p:sp>
        <p:sp>
          <p:nvSpPr>
            <p:cNvPr id="14365" name="Text Box 156">
              <a:extLst>
                <a:ext uri="{FF2B5EF4-FFF2-40B4-BE49-F238E27FC236}">
                  <a16:creationId xmlns:a16="http://schemas.microsoft.com/office/drawing/2014/main" id="{597A06A8-9A3A-40CD-BE34-67E976A2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W</a:t>
              </a:r>
              <a:r>
                <a:rPr kumimoji="0" lang="en-US" altLang="en-US" sz="2400" baseline="-25000"/>
                <a:t>stage</a:t>
              </a:r>
              <a:endParaRPr kumimoji="0" lang="en-US" altLang="en-US" sz="2400"/>
            </a:p>
          </p:txBody>
        </p:sp>
      </p:grpSp>
      <p:grpSp>
        <p:nvGrpSpPr>
          <p:cNvPr id="7" name="Group 168">
            <a:extLst>
              <a:ext uri="{FF2B5EF4-FFF2-40B4-BE49-F238E27FC236}">
                <a16:creationId xmlns:a16="http://schemas.microsoft.com/office/drawing/2014/main" id="{DC03B337-D546-461F-8F71-DAC263271D3B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4138613"/>
            <a:ext cx="2362200" cy="1295400"/>
            <a:chOff x="3648" y="2784"/>
            <a:chExt cx="1488" cy="816"/>
          </a:xfrm>
        </p:grpSpPr>
        <p:sp>
          <p:nvSpPr>
            <p:cNvPr id="14353" name="Rectangle 129">
              <a:extLst>
                <a:ext uri="{FF2B5EF4-FFF2-40B4-BE49-F238E27FC236}">
                  <a16:creationId xmlns:a16="http://schemas.microsoft.com/office/drawing/2014/main" id="{54A81586-4684-4A0A-BBCA-36A67DCA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0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4354" name="Rectangle 128">
              <a:extLst>
                <a:ext uri="{FF2B5EF4-FFF2-40B4-BE49-F238E27FC236}">
                  <a16:creationId xmlns:a16="http://schemas.microsoft.com/office/drawing/2014/main" id="{B7187631-3DE2-4910-9F69-94776F5BB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4355" name="Rectangle 125">
              <a:extLst>
                <a:ext uri="{FF2B5EF4-FFF2-40B4-BE49-F238E27FC236}">
                  <a16:creationId xmlns:a16="http://schemas.microsoft.com/office/drawing/2014/main" id="{F460D125-7592-4D18-9FF7-BED84C9CC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488" cy="432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Register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File</a:t>
              </a:r>
              <a:endParaRPr kumimoji="0" lang="en-US" altLang="en-US" sz="2400"/>
            </a:p>
          </p:txBody>
        </p:sp>
        <p:sp>
          <p:nvSpPr>
            <p:cNvPr id="14356" name="Rectangle 126">
              <a:extLst>
                <a:ext uri="{FF2B5EF4-FFF2-40B4-BE49-F238E27FC236}">
                  <a16:creationId xmlns:a16="http://schemas.microsoft.com/office/drawing/2014/main" id="{AA6984A4-289C-4F55-B32E-511FB69C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4357" name="Rectangle 127">
              <a:extLst>
                <a:ext uri="{FF2B5EF4-FFF2-40B4-BE49-F238E27FC236}">
                  <a16:creationId xmlns:a16="http://schemas.microsoft.com/office/drawing/2014/main" id="{8D195B35-43FD-4650-BCA9-43776FB8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8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</p:grpSp>
      <p:sp>
        <p:nvSpPr>
          <p:cNvPr id="14352" name="Text Box 10">
            <a:extLst>
              <a:ext uri="{FF2B5EF4-FFF2-40B4-BE49-F238E27FC236}">
                <a16:creationId xmlns:a16="http://schemas.microsoft.com/office/drawing/2014/main" id="{0D18F689-0B26-4691-AF43-E4BFF7D4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6067425"/>
            <a:ext cx="730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" grpId="0" animBg="1" autoUpdateAnimBg="0"/>
      <p:bldP spid="15473" grpId="0" animBg="1" autoUpdateAnimBg="0"/>
      <p:bldP spid="15474" grpId="0" animBg="1" autoUpdateAnimBg="0"/>
      <p:bldP spid="15476" grpId="0" animBg="1" autoUpdateAnimBg="0"/>
      <p:bldP spid="15477" grpId="0" animBg="1" autoUpdateAnimBg="0"/>
      <p:bldP spid="15478" grpId="0" animBg="1" autoUpdateAnimBg="0"/>
      <p:bldP spid="15479" grpId="0" animBg="1" autoUpdateAnimBg="0"/>
      <p:bldP spid="1548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3FD3164-F81C-4AD4-A31B-E9F73FA36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Utilisation with pipelining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47F1CF4-606F-4F92-BD5D-1B30A7066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22148B0-A4B3-42F7-98C4-9ED0BD54B5C5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pSp>
        <p:nvGrpSpPr>
          <p:cNvPr id="15364" name="Group 71">
            <a:extLst>
              <a:ext uri="{FF2B5EF4-FFF2-40B4-BE49-F238E27FC236}">
                <a16:creationId xmlns:a16="http://schemas.microsoft.com/office/drawing/2014/main" id="{7F94A321-A53F-4EBB-B9BB-680B667E9228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2084388"/>
            <a:ext cx="1047750" cy="3409950"/>
            <a:chOff x="756" y="1356"/>
            <a:chExt cx="660" cy="2148"/>
          </a:xfrm>
        </p:grpSpPr>
        <p:sp>
          <p:nvSpPr>
            <p:cNvPr id="15396" name="Text Box 4">
              <a:extLst>
                <a:ext uri="{FF2B5EF4-FFF2-40B4-BE49-F238E27FC236}">
                  <a16:creationId xmlns:a16="http://schemas.microsoft.com/office/drawing/2014/main" id="{0BAEC5D8-CB01-455B-99E1-51D3E59BD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35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1</a:t>
              </a:r>
            </a:p>
          </p:txBody>
        </p:sp>
        <p:sp>
          <p:nvSpPr>
            <p:cNvPr id="15397" name="Text Box 5">
              <a:extLst>
                <a:ext uri="{FF2B5EF4-FFF2-40B4-BE49-F238E27FC236}">
                  <a16:creationId xmlns:a16="http://schemas.microsoft.com/office/drawing/2014/main" id="{7DA2B142-76B2-4BA7-8836-4C845AC81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66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2</a:t>
              </a:r>
            </a:p>
          </p:txBody>
        </p:sp>
        <p:sp>
          <p:nvSpPr>
            <p:cNvPr id="15398" name="Text Box 6">
              <a:extLst>
                <a:ext uri="{FF2B5EF4-FFF2-40B4-BE49-F238E27FC236}">
                  <a16:creationId xmlns:a16="http://schemas.microsoft.com/office/drawing/2014/main" id="{DBFD9FF2-FDD9-4946-9C54-5212158E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97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3</a:t>
              </a:r>
            </a:p>
          </p:txBody>
        </p:sp>
        <p:sp>
          <p:nvSpPr>
            <p:cNvPr id="15399" name="Text Box 7">
              <a:extLst>
                <a:ext uri="{FF2B5EF4-FFF2-40B4-BE49-F238E27FC236}">
                  <a16:creationId xmlns:a16="http://schemas.microsoft.com/office/drawing/2014/main" id="{DF53A3B4-F338-4D12-8F60-DCA233682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28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4</a:t>
              </a:r>
            </a:p>
          </p:txBody>
        </p:sp>
        <p:sp>
          <p:nvSpPr>
            <p:cNvPr id="15400" name="Text Box 8">
              <a:extLst>
                <a:ext uri="{FF2B5EF4-FFF2-40B4-BE49-F238E27FC236}">
                  <a16:creationId xmlns:a16="http://schemas.microsoft.com/office/drawing/2014/main" id="{DF3A72DC-AF28-44B3-B354-3A27A1C5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59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5</a:t>
              </a:r>
            </a:p>
          </p:txBody>
        </p:sp>
        <p:sp>
          <p:nvSpPr>
            <p:cNvPr id="15401" name="Text Box 9">
              <a:extLst>
                <a:ext uri="{FF2B5EF4-FFF2-40B4-BE49-F238E27FC236}">
                  <a16:creationId xmlns:a16="http://schemas.microsoft.com/office/drawing/2014/main" id="{4D3C3E10-5A20-4579-9889-8BB6F3475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90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6</a:t>
              </a:r>
            </a:p>
          </p:txBody>
        </p:sp>
        <p:sp>
          <p:nvSpPr>
            <p:cNvPr id="15402" name="Text Box 10">
              <a:extLst>
                <a:ext uri="{FF2B5EF4-FFF2-40B4-BE49-F238E27FC236}">
                  <a16:creationId xmlns:a16="http://schemas.microsoft.com/office/drawing/2014/main" id="{D9344B6C-82D5-41A3-98FA-0956C8D86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216"/>
              <a:ext cx="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Instr. 7</a:t>
              </a:r>
            </a:p>
          </p:txBody>
        </p:sp>
      </p:grpSp>
      <p:sp>
        <p:nvSpPr>
          <p:cNvPr id="16454" name="AutoShape 70">
            <a:extLst>
              <a:ext uri="{FF2B5EF4-FFF2-40B4-BE49-F238E27FC236}">
                <a16:creationId xmlns:a16="http://schemas.microsoft.com/office/drawing/2014/main" id="{0D067E79-C50F-405D-B88D-0D6C77B31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622300"/>
            <a:ext cx="1816100" cy="1214438"/>
          </a:xfrm>
          <a:prstGeom prst="cloudCallout">
            <a:avLst>
              <a:gd name="adj1" fmla="val -47727"/>
              <a:gd name="adj2" fmla="val 90782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Machine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BUSY</a:t>
            </a:r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7835F294-AB79-48D9-BC57-D80ABE18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141538"/>
            <a:ext cx="914400" cy="4572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F</a:t>
            </a:r>
            <a:r>
              <a:rPr kumimoji="0" lang="en-US" altLang="en-US" sz="2400" baseline="-25000"/>
              <a:t>1</a:t>
            </a:r>
            <a:endParaRPr kumimoji="0" lang="en-US" altLang="en-US" sz="2400"/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78B16DA-D511-4B5B-B13A-EAC6D80D6B80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2141538"/>
            <a:ext cx="914400" cy="914400"/>
            <a:chOff x="2112" y="1392"/>
            <a:chExt cx="576" cy="576"/>
          </a:xfrm>
        </p:grpSpPr>
        <p:sp>
          <p:nvSpPr>
            <p:cNvPr id="15394" name="Rectangle 77">
              <a:extLst>
                <a:ext uri="{FF2B5EF4-FFF2-40B4-BE49-F238E27FC236}">
                  <a16:creationId xmlns:a16="http://schemas.microsoft.com/office/drawing/2014/main" id="{6FC83782-7901-496D-ABD8-4E9C93F6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80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2</a:t>
              </a:r>
              <a:endParaRPr kumimoji="0" lang="en-US" altLang="en-US" sz="2400"/>
            </a:p>
          </p:txBody>
        </p:sp>
        <p:sp>
          <p:nvSpPr>
            <p:cNvPr id="15395" name="Rectangle 83">
              <a:extLst>
                <a:ext uri="{FF2B5EF4-FFF2-40B4-BE49-F238E27FC236}">
                  <a16:creationId xmlns:a16="http://schemas.microsoft.com/office/drawing/2014/main" id="{68777E28-2417-455F-93FB-4080014B4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1</a:t>
              </a:r>
              <a:endParaRPr kumimoji="0" lang="en-US" altLang="en-US" sz="2400"/>
            </a:p>
          </p:txBody>
        </p:sp>
      </p:grpSp>
      <p:grpSp>
        <p:nvGrpSpPr>
          <p:cNvPr id="4" name="Group 101">
            <a:extLst>
              <a:ext uri="{FF2B5EF4-FFF2-40B4-BE49-F238E27FC236}">
                <a16:creationId xmlns:a16="http://schemas.microsoft.com/office/drawing/2014/main" id="{E5A652B4-1BA0-478C-ADA3-314EBAC2167F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2141538"/>
            <a:ext cx="914400" cy="1371600"/>
            <a:chOff x="2688" y="1392"/>
            <a:chExt cx="576" cy="864"/>
          </a:xfrm>
        </p:grpSpPr>
        <p:sp>
          <p:nvSpPr>
            <p:cNvPr id="15391" name="Rectangle 78">
              <a:extLst>
                <a:ext uri="{FF2B5EF4-FFF2-40B4-BE49-F238E27FC236}">
                  <a16:creationId xmlns:a16="http://schemas.microsoft.com/office/drawing/2014/main" id="{5A9D11F2-A1EC-4874-B421-B44ACA27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968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3</a:t>
              </a:r>
              <a:endParaRPr kumimoji="0" lang="en-US" altLang="en-US" sz="2400"/>
            </a:p>
          </p:txBody>
        </p:sp>
        <p:sp>
          <p:nvSpPr>
            <p:cNvPr id="15392" name="Rectangle 84">
              <a:extLst>
                <a:ext uri="{FF2B5EF4-FFF2-40B4-BE49-F238E27FC236}">
                  <a16:creationId xmlns:a16="http://schemas.microsoft.com/office/drawing/2014/main" id="{9641A187-029C-44D6-AAD8-7B3BE6AC5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2</a:t>
              </a:r>
              <a:endParaRPr kumimoji="0" lang="en-US" altLang="en-US" sz="2400"/>
            </a:p>
          </p:txBody>
        </p:sp>
        <p:sp>
          <p:nvSpPr>
            <p:cNvPr id="15393" name="Rectangle 90">
              <a:extLst>
                <a:ext uri="{FF2B5EF4-FFF2-40B4-BE49-F238E27FC236}">
                  <a16:creationId xmlns:a16="http://schemas.microsoft.com/office/drawing/2014/main" id="{93B6CB43-72D5-4B39-8B90-283587F7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92"/>
              <a:ext cx="57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1</a:t>
              </a:r>
              <a:endParaRPr kumimoji="0" lang="en-US" altLang="en-US" sz="2400"/>
            </a:p>
          </p:txBody>
        </p:sp>
      </p:grpSp>
      <p:grpSp>
        <p:nvGrpSpPr>
          <p:cNvPr id="5" name="Group 102">
            <a:extLst>
              <a:ext uri="{FF2B5EF4-FFF2-40B4-BE49-F238E27FC236}">
                <a16:creationId xmlns:a16="http://schemas.microsoft.com/office/drawing/2014/main" id="{4BDCA4F2-35DC-4B60-832E-E7C7DA25FB3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2141538"/>
            <a:ext cx="914400" cy="1828800"/>
            <a:chOff x="3264" y="1392"/>
            <a:chExt cx="576" cy="1152"/>
          </a:xfrm>
        </p:grpSpPr>
        <p:sp>
          <p:nvSpPr>
            <p:cNvPr id="15387" name="Rectangle 79">
              <a:extLst>
                <a:ext uri="{FF2B5EF4-FFF2-40B4-BE49-F238E27FC236}">
                  <a16:creationId xmlns:a16="http://schemas.microsoft.com/office/drawing/2014/main" id="{5ADB02FC-5FF3-4745-9B8B-382AF6BD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56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4</a:t>
              </a:r>
              <a:endParaRPr kumimoji="0" lang="en-US" altLang="en-US" sz="2400"/>
            </a:p>
          </p:txBody>
        </p:sp>
        <p:sp>
          <p:nvSpPr>
            <p:cNvPr id="15388" name="Rectangle 85">
              <a:extLst>
                <a:ext uri="{FF2B5EF4-FFF2-40B4-BE49-F238E27FC236}">
                  <a16:creationId xmlns:a16="http://schemas.microsoft.com/office/drawing/2014/main" id="{0C0A2D5A-F366-4492-BCD7-D575462C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68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3</a:t>
              </a:r>
              <a:endParaRPr kumimoji="0" lang="en-US" altLang="en-US" sz="2400"/>
            </a:p>
          </p:txBody>
        </p:sp>
        <p:sp>
          <p:nvSpPr>
            <p:cNvPr id="15389" name="Rectangle 91">
              <a:extLst>
                <a:ext uri="{FF2B5EF4-FFF2-40B4-BE49-F238E27FC236}">
                  <a16:creationId xmlns:a16="http://schemas.microsoft.com/office/drawing/2014/main" id="{748A4B89-787B-4128-AE21-AB03A8AC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80"/>
              <a:ext cx="57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2</a:t>
              </a:r>
              <a:endParaRPr kumimoji="0" lang="en-US" altLang="en-US" sz="2400"/>
            </a:p>
          </p:txBody>
        </p:sp>
        <p:sp>
          <p:nvSpPr>
            <p:cNvPr id="15390" name="Rectangle 95">
              <a:extLst>
                <a:ext uri="{FF2B5EF4-FFF2-40B4-BE49-F238E27FC236}">
                  <a16:creationId xmlns:a16="http://schemas.microsoft.com/office/drawing/2014/main" id="{70034FFE-BEB0-447A-891B-1529E70A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576" cy="288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W</a:t>
              </a:r>
              <a:r>
                <a:rPr kumimoji="0" lang="en-US" altLang="en-US" sz="2400" baseline="-25000"/>
                <a:t>1</a:t>
              </a:r>
              <a:endParaRPr kumimoji="0" lang="en-US" altLang="en-US" sz="2400"/>
            </a:p>
          </p:txBody>
        </p:sp>
      </p:grpSp>
      <p:grpSp>
        <p:nvGrpSpPr>
          <p:cNvPr id="6" name="Group 103">
            <a:extLst>
              <a:ext uri="{FF2B5EF4-FFF2-40B4-BE49-F238E27FC236}">
                <a16:creationId xmlns:a16="http://schemas.microsoft.com/office/drawing/2014/main" id="{E3A43A4C-3C94-4ACB-8B80-13BD23058DF3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98738"/>
            <a:ext cx="914400" cy="1828800"/>
            <a:chOff x="3840" y="1680"/>
            <a:chExt cx="576" cy="1152"/>
          </a:xfrm>
        </p:grpSpPr>
        <p:sp>
          <p:nvSpPr>
            <p:cNvPr id="15383" name="Rectangle 80">
              <a:extLst>
                <a:ext uri="{FF2B5EF4-FFF2-40B4-BE49-F238E27FC236}">
                  <a16:creationId xmlns:a16="http://schemas.microsoft.com/office/drawing/2014/main" id="{182ABB8F-14C8-46CD-8748-177E974D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44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5</a:t>
              </a:r>
              <a:endParaRPr kumimoji="0" lang="en-US" altLang="en-US" sz="2400"/>
            </a:p>
          </p:txBody>
        </p:sp>
        <p:sp>
          <p:nvSpPr>
            <p:cNvPr id="15384" name="Rectangle 86">
              <a:extLst>
                <a:ext uri="{FF2B5EF4-FFF2-40B4-BE49-F238E27FC236}">
                  <a16:creationId xmlns:a16="http://schemas.microsoft.com/office/drawing/2014/main" id="{CEC3D4A0-6F54-41EB-9370-23527EB6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4</a:t>
              </a:r>
              <a:endParaRPr kumimoji="0" lang="en-US" altLang="en-US" sz="2400"/>
            </a:p>
          </p:txBody>
        </p:sp>
        <p:sp>
          <p:nvSpPr>
            <p:cNvPr id="15385" name="Rectangle 92">
              <a:extLst>
                <a:ext uri="{FF2B5EF4-FFF2-40B4-BE49-F238E27FC236}">
                  <a16:creationId xmlns:a16="http://schemas.microsoft.com/office/drawing/2014/main" id="{CA64005C-68A1-41D2-8CBE-C2B31754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68"/>
              <a:ext cx="57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3</a:t>
              </a:r>
              <a:endParaRPr kumimoji="0" lang="en-US" altLang="en-US" sz="2400"/>
            </a:p>
          </p:txBody>
        </p:sp>
        <p:sp>
          <p:nvSpPr>
            <p:cNvPr id="15386" name="Rectangle 96">
              <a:extLst>
                <a:ext uri="{FF2B5EF4-FFF2-40B4-BE49-F238E27FC236}">
                  <a16:creationId xmlns:a16="http://schemas.microsoft.com/office/drawing/2014/main" id="{5AACB614-9752-48D3-978A-C5747A12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80"/>
              <a:ext cx="576" cy="288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W</a:t>
              </a:r>
              <a:r>
                <a:rPr kumimoji="0" lang="en-US" altLang="en-US" sz="2400" baseline="-25000"/>
                <a:t>2</a:t>
              </a:r>
              <a:endParaRPr kumimoji="0" lang="en-US" altLang="en-US" sz="2400"/>
            </a:p>
          </p:txBody>
        </p:sp>
      </p:grpSp>
      <p:grpSp>
        <p:nvGrpSpPr>
          <p:cNvPr id="7" name="Group 104">
            <a:extLst>
              <a:ext uri="{FF2B5EF4-FFF2-40B4-BE49-F238E27FC236}">
                <a16:creationId xmlns:a16="http://schemas.microsoft.com/office/drawing/2014/main" id="{FD9E0189-4437-4260-9951-ED0FD86DF1B0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3055938"/>
            <a:ext cx="914400" cy="1828800"/>
            <a:chOff x="4416" y="1968"/>
            <a:chExt cx="576" cy="1152"/>
          </a:xfrm>
        </p:grpSpPr>
        <p:sp>
          <p:nvSpPr>
            <p:cNvPr id="15379" name="Rectangle 81">
              <a:extLst>
                <a:ext uri="{FF2B5EF4-FFF2-40B4-BE49-F238E27FC236}">
                  <a16:creationId xmlns:a16="http://schemas.microsoft.com/office/drawing/2014/main" id="{EC01A2F8-8DB9-426B-B243-D62FAE38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32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6</a:t>
              </a:r>
              <a:endParaRPr kumimoji="0" lang="en-US" altLang="en-US" sz="2400"/>
            </a:p>
          </p:txBody>
        </p:sp>
        <p:sp>
          <p:nvSpPr>
            <p:cNvPr id="15380" name="Rectangle 87">
              <a:extLst>
                <a:ext uri="{FF2B5EF4-FFF2-40B4-BE49-F238E27FC236}">
                  <a16:creationId xmlns:a16="http://schemas.microsoft.com/office/drawing/2014/main" id="{7E578A89-ADF7-49D7-B808-20065D04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44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5</a:t>
              </a:r>
              <a:endParaRPr kumimoji="0" lang="en-US" altLang="en-US" sz="2400"/>
            </a:p>
          </p:txBody>
        </p:sp>
        <p:sp>
          <p:nvSpPr>
            <p:cNvPr id="15381" name="Rectangle 93">
              <a:extLst>
                <a:ext uri="{FF2B5EF4-FFF2-40B4-BE49-F238E27FC236}">
                  <a16:creationId xmlns:a16="http://schemas.microsoft.com/office/drawing/2014/main" id="{84A5925F-5A68-4675-BFF5-6F723255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57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4</a:t>
              </a:r>
              <a:endParaRPr kumimoji="0" lang="en-US" altLang="en-US" sz="2400"/>
            </a:p>
          </p:txBody>
        </p:sp>
        <p:sp>
          <p:nvSpPr>
            <p:cNvPr id="15382" name="Rectangle 97">
              <a:extLst>
                <a:ext uri="{FF2B5EF4-FFF2-40B4-BE49-F238E27FC236}">
                  <a16:creationId xmlns:a16="http://schemas.microsoft.com/office/drawing/2014/main" id="{FDF91BE9-54AD-470C-AB31-EE65CBAE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576" cy="288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W</a:t>
              </a:r>
              <a:r>
                <a:rPr kumimoji="0" lang="en-US" altLang="en-US" sz="2400" baseline="-25000"/>
                <a:t>3</a:t>
              </a:r>
              <a:endParaRPr kumimoji="0" lang="en-US" altLang="en-US" sz="2400"/>
            </a:p>
          </p:txBody>
        </p:sp>
      </p:grpSp>
      <p:grpSp>
        <p:nvGrpSpPr>
          <p:cNvPr id="8" name="Group 105">
            <a:extLst>
              <a:ext uri="{FF2B5EF4-FFF2-40B4-BE49-F238E27FC236}">
                <a16:creationId xmlns:a16="http://schemas.microsoft.com/office/drawing/2014/main" id="{B6D71F14-8598-4286-97CA-D10430677100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3513138"/>
            <a:ext cx="914400" cy="1828800"/>
            <a:chOff x="4992" y="2256"/>
            <a:chExt cx="576" cy="1152"/>
          </a:xfrm>
        </p:grpSpPr>
        <p:sp>
          <p:nvSpPr>
            <p:cNvPr id="15375" name="Rectangle 82">
              <a:extLst>
                <a:ext uri="{FF2B5EF4-FFF2-40B4-BE49-F238E27FC236}">
                  <a16:creationId xmlns:a16="http://schemas.microsoft.com/office/drawing/2014/main" id="{84430A2A-9D9D-46C7-9930-01F132DE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20"/>
              <a:ext cx="576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F</a:t>
              </a:r>
              <a:r>
                <a:rPr kumimoji="0" lang="en-US" altLang="en-US" sz="2400" baseline="-25000"/>
                <a:t>7</a:t>
              </a:r>
              <a:endParaRPr kumimoji="0" lang="en-US" altLang="en-US" sz="2400"/>
            </a:p>
          </p:txBody>
        </p:sp>
        <p:sp>
          <p:nvSpPr>
            <p:cNvPr id="15376" name="Rectangle 88">
              <a:extLst>
                <a:ext uri="{FF2B5EF4-FFF2-40B4-BE49-F238E27FC236}">
                  <a16:creationId xmlns:a16="http://schemas.microsoft.com/office/drawing/2014/main" id="{E56C3A73-89A3-4FE3-B8C2-E4CA536EE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57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D</a:t>
              </a:r>
              <a:r>
                <a:rPr kumimoji="0" lang="en-US" altLang="en-US" sz="2400" baseline="-25000"/>
                <a:t>6</a:t>
              </a:r>
              <a:endParaRPr kumimoji="0" lang="en-US" altLang="en-US" sz="2400"/>
            </a:p>
          </p:txBody>
        </p:sp>
        <p:sp>
          <p:nvSpPr>
            <p:cNvPr id="15377" name="Rectangle 94">
              <a:extLst>
                <a:ext uri="{FF2B5EF4-FFF2-40B4-BE49-F238E27FC236}">
                  <a16:creationId xmlns:a16="http://schemas.microsoft.com/office/drawing/2014/main" id="{5DBE8AD2-8E72-48B8-AEA0-3D6654FF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44"/>
              <a:ext cx="57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</a:t>
              </a:r>
              <a:r>
                <a:rPr kumimoji="0" lang="en-US" altLang="en-US" sz="2400" baseline="-25000"/>
                <a:t>5</a:t>
              </a:r>
              <a:endParaRPr kumimoji="0" lang="en-US" altLang="en-US" sz="2400"/>
            </a:p>
          </p:txBody>
        </p:sp>
        <p:sp>
          <p:nvSpPr>
            <p:cNvPr id="15378" name="Rectangle 98">
              <a:extLst>
                <a:ext uri="{FF2B5EF4-FFF2-40B4-BE49-F238E27FC236}">
                  <a16:creationId xmlns:a16="http://schemas.microsoft.com/office/drawing/2014/main" id="{FAE7301E-F631-4FA1-9322-4AAE9BF8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56"/>
              <a:ext cx="576" cy="288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W</a:t>
              </a:r>
              <a:r>
                <a:rPr kumimoji="0" lang="en-US" altLang="en-US" sz="2400" baseline="-25000"/>
                <a:t>4</a:t>
              </a:r>
              <a:endParaRPr kumimoji="0" lang="en-US" altLang="en-US" sz="2400"/>
            </a:p>
          </p:txBody>
        </p:sp>
      </p:grpSp>
      <p:cxnSp>
        <p:nvCxnSpPr>
          <p:cNvPr id="15373" name="Straight Arrow Connector 8">
            <a:extLst>
              <a:ext uri="{FF2B5EF4-FFF2-40B4-BE49-F238E27FC236}">
                <a16:creationId xmlns:a16="http://schemas.microsoft.com/office/drawing/2014/main" id="{B8C00D69-027B-4CF4-84B1-86C138E81A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8388" y="5494338"/>
            <a:ext cx="75803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4" name="Text Box 10">
            <a:extLst>
              <a:ext uri="{FF2B5EF4-FFF2-40B4-BE49-F238E27FC236}">
                <a16:creationId xmlns:a16="http://schemas.microsoft.com/office/drawing/2014/main" id="{181CDFC8-4260-4988-A07B-96755FA9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5424488"/>
            <a:ext cx="73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4" grpId="0" animBg="1" autoUpdateAnimBg="0"/>
      <p:bldP spid="1646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52">
            <a:extLst>
              <a:ext uri="{FF2B5EF4-FFF2-40B4-BE49-F238E27FC236}">
                <a16:creationId xmlns:a16="http://schemas.microsoft.com/office/drawing/2014/main" id="{247BB308-484C-4258-A4A5-1661D323F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VLIW Approach</a:t>
            </a:r>
          </a:p>
        </p:txBody>
      </p:sp>
      <p:sp>
        <p:nvSpPr>
          <p:cNvPr id="17417" name="Rectangle 53">
            <a:extLst>
              <a:ext uri="{FF2B5EF4-FFF2-40B4-BE49-F238E27FC236}">
                <a16:creationId xmlns:a16="http://schemas.microsoft.com/office/drawing/2014/main" id="{9016CFB5-C4F8-432B-9279-CF82F8BB8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743200"/>
            <a:ext cx="3810000" cy="4114800"/>
          </a:xfrm>
        </p:spPr>
        <p:txBody>
          <a:bodyPr/>
          <a:lstStyle/>
          <a:p>
            <a:r>
              <a:rPr lang="en-US" altLang="en-US"/>
              <a:t>Software scheduling</a:t>
            </a:r>
          </a:p>
          <a:p>
            <a:r>
              <a:rPr lang="en-US" altLang="en-US"/>
              <a:t>Parallel execution</a:t>
            </a:r>
          </a:p>
          <a:p>
            <a:r>
              <a:rPr lang="en-US" altLang="en-US"/>
              <a:t>Multiple ports to registers</a:t>
            </a:r>
          </a:p>
          <a:p>
            <a:r>
              <a:rPr lang="en-US" altLang="en-US"/>
              <a:t>Multiple instructions /word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89D5F25F-8FA4-41AD-B398-9A7C6D17E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30511F8-5ED0-462F-B08D-6368DA48E592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pSp>
        <p:nvGrpSpPr>
          <p:cNvPr id="17411" name="Group 4">
            <a:extLst>
              <a:ext uri="{FF2B5EF4-FFF2-40B4-BE49-F238E27FC236}">
                <a16:creationId xmlns:a16="http://schemas.microsoft.com/office/drawing/2014/main" id="{3FF6CDCA-868B-424A-9788-040852EF6E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953000"/>
            <a:ext cx="3962400" cy="1295400"/>
            <a:chOff x="3648" y="2784"/>
            <a:chExt cx="1488" cy="816"/>
          </a:xfrm>
        </p:grpSpPr>
        <p:sp>
          <p:nvSpPr>
            <p:cNvPr id="17455" name="Rectangle 5">
              <a:extLst>
                <a:ext uri="{FF2B5EF4-FFF2-40B4-BE49-F238E27FC236}">
                  <a16:creationId xmlns:a16="http://schemas.microsoft.com/office/drawing/2014/main" id="{3FAA706E-63CD-4B9E-A112-0FECC5A1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0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56" name="Rectangle 6">
              <a:extLst>
                <a:ext uri="{FF2B5EF4-FFF2-40B4-BE49-F238E27FC236}">
                  <a16:creationId xmlns:a16="http://schemas.microsoft.com/office/drawing/2014/main" id="{D88C1432-A252-48F4-AB29-2B1A2A53F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57" name="Rectangle 7">
              <a:extLst>
                <a:ext uri="{FF2B5EF4-FFF2-40B4-BE49-F238E27FC236}">
                  <a16:creationId xmlns:a16="http://schemas.microsoft.com/office/drawing/2014/main" id="{135899DF-BA85-45CB-8128-0ED71370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488" cy="432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Register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File</a:t>
              </a:r>
              <a:endParaRPr kumimoji="0" lang="en-US" altLang="en-US" sz="2400"/>
            </a:p>
          </p:txBody>
        </p:sp>
        <p:sp>
          <p:nvSpPr>
            <p:cNvPr id="17458" name="Rectangle 8">
              <a:extLst>
                <a:ext uri="{FF2B5EF4-FFF2-40B4-BE49-F238E27FC236}">
                  <a16:creationId xmlns:a16="http://schemas.microsoft.com/office/drawing/2014/main" id="{07EBBD8B-7A9B-40CC-A516-334874D5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59" name="Rectangle 9">
              <a:extLst>
                <a:ext uri="{FF2B5EF4-FFF2-40B4-BE49-F238E27FC236}">
                  <a16:creationId xmlns:a16="http://schemas.microsoft.com/office/drawing/2014/main" id="{358B93D8-695C-403C-9999-73298CF9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8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</p:grpSp>
      <p:sp>
        <p:nvSpPr>
          <p:cNvPr id="17412" name="Rectangle 47">
            <a:extLst>
              <a:ext uri="{FF2B5EF4-FFF2-40B4-BE49-F238E27FC236}">
                <a16:creationId xmlns:a16="http://schemas.microsoft.com/office/drawing/2014/main" id="{DF601457-E08B-459B-BF7F-8D640423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1905000"/>
            <a:ext cx="1371600" cy="6858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Fetch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Unit</a:t>
            </a:r>
          </a:p>
        </p:txBody>
      </p:sp>
      <p:sp>
        <p:nvSpPr>
          <p:cNvPr id="17413" name="Rectangle 48">
            <a:extLst>
              <a:ext uri="{FF2B5EF4-FFF2-40B4-BE49-F238E27FC236}">
                <a16:creationId xmlns:a16="http://schemas.microsoft.com/office/drawing/2014/main" id="{D435CC98-C1DC-4D2F-A241-E54ECCA0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1905000"/>
            <a:ext cx="1371600" cy="6858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Cache/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Memory</a:t>
            </a:r>
          </a:p>
        </p:txBody>
      </p:sp>
      <p:sp>
        <p:nvSpPr>
          <p:cNvPr id="17414" name="Line 49">
            <a:extLst>
              <a:ext uri="{FF2B5EF4-FFF2-40B4-BE49-F238E27FC236}">
                <a16:creationId xmlns:a16="http://schemas.microsoft.com/office/drawing/2014/main" id="{BA371D9D-30B6-4612-B095-DF1519153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75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7415" name="Group 51">
            <a:extLst>
              <a:ext uri="{FF2B5EF4-FFF2-40B4-BE49-F238E27FC236}">
                <a16:creationId xmlns:a16="http://schemas.microsoft.com/office/drawing/2014/main" id="{4EECEF9B-7C40-42F9-A800-096D71FF2B08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981200"/>
            <a:ext cx="3657600" cy="2895600"/>
            <a:chOff x="2592" y="1248"/>
            <a:chExt cx="2304" cy="1824"/>
          </a:xfrm>
        </p:grpSpPr>
        <p:sp>
          <p:nvSpPr>
            <p:cNvPr id="17418" name="Rectangle 35">
              <a:extLst>
                <a:ext uri="{FF2B5EF4-FFF2-40B4-BE49-F238E27FC236}">
                  <a16:creationId xmlns:a16="http://schemas.microsoft.com/office/drawing/2014/main" id="{6AA55070-36BE-4D8B-AC13-46E65EF3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528" cy="144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19" name="Rectangle 36">
              <a:extLst>
                <a:ext uri="{FF2B5EF4-FFF2-40B4-BE49-F238E27FC236}">
                  <a16:creationId xmlns:a16="http://schemas.microsoft.com/office/drawing/2014/main" id="{99EACB78-F80D-4079-AA13-2276710C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528" cy="144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20" name="Rectangle 37">
              <a:extLst>
                <a:ext uri="{FF2B5EF4-FFF2-40B4-BE49-F238E27FC236}">
                  <a16:creationId xmlns:a16="http://schemas.microsoft.com/office/drawing/2014/main" id="{25EE5DA3-C9C3-4A1A-A436-71D25FFC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48"/>
              <a:ext cx="528" cy="144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7421" name="Rectangle 38">
              <a:extLst>
                <a:ext uri="{FF2B5EF4-FFF2-40B4-BE49-F238E27FC236}">
                  <a16:creationId xmlns:a16="http://schemas.microsoft.com/office/drawing/2014/main" id="{B480C6CB-09B1-4F0B-9001-970F73E9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48"/>
              <a:ext cx="528" cy="144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grpSp>
          <p:nvGrpSpPr>
            <p:cNvPr id="17422" name="Group 43">
              <a:extLst>
                <a:ext uri="{FF2B5EF4-FFF2-40B4-BE49-F238E27FC236}">
                  <a16:creationId xmlns:a16="http://schemas.microsoft.com/office/drawing/2014/main" id="{94004106-1998-423F-82B9-4D9C52F26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392"/>
              <a:ext cx="378" cy="1680"/>
              <a:chOff x="2784" y="1392"/>
              <a:chExt cx="378" cy="1680"/>
            </a:xfrm>
          </p:grpSpPr>
          <p:grpSp>
            <p:nvGrpSpPr>
              <p:cNvPr id="17448" name="Group 16">
                <a:extLst>
                  <a:ext uri="{FF2B5EF4-FFF2-40B4-BE49-F238E27FC236}">
                    <a16:creationId xmlns:a16="http://schemas.microsoft.com/office/drawing/2014/main" id="{B1E07F00-DAF0-4B75-BB11-A887A1E95A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776"/>
                <a:ext cx="378" cy="1296"/>
                <a:chOff x="2784" y="1776"/>
                <a:chExt cx="378" cy="1296"/>
              </a:xfrm>
            </p:grpSpPr>
            <p:sp>
              <p:nvSpPr>
                <p:cNvPr id="17450" name="Rectangle 11">
                  <a:extLst>
                    <a:ext uri="{FF2B5EF4-FFF2-40B4-BE49-F238E27FC236}">
                      <a16:creationId xmlns:a16="http://schemas.microsoft.com/office/drawing/2014/main" id="{99ADAD96-8747-40A0-9E6C-C32108F82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776"/>
                  <a:ext cx="378" cy="1152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  <a:contourClr>
                    <a:srgbClr val="00FF00"/>
                  </a:contourClr>
                </a:sp3d>
              </p:spPr>
              <p:txBody>
                <a:bodyPr anchor="ctr">
                  <a:flatTx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Monotype Sort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400"/>
                    <a:t>EU</a:t>
                  </a:r>
                </a:p>
              </p:txBody>
            </p:sp>
            <p:grpSp>
              <p:nvGrpSpPr>
                <p:cNvPr id="17451" name="Group 15">
                  <a:extLst>
                    <a:ext uri="{FF2B5EF4-FFF2-40B4-BE49-F238E27FC236}">
                      <a16:creationId xmlns:a16="http://schemas.microsoft.com/office/drawing/2014/main" id="{68E5EF3E-E4C8-48CB-B76B-ED4C9B5B9A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32"/>
                  <a:ext cx="192" cy="240"/>
                  <a:chOff x="2880" y="2832"/>
                  <a:chExt cx="192" cy="240"/>
                </a:xfrm>
              </p:grpSpPr>
              <p:sp>
                <p:nvSpPr>
                  <p:cNvPr id="17452" name="Line 12">
                    <a:extLst>
                      <a:ext uri="{FF2B5EF4-FFF2-40B4-BE49-F238E27FC236}">
                        <a16:creationId xmlns:a16="http://schemas.microsoft.com/office/drawing/2014/main" id="{4886FE22-4711-4621-8412-CEFC9F4167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53" name="Line 13">
                    <a:extLst>
                      <a:ext uri="{FF2B5EF4-FFF2-40B4-BE49-F238E27FC236}">
                        <a16:creationId xmlns:a16="http://schemas.microsoft.com/office/drawing/2014/main" id="{C53544F3-A30B-442B-A258-F622CF8515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54" name="Line 14">
                    <a:extLst>
                      <a:ext uri="{FF2B5EF4-FFF2-40B4-BE49-F238E27FC236}">
                        <a16:creationId xmlns:a16="http://schemas.microsoft.com/office/drawing/2014/main" id="{A551FEDA-2394-4E61-98E8-B397CCEEAE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sp>
            <p:nvSpPr>
              <p:cNvPr id="17449" name="Line 39">
                <a:extLst>
                  <a:ext uri="{FF2B5EF4-FFF2-40B4-BE49-F238E27FC236}">
                    <a16:creationId xmlns:a16="http://schemas.microsoft.com/office/drawing/2014/main" id="{352BD67D-2F54-4DDB-B47F-6512F8927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7423" name="Group 44">
              <a:extLst>
                <a:ext uri="{FF2B5EF4-FFF2-40B4-BE49-F238E27FC236}">
                  <a16:creationId xmlns:a16="http://schemas.microsoft.com/office/drawing/2014/main" id="{60F13320-DDFF-414D-A483-2B89E0958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92"/>
              <a:ext cx="378" cy="1680"/>
              <a:chOff x="3360" y="1392"/>
              <a:chExt cx="378" cy="1680"/>
            </a:xfrm>
          </p:grpSpPr>
          <p:grpSp>
            <p:nvGrpSpPr>
              <p:cNvPr id="17441" name="Group 17">
                <a:extLst>
                  <a:ext uri="{FF2B5EF4-FFF2-40B4-BE49-F238E27FC236}">
                    <a16:creationId xmlns:a16="http://schemas.microsoft.com/office/drawing/2014/main" id="{3E449824-41DE-4870-9981-B8CF04DE7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776"/>
                <a:ext cx="378" cy="1296"/>
                <a:chOff x="2784" y="1776"/>
                <a:chExt cx="378" cy="1296"/>
              </a:xfrm>
            </p:grpSpPr>
            <p:sp>
              <p:nvSpPr>
                <p:cNvPr id="17443" name="Rectangle 18">
                  <a:extLst>
                    <a:ext uri="{FF2B5EF4-FFF2-40B4-BE49-F238E27FC236}">
                      <a16:creationId xmlns:a16="http://schemas.microsoft.com/office/drawing/2014/main" id="{C633A1F1-C000-40E6-A23E-472ECD9F2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776"/>
                  <a:ext cx="378" cy="1152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  <a:contourClr>
                    <a:srgbClr val="00FF00"/>
                  </a:contourClr>
                </a:sp3d>
              </p:spPr>
              <p:txBody>
                <a:bodyPr anchor="ctr">
                  <a:flatTx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Monotype Sort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400"/>
                    <a:t>EU</a:t>
                  </a:r>
                </a:p>
              </p:txBody>
            </p:sp>
            <p:grpSp>
              <p:nvGrpSpPr>
                <p:cNvPr id="17444" name="Group 19">
                  <a:extLst>
                    <a:ext uri="{FF2B5EF4-FFF2-40B4-BE49-F238E27FC236}">
                      <a16:creationId xmlns:a16="http://schemas.microsoft.com/office/drawing/2014/main" id="{244E4E62-1D88-4906-88BD-2FBE7A8B56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32"/>
                  <a:ext cx="192" cy="240"/>
                  <a:chOff x="2880" y="2832"/>
                  <a:chExt cx="192" cy="240"/>
                </a:xfrm>
              </p:grpSpPr>
              <p:sp>
                <p:nvSpPr>
                  <p:cNvPr id="17445" name="Line 20">
                    <a:extLst>
                      <a:ext uri="{FF2B5EF4-FFF2-40B4-BE49-F238E27FC236}">
                        <a16:creationId xmlns:a16="http://schemas.microsoft.com/office/drawing/2014/main" id="{C8238414-F876-4AFA-A416-E5AF4082C3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46" name="Line 21">
                    <a:extLst>
                      <a:ext uri="{FF2B5EF4-FFF2-40B4-BE49-F238E27FC236}">
                        <a16:creationId xmlns:a16="http://schemas.microsoft.com/office/drawing/2014/main" id="{AF2239E5-35D5-485E-BDC3-1B2E8EDB10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47" name="Line 22">
                    <a:extLst>
                      <a:ext uri="{FF2B5EF4-FFF2-40B4-BE49-F238E27FC236}">
                        <a16:creationId xmlns:a16="http://schemas.microsoft.com/office/drawing/2014/main" id="{B8437882-11DD-4ED7-8A67-614FB9BD65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sp>
            <p:nvSpPr>
              <p:cNvPr id="17442" name="Line 40">
                <a:extLst>
                  <a:ext uri="{FF2B5EF4-FFF2-40B4-BE49-F238E27FC236}">
                    <a16:creationId xmlns:a16="http://schemas.microsoft.com/office/drawing/2014/main" id="{5B09D675-15EE-437E-B07D-740C2D8AB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7424" name="Group 45">
              <a:extLst>
                <a:ext uri="{FF2B5EF4-FFF2-40B4-BE49-F238E27FC236}">
                  <a16:creationId xmlns:a16="http://schemas.microsoft.com/office/drawing/2014/main" id="{844A3046-D0D8-40EF-ACD1-73D4EC21A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392"/>
              <a:ext cx="378" cy="1680"/>
              <a:chOff x="3936" y="1392"/>
              <a:chExt cx="378" cy="1680"/>
            </a:xfrm>
          </p:grpSpPr>
          <p:grpSp>
            <p:nvGrpSpPr>
              <p:cNvPr id="17434" name="Group 23">
                <a:extLst>
                  <a:ext uri="{FF2B5EF4-FFF2-40B4-BE49-F238E27FC236}">
                    <a16:creationId xmlns:a16="http://schemas.microsoft.com/office/drawing/2014/main" id="{768B138B-8C81-45C4-8EF4-1D7A2CB09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776"/>
                <a:ext cx="378" cy="1296"/>
                <a:chOff x="2784" y="1776"/>
                <a:chExt cx="378" cy="1296"/>
              </a:xfrm>
            </p:grpSpPr>
            <p:sp>
              <p:nvSpPr>
                <p:cNvPr id="17436" name="Rectangle 24">
                  <a:extLst>
                    <a:ext uri="{FF2B5EF4-FFF2-40B4-BE49-F238E27FC236}">
                      <a16:creationId xmlns:a16="http://schemas.microsoft.com/office/drawing/2014/main" id="{23316E8A-0BD3-4FE6-B993-65856A675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776"/>
                  <a:ext cx="378" cy="1152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  <a:contourClr>
                    <a:srgbClr val="00FF00"/>
                  </a:contourClr>
                </a:sp3d>
              </p:spPr>
              <p:txBody>
                <a:bodyPr anchor="ctr">
                  <a:flatTx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Monotype Sort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400"/>
                    <a:t>EU</a:t>
                  </a:r>
                </a:p>
              </p:txBody>
            </p:sp>
            <p:grpSp>
              <p:nvGrpSpPr>
                <p:cNvPr id="17437" name="Group 25">
                  <a:extLst>
                    <a:ext uri="{FF2B5EF4-FFF2-40B4-BE49-F238E27FC236}">
                      <a16:creationId xmlns:a16="http://schemas.microsoft.com/office/drawing/2014/main" id="{B5FF1870-932B-4395-AABE-885D0EBB3A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32"/>
                  <a:ext cx="192" cy="240"/>
                  <a:chOff x="2880" y="2832"/>
                  <a:chExt cx="192" cy="240"/>
                </a:xfrm>
              </p:grpSpPr>
              <p:sp>
                <p:nvSpPr>
                  <p:cNvPr id="17438" name="Line 26">
                    <a:extLst>
                      <a:ext uri="{FF2B5EF4-FFF2-40B4-BE49-F238E27FC236}">
                        <a16:creationId xmlns:a16="http://schemas.microsoft.com/office/drawing/2014/main" id="{B8E254F9-CE52-4A5D-8E9C-FBF92DCDF5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39" name="Line 27">
                    <a:extLst>
                      <a:ext uri="{FF2B5EF4-FFF2-40B4-BE49-F238E27FC236}">
                        <a16:creationId xmlns:a16="http://schemas.microsoft.com/office/drawing/2014/main" id="{358F97D7-7EC5-4E87-8820-5A466BC6F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40" name="Line 28">
                    <a:extLst>
                      <a:ext uri="{FF2B5EF4-FFF2-40B4-BE49-F238E27FC236}">
                        <a16:creationId xmlns:a16="http://schemas.microsoft.com/office/drawing/2014/main" id="{EAF1539D-14C5-4928-A074-F3703B8BA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sp>
            <p:nvSpPr>
              <p:cNvPr id="17435" name="Line 41">
                <a:extLst>
                  <a:ext uri="{FF2B5EF4-FFF2-40B4-BE49-F238E27FC236}">
                    <a16:creationId xmlns:a16="http://schemas.microsoft.com/office/drawing/2014/main" id="{FBA37C44-CBCF-468C-914A-59967F791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grpSp>
          <p:nvGrpSpPr>
            <p:cNvPr id="17425" name="Group 46">
              <a:extLst>
                <a:ext uri="{FF2B5EF4-FFF2-40B4-BE49-F238E27FC236}">
                  <a16:creationId xmlns:a16="http://schemas.microsoft.com/office/drawing/2014/main" id="{FC10C902-04DD-4C51-BAAE-36370BCBB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392"/>
              <a:ext cx="378" cy="1680"/>
              <a:chOff x="4512" y="1392"/>
              <a:chExt cx="378" cy="1680"/>
            </a:xfrm>
          </p:grpSpPr>
          <p:grpSp>
            <p:nvGrpSpPr>
              <p:cNvPr id="17427" name="Group 29">
                <a:extLst>
                  <a:ext uri="{FF2B5EF4-FFF2-40B4-BE49-F238E27FC236}">
                    <a16:creationId xmlns:a16="http://schemas.microsoft.com/office/drawing/2014/main" id="{4200E14E-1DC2-491C-A5D6-706B8857A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776"/>
                <a:ext cx="378" cy="1296"/>
                <a:chOff x="2784" y="1776"/>
                <a:chExt cx="378" cy="1296"/>
              </a:xfrm>
            </p:grpSpPr>
            <p:sp>
              <p:nvSpPr>
                <p:cNvPr id="17429" name="Rectangle 30">
                  <a:extLst>
                    <a:ext uri="{FF2B5EF4-FFF2-40B4-BE49-F238E27FC236}">
                      <a16:creationId xmlns:a16="http://schemas.microsoft.com/office/drawing/2014/main" id="{05B40E1E-9487-4F9B-975B-223A424DE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776"/>
                  <a:ext cx="378" cy="1152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  <a:contourClr>
                    <a:srgbClr val="00FF00"/>
                  </a:contourClr>
                </a:sp3d>
              </p:spPr>
              <p:txBody>
                <a:bodyPr anchor="ctr">
                  <a:flatTx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Monotype Sort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400"/>
                    <a:t>EU</a:t>
                  </a:r>
                </a:p>
              </p:txBody>
            </p:sp>
            <p:grpSp>
              <p:nvGrpSpPr>
                <p:cNvPr id="17430" name="Group 31">
                  <a:extLst>
                    <a:ext uri="{FF2B5EF4-FFF2-40B4-BE49-F238E27FC236}">
                      <a16:creationId xmlns:a16="http://schemas.microsoft.com/office/drawing/2014/main" id="{3DB4044C-29DE-4C91-A35C-7037CF3ECA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32"/>
                  <a:ext cx="192" cy="240"/>
                  <a:chOff x="2880" y="2832"/>
                  <a:chExt cx="192" cy="240"/>
                </a:xfrm>
              </p:grpSpPr>
              <p:sp>
                <p:nvSpPr>
                  <p:cNvPr id="17431" name="Line 32">
                    <a:extLst>
                      <a:ext uri="{FF2B5EF4-FFF2-40B4-BE49-F238E27FC236}">
                        <a16:creationId xmlns:a16="http://schemas.microsoft.com/office/drawing/2014/main" id="{258730AB-BEE8-499E-A5AF-7BC70AF18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32" name="Line 33">
                    <a:extLst>
                      <a:ext uri="{FF2B5EF4-FFF2-40B4-BE49-F238E27FC236}">
                        <a16:creationId xmlns:a16="http://schemas.microsoft.com/office/drawing/2014/main" id="{4823DDC1-482F-4998-B094-C2F9CD972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7433" name="Line 34">
                    <a:extLst>
                      <a:ext uri="{FF2B5EF4-FFF2-40B4-BE49-F238E27FC236}">
                        <a16:creationId xmlns:a16="http://schemas.microsoft.com/office/drawing/2014/main" id="{B794E801-79BF-4B89-B9AD-6CFB03FBFA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2832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</p:grpSp>
          </p:grpSp>
          <p:sp>
            <p:nvSpPr>
              <p:cNvPr id="17428" name="Line 42">
                <a:extLst>
                  <a:ext uri="{FF2B5EF4-FFF2-40B4-BE49-F238E27FC236}">
                    <a16:creationId xmlns:a16="http://schemas.microsoft.com/office/drawing/2014/main" id="{F8435B25-25D4-4D60-BBAE-34DD2C33D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17426" name="Line 50">
              <a:extLst>
                <a:ext uri="{FF2B5EF4-FFF2-40B4-BE49-F238E27FC236}">
                  <a16:creationId xmlns:a16="http://schemas.microsoft.com/office/drawing/2014/main" id="{E829BF49-598E-47C9-AF58-6CA3BC21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" name="Rectangle 49">
            <a:extLst>
              <a:ext uri="{FF2B5EF4-FFF2-40B4-BE49-F238E27FC236}">
                <a16:creationId xmlns:a16="http://schemas.microsoft.com/office/drawing/2014/main" id="{79DA9A97-6FBC-4677-9B2A-D91218694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Superscalar Approach</a:t>
            </a:r>
          </a:p>
        </p:txBody>
      </p:sp>
      <p:sp>
        <p:nvSpPr>
          <p:cNvPr id="19477" name="Rectangle 50">
            <a:extLst>
              <a:ext uri="{FF2B5EF4-FFF2-40B4-BE49-F238E27FC236}">
                <a16:creationId xmlns:a16="http://schemas.microsoft.com/office/drawing/2014/main" id="{6D89752F-D83C-489A-970F-DE2E49D02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743200"/>
            <a:ext cx="3810000" cy="4114800"/>
          </a:xfrm>
        </p:spPr>
        <p:txBody>
          <a:bodyPr/>
          <a:lstStyle/>
          <a:p>
            <a:r>
              <a:rPr lang="en-US" altLang="en-US"/>
              <a:t>Hardware scheduling</a:t>
            </a:r>
          </a:p>
          <a:p>
            <a:r>
              <a:rPr lang="en-US" altLang="en-US"/>
              <a:t>Parallel execution</a:t>
            </a:r>
          </a:p>
          <a:p>
            <a:r>
              <a:rPr lang="en-US" altLang="en-US"/>
              <a:t>Multiple ports to registers</a:t>
            </a:r>
          </a:p>
          <a:p>
            <a:r>
              <a:rPr lang="en-US" altLang="en-US"/>
              <a:t>Dynamic Scheduling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E29E3BA4-3072-4D29-83C7-ECD98D0746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0D0747B-2C9F-4BE8-8995-DF9605E173CA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grpSp>
        <p:nvGrpSpPr>
          <p:cNvPr id="19459" name="Group 2">
            <a:extLst>
              <a:ext uri="{FF2B5EF4-FFF2-40B4-BE49-F238E27FC236}">
                <a16:creationId xmlns:a16="http://schemas.microsoft.com/office/drawing/2014/main" id="{256F19CC-84A3-4C62-8332-F72C50D5F60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953000"/>
            <a:ext cx="3962400" cy="1295400"/>
            <a:chOff x="3648" y="2784"/>
            <a:chExt cx="1488" cy="816"/>
          </a:xfrm>
        </p:grpSpPr>
        <p:sp>
          <p:nvSpPr>
            <p:cNvPr id="19498" name="Rectangle 3">
              <a:extLst>
                <a:ext uri="{FF2B5EF4-FFF2-40B4-BE49-F238E27FC236}">
                  <a16:creationId xmlns:a16="http://schemas.microsoft.com/office/drawing/2014/main" id="{3B5802E0-E754-4175-BCC1-354105596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0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9499" name="Rectangle 4">
              <a:extLst>
                <a:ext uri="{FF2B5EF4-FFF2-40B4-BE49-F238E27FC236}">
                  <a16:creationId xmlns:a16="http://schemas.microsoft.com/office/drawing/2014/main" id="{A83709E3-9AFD-4725-AE0B-9AEFE1DA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9500" name="Rectangle 5">
              <a:extLst>
                <a:ext uri="{FF2B5EF4-FFF2-40B4-BE49-F238E27FC236}">
                  <a16:creationId xmlns:a16="http://schemas.microsoft.com/office/drawing/2014/main" id="{7C10E934-77AA-4334-843E-50B58B2D9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488" cy="432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Register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File</a:t>
              </a:r>
              <a:endParaRPr kumimoji="0" lang="en-US" altLang="en-US" sz="2400"/>
            </a:p>
          </p:txBody>
        </p:sp>
        <p:sp>
          <p:nvSpPr>
            <p:cNvPr id="19501" name="Rectangle 6">
              <a:extLst>
                <a:ext uri="{FF2B5EF4-FFF2-40B4-BE49-F238E27FC236}">
                  <a16:creationId xmlns:a16="http://schemas.microsoft.com/office/drawing/2014/main" id="{5528E5F5-517B-447F-B769-CC1DFE81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  <p:sp>
          <p:nvSpPr>
            <p:cNvPr id="19502" name="Rectangle 7">
              <a:extLst>
                <a:ext uri="{FF2B5EF4-FFF2-40B4-BE49-F238E27FC236}">
                  <a16:creationId xmlns:a16="http://schemas.microsoft.com/office/drawing/2014/main" id="{EFC456D7-349A-482C-BF7E-954B0C2E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84"/>
              <a:ext cx="1488" cy="9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AU" altLang="en-US" sz="1800"/>
            </a:p>
          </p:txBody>
        </p:sp>
      </p:grpSp>
      <p:sp>
        <p:nvSpPr>
          <p:cNvPr id="19460" name="Rectangle 8">
            <a:extLst>
              <a:ext uri="{FF2B5EF4-FFF2-40B4-BE49-F238E27FC236}">
                <a16:creationId xmlns:a16="http://schemas.microsoft.com/office/drawing/2014/main" id="{733F929B-6145-40AA-B2C8-7C516604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1905000"/>
            <a:ext cx="1371600" cy="6858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Fetch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Unit</a:t>
            </a:r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8030B216-390C-439B-B218-10B9FFB6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1905000"/>
            <a:ext cx="1371600" cy="685800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Cache/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/>
              <a:t>Memory</a:t>
            </a:r>
          </a:p>
        </p:txBody>
      </p:sp>
      <p:sp>
        <p:nvSpPr>
          <p:cNvPr id="19462" name="Line 10">
            <a:extLst>
              <a:ext uri="{FF2B5EF4-FFF2-40B4-BE49-F238E27FC236}">
                <a16:creationId xmlns:a16="http://schemas.microsoft.com/office/drawing/2014/main" id="{AE5D815F-BE4B-4514-A85C-8BCA1B00B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75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51033D6E-20E6-44D5-B63F-6C894022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09800"/>
            <a:ext cx="838200" cy="2286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9464" name="Rectangle 13">
            <a:extLst>
              <a:ext uri="{FF2B5EF4-FFF2-40B4-BE49-F238E27FC236}">
                <a16:creationId xmlns:a16="http://schemas.microsoft.com/office/drawing/2014/main" id="{4D460656-6329-4B8E-BDCC-31A36B95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838200" cy="2286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9465" name="Rectangle 14">
            <a:extLst>
              <a:ext uri="{FF2B5EF4-FFF2-40B4-BE49-F238E27FC236}">
                <a16:creationId xmlns:a16="http://schemas.microsoft.com/office/drawing/2014/main" id="{1D2CB390-87EA-4C03-9DB1-17CD45CB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09800"/>
            <a:ext cx="838200" cy="2286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sp>
        <p:nvSpPr>
          <p:cNvPr id="19466" name="Rectangle 15">
            <a:extLst>
              <a:ext uri="{FF2B5EF4-FFF2-40B4-BE49-F238E27FC236}">
                <a16:creationId xmlns:a16="http://schemas.microsoft.com/office/drawing/2014/main" id="{3450A9D4-854F-42B6-AD17-1D9DDC57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838200" cy="2286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 sz="1800"/>
          </a:p>
        </p:txBody>
      </p:sp>
      <p:grpSp>
        <p:nvGrpSpPr>
          <p:cNvPr id="19467" name="Group 17">
            <a:extLst>
              <a:ext uri="{FF2B5EF4-FFF2-40B4-BE49-F238E27FC236}">
                <a16:creationId xmlns:a16="http://schemas.microsoft.com/office/drawing/2014/main" id="{9E6C0F41-DFAB-4F7C-AF82-8BCCC6D3F2EE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819400"/>
            <a:ext cx="600075" cy="2057400"/>
            <a:chOff x="2784" y="1776"/>
            <a:chExt cx="378" cy="1296"/>
          </a:xfrm>
        </p:grpSpPr>
        <p:sp>
          <p:nvSpPr>
            <p:cNvPr id="19493" name="Rectangle 18">
              <a:extLst>
                <a:ext uri="{FF2B5EF4-FFF2-40B4-BE49-F238E27FC236}">
                  <a16:creationId xmlns:a16="http://schemas.microsoft.com/office/drawing/2014/main" id="{7911AE7A-0074-4C39-904D-DB9D19CF0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378" cy="115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EU</a:t>
              </a:r>
            </a:p>
          </p:txBody>
        </p:sp>
        <p:grpSp>
          <p:nvGrpSpPr>
            <p:cNvPr id="19494" name="Group 19">
              <a:extLst>
                <a:ext uri="{FF2B5EF4-FFF2-40B4-BE49-F238E27FC236}">
                  <a16:creationId xmlns:a16="http://schemas.microsoft.com/office/drawing/2014/main" id="{536E2EED-830B-41A5-8028-08B55A20C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32"/>
              <a:ext cx="192" cy="240"/>
              <a:chOff x="2880" y="2832"/>
              <a:chExt cx="192" cy="240"/>
            </a:xfrm>
          </p:grpSpPr>
          <p:sp>
            <p:nvSpPr>
              <p:cNvPr id="19495" name="Line 20">
                <a:extLst>
                  <a:ext uri="{FF2B5EF4-FFF2-40B4-BE49-F238E27FC236}">
                    <a16:creationId xmlns:a16="http://schemas.microsoft.com/office/drawing/2014/main" id="{F122FF92-F0EF-41D0-9A93-4646A90A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96" name="Line 21">
                <a:extLst>
                  <a:ext uri="{FF2B5EF4-FFF2-40B4-BE49-F238E27FC236}">
                    <a16:creationId xmlns:a16="http://schemas.microsoft.com/office/drawing/2014/main" id="{527AD51D-D1BF-4832-A94D-26A39BD6F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97" name="Line 22">
                <a:extLst>
                  <a:ext uri="{FF2B5EF4-FFF2-40B4-BE49-F238E27FC236}">
                    <a16:creationId xmlns:a16="http://schemas.microsoft.com/office/drawing/2014/main" id="{B386FA1E-1AE0-4CDE-A93E-440782869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68" name="Line 23">
            <a:extLst>
              <a:ext uri="{FF2B5EF4-FFF2-40B4-BE49-F238E27FC236}">
                <a16:creationId xmlns:a16="http://schemas.microsoft.com/office/drawing/2014/main" id="{F8E892F9-303D-4073-BBB9-F8992BDE5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057400"/>
            <a:ext cx="317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9469" name="Group 25">
            <a:extLst>
              <a:ext uri="{FF2B5EF4-FFF2-40B4-BE49-F238E27FC236}">
                <a16:creationId xmlns:a16="http://schemas.microsoft.com/office/drawing/2014/main" id="{5A99500D-22EE-4CAA-8DB7-3FC7A60FCD40}"/>
              </a:ext>
            </a:extLst>
          </p:cNvPr>
          <p:cNvGrpSpPr>
            <a:grpSpLocks/>
          </p:cNvGrpSpPr>
          <p:nvPr/>
        </p:nvGrpSpPr>
        <p:grpSpPr bwMode="auto">
          <a:xfrm>
            <a:off x="5718175" y="2819400"/>
            <a:ext cx="600075" cy="2057400"/>
            <a:chOff x="2784" y="1776"/>
            <a:chExt cx="378" cy="1296"/>
          </a:xfrm>
        </p:grpSpPr>
        <p:sp>
          <p:nvSpPr>
            <p:cNvPr id="19488" name="Rectangle 26">
              <a:extLst>
                <a:ext uri="{FF2B5EF4-FFF2-40B4-BE49-F238E27FC236}">
                  <a16:creationId xmlns:a16="http://schemas.microsoft.com/office/drawing/2014/main" id="{4DF501F5-D2C4-4EA1-AC77-FD422675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378" cy="115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EU</a:t>
              </a:r>
            </a:p>
          </p:txBody>
        </p:sp>
        <p:grpSp>
          <p:nvGrpSpPr>
            <p:cNvPr id="19489" name="Group 27">
              <a:extLst>
                <a:ext uri="{FF2B5EF4-FFF2-40B4-BE49-F238E27FC236}">
                  <a16:creationId xmlns:a16="http://schemas.microsoft.com/office/drawing/2014/main" id="{34F8292E-D14D-494A-AE79-70EF223B0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32"/>
              <a:ext cx="192" cy="240"/>
              <a:chOff x="2880" y="2832"/>
              <a:chExt cx="192" cy="240"/>
            </a:xfrm>
          </p:grpSpPr>
          <p:sp>
            <p:nvSpPr>
              <p:cNvPr id="19490" name="Line 28">
                <a:extLst>
                  <a:ext uri="{FF2B5EF4-FFF2-40B4-BE49-F238E27FC236}">
                    <a16:creationId xmlns:a16="http://schemas.microsoft.com/office/drawing/2014/main" id="{FE67529C-43DA-4BB5-B801-D29BA4681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91" name="Line 29">
                <a:extLst>
                  <a:ext uri="{FF2B5EF4-FFF2-40B4-BE49-F238E27FC236}">
                    <a16:creationId xmlns:a16="http://schemas.microsoft.com/office/drawing/2014/main" id="{2D7977BA-5F0C-45D3-B252-9F0B51F19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92" name="Line 30">
                <a:extLst>
                  <a:ext uri="{FF2B5EF4-FFF2-40B4-BE49-F238E27FC236}">
                    <a16:creationId xmlns:a16="http://schemas.microsoft.com/office/drawing/2014/main" id="{AC1D2C7C-46C1-486D-95AC-89DD159E0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70" name="Line 31">
            <a:extLst>
              <a:ext uri="{FF2B5EF4-FFF2-40B4-BE49-F238E27FC236}">
                <a16:creationId xmlns:a16="http://schemas.microsoft.com/office/drawing/2014/main" id="{E3A54FC2-B0B9-43B1-9F00-C78D3A842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57400"/>
            <a:ext cx="317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9471" name="Group 33">
            <a:extLst>
              <a:ext uri="{FF2B5EF4-FFF2-40B4-BE49-F238E27FC236}">
                <a16:creationId xmlns:a16="http://schemas.microsoft.com/office/drawing/2014/main" id="{E5EE392B-5595-44EB-AC8B-B3C6C7C72790}"/>
              </a:ext>
            </a:extLst>
          </p:cNvPr>
          <p:cNvGrpSpPr>
            <a:grpSpLocks/>
          </p:cNvGrpSpPr>
          <p:nvPr/>
        </p:nvGrpSpPr>
        <p:grpSpPr bwMode="auto">
          <a:xfrm>
            <a:off x="6632575" y="2819400"/>
            <a:ext cx="600075" cy="2057400"/>
            <a:chOff x="2784" y="1776"/>
            <a:chExt cx="378" cy="1296"/>
          </a:xfrm>
        </p:grpSpPr>
        <p:sp>
          <p:nvSpPr>
            <p:cNvPr id="19483" name="Rectangle 34">
              <a:extLst>
                <a:ext uri="{FF2B5EF4-FFF2-40B4-BE49-F238E27FC236}">
                  <a16:creationId xmlns:a16="http://schemas.microsoft.com/office/drawing/2014/main" id="{9A1AF691-7167-418B-A65D-9C4922F5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378" cy="115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EU</a:t>
              </a:r>
            </a:p>
          </p:txBody>
        </p:sp>
        <p:grpSp>
          <p:nvGrpSpPr>
            <p:cNvPr id="19484" name="Group 35">
              <a:extLst>
                <a:ext uri="{FF2B5EF4-FFF2-40B4-BE49-F238E27FC236}">
                  <a16:creationId xmlns:a16="http://schemas.microsoft.com/office/drawing/2014/main" id="{A18B0986-B076-479F-9EC8-7BB72C067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32"/>
              <a:ext cx="192" cy="240"/>
              <a:chOff x="2880" y="2832"/>
              <a:chExt cx="192" cy="240"/>
            </a:xfrm>
          </p:grpSpPr>
          <p:sp>
            <p:nvSpPr>
              <p:cNvPr id="19485" name="Line 36">
                <a:extLst>
                  <a:ext uri="{FF2B5EF4-FFF2-40B4-BE49-F238E27FC236}">
                    <a16:creationId xmlns:a16="http://schemas.microsoft.com/office/drawing/2014/main" id="{A5E847EE-A46A-4740-B020-16A48ACE9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86" name="Line 37">
                <a:extLst>
                  <a:ext uri="{FF2B5EF4-FFF2-40B4-BE49-F238E27FC236}">
                    <a16:creationId xmlns:a16="http://schemas.microsoft.com/office/drawing/2014/main" id="{1A1ED101-21BF-462C-95A7-96094BB2E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87" name="Line 38">
                <a:extLst>
                  <a:ext uri="{FF2B5EF4-FFF2-40B4-BE49-F238E27FC236}">
                    <a16:creationId xmlns:a16="http://schemas.microsoft.com/office/drawing/2014/main" id="{9AFFE8E1-EC06-4EA8-BCF6-604F85B04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72" name="Line 39">
            <a:extLst>
              <a:ext uri="{FF2B5EF4-FFF2-40B4-BE49-F238E27FC236}">
                <a16:creationId xmlns:a16="http://schemas.microsoft.com/office/drawing/2014/main" id="{FAC3DDF9-526D-413A-B061-75F110105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57400"/>
            <a:ext cx="317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9473" name="Group 41">
            <a:extLst>
              <a:ext uri="{FF2B5EF4-FFF2-40B4-BE49-F238E27FC236}">
                <a16:creationId xmlns:a16="http://schemas.microsoft.com/office/drawing/2014/main" id="{70440276-BE63-49F8-A4C0-C4DBB312F38C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2819400"/>
            <a:ext cx="600075" cy="2057400"/>
            <a:chOff x="2784" y="1776"/>
            <a:chExt cx="378" cy="1296"/>
          </a:xfrm>
        </p:grpSpPr>
        <p:sp>
          <p:nvSpPr>
            <p:cNvPr id="19478" name="Rectangle 42">
              <a:extLst>
                <a:ext uri="{FF2B5EF4-FFF2-40B4-BE49-F238E27FC236}">
                  <a16:creationId xmlns:a16="http://schemas.microsoft.com/office/drawing/2014/main" id="{D344F9CD-0F07-42A3-A524-89E54BB6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378" cy="115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/>
                <a:t>EU</a:t>
              </a:r>
            </a:p>
          </p:txBody>
        </p:sp>
        <p:grpSp>
          <p:nvGrpSpPr>
            <p:cNvPr id="19479" name="Group 43">
              <a:extLst>
                <a:ext uri="{FF2B5EF4-FFF2-40B4-BE49-F238E27FC236}">
                  <a16:creationId xmlns:a16="http://schemas.microsoft.com/office/drawing/2014/main" id="{4ABB41E9-E9D7-498D-B957-E3BC9902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32"/>
              <a:ext cx="192" cy="240"/>
              <a:chOff x="2880" y="2832"/>
              <a:chExt cx="192" cy="240"/>
            </a:xfrm>
          </p:grpSpPr>
          <p:sp>
            <p:nvSpPr>
              <p:cNvPr id="19480" name="Line 44">
                <a:extLst>
                  <a:ext uri="{FF2B5EF4-FFF2-40B4-BE49-F238E27FC236}">
                    <a16:creationId xmlns:a16="http://schemas.microsoft.com/office/drawing/2014/main" id="{39358BE7-A34F-4DE5-8466-A1223E21D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81" name="Line 45">
                <a:extLst>
                  <a:ext uri="{FF2B5EF4-FFF2-40B4-BE49-F238E27FC236}">
                    <a16:creationId xmlns:a16="http://schemas.microsoft.com/office/drawing/2014/main" id="{4BE22553-75B6-4AF1-87F8-A4CAEFFE6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9482" name="Line 46">
                <a:extLst>
                  <a:ext uri="{FF2B5EF4-FFF2-40B4-BE49-F238E27FC236}">
                    <a16:creationId xmlns:a16="http://schemas.microsoft.com/office/drawing/2014/main" id="{484C6FF1-4942-4E99-8253-3DA7F0E20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283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74" name="Line 47">
            <a:extLst>
              <a:ext uri="{FF2B5EF4-FFF2-40B4-BE49-F238E27FC236}">
                <a16:creationId xmlns:a16="http://schemas.microsoft.com/office/drawing/2014/main" id="{602F2467-AE39-410C-A954-9F21210E1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057400"/>
            <a:ext cx="317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9475" name="Line 48">
            <a:extLst>
              <a:ext uri="{FF2B5EF4-FFF2-40B4-BE49-F238E27FC236}">
                <a16:creationId xmlns:a16="http://schemas.microsoft.com/office/drawing/2014/main" id="{A63B1E51-1EE4-45C5-8F9A-E3F3FAF72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574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2300</Words>
  <Application>Microsoft Office PowerPoint</Application>
  <PresentationFormat>On-screen Show (4:3)</PresentationFormat>
  <Paragraphs>493</Paragraphs>
  <Slides>41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</vt:lpstr>
      <vt:lpstr>Times New Roman</vt:lpstr>
      <vt:lpstr>Wingdings</vt:lpstr>
      <vt:lpstr>Default Design</vt:lpstr>
      <vt:lpstr>Microsoft Drawing</vt:lpstr>
      <vt:lpstr>Document</vt:lpstr>
      <vt:lpstr>PowerPoint Presentation</vt:lpstr>
      <vt:lpstr>Overview </vt:lpstr>
      <vt:lpstr>Evolution of ILP Processors</vt:lpstr>
      <vt:lpstr>Instruction Level Parallelism</vt:lpstr>
      <vt:lpstr>Pipelining or parallel?</vt:lpstr>
      <vt:lpstr>Pipelining</vt:lpstr>
      <vt:lpstr>Machine Utilisation with pipelining</vt:lpstr>
      <vt:lpstr>VLIW Approach</vt:lpstr>
      <vt:lpstr>Superscalar Approach</vt:lpstr>
      <vt:lpstr>Out-of-order Execution (OOOE)</vt:lpstr>
      <vt:lpstr>Dependencies between instructions</vt:lpstr>
      <vt:lpstr>Data Dependencies</vt:lpstr>
      <vt:lpstr>Data Flow Analysis</vt:lpstr>
      <vt:lpstr>OOOE – General Scheme</vt:lpstr>
      <vt:lpstr>Example</vt:lpstr>
      <vt:lpstr>False Dependencies</vt:lpstr>
      <vt:lpstr>Register Renaming</vt:lpstr>
      <vt:lpstr>Example</vt:lpstr>
      <vt:lpstr>Mapping to Physical Registers</vt:lpstr>
      <vt:lpstr>Executing Beyond Branches</vt:lpstr>
      <vt:lpstr>Speculative Execution</vt:lpstr>
      <vt:lpstr>Example</vt:lpstr>
      <vt:lpstr>Data Dependencies in Loops</vt:lpstr>
      <vt:lpstr>Control Dependencies</vt:lpstr>
      <vt:lpstr>Is this a problem?</vt:lpstr>
      <vt:lpstr>Impact on ILP processors</vt:lpstr>
      <vt:lpstr>Resource Dependencies</vt:lpstr>
      <vt:lpstr>Instruction scheduling</vt:lpstr>
      <vt:lpstr>Static vs Dynamic scheduling</vt:lpstr>
      <vt:lpstr>Static vs Dynamic scheduling ...</vt:lpstr>
      <vt:lpstr>ILP Instruction Scheduling</vt:lpstr>
      <vt:lpstr>ILP Instruction Scheduling</vt:lpstr>
      <vt:lpstr>ILP Instruction Scheduling</vt:lpstr>
      <vt:lpstr>Preserving Sequential Consistency</vt:lpstr>
      <vt:lpstr>Types of consistency</vt:lpstr>
      <vt:lpstr>How fast can we go?</vt:lpstr>
      <vt:lpstr>How fast can we go? Earliest methods to achieve speed ups for scientific programs </vt:lpstr>
      <vt:lpstr>How fast can we go? Earliest methods to achieve speed ups for scientific programs </vt:lpstr>
      <vt:lpstr>Effect of register renaming</vt:lpstr>
      <vt:lpstr>Summary</vt:lpstr>
      <vt:lpstr>References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ILP Processors</dc:title>
  <dc:creator>David Abramson</dc:creator>
  <cp:lastModifiedBy>Vishnu Monn Baskaran</cp:lastModifiedBy>
  <cp:revision>156</cp:revision>
  <cp:lastPrinted>2000-02-22T00:47:55Z</cp:lastPrinted>
  <dcterms:created xsi:type="dcterms:W3CDTF">2010-08-26T23:56:43Z</dcterms:created>
  <dcterms:modified xsi:type="dcterms:W3CDTF">2020-10-01T22:21:26Z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davida@csse.monash.edu.au</vt:lpwstr>
  </property>
  <property fmtid="{D5CDD505-2E9C-101B-9397-08002B2CF9AE}" pid="8" name="HomePage">
    <vt:lpwstr>http://www.csse.monash.edu.au/~davida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C:\temp</vt:lpwstr>
  </property>
</Properties>
</file>