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3" r:id="rId1"/>
  </p:sldMasterIdLst>
  <p:notesMasterIdLst>
    <p:notesMasterId r:id="rId12"/>
  </p:notesMasterIdLst>
  <p:handoutMasterIdLst>
    <p:handoutMasterId r:id="rId13"/>
  </p:handoutMasterIdLst>
  <p:sldIdLst>
    <p:sldId id="293" r:id="rId2"/>
    <p:sldId id="32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30" r:id="rId11"/>
  </p:sldIdLst>
  <p:sldSz cx="9144000" cy="6858000" type="screen4x3"/>
  <p:notesSz cx="6745288" cy="9853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FF"/>
    <a:srgbClr val="CCECFF"/>
    <a:srgbClr val="FFFFFF"/>
    <a:srgbClr val="CCFF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71D262F-B9F9-49B1-AF8A-0FC707701D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0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CSE3304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11B6E0D-AF0E-4044-B257-4C1AA635C2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A195DBD-282A-48E1-9E86-65F05E292D74}" type="datetime1">
              <a:rPr lang="en-US" altLang="en-US"/>
              <a:pPr>
                <a:defRPr/>
              </a:pPr>
              <a:t>10/2/2020</a:t>
            </a:fld>
            <a:endParaRPr lang="en-US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ADF50F69-7B97-4D86-9028-AF240F023C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latin typeface="Times New Roman" charset="0"/>
                <a:ea typeface="ＭＳ Ｐゴシック" charset="0"/>
                <a:cs typeface="ＭＳ Ｐゴシック" charset="0"/>
                <a:sym typeface="Symbol" charset="0"/>
              </a:defRPr>
            </a:lvl1pPr>
          </a:lstStyle>
          <a:p>
            <a:pPr>
              <a:defRPr/>
            </a:pPr>
            <a:r>
              <a:rPr lang="en-US"/>
              <a:t> David Abramson, 1999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CF98EAB9-E32B-4EF8-BDB0-A7448241281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4E404A6-9946-44CA-A0D8-2050E9CAB1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5E2DB36-5F4B-44EA-8C3F-74A0211F5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739775"/>
            <a:ext cx="4795838" cy="82931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AU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DA672DD-0BBE-4D80-8F99-45D94D7665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FCBDD0D-2ECE-4B9D-93DA-7358C91DB3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4BBF2DE-1214-4391-BAE2-98689BD688A4}" type="datetime1">
              <a:rPr lang="en-US" altLang="en-US"/>
              <a:pPr>
                <a:defRPr/>
              </a:pPr>
              <a:t>10/2/2020</a:t>
            </a:fld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77C8536-653C-40BD-853F-102F3CE668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39775"/>
            <a:ext cx="4926012" cy="3694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418C2FA-E30B-408C-9505-363AEE0534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79950"/>
            <a:ext cx="4945062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548E362-84F7-4670-81B7-FCEFA690DC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1A76DDFA-8ACB-4458-9A56-E3B9314536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F69347-9469-4390-B420-7A5F0507C1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E334B2-62D3-471B-ABC4-2739CD920E6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948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B91CF-F883-4B81-97BA-7984A02536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9FFE22-4B97-4294-A847-0D7ED40CBA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30795-F161-4408-B0DA-0CF0F44035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2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0A8A7B-560A-4F55-BAC4-B46F8322BD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941D3E-88B7-45B8-92FF-C2D51A1A42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A09CB-A180-40D2-9482-9FF4A7EB5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0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1648C7-F805-4C51-A1CD-F3818B9460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77511A-821B-4A94-9135-E7BC175C3F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3A7ED-6A70-45CA-8A35-B9F046CEF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715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0C0E84-8EB9-43D0-BAD8-A9FD65A819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10673E-2A0E-4472-852E-944DB229E4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908DB1-4955-447D-B119-2CF923F410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479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D03E3-72ED-40EA-AFE1-AB6FCFF4B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61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E7109B-45A2-4337-9A1C-1A796ED949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E82865-A42D-4011-9C4C-0CF0F9B56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B5CB-06B8-4FA8-A05E-A70B42356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5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0962B5-0ABA-4045-88D1-7DFA57A58E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644A9D-DB8C-4180-9D01-2EFCA249D1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BE237-3205-48C3-B873-A03616BD1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EC6A53-AE8D-441A-A00E-44A3A327D8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C23AB6-971A-407A-B678-8FAB149463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34A06A-6EA3-4503-A77C-C766717BAC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174852-D187-43A6-854D-36DD26E776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9E9EAE8-DAB1-43A5-9F97-824BB7A766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8CB11-7D89-49BE-9167-14F24844E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69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0807D4-B835-480C-9C9E-EFC3299760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C3046D-DFE2-4C52-BBCC-37DA634C60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FE045-645C-4F90-BFC0-8D3F224BC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36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E428532-EF4F-4CA6-AD0E-74DCF34991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D66CD6-E658-45D5-8521-DF837F82E5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2AD44F-FA67-4491-AF1C-ED6A1A495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5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0E025E-CAFB-4289-868F-290A112883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890064-CB26-4B12-BF26-F181562386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8DB65-B20C-446A-B2A7-DEFEB6DAC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85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10A555-96A5-4C83-B2D5-08B1A91B3C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3D9C6-360C-41A2-B5EB-B4010A3513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2720F-37B3-49AB-AA25-DBA742321A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5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67597D-DD07-4AEB-AA2D-58246FA7C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6D3D-8EA7-4B42-B505-72B7E7C75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805755-F63A-42F7-8399-7D052FB1F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Distributed Systems Lecture 1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6B0A4C9-56BC-4007-8A9C-21E8B75C1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1EC94C-3BF4-4F71-AE04-96BB0D69454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7" descr="infotechlogo">
            <a:extLst>
              <a:ext uri="{FF2B5EF4-FFF2-40B4-BE49-F238E27FC236}">
                <a16:creationId xmlns:a16="http://schemas.microsoft.com/office/drawing/2014/main" id="{0421F03D-9B6A-4796-8D9E-E18E8483D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5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51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E323397E-F1C3-43C9-B8CE-78347FDCF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76400"/>
            <a:ext cx="8001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LECTURE WEEK 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PART II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22D12FC-085A-4BD6-8D12-0E622194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7620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FIT3143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6B8C0F8-0FFF-4107-93CD-090837B1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95" y="3334801"/>
            <a:ext cx="77724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en-MY" altLang="en-US" sz="3200" dirty="0"/>
              <a:t>PARALLEL ALGORITHM DESIGN - </a:t>
            </a:r>
          </a:p>
          <a:p>
            <a:pPr algn="ctr" eaLnBrk="1" hangingPunct="1">
              <a:buNone/>
            </a:pPr>
            <a:r>
              <a:rPr lang="en-US" altLang="en-US" sz="3200" dirty="0"/>
              <a:t>PARTITIONING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8570B18C-5948-4BA8-B372-821E5B50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C11ADD66-CCEB-46BE-B1DE-51994D190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61BF73C-0ADA-49EE-8681-41C4CA5FED8F}" type="slidenum">
              <a:rPr kumimoji="0" lang="en-US" altLang="en-US" sz="1400">
                <a:solidFill>
                  <a:schemeClr val="bg2"/>
                </a:solidFill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3979FC-A503-4BFF-A3A0-575F1D4F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229600" cy="192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r>
              <a:rPr lang="en-US" altLang="en-US" sz="2300" kern="0" dirty="0"/>
              <a:t>Wilkinson .B, Allen .M, “Chapter 4: Partitioning and Divide-And-Conquer Strategies”, in </a:t>
            </a:r>
            <a:r>
              <a:rPr lang="en-US" altLang="en-US" sz="2300" i="1" kern="0" dirty="0"/>
              <a:t>Parallel Programming – Techniques and Applications Using Networked Workstations and Parallel Computers</a:t>
            </a:r>
            <a:r>
              <a:rPr lang="en-US" altLang="en-US" sz="2300" kern="0" dirty="0"/>
              <a:t>,  Pearson Education Inc., 2005, pp. 122 – 126.</a:t>
            </a:r>
          </a:p>
        </p:txBody>
      </p:sp>
    </p:spTree>
    <p:extLst>
      <p:ext uri="{BB962C8B-B14F-4D97-AF65-F5344CB8AC3E}">
        <p14:creationId xmlns:p14="http://schemas.microsoft.com/office/powerpoint/2010/main" val="14057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122A1C31-BE5C-4CB7-8E47-D43FD97D0E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0D8418-E0F5-4417-9774-6E7B9DC7DA22}" type="datetime1">
              <a:rPr lang="en-AU" altLang="en-US" sz="1400">
                <a:latin typeface="Arial" panose="020B0604020202020204" pitchFamily="34" charset="0"/>
              </a:rPr>
              <a:pPr eaLnBrk="1" hangingPunct="1"/>
              <a:t>2/10/2020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D4291359-30C6-4C44-9198-34038BCB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fld id="{60124822-BF8C-44D1-8EAB-9830950AD0FF}" type="slidenum">
              <a:rPr lang="en-US" altLang="en-US" smtClean="0"/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887F512-5B91-43A7-A0BE-99F1F1CA7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Overview</a:t>
            </a:r>
            <a:r>
              <a:rPr lang="en-US" altLang="en-US" dirty="0"/>
              <a:t> 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3F58CE7-B563-4C30-A936-59FD0738D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5029200"/>
          </a:xfrm>
        </p:spPr>
        <p:txBody>
          <a:bodyPr/>
          <a:lstStyle/>
          <a:p>
            <a:r>
              <a:rPr lang="en-US" altLang="en-US" sz="2400" dirty="0"/>
              <a:t>Example of a parallel partitioning algorithm for numerical computation.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F6725F-1609-4F6C-B782-9B6D3207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48880"/>
            <a:ext cx="82296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kern="0" dirty="0"/>
              <a:t>Learning outcome(s) related to this topic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E78394-F665-468E-87B1-C02CEBFB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84984"/>
            <a:ext cx="7772400" cy="80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kern="0" dirty="0">
                <a:latin typeface="Times New Roman" panose="02020603050405020304" pitchFamily="18" charset="0"/>
              </a:rPr>
              <a:t>Design and develop parallel algorithms for various parallel computing architectures (LO3)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9C42ED60-0E03-4832-8CFD-FCCE8778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3</a:t>
            </a:fld>
            <a:endParaRPr lang="en-US" altLang="en-US" sz="1000"/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8C3BAD5A-83FF-44DB-A82A-918024783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A general divide-and-conquer technique divides the region continually into parts and lets some optimization function decide when certain regions are sufficiently divided. Let us take an example, i.e., numerical integration.</a:t>
            </a: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26D2CA2D-BE26-4B12-A7FE-AE4BC6A12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610394"/>
            <a:ext cx="53340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408EF0E6-1A0E-4013-A1F5-D1AC1602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/>
              <a:t>LECTURE 7 &amp; 8: PARALLEL ALGORITHM &amp; DESIGN II_III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80F79A84-731C-4442-BDCA-AB8B6C9C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4</a:t>
            </a:fld>
            <a:endParaRPr lang="en-US" altLang="en-US" sz="1000"/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10BB3652-326A-4FCA-9CF7-1E6C6C1A1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6868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</a:rPr>
              <a:t>To integrate the function (i.e., to compute the ‘area under the curve’), we can divide the area into separate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parts,each</a:t>
            </a:r>
            <a:r>
              <a:rPr lang="en-US" altLang="en-US" sz="2000" dirty="0">
                <a:latin typeface="Times New Roman" panose="02020603050405020304" pitchFamily="18" charset="0"/>
              </a:rPr>
              <a:t> of which can be calculated by a separate process.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</a:rPr>
              <a:t>Each region could be calculated using an approximation given by rectangle, where f(p) and f(q) are the heights of the two edges of the rectangular region and </a:t>
            </a: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 is the width (interval).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The complete integration can be approximated by the summation of rectangular regions from a to b by aligning the rectangles so that the upper midpoint each rectangle intersect with the function. This has the advantage that errors on each side of midpoint end tend to cancel.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                         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7" name="Object 3">
            <a:extLst>
              <a:ext uri="{FF2B5EF4-FFF2-40B4-BE49-F238E27FC236}">
                <a16:creationId xmlns:a16="http://schemas.microsoft.com/office/drawing/2014/main" id="{206A827A-6B72-40C4-84B2-269AF38A3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524000"/>
          <a:ext cx="2133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Equation" r:id="rId3" imgW="914400" imgH="330200" progId="Equation.3">
                  <p:embed/>
                </p:oleObj>
              </mc:Choice>
              <mc:Fallback>
                <p:oleObj name="Equation" r:id="rId3" imgW="914400" imgH="330200" progId="Equation.3">
                  <p:embed/>
                  <p:pic>
                    <p:nvPicPr>
                      <p:cNvPr id="8197" name="Object 3">
                        <a:extLst>
                          <a:ext uri="{FF2B5EF4-FFF2-40B4-BE49-F238E27FC236}">
                            <a16:creationId xmlns:a16="http://schemas.microsoft.com/office/drawing/2014/main" id="{206A827A-6B72-40C4-84B2-269AF38A3E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21336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CF4B4204-0A6C-4EAC-BAF2-DA8C750A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610394"/>
            <a:ext cx="53340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6B8BAF0D-C4C6-4F0A-B893-D18BA6CF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5</a:t>
            </a:fld>
            <a:endParaRPr lang="en-US" altLang="en-US" sz="1000"/>
          </a:p>
        </p:txBody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B1399A55-B18B-44FB-B636-EB16A44B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9B1B353-1F59-4519-9C2D-7547CD067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13288"/>
            <a:ext cx="5688632" cy="9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(Rectangles)</a:t>
            </a:r>
            <a:br>
              <a:rPr lang="en-US" altLang="en-US" sz="2800" b="1" dirty="0">
                <a:latin typeface="Times New Roman" panose="02020603050405020304" pitchFamily="18" charset="0"/>
              </a:rPr>
            </a:b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7FBC7-5622-4F5C-835C-F2F85586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30450"/>
            <a:ext cx="6743700" cy="3914775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3E6A1E6B-D43F-4D61-B40F-30B3F442D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11638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Each region under the curve is calculates using an approximation given by rectangles which are aligned.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D8F83198-FE1D-4C62-895A-21246E18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6</a:t>
            </a:fld>
            <a:endParaRPr lang="en-US" altLang="en-US" sz="1000"/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1AD1424C-D14D-420F-B141-902A32E0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815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Here we take the actual intersections of the  lines with the function to create trapezoidal regions as shown in the fig.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Each region is now calculated as 1/2(f(p) +f (q))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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Such approximate numerical methods for computing a definite integral using linear combination of values are called </a:t>
            </a:r>
            <a:r>
              <a:rPr lang="en-US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quadrature methods</a:t>
            </a:r>
            <a:endParaRPr lang="en-US" altLang="en-US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6AE97A5-8A23-4254-BEC9-537D2FC6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13288"/>
            <a:ext cx="5688632" cy="9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(Trapezoid)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43847142-2FDF-4E10-B99B-11119E89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7</a:t>
            </a:fld>
            <a:endParaRPr lang="en-US" altLang="en-US" sz="1000"/>
          </a:p>
        </p:txBody>
      </p:sp>
      <p:sp>
        <p:nvSpPr>
          <p:cNvPr id="11268" name="Text Box 2">
            <a:extLst>
              <a:ext uri="{FF2B5EF4-FFF2-40B4-BE49-F238E27FC236}">
                <a16:creationId xmlns:a16="http://schemas.microsoft.com/office/drawing/2014/main" id="{5A941231-9FC9-4386-878F-BB66854FE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45B00900-1A8F-4520-8EF5-8672EE34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1682098"/>
            <a:ext cx="245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 dirty="0"/>
              <a:t>Area = ½ (f(p) +f (q)) </a:t>
            </a:r>
            <a:r>
              <a:rPr lang="en-US" altLang="en-US" sz="1800" dirty="0">
                <a:sym typeface="Symbol" panose="05050102010706020507" pitchFamily="18" charset="2"/>
              </a:rPr>
              <a:t></a:t>
            </a:r>
          </a:p>
        </p:txBody>
      </p:sp>
      <p:pic>
        <p:nvPicPr>
          <p:cNvPr id="11272" name="Picture 7" descr="Picture1">
            <a:extLst>
              <a:ext uri="{FF2B5EF4-FFF2-40B4-BE49-F238E27FC236}">
                <a16:creationId xmlns:a16="http://schemas.microsoft.com/office/drawing/2014/main" id="{D8649A2F-DA1C-4299-AA5D-2D9AEB28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26" y="2048811"/>
            <a:ext cx="6683747" cy="408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2FE78BE2-64F4-4B74-A16F-D42799DC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513288"/>
            <a:ext cx="5688632" cy="9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(Trapezoid)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E3A90A1F-A893-45AC-888D-A724597A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8</a:t>
            </a:fld>
            <a:endParaRPr lang="en-US" altLang="en-US" sz="1000"/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298DF3D9-78A9-4BD3-AAFD-FCD2D6209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2296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Let us consider a trapezoidal method.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Prior to start of 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computation,one</a:t>
            </a:r>
            <a:r>
              <a:rPr lang="en-US" altLang="en-US" sz="2400" dirty="0">
                <a:latin typeface="Times New Roman" panose="02020603050405020304" pitchFamily="18" charset="0"/>
              </a:rPr>
              <a:t> process is statically assigned to be responsible for computing each region. By making the interval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smaller,we</a:t>
            </a:r>
            <a:r>
              <a:rPr lang="en-US" altLang="en-US" sz="2400" dirty="0">
                <a:latin typeface="Times New Roman" panose="02020603050405020304" pitchFamily="18" charset="0"/>
              </a:rPr>
              <a:t> come closer to attaining the exact solution.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Since each calculation is of the same form, the SPMD model is appropriate.</a:t>
            </a:r>
          </a:p>
          <a:p>
            <a:pPr>
              <a:spcBef>
                <a:spcPct val="5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altLang="en-US" sz="2400" dirty="0">
                <a:latin typeface="Times New Roman" panose="02020603050405020304" pitchFamily="18" charset="0"/>
              </a:rPr>
              <a:t>Suppose we were to sum the area from x=a to x=b using p processes, numbered 0 to p-1.The size of the region for each process is (b-a)/p. To calculate the area in the described </a:t>
            </a:r>
            <a:r>
              <a:rPr lang="en-US" altLang="en-US" sz="2400" dirty="0" err="1">
                <a:latin typeface="Times New Roman" panose="02020603050405020304" pitchFamily="18" charset="0"/>
              </a:rPr>
              <a:t>manner,a</a:t>
            </a:r>
            <a:r>
              <a:rPr lang="en-US" altLang="en-US" sz="2400" dirty="0">
                <a:latin typeface="Times New Roman" panose="02020603050405020304" pitchFamily="18" charset="0"/>
              </a:rPr>
              <a:t> section of SPMD pseudo-code could be as follows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53C6F6-4BA8-404C-8B3B-BF26DEFC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00104"/>
            <a:ext cx="5688632" cy="9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(Trapezoid)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886394D8-28C2-4895-B59D-F3A14932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D00515-D1E2-43CA-A74D-25B476DF6F8B}" type="slidenum">
              <a:rPr lang="en-US" altLang="en-US" smtClean="0"/>
              <a:pPr/>
              <a:t>9</a:t>
            </a:fld>
            <a:endParaRPr lang="en-US" altLang="en-US" sz="1000"/>
          </a:p>
        </p:txBody>
      </p:sp>
      <p:sp>
        <p:nvSpPr>
          <p:cNvPr id="13316" name="Text Box 2">
            <a:extLst>
              <a:ext uri="{FF2B5EF4-FFF2-40B4-BE49-F238E27FC236}">
                <a16:creationId xmlns:a16="http://schemas.microsoft.com/office/drawing/2014/main" id="{36EC58CE-63D0-456E-80B8-CA025402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736"/>
            <a:ext cx="85344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Process P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if (i == master) {			 /* read number of intervals required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printf</a:t>
            </a:r>
            <a:r>
              <a:rPr lang="en-US" altLang="en-US" sz="2000" dirty="0">
                <a:latin typeface="Times New Roman" panose="02020603050405020304" pitchFamily="18" charset="0"/>
              </a:rPr>
              <a:t>(“Enter number of intervals ”);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scanf</a:t>
            </a:r>
            <a:r>
              <a:rPr lang="en-US" altLang="en-US" sz="2000" dirty="0">
                <a:latin typeface="Times New Roman" panose="02020603050405020304" pitchFamily="18" charset="0"/>
              </a:rPr>
              <a:t>(%</a:t>
            </a:r>
            <a:r>
              <a:rPr lang="en-US" altLang="en-US" sz="2000" dirty="0" err="1">
                <a:latin typeface="Times New Roman" panose="02020603050405020304" pitchFamily="18" charset="0"/>
              </a:rPr>
              <a:t>d”,&amp;n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bcast</a:t>
            </a:r>
            <a:r>
              <a:rPr lang="en-US" altLang="en-US" sz="2000" dirty="0">
                <a:latin typeface="Times New Roman" panose="02020603050405020304" pitchFamily="18" charset="0"/>
              </a:rPr>
              <a:t>(&amp;n,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</a:rPr>
              <a:t>group</a:t>
            </a:r>
            <a:r>
              <a:rPr lang="en-US" altLang="en-US" sz="2000" dirty="0">
                <a:latin typeface="Times New Roman" panose="02020603050405020304" pitchFamily="18" charset="0"/>
              </a:rPr>
              <a:t>);		 	/* broadcast interval to all processes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region = (b - a)/p; 		 /* length of region for each process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start = a + region * i;		 /* starting x coordinate for process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end = start + region;		 /* ending x coordinate for process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d = (b - a)/n;			 /* size of interval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area = 0.0;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for (x = start; x &lt; end; x = x + 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area = area + f(x) + f(</a:t>
            </a:r>
            <a:r>
              <a:rPr lang="en-US" altLang="en-US" sz="2000" dirty="0" err="1">
                <a:latin typeface="Times New Roman" panose="02020603050405020304" pitchFamily="18" charset="0"/>
              </a:rPr>
              <a:t>x+d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area = 0.5 * area * 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reduce_add</a:t>
            </a:r>
            <a:r>
              <a:rPr lang="en-US" altLang="en-US" sz="2000" dirty="0">
                <a:latin typeface="Times New Roman" panose="02020603050405020304" pitchFamily="18" charset="0"/>
              </a:rPr>
              <a:t>(&amp;integral, &amp;area,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P</a:t>
            </a:r>
            <a:r>
              <a:rPr lang="en-US" altLang="en-US" sz="2000" baseline="-25000" dirty="0" err="1">
                <a:latin typeface="Times New Roman" panose="02020603050405020304" pitchFamily="18" charset="0"/>
              </a:rPr>
              <a:t>group</a:t>
            </a:r>
            <a:r>
              <a:rPr lang="en-US" altLang="en-US" sz="2000" dirty="0">
                <a:latin typeface="Times New Roman" panose="02020603050405020304" pitchFamily="18" charset="0"/>
              </a:rPr>
              <a:t>); 	/* form sum of areas */</a:t>
            </a:r>
            <a:endParaRPr lang="en-US" altLang="en-US" sz="2000" dirty="0">
              <a:latin typeface="Courier-Bold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 reduce operation is used to add the areas computed by the individual processes.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D4D7E-0931-4D8D-B977-8E7A539EE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22784"/>
            <a:ext cx="5688632" cy="9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Numerical Integration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(Trapezoid)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4990</TotalTime>
  <Words>710</Words>
  <Application>Microsoft Office PowerPoint</Application>
  <PresentationFormat>On-screen Show (4:3)</PresentationFormat>
  <Paragraphs>66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Courier-Bold</vt:lpstr>
      <vt:lpstr>Times New Roman</vt:lpstr>
      <vt:lpstr>Wingdings</vt:lpstr>
      <vt:lpstr>Default Design</vt:lpstr>
      <vt:lpstr>Microsoft Equation 3.0</vt:lpstr>
      <vt:lpstr>PowerPoint Presentation</vt:lpstr>
      <vt:lpstr>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ILP Processors</dc:title>
  <dc:creator>David Abramson</dc:creator>
  <cp:lastModifiedBy>Vishnu Monn Baskaran</cp:lastModifiedBy>
  <cp:revision>164</cp:revision>
  <cp:lastPrinted>2000-02-22T00:47:55Z</cp:lastPrinted>
  <dcterms:created xsi:type="dcterms:W3CDTF">2010-08-26T23:56:43Z</dcterms:created>
  <dcterms:modified xsi:type="dcterms:W3CDTF">2020-10-01T22:20:19Z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davida@csse.monash.edu.au</vt:lpwstr>
  </property>
  <property fmtid="{D5CDD505-2E9C-101B-9397-08002B2CF9AE}" pid="8" name="HomePage">
    <vt:lpwstr>http://www.csse.monash.edu.au/~davida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C:\temp</vt:lpwstr>
  </property>
</Properties>
</file>