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327" r:id="rId3"/>
    <p:sldId id="393" r:id="rId4"/>
    <p:sldId id="394" r:id="rId5"/>
    <p:sldId id="385" r:id="rId6"/>
    <p:sldId id="386" r:id="rId7"/>
    <p:sldId id="387" r:id="rId8"/>
    <p:sldId id="388" r:id="rId9"/>
    <p:sldId id="389" r:id="rId10"/>
    <p:sldId id="390" r:id="rId11"/>
    <p:sldId id="391" r:id="rId12"/>
    <p:sldId id="392" r:id="rId13"/>
    <p:sldId id="395" r:id="rId14"/>
    <p:sldId id="396" r:id="rId15"/>
    <p:sldId id="397" r:id="rId16"/>
    <p:sldId id="398" r:id="rId17"/>
    <p:sldId id="399" r:id="rId18"/>
    <p:sldId id="404" r:id="rId19"/>
    <p:sldId id="401" r:id="rId20"/>
    <p:sldId id="402" r:id="rId21"/>
    <p:sldId id="400" r:id="rId22"/>
    <p:sldId id="405" r:id="rId23"/>
    <p:sldId id="258" r:id="rId24"/>
    <p:sldId id="259" r:id="rId25"/>
    <p:sldId id="261" r:id="rId26"/>
    <p:sldId id="262" r:id="rId27"/>
    <p:sldId id="36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8"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56F35D6-41CD-43B3-9251-E7C2EEE9F96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12291" name="Rectangle 3">
            <a:extLst>
              <a:ext uri="{FF2B5EF4-FFF2-40B4-BE49-F238E27FC236}">
                <a16:creationId xmlns:a16="http://schemas.microsoft.com/office/drawing/2014/main" id="{3E20B814-A868-43AB-AC47-7DE43E1D51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ea typeface="ＭＳ Ｐゴシック" charset="0"/>
                <a:cs typeface="ＭＳ Ｐゴシック" charset="0"/>
              </a:defRPr>
            </a:lvl1pPr>
          </a:lstStyle>
          <a:p>
            <a:pPr>
              <a:defRPr/>
            </a:pPr>
            <a:endParaRPr lang="en-US"/>
          </a:p>
        </p:txBody>
      </p:sp>
      <p:sp>
        <p:nvSpPr>
          <p:cNvPr id="15364" name="Rectangle 4">
            <a:extLst>
              <a:ext uri="{FF2B5EF4-FFF2-40B4-BE49-F238E27FC236}">
                <a16:creationId xmlns:a16="http://schemas.microsoft.com/office/drawing/2014/main" id="{487E6076-D639-4D36-AFDD-9C8C8E37DB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82A8F2FE-75F8-45C9-8DCF-880E8D2E77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541B8132-0624-4745-84FD-A05BE70EA24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12295" name="Rectangle 7">
            <a:extLst>
              <a:ext uri="{FF2B5EF4-FFF2-40B4-BE49-F238E27FC236}">
                <a16:creationId xmlns:a16="http://schemas.microsoft.com/office/drawing/2014/main" id="{7A4E857E-5A1B-430E-9C35-845FCE8E7AA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7F0AD53-9D1D-44F0-A207-C353D5C2B9C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4FA75A2E-CF89-4A30-8D9C-7850B2AE85AC}"/>
              </a:ext>
            </a:extLst>
          </p:cNvPr>
          <p:cNvSpPr>
            <a:spLocks noGrp="1" noRot="1" noChangeAspect="1"/>
          </p:cNvSpPr>
          <p:nvPr>
            <p:ph type="sldImg"/>
          </p:nvPr>
        </p:nvSpPr>
        <p:spPr>
          <a:ln/>
        </p:spPr>
      </p:sp>
      <p:sp>
        <p:nvSpPr>
          <p:cNvPr id="27650" name="Notes Placeholder 2">
            <a:extLst>
              <a:ext uri="{FF2B5EF4-FFF2-40B4-BE49-F238E27FC236}">
                <a16:creationId xmlns:a16="http://schemas.microsoft.com/office/drawing/2014/main" id="{73782F39-4DDA-4104-9CF3-B716E1831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References:</a:t>
            </a:r>
          </a:p>
          <a:p>
            <a:r>
              <a:rPr lang="en-US" altLang="en-US">
                <a:latin typeface="Arial" panose="020B0604020202020204" pitchFamily="34" charset="0"/>
              </a:rPr>
              <a:t>[1] What Really Happened on Mars by Glenn Reeves of the JPL Pathfinder team</a:t>
            </a:r>
          </a:p>
          <a:p>
            <a:r>
              <a:rPr lang="en-US" altLang="en-US">
                <a:latin typeface="Arial" panose="020B0604020202020204" pitchFamily="34" charset="0"/>
              </a:rPr>
              <a:t>[2] B. W. Lampson, D.D. Redell, "Experience with Processes and Monitors in Mesa</a:t>
            </a:r>
            <a:r>
              <a:rPr lang="ja-JP" altLang="en-US">
                <a:latin typeface="Arial" panose="020B0604020202020204" pitchFamily="34" charset="0"/>
              </a:rPr>
              <a:t>”</a:t>
            </a:r>
            <a:r>
              <a:rPr lang="en-US" altLang="ja-JP">
                <a:latin typeface="Arial" panose="020B0604020202020204" pitchFamily="34" charset="0"/>
              </a:rPr>
              <a:t>, CACM 23(2):105-117, Feb 1980 </a:t>
            </a:r>
            <a:endParaRPr lang="en-US" altLang="en-US">
              <a:latin typeface="Arial" panose="020B0604020202020204" pitchFamily="34" charset="0"/>
            </a:endParaRPr>
          </a:p>
        </p:txBody>
      </p:sp>
      <p:sp>
        <p:nvSpPr>
          <p:cNvPr id="27651" name="Slide Number Placeholder 3">
            <a:extLst>
              <a:ext uri="{FF2B5EF4-FFF2-40B4-BE49-F238E27FC236}">
                <a16:creationId xmlns:a16="http://schemas.microsoft.com/office/drawing/2014/main" id="{DD386276-51A2-4549-AB4E-C39737DF99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785DC37-9142-4620-86A4-35CEB24AEC53}" type="slidenum">
              <a:rPr lang="en-US" altLang="en-US" sz="1200"/>
              <a:pPr eaLnBrk="1" hangingPunct="1"/>
              <a:t>11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7F0AD53-9D1D-44F0-A207-C353D5C2B9C2}" type="slidenum">
              <a:rPr lang="en-US" altLang="en-US" smtClean="0"/>
              <a:pPr/>
              <a:t>24</a:t>
            </a:fld>
            <a:endParaRPr lang="en-US" altLang="en-US"/>
          </a:p>
        </p:txBody>
      </p:sp>
    </p:spTree>
    <p:extLst>
      <p:ext uri="{BB962C8B-B14F-4D97-AF65-F5344CB8AC3E}">
        <p14:creationId xmlns:p14="http://schemas.microsoft.com/office/powerpoint/2010/main" val="979717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a:extLst>
              <a:ext uri="{FF2B5EF4-FFF2-40B4-BE49-F238E27FC236}">
                <a16:creationId xmlns:a16="http://schemas.microsoft.com/office/drawing/2014/main" id="{05EB473B-B88C-46A2-8D5E-9824E4A8D62C}"/>
              </a:ext>
            </a:extLst>
          </p:cNvPr>
          <p:cNvSpPr>
            <a:spLocks noGrp="1" noChangeArrowheads="1"/>
          </p:cNvSpPr>
          <p:nvPr>
            <p:ph type="dt" sz="half" idx="10"/>
          </p:nvPr>
        </p:nvSpPr>
        <p:spPr>
          <a:ln/>
        </p:spPr>
        <p:txBody>
          <a:bodyPr/>
          <a:lstStyle>
            <a:lvl1pPr>
              <a:defRPr/>
            </a:lvl1pPr>
          </a:lstStyle>
          <a:p>
            <a:fld id="{56A2CB85-F5FE-42F7-92B6-BD63E83A45E6}" type="datetime1">
              <a:rPr lang="en-US" altLang="en-US"/>
              <a:pPr/>
              <a:t>9/10/2020</a:t>
            </a:fld>
            <a:endParaRPr lang="en-US" altLang="en-US"/>
          </a:p>
        </p:txBody>
      </p:sp>
      <p:sp>
        <p:nvSpPr>
          <p:cNvPr id="5" name="Rectangle 5">
            <a:extLst>
              <a:ext uri="{FF2B5EF4-FFF2-40B4-BE49-F238E27FC236}">
                <a16:creationId xmlns:a16="http://schemas.microsoft.com/office/drawing/2014/main" id="{560CD779-3626-4DC7-8AA9-644A62909238}"/>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C940D8B1-DE18-4F68-AAC7-BD050B9200B2}"/>
              </a:ext>
            </a:extLst>
          </p:cNvPr>
          <p:cNvSpPr>
            <a:spLocks noGrp="1" noChangeArrowheads="1"/>
          </p:cNvSpPr>
          <p:nvPr>
            <p:ph type="sldNum" sz="quarter" idx="12"/>
          </p:nvPr>
        </p:nvSpPr>
        <p:spPr>
          <a:ln/>
        </p:spPr>
        <p:txBody>
          <a:bodyPr/>
          <a:lstStyle>
            <a:lvl1pPr>
              <a:defRPr/>
            </a:lvl1pPr>
          </a:lstStyle>
          <a:p>
            <a:fld id="{A3C785DD-2289-4B00-9F5A-8B1ACDBD7E0A}" type="slidenum">
              <a:rPr lang="en-US" altLang="en-US"/>
              <a:pPr/>
              <a:t>‹#›</a:t>
            </a:fld>
            <a:endParaRPr lang="en-US" altLang="en-US"/>
          </a:p>
        </p:txBody>
      </p:sp>
    </p:spTree>
    <p:extLst>
      <p:ext uri="{BB962C8B-B14F-4D97-AF65-F5344CB8AC3E}">
        <p14:creationId xmlns:p14="http://schemas.microsoft.com/office/powerpoint/2010/main" val="90820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C4A6FCC8-B0FE-4E89-A7C3-1E38BE267F3A}"/>
              </a:ext>
            </a:extLst>
          </p:cNvPr>
          <p:cNvSpPr>
            <a:spLocks noGrp="1" noChangeArrowheads="1"/>
          </p:cNvSpPr>
          <p:nvPr>
            <p:ph type="dt" sz="half" idx="10"/>
          </p:nvPr>
        </p:nvSpPr>
        <p:spPr>
          <a:ln/>
        </p:spPr>
        <p:txBody>
          <a:bodyPr/>
          <a:lstStyle>
            <a:lvl1pPr>
              <a:defRPr/>
            </a:lvl1pPr>
          </a:lstStyle>
          <a:p>
            <a:fld id="{BAE411D3-D6AB-4A5E-87B5-BADC56896DE9}" type="datetime1">
              <a:rPr lang="en-US" altLang="en-US"/>
              <a:pPr/>
              <a:t>9/10/2020</a:t>
            </a:fld>
            <a:endParaRPr lang="en-US" altLang="en-US"/>
          </a:p>
        </p:txBody>
      </p:sp>
      <p:sp>
        <p:nvSpPr>
          <p:cNvPr id="5" name="Rectangle 5">
            <a:extLst>
              <a:ext uri="{FF2B5EF4-FFF2-40B4-BE49-F238E27FC236}">
                <a16:creationId xmlns:a16="http://schemas.microsoft.com/office/drawing/2014/main" id="{67942448-3E99-45D5-A457-EA72367F0BE5}"/>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CC13A561-783D-461B-8AB8-3BFD096A5855}"/>
              </a:ext>
            </a:extLst>
          </p:cNvPr>
          <p:cNvSpPr>
            <a:spLocks noGrp="1" noChangeArrowheads="1"/>
          </p:cNvSpPr>
          <p:nvPr>
            <p:ph type="sldNum" sz="quarter" idx="12"/>
          </p:nvPr>
        </p:nvSpPr>
        <p:spPr>
          <a:ln/>
        </p:spPr>
        <p:txBody>
          <a:bodyPr/>
          <a:lstStyle>
            <a:lvl1pPr>
              <a:defRPr/>
            </a:lvl1pPr>
          </a:lstStyle>
          <a:p>
            <a:fld id="{4CD9DF8B-3C5F-4874-8464-292289E958D7}" type="slidenum">
              <a:rPr lang="en-US" altLang="en-US"/>
              <a:pPr/>
              <a:t>‹#›</a:t>
            </a:fld>
            <a:endParaRPr lang="en-US" altLang="en-US"/>
          </a:p>
        </p:txBody>
      </p:sp>
    </p:spTree>
    <p:extLst>
      <p:ext uri="{BB962C8B-B14F-4D97-AF65-F5344CB8AC3E}">
        <p14:creationId xmlns:p14="http://schemas.microsoft.com/office/powerpoint/2010/main" val="295756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645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7695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C3C42C5A-D1A4-4523-94F2-3CB99193EB8F}"/>
              </a:ext>
            </a:extLst>
          </p:cNvPr>
          <p:cNvSpPr>
            <a:spLocks noGrp="1" noChangeArrowheads="1"/>
          </p:cNvSpPr>
          <p:nvPr>
            <p:ph type="dt" sz="half" idx="10"/>
          </p:nvPr>
        </p:nvSpPr>
        <p:spPr>
          <a:ln/>
        </p:spPr>
        <p:txBody>
          <a:bodyPr/>
          <a:lstStyle>
            <a:lvl1pPr>
              <a:defRPr/>
            </a:lvl1pPr>
          </a:lstStyle>
          <a:p>
            <a:fld id="{8A147A74-01AF-4528-8D1C-66A98C8056C5}" type="datetime1">
              <a:rPr lang="en-US" altLang="en-US"/>
              <a:pPr/>
              <a:t>9/10/2020</a:t>
            </a:fld>
            <a:endParaRPr lang="en-US" altLang="en-US"/>
          </a:p>
        </p:txBody>
      </p:sp>
      <p:sp>
        <p:nvSpPr>
          <p:cNvPr id="5" name="Rectangle 5">
            <a:extLst>
              <a:ext uri="{FF2B5EF4-FFF2-40B4-BE49-F238E27FC236}">
                <a16:creationId xmlns:a16="http://schemas.microsoft.com/office/drawing/2014/main" id="{32D27020-6259-43DC-8FBE-3877E476F65C}"/>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FAEC2A87-A8BE-4D61-B1CA-79DBFF3D5024}"/>
              </a:ext>
            </a:extLst>
          </p:cNvPr>
          <p:cNvSpPr>
            <a:spLocks noGrp="1" noChangeArrowheads="1"/>
          </p:cNvSpPr>
          <p:nvPr>
            <p:ph type="sldNum" sz="quarter" idx="12"/>
          </p:nvPr>
        </p:nvSpPr>
        <p:spPr>
          <a:ln/>
        </p:spPr>
        <p:txBody>
          <a:bodyPr/>
          <a:lstStyle>
            <a:lvl1pPr>
              <a:defRPr/>
            </a:lvl1pPr>
          </a:lstStyle>
          <a:p>
            <a:fld id="{50D1962D-F2AC-4175-8E3B-8FD74DF5EB1B}" type="slidenum">
              <a:rPr lang="en-US" altLang="en-US"/>
              <a:pPr/>
              <a:t>‹#›</a:t>
            </a:fld>
            <a:endParaRPr lang="en-US" altLang="en-US"/>
          </a:p>
        </p:txBody>
      </p:sp>
    </p:spTree>
    <p:extLst>
      <p:ext uri="{BB962C8B-B14F-4D97-AF65-F5344CB8AC3E}">
        <p14:creationId xmlns:p14="http://schemas.microsoft.com/office/powerpoint/2010/main" val="8736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533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24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9090E294-DE30-42F0-9448-288F9E31AB41}"/>
              </a:ext>
            </a:extLst>
          </p:cNvPr>
          <p:cNvSpPr>
            <a:spLocks noGrp="1" noChangeArrowheads="1"/>
          </p:cNvSpPr>
          <p:nvPr>
            <p:ph type="dt" sz="half" idx="10"/>
          </p:nvPr>
        </p:nvSpPr>
        <p:spPr>
          <a:ln/>
        </p:spPr>
        <p:txBody>
          <a:bodyPr/>
          <a:lstStyle>
            <a:lvl1pPr>
              <a:defRPr/>
            </a:lvl1pPr>
          </a:lstStyle>
          <a:p>
            <a:fld id="{3E894F41-DF64-4CA8-B0BE-995424931D36}" type="datetime1">
              <a:rPr lang="en-US" altLang="en-US"/>
              <a:pPr/>
              <a:t>9/10/2020</a:t>
            </a:fld>
            <a:endParaRPr lang="en-US" altLang="en-US"/>
          </a:p>
        </p:txBody>
      </p:sp>
      <p:sp>
        <p:nvSpPr>
          <p:cNvPr id="6" name="Rectangle 5">
            <a:extLst>
              <a:ext uri="{FF2B5EF4-FFF2-40B4-BE49-F238E27FC236}">
                <a16:creationId xmlns:a16="http://schemas.microsoft.com/office/drawing/2014/main" id="{8EBAB008-EC16-4911-81CC-C434CEFF3597}"/>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54D49DDE-26FC-4BD4-9066-1F0E09DD7A19}"/>
              </a:ext>
            </a:extLst>
          </p:cNvPr>
          <p:cNvSpPr>
            <a:spLocks noGrp="1" noChangeArrowheads="1"/>
          </p:cNvSpPr>
          <p:nvPr>
            <p:ph type="sldNum" sz="quarter" idx="12"/>
          </p:nvPr>
        </p:nvSpPr>
        <p:spPr>
          <a:ln/>
        </p:spPr>
        <p:txBody>
          <a:bodyPr/>
          <a:lstStyle>
            <a:lvl1pPr>
              <a:defRPr/>
            </a:lvl1pPr>
          </a:lstStyle>
          <a:p>
            <a:fld id="{46249E23-4E20-43C9-A1B9-6676C2EC648B}" type="slidenum">
              <a:rPr lang="en-US" altLang="en-US"/>
              <a:pPr/>
              <a:t>‹#›</a:t>
            </a:fld>
            <a:endParaRPr lang="en-US" altLang="en-US"/>
          </a:p>
        </p:txBody>
      </p:sp>
    </p:spTree>
    <p:extLst>
      <p:ext uri="{BB962C8B-B14F-4D97-AF65-F5344CB8AC3E}">
        <p14:creationId xmlns:p14="http://schemas.microsoft.com/office/powerpoint/2010/main" val="1737185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Content Placeholder 2"/>
          <p:cNvSpPr>
            <a:spLocks noGrp="1"/>
          </p:cNvSpPr>
          <p:nvPr>
            <p:ph sz="half" idx="1"/>
          </p:nvPr>
        </p:nvSpPr>
        <p:spPr>
          <a:xfrm>
            <a:off x="533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7244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53EE1BB4-2A7C-4C0E-A767-25B369C1C3C7}"/>
              </a:ext>
            </a:extLst>
          </p:cNvPr>
          <p:cNvSpPr>
            <a:spLocks noGrp="1" noChangeArrowheads="1"/>
          </p:cNvSpPr>
          <p:nvPr>
            <p:ph type="dt" sz="half" idx="10"/>
          </p:nvPr>
        </p:nvSpPr>
        <p:spPr>
          <a:ln/>
        </p:spPr>
        <p:txBody>
          <a:bodyPr/>
          <a:lstStyle>
            <a:lvl1pPr>
              <a:defRPr/>
            </a:lvl1pPr>
          </a:lstStyle>
          <a:p>
            <a:fld id="{AF6306BC-B400-4188-A270-F928CA148715}" type="datetime1">
              <a:rPr lang="en-US" altLang="en-US"/>
              <a:pPr/>
              <a:t>9/10/2020</a:t>
            </a:fld>
            <a:endParaRPr lang="en-US" altLang="en-US"/>
          </a:p>
        </p:txBody>
      </p:sp>
      <p:sp>
        <p:nvSpPr>
          <p:cNvPr id="6" name="Rectangle 5">
            <a:extLst>
              <a:ext uri="{FF2B5EF4-FFF2-40B4-BE49-F238E27FC236}">
                <a16:creationId xmlns:a16="http://schemas.microsoft.com/office/drawing/2014/main" id="{47A2B7AD-7FB3-49DA-922D-C1422583B192}"/>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EA2F2B9F-95E2-431F-A663-F64DF8153866}"/>
              </a:ext>
            </a:extLst>
          </p:cNvPr>
          <p:cNvSpPr>
            <a:spLocks noGrp="1" noChangeArrowheads="1"/>
          </p:cNvSpPr>
          <p:nvPr>
            <p:ph type="sldNum" sz="quarter" idx="12"/>
          </p:nvPr>
        </p:nvSpPr>
        <p:spPr>
          <a:ln/>
        </p:spPr>
        <p:txBody>
          <a:bodyPr/>
          <a:lstStyle>
            <a:lvl1pPr>
              <a:defRPr/>
            </a:lvl1pPr>
          </a:lstStyle>
          <a:p>
            <a:fld id="{86728C92-4510-44F0-B159-F46DA7F37875}" type="slidenum">
              <a:rPr lang="en-US" altLang="en-US"/>
              <a:pPr/>
              <a:t>‹#›</a:t>
            </a:fld>
            <a:endParaRPr lang="en-US" altLang="en-US"/>
          </a:p>
        </p:txBody>
      </p:sp>
    </p:spTree>
    <p:extLst>
      <p:ext uri="{BB962C8B-B14F-4D97-AF65-F5344CB8AC3E}">
        <p14:creationId xmlns:p14="http://schemas.microsoft.com/office/powerpoint/2010/main" val="164727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a:extLst>
              <a:ext uri="{FF2B5EF4-FFF2-40B4-BE49-F238E27FC236}">
                <a16:creationId xmlns:a16="http://schemas.microsoft.com/office/drawing/2014/main" id="{1EA9B384-B7DA-4F35-83CD-1EDF3C3D7FF3}"/>
              </a:ext>
            </a:extLst>
          </p:cNvPr>
          <p:cNvSpPr>
            <a:spLocks noGrp="1" noChangeArrowheads="1"/>
          </p:cNvSpPr>
          <p:nvPr>
            <p:ph type="dt" sz="half" idx="10"/>
          </p:nvPr>
        </p:nvSpPr>
        <p:spPr>
          <a:ln/>
        </p:spPr>
        <p:txBody>
          <a:bodyPr/>
          <a:lstStyle>
            <a:lvl1pPr>
              <a:defRPr/>
            </a:lvl1pPr>
          </a:lstStyle>
          <a:p>
            <a:fld id="{7F5EF350-C2B6-4891-83EA-63845A602A9E}" type="datetime1">
              <a:rPr lang="en-US" altLang="en-US"/>
              <a:pPr/>
              <a:t>9/10/2020</a:t>
            </a:fld>
            <a:endParaRPr lang="en-US" altLang="en-US"/>
          </a:p>
        </p:txBody>
      </p:sp>
      <p:sp>
        <p:nvSpPr>
          <p:cNvPr id="5" name="Rectangle 5">
            <a:extLst>
              <a:ext uri="{FF2B5EF4-FFF2-40B4-BE49-F238E27FC236}">
                <a16:creationId xmlns:a16="http://schemas.microsoft.com/office/drawing/2014/main" id="{2D0B1625-E1F1-4411-BC1D-193113898935}"/>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D3B2C4BC-8E17-4710-AFDA-F16246688614}"/>
              </a:ext>
            </a:extLst>
          </p:cNvPr>
          <p:cNvSpPr>
            <a:spLocks noGrp="1" noChangeArrowheads="1"/>
          </p:cNvSpPr>
          <p:nvPr>
            <p:ph type="sldNum" sz="quarter" idx="12"/>
          </p:nvPr>
        </p:nvSpPr>
        <p:spPr>
          <a:ln/>
        </p:spPr>
        <p:txBody>
          <a:bodyPr/>
          <a:lstStyle>
            <a:lvl1pPr>
              <a:defRPr/>
            </a:lvl1pPr>
          </a:lstStyle>
          <a:p>
            <a:fld id="{60124822-BF8C-44D1-8EAB-9830950AD0FF}" type="slidenum">
              <a:rPr lang="en-US" altLang="en-US"/>
              <a:pPr/>
              <a:t>‹#›</a:t>
            </a:fld>
            <a:endParaRPr lang="en-US" altLang="en-US"/>
          </a:p>
        </p:txBody>
      </p:sp>
    </p:spTree>
    <p:extLst>
      <p:ext uri="{BB962C8B-B14F-4D97-AF65-F5344CB8AC3E}">
        <p14:creationId xmlns:p14="http://schemas.microsoft.com/office/powerpoint/2010/main" val="8667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a:extLst>
              <a:ext uri="{FF2B5EF4-FFF2-40B4-BE49-F238E27FC236}">
                <a16:creationId xmlns:a16="http://schemas.microsoft.com/office/drawing/2014/main" id="{7C204AB0-D2FD-405D-91C6-3DBE35F3E86F}"/>
              </a:ext>
            </a:extLst>
          </p:cNvPr>
          <p:cNvSpPr>
            <a:spLocks noGrp="1" noChangeArrowheads="1"/>
          </p:cNvSpPr>
          <p:nvPr>
            <p:ph type="dt" sz="half" idx="10"/>
          </p:nvPr>
        </p:nvSpPr>
        <p:spPr>
          <a:ln/>
        </p:spPr>
        <p:txBody>
          <a:bodyPr/>
          <a:lstStyle>
            <a:lvl1pPr>
              <a:defRPr/>
            </a:lvl1pPr>
          </a:lstStyle>
          <a:p>
            <a:fld id="{DC34DB97-F532-4272-9EDA-8BDDDA20574F}" type="datetime1">
              <a:rPr lang="en-US" altLang="en-US"/>
              <a:pPr/>
              <a:t>9/10/2020</a:t>
            </a:fld>
            <a:endParaRPr lang="en-US" altLang="en-US"/>
          </a:p>
        </p:txBody>
      </p:sp>
      <p:sp>
        <p:nvSpPr>
          <p:cNvPr id="5" name="Rectangle 5">
            <a:extLst>
              <a:ext uri="{FF2B5EF4-FFF2-40B4-BE49-F238E27FC236}">
                <a16:creationId xmlns:a16="http://schemas.microsoft.com/office/drawing/2014/main" id="{48278805-8CC3-4A34-AC2E-AD817B18D767}"/>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6" name="Rectangle 6">
            <a:extLst>
              <a:ext uri="{FF2B5EF4-FFF2-40B4-BE49-F238E27FC236}">
                <a16:creationId xmlns:a16="http://schemas.microsoft.com/office/drawing/2014/main" id="{F98F6C31-44BB-4E1F-8C62-81006E794BE3}"/>
              </a:ext>
            </a:extLst>
          </p:cNvPr>
          <p:cNvSpPr>
            <a:spLocks noGrp="1" noChangeArrowheads="1"/>
          </p:cNvSpPr>
          <p:nvPr>
            <p:ph type="sldNum" sz="quarter" idx="12"/>
          </p:nvPr>
        </p:nvSpPr>
        <p:spPr>
          <a:ln/>
        </p:spPr>
        <p:txBody>
          <a:bodyPr/>
          <a:lstStyle>
            <a:lvl1pPr>
              <a:defRPr/>
            </a:lvl1pPr>
          </a:lstStyle>
          <a:p>
            <a:fld id="{92164401-52C1-436A-AA5E-81DFEFBB66C0}" type="slidenum">
              <a:rPr lang="en-US" altLang="en-US"/>
              <a:pPr/>
              <a:t>‹#›</a:t>
            </a:fld>
            <a:endParaRPr lang="en-US" altLang="en-US"/>
          </a:p>
        </p:txBody>
      </p:sp>
    </p:spTree>
    <p:extLst>
      <p:ext uri="{BB962C8B-B14F-4D97-AF65-F5344CB8AC3E}">
        <p14:creationId xmlns:p14="http://schemas.microsoft.com/office/powerpoint/2010/main" val="257145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a:extLst>
              <a:ext uri="{FF2B5EF4-FFF2-40B4-BE49-F238E27FC236}">
                <a16:creationId xmlns:a16="http://schemas.microsoft.com/office/drawing/2014/main" id="{1F24E47E-6169-4F5D-8701-3F6E2A372F12}"/>
              </a:ext>
            </a:extLst>
          </p:cNvPr>
          <p:cNvSpPr>
            <a:spLocks noGrp="1" noChangeArrowheads="1"/>
          </p:cNvSpPr>
          <p:nvPr>
            <p:ph type="dt" sz="half" idx="10"/>
          </p:nvPr>
        </p:nvSpPr>
        <p:spPr>
          <a:ln/>
        </p:spPr>
        <p:txBody>
          <a:bodyPr/>
          <a:lstStyle>
            <a:lvl1pPr>
              <a:defRPr/>
            </a:lvl1pPr>
          </a:lstStyle>
          <a:p>
            <a:fld id="{DA1B3412-2C2D-4DE4-84D3-F4FEAFBF62EF}" type="datetime1">
              <a:rPr lang="en-US" altLang="en-US"/>
              <a:pPr/>
              <a:t>9/10/2020</a:t>
            </a:fld>
            <a:endParaRPr lang="en-US" altLang="en-US"/>
          </a:p>
        </p:txBody>
      </p:sp>
      <p:sp>
        <p:nvSpPr>
          <p:cNvPr id="6" name="Rectangle 5">
            <a:extLst>
              <a:ext uri="{FF2B5EF4-FFF2-40B4-BE49-F238E27FC236}">
                <a16:creationId xmlns:a16="http://schemas.microsoft.com/office/drawing/2014/main" id="{63B497DC-D1FF-4B0C-BDB8-6A3C2669B2F5}"/>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C7514A8C-32FF-44AC-ADF7-EB1CA293EC24}"/>
              </a:ext>
            </a:extLst>
          </p:cNvPr>
          <p:cNvSpPr>
            <a:spLocks noGrp="1" noChangeArrowheads="1"/>
          </p:cNvSpPr>
          <p:nvPr>
            <p:ph type="sldNum" sz="quarter" idx="12"/>
          </p:nvPr>
        </p:nvSpPr>
        <p:spPr>
          <a:ln/>
        </p:spPr>
        <p:txBody>
          <a:bodyPr/>
          <a:lstStyle>
            <a:lvl1pPr>
              <a:defRPr/>
            </a:lvl1pPr>
          </a:lstStyle>
          <a:p>
            <a:fld id="{718B0B06-CD2D-4281-BE36-AE0C419282BC}" type="slidenum">
              <a:rPr lang="en-US" altLang="en-US"/>
              <a:pPr/>
              <a:t>‹#›</a:t>
            </a:fld>
            <a:endParaRPr lang="en-US" altLang="en-US"/>
          </a:p>
        </p:txBody>
      </p:sp>
    </p:spTree>
    <p:extLst>
      <p:ext uri="{BB962C8B-B14F-4D97-AF65-F5344CB8AC3E}">
        <p14:creationId xmlns:p14="http://schemas.microsoft.com/office/powerpoint/2010/main" val="153011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a:extLst>
              <a:ext uri="{FF2B5EF4-FFF2-40B4-BE49-F238E27FC236}">
                <a16:creationId xmlns:a16="http://schemas.microsoft.com/office/drawing/2014/main" id="{C8948E01-2101-46AA-B23D-4FCF6754EA41}"/>
              </a:ext>
            </a:extLst>
          </p:cNvPr>
          <p:cNvSpPr>
            <a:spLocks noGrp="1" noChangeArrowheads="1"/>
          </p:cNvSpPr>
          <p:nvPr>
            <p:ph type="dt" sz="half" idx="10"/>
          </p:nvPr>
        </p:nvSpPr>
        <p:spPr>
          <a:ln/>
        </p:spPr>
        <p:txBody>
          <a:bodyPr/>
          <a:lstStyle>
            <a:lvl1pPr>
              <a:defRPr/>
            </a:lvl1pPr>
          </a:lstStyle>
          <a:p>
            <a:fld id="{1F0E6255-F02A-45A7-81C6-5E55C810BF65}" type="datetime1">
              <a:rPr lang="en-US" altLang="en-US"/>
              <a:pPr/>
              <a:t>9/10/2020</a:t>
            </a:fld>
            <a:endParaRPr lang="en-US" altLang="en-US"/>
          </a:p>
        </p:txBody>
      </p:sp>
      <p:sp>
        <p:nvSpPr>
          <p:cNvPr id="8" name="Rectangle 5">
            <a:extLst>
              <a:ext uri="{FF2B5EF4-FFF2-40B4-BE49-F238E27FC236}">
                <a16:creationId xmlns:a16="http://schemas.microsoft.com/office/drawing/2014/main" id="{C8654C4E-F06C-44AD-96D1-C3439CE372A5}"/>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9" name="Rectangle 6">
            <a:extLst>
              <a:ext uri="{FF2B5EF4-FFF2-40B4-BE49-F238E27FC236}">
                <a16:creationId xmlns:a16="http://schemas.microsoft.com/office/drawing/2014/main" id="{5D13C61F-1B9E-4296-B2D4-3E18F3FF0E5B}"/>
              </a:ext>
            </a:extLst>
          </p:cNvPr>
          <p:cNvSpPr>
            <a:spLocks noGrp="1" noChangeArrowheads="1"/>
          </p:cNvSpPr>
          <p:nvPr>
            <p:ph type="sldNum" sz="quarter" idx="12"/>
          </p:nvPr>
        </p:nvSpPr>
        <p:spPr>
          <a:ln/>
        </p:spPr>
        <p:txBody>
          <a:bodyPr/>
          <a:lstStyle>
            <a:lvl1pPr>
              <a:defRPr/>
            </a:lvl1pPr>
          </a:lstStyle>
          <a:p>
            <a:fld id="{F3C4C695-3B78-409D-B12C-CC23EAED46A5}" type="slidenum">
              <a:rPr lang="en-US" altLang="en-US"/>
              <a:pPr/>
              <a:t>‹#›</a:t>
            </a:fld>
            <a:endParaRPr lang="en-US" altLang="en-US"/>
          </a:p>
        </p:txBody>
      </p:sp>
    </p:spTree>
    <p:extLst>
      <p:ext uri="{BB962C8B-B14F-4D97-AF65-F5344CB8AC3E}">
        <p14:creationId xmlns:p14="http://schemas.microsoft.com/office/powerpoint/2010/main" val="11062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a:extLst>
              <a:ext uri="{FF2B5EF4-FFF2-40B4-BE49-F238E27FC236}">
                <a16:creationId xmlns:a16="http://schemas.microsoft.com/office/drawing/2014/main" id="{A1C68A2D-CA93-4E6A-AFF5-80D2CEBFFD51}"/>
              </a:ext>
            </a:extLst>
          </p:cNvPr>
          <p:cNvSpPr>
            <a:spLocks noGrp="1" noChangeArrowheads="1"/>
          </p:cNvSpPr>
          <p:nvPr>
            <p:ph type="dt" sz="half" idx="10"/>
          </p:nvPr>
        </p:nvSpPr>
        <p:spPr>
          <a:ln/>
        </p:spPr>
        <p:txBody>
          <a:bodyPr/>
          <a:lstStyle>
            <a:lvl1pPr>
              <a:defRPr/>
            </a:lvl1pPr>
          </a:lstStyle>
          <a:p>
            <a:fld id="{CB2855EF-4AC6-415F-AFF1-74A361C9C85E}" type="datetime1">
              <a:rPr lang="en-US" altLang="en-US"/>
              <a:pPr/>
              <a:t>9/10/2020</a:t>
            </a:fld>
            <a:endParaRPr lang="en-US" altLang="en-US"/>
          </a:p>
        </p:txBody>
      </p:sp>
      <p:sp>
        <p:nvSpPr>
          <p:cNvPr id="4" name="Rectangle 5">
            <a:extLst>
              <a:ext uri="{FF2B5EF4-FFF2-40B4-BE49-F238E27FC236}">
                <a16:creationId xmlns:a16="http://schemas.microsoft.com/office/drawing/2014/main" id="{4861EBB9-85FE-425C-B1F2-0C4A2908EC08}"/>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5" name="Rectangle 6">
            <a:extLst>
              <a:ext uri="{FF2B5EF4-FFF2-40B4-BE49-F238E27FC236}">
                <a16:creationId xmlns:a16="http://schemas.microsoft.com/office/drawing/2014/main" id="{942938A6-E582-46BC-97FB-7572860FAB5F}"/>
              </a:ext>
            </a:extLst>
          </p:cNvPr>
          <p:cNvSpPr>
            <a:spLocks noGrp="1" noChangeArrowheads="1"/>
          </p:cNvSpPr>
          <p:nvPr>
            <p:ph type="sldNum" sz="quarter" idx="12"/>
          </p:nvPr>
        </p:nvSpPr>
        <p:spPr>
          <a:ln/>
        </p:spPr>
        <p:txBody>
          <a:bodyPr/>
          <a:lstStyle>
            <a:lvl1pPr>
              <a:defRPr/>
            </a:lvl1pPr>
          </a:lstStyle>
          <a:p>
            <a:fld id="{C676BADE-79D8-4F6D-82F6-42EA4E8418E1}" type="slidenum">
              <a:rPr lang="en-US" altLang="en-US"/>
              <a:pPr/>
              <a:t>‹#›</a:t>
            </a:fld>
            <a:endParaRPr lang="en-US" altLang="en-US"/>
          </a:p>
        </p:txBody>
      </p:sp>
    </p:spTree>
    <p:extLst>
      <p:ext uri="{BB962C8B-B14F-4D97-AF65-F5344CB8AC3E}">
        <p14:creationId xmlns:p14="http://schemas.microsoft.com/office/powerpoint/2010/main" val="334402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EE38E69-428E-43D3-B127-25EF3D7BFCEC}"/>
              </a:ext>
            </a:extLst>
          </p:cNvPr>
          <p:cNvSpPr>
            <a:spLocks noGrp="1" noChangeArrowheads="1"/>
          </p:cNvSpPr>
          <p:nvPr>
            <p:ph type="dt" sz="half" idx="10"/>
          </p:nvPr>
        </p:nvSpPr>
        <p:spPr>
          <a:ln/>
        </p:spPr>
        <p:txBody>
          <a:bodyPr/>
          <a:lstStyle>
            <a:lvl1pPr>
              <a:defRPr/>
            </a:lvl1pPr>
          </a:lstStyle>
          <a:p>
            <a:fld id="{3ADC003D-9C18-4C3F-B0B7-48BECABA9DE5}" type="datetime1">
              <a:rPr lang="en-US" altLang="en-US"/>
              <a:pPr/>
              <a:t>9/10/2020</a:t>
            </a:fld>
            <a:endParaRPr lang="en-US" altLang="en-US"/>
          </a:p>
        </p:txBody>
      </p:sp>
      <p:sp>
        <p:nvSpPr>
          <p:cNvPr id="3" name="Rectangle 5">
            <a:extLst>
              <a:ext uri="{FF2B5EF4-FFF2-40B4-BE49-F238E27FC236}">
                <a16:creationId xmlns:a16="http://schemas.microsoft.com/office/drawing/2014/main" id="{E7937C5B-8B82-41C0-9CE4-18A3C52F9E72}"/>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4" name="Rectangle 6">
            <a:extLst>
              <a:ext uri="{FF2B5EF4-FFF2-40B4-BE49-F238E27FC236}">
                <a16:creationId xmlns:a16="http://schemas.microsoft.com/office/drawing/2014/main" id="{08DD5B94-2AA3-4BAF-9DAD-BE486DDD49F1}"/>
              </a:ext>
            </a:extLst>
          </p:cNvPr>
          <p:cNvSpPr>
            <a:spLocks noGrp="1" noChangeArrowheads="1"/>
          </p:cNvSpPr>
          <p:nvPr>
            <p:ph type="sldNum" sz="quarter" idx="12"/>
          </p:nvPr>
        </p:nvSpPr>
        <p:spPr>
          <a:ln/>
        </p:spPr>
        <p:txBody>
          <a:bodyPr/>
          <a:lstStyle>
            <a:lvl1pPr>
              <a:defRPr/>
            </a:lvl1pPr>
          </a:lstStyle>
          <a:p>
            <a:fld id="{52DB99D5-939C-4570-B84B-96B80EBA4503}" type="slidenum">
              <a:rPr lang="en-US" altLang="en-US"/>
              <a:pPr/>
              <a:t>‹#›</a:t>
            </a:fld>
            <a:endParaRPr lang="en-US" altLang="en-US"/>
          </a:p>
        </p:txBody>
      </p:sp>
    </p:spTree>
    <p:extLst>
      <p:ext uri="{BB962C8B-B14F-4D97-AF65-F5344CB8AC3E}">
        <p14:creationId xmlns:p14="http://schemas.microsoft.com/office/powerpoint/2010/main" val="138512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6879921A-4027-4B03-B2AD-DB50CBD44541}"/>
              </a:ext>
            </a:extLst>
          </p:cNvPr>
          <p:cNvSpPr>
            <a:spLocks noGrp="1" noChangeArrowheads="1"/>
          </p:cNvSpPr>
          <p:nvPr>
            <p:ph type="dt" sz="half" idx="10"/>
          </p:nvPr>
        </p:nvSpPr>
        <p:spPr>
          <a:ln/>
        </p:spPr>
        <p:txBody>
          <a:bodyPr/>
          <a:lstStyle>
            <a:lvl1pPr>
              <a:defRPr/>
            </a:lvl1pPr>
          </a:lstStyle>
          <a:p>
            <a:fld id="{6334C4FE-6FA9-4793-8149-133B9C034CE3}" type="datetime1">
              <a:rPr lang="en-US" altLang="en-US"/>
              <a:pPr/>
              <a:t>9/10/2020</a:t>
            </a:fld>
            <a:endParaRPr lang="en-US" altLang="en-US"/>
          </a:p>
        </p:txBody>
      </p:sp>
      <p:sp>
        <p:nvSpPr>
          <p:cNvPr id="6" name="Rectangle 5">
            <a:extLst>
              <a:ext uri="{FF2B5EF4-FFF2-40B4-BE49-F238E27FC236}">
                <a16:creationId xmlns:a16="http://schemas.microsoft.com/office/drawing/2014/main" id="{7720799B-0AF8-474F-A660-A30EBFA5480E}"/>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2BE3BADE-2A01-4D8E-80C6-258EFBD5C773}"/>
              </a:ext>
            </a:extLst>
          </p:cNvPr>
          <p:cNvSpPr>
            <a:spLocks noGrp="1" noChangeArrowheads="1"/>
          </p:cNvSpPr>
          <p:nvPr>
            <p:ph type="sldNum" sz="quarter" idx="12"/>
          </p:nvPr>
        </p:nvSpPr>
        <p:spPr>
          <a:ln/>
        </p:spPr>
        <p:txBody>
          <a:bodyPr/>
          <a:lstStyle>
            <a:lvl1pPr>
              <a:defRPr/>
            </a:lvl1pPr>
          </a:lstStyle>
          <a:p>
            <a:fld id="{5F28DB90-61A0-4A29-93D2-7429EC9EB666}" type="slidenum">
              <a:rPr lang="en-US" altLang="en-US"/>
              <a:pPr/>
              <a:t>‹#›</a:t>
            </a:fld>
            <a:endParaRPr lang="en-US" altLang="en-US"/>
          </a:p>
        </p:txBody>
      </p:sp>
    </p:spTree>
    <p:extLst>
      <p:ext uri="{BB962C8B-B14F-4D97-AF65-F5344CB8AC3E}">
        <p14:creationId xmlns:p14="http://schemas.microsoft.com/office/powerpoint/2010/main" val="19735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a:extLst>
              <a:ext uri="{FF2B5EF4-FFF2-40B4-BE49-F238E27FC236}">
                <a16:creationId xmlns:a16="http://schemas.microsoft.com/office/drawing/2014/main" id="{B0655924-A157-4B72-BF6D-6ED258C30736}"/>
              </a:ext>
            </a:extLst>
          </p:cNvPr>
          <p:cNvSpPr>
            <a:spLocks noGrp="1" noChangeArrowheads="1"/>
          </p:cNvSpPr>
          <p:nvPr>
            <p:ph type="dt" sz="half" idx="10"/>
          </p:nvPr>
        </p:nvSpPr>
        <p:spPr>
          <a:ln/>
        </p:spPr>
        <p:txBody>
          <a:bodyPr/>
          <a:lstStyle>
            <a:lvl1pPr>
              <a:defRPr/>
            </a:lvl1pPr>
          </a:lstStyle>
          <a:p>
            <a:fld id="{51F52F10-8849-43B7-83FE-C7BD02C9A517}" type="datetime1">
              <a:rPr lang="en-US" altLang="en-US"/>
              <a:pPr/>
              <a:t>9/10/2020</a:t>
            </a:fld>
            <a:endParaRPr lang="en-US" altLang="en-US"/>
          </a:p>
        </p:txBody>
      </p:sp>
      <p:sp>
        <p:nvSpPr>
          <p:cNvPr id="6" name="Rectangle 5">
            <a:extLst>
              <a:ext uri="{FF2B5EF4-FFF2-40B4-BE49-F238E27FC236}">
                <a16:creationId xmlns:a16="http://schemas.microsoft.com/office/drawing/2014/main" id="{8115F161-F05D-419A-9049-CDC2DEDC73F4}"/>
              </a:ext>
            </a:extLst>
          </p:cNvPr>
          <p:cNvSpPr>
            <a:spLocks noGrp="1" noChangeArrowheads="1"/>
          </p:cNvSpPr>
          <p:nvPr>
            <p:ph type="ftr" sz="quarter" idx="11"/>
          </p:nvPr>
        </p:nvSpPr>
        <p:spPr>
          <a:ln/>
        </p:spPr>
        <p:txBody>
          <a:bodyPr/>
          <a:lstStyle>
            <a:lvl1pPr>
              <a:defRPr/>
            </a:lvl1pPr>
          </a:lstStyle>
          <a:p>
            <a:pPr>
              <a:defRPr/>
            </a:pPr>
            <a:r>
              <a:rPr lang="en-US"/>
              <a:t>Distributed Systems Lecture 5</a:t>
            </a:r>
          </a:p>
        </p:txBody>
      </p:sp>
      <p:sp>
        <p:nvSpPr>
          <p:cNvPr id="7" name="Rectangle 6">
            <a:extLst>
              <a:ext uri="{FF2B5EF4-FFF2-40B4-BE49-F238E27FC236}">
                <a16:creationId xmlns:a16="http://schemas.microsoft.com/office/drawing/2014/main" id="{1F8B8C83-73B3-489F-B493-40800A180123}"/>
              </a:ext>
            </a:extLst>
          </p:cNvPr>
          <p:cNvSpPr>
            <a:spLocks noGrp="1" noChangeArrowheads="1"/>
          </p:cNvSpPr>
          <p:nvPr>
            <p:ph type="sldNum" sz="quarter" idx="12"/>
          </p:nvPr>
        </p:nvSpPr>
        <p:spPr>
          <a:ln/>
        </p:spPr>
        <p:txBody>
          <a:bodyPr/>
          <a:lstStyle>
            <a:lvl1pPr>
              <a:defRPr/>
            </a:lvl1pPr>
          </a:lstStyle>
          <a:p>
            <a:fld id="{CC3A75BC-0121-4DCC-A22E-EA4A5F5E838B}" type="slidenum">
              <a:rPr lang="en-US" altLang="en-US"/>
              <a:pPr/>
              <a:t>‹#›</a:t>
            </a:fld>
            <a:endParaRPr lang="en-US" altLang="en-US"/>
          </a:p>
        </p:txBody>
      </p:sp>
    </p:spTree>
    <p:extLst>
      <p:ext uri="{BB962C8B-B14F-4D97-AF65-F5344CB8AC3E}">
        <p14:creationId xmlns:p14="http://schemas.microsoft.com/office/powerpoint/2010/main" val="404440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3664DE-1381-4CD7-937D-B2FF27A3D24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0CAB735-87C3-46CD-9D3E-7ACB78CCE643}"/>
              </a:ext>
            </a:extLst>
          </p:cNvPr>
          <p:cNvSpPr>
            <a:spLocks noGrp="1" noChangeArrowheads="1"/>
          </p:cNvSpPr>
          <p:nvPr>
            <p:ph type="body" idx="1"/>
          </p:nvPr>
        </p:nvSpPr>
        <p:spPr bwMode="auto">
          <a:xfrm>
            <a:off x="5334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46C6620-5A3A-41CE-B35D-BD7BD5D043D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B5E39375-578F-4B5D-88EB-639B3BB1A9DA}" type="datetime1">
              <a:rPr lang="en-US" altLang="en-US"/>
              <a:pPr/>
              <a:t>9/10/2020</a:t>
            </a:fld>
            <a:endParaRPr lang="en-US" altLang="en-US"/>
          </a:p>
        </p:txBody>
      </p:sp>
      <p:sp>
        <p:nvSpPr>
          <p:cNvPr id="1029" name="Rectangle 5">
            <a:extLst>
              <a:ext uri="{FF2B5EF4-FFF2-40B4-BE49-F238E27FC236}">
                <a16:creationId xmlns:a16="http://schemas.microsoft.com/office/drawing/2014/main" id="{5D898D28-753B-4631-A65C-D2A980EB9C1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ea typeface="ＭＳ Ｐゴシック" charset="0"/>
                <a:cs typeface="ＭＳ Ｐゴシック" charset="0"/>
              </a:defRPr>
            </a:lvl1pPr>
          </a:lstStyle>
          <a:p>
            <a:pPr>
              <a:defRPr/>
            </a:pPr>
            <a:r>
              <a:rPr lang="en-US"/>
              <a:t>Distributed Systems Lecture 5</a:t>
            </a:r>
          </a:p>
        </p:txBody>
      </p:sp>
      <p:sp>
        <p:nvSpPr>
          <p:cNvPr id="1030" name="Rectangle 6">
            <a:extLst>
              <a:ext uri="{FF2B5EF4-FFF2-40B4-BE49-F238E27FC236}">
                <a16:creationId xmlns:a16="http://schemas.microsoft.com/office/drawing/2014/main" id="{73CAA02B-4B98-4133-B27C-9E8955DE36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6A23DB7-B40E-49DE-B9C7-2C39E2109EA1}" type="slidenum">
              <a:rPr lang="en-US" altLang="en-US"/>
              <a:pPr/>
              <a:t>‹#›</a:t>
            </a:fld>
            <a:endParaRPr lang="en-US" altLang="en-US"/>
          </a:p>
        </p:txBody>
      </p:sp>
      <p:pic>
        <p:nvPicPr>
          <p:cNvPr id="1031" name="Picture 7" descr="infotechlogo">
            <a:extLst>
              <a:ext uri="{FF2B5EF4-FFF2-40B4-BE49-F238E27FC236}">
                <a16:creationId xmlns:a16="http://schemas.microsoft.com/office/drawing/2014/main" id="{DDF9D60F-E5FE-456A-99A5-32B8845F16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6670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2000" b="1">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4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2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613AE609-61BE-4D7F-B631-FE3B5D6400BE}"/>
              </a:ext>
            </a:extLst>
          </p:cNvPr>
          <p:cNvSpPr txBox="1">
            <a:spLocks noChangeArrowheads="1"/>
          </p:cNvSpPr>
          <p:nvPr/>
        </p:nvSpPr>
        <p:spPr bwMode="auto">
          <a:xfrm>
            <a:off x="571500" y="1676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WEEK 7</a:t>
            </a:r>
          </a:p>
        </p:txBody>
      </p:sp>
      <p:sp>
        <p:nvSpPr>
          <p:cNvPr id="4" name="Text Box 6">
            <a:extLst>
              <a:ext uri="{FF2B5EF4-FFF2-40B4-BE49-F238E27FC236}">
                <a16:creationId xmlns:a16="http://schemas.microsoft.com/office/drawing/2014/main" id="{F120698E-88C8-4658-94A4-DB076DA5D1A5}"/>
              </a:ext>
            </a:extLst>
          </p:cNvPr>
          <p:cNvSpPr txBox="1">
            <a:spLocks noChangeArrowheads="1"/>
          </p:cNvSpPr>
          <p:nvPr/>
        </p:nvSpPr>
        <p:spPr bwMode="auto">
          <a:xfrm>
            <a:off x="571500" y="7620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3200" b="1" dirty="0">
                <a:latin typeface="Times New Roman" panose="02020603050405020304" pitchFamily="18" charset="0"/>
              </a:rPr>
              <a:t>FIT3143</a:t>
            </a:r>
          </a:p>
        </p:txBody>
      </p:sp>
      <p:sp>
        <p:nvSpPr>
          <p:cNvPr id="6" name="Text Box 7">
            <a:extLst>
              <a:ext uri="{FF2B5EF4-FFF2-40B4-BE49-F238E27FC236}">
                <a16:creationId xmlns:a16="http://schemas.microsoft.com/office/drawing/2014/main" id="{1B189E9B-334F-4DA0-B699-D2AF9EE94090}"/>
              </a:ext>
            </a:extLst>
          </p:cNvPr>
          <p:cNvSpPr txBox="1">
            <a:spLocks noChangeArrowheads="1"/>
          </p:cNvSpPr>
          <p:nvPr/>
        </p:nvSpPr>
        <p:spPr bwMode="auto">
          <a:xfrm>
            <a:off x="813352" y="2971800"/>
            <a:ext cx="7772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None/>
            </a:pPr>
            <a:r>
              <a:rPr lang="en-US" altLang="en-US" sz="3200" dirty="0"/>
              <a:t>FAULTS &amp; DISTRIBUTED </a:t>
            </a:r>
            <a:r>
              <a:rPr lang="en-MY" sz="3200" dirty="0"/>
              <a:t>CONSENSUS</a:t>
            </a:r>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0A885EAD-9E1C-495C-A1EE-DF5CB8CD1C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B5773E1-E408-4976-8E9A-4E530DF96A0B}" type="datetime1">
              <a:rPr lang="en-US" altLang="en-US" sz="1400"/>
              <a:pPr eaLnBrk="1" hangingPunct="1"/>
              <a:t>9/10/2020</a:t>
            </a:fld>
            <a:endParaRPr lang="en-US" altLang="en-US" sz="1400"/>
          </a:p>
        </p:txBody>
      </p:sp>
      <p:sp>
        <p:nvSpPr>
          <p:cNvPr id="25603" name="Slide Number Placeholder 5">
            <a:extLst>
              <a:ext uri="{FF2B5EF4-FFF2-40B4-BE49-F238E27FC236}">
                <a16:creationId xmlns:a16="http://schemas.microsoft.com/office/drawing/2014/main" id="{712D3B2F-6F62-4FC3-AEFF-E4DF02933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43E032D-A5EB-4723-BACA-D7935F11727B}" type="slidenum">
              <a:rPr lang="en-US" altLang="en-US" sz="1400"/>
              <a:pPr eaLnBrk="1" hangingPunct="1"/>
              <a:t>10</a:t>
            </a:fld>
            <a:endParaRPr lang="en-US" altLang="en-US" sz="1400"/>
          </a:p>
        </p:txBody>
      </p:sp>
      <p:sp>
        <p:nvSpPr>
          <p:cNvPr id="25604" name="Rectangle 2">
            <a:extLst>
              <a:ext uri="{FF2B5EF4-FFF2-40B4-BE49-F238E27FC236}">
                <a16:creationId xmlns:a16="http://schemas.microsoft.com/office/drawing/2014/main" id="{E8C0D380-4483-4DEC-8B6F-B99F1693EDD9}"/>
              </a:ext>
            </a:extLst>
          </p:cNvPr>
          <p:cNvSpPr>
            <a:spLocks noGrp="1" noChangeArrowheads="1"/>
          </p:cNvSpPr>
          <p:nvPr>
            <p:ph type="title"/>
          </p:nvPr>
        </p:nvSpPr>
        <p:spPr/>
        <p:txBody>
          <a:bodyPr/>
          <a:lstStyle/>
          <a:p>
            <a:pPr eaLnBrk="1" hangingPunct="1"/>
            <a:r>
              <a:rPr lang="en-AU" altLang="en-US"/>
              <a:t>Classification of failures</a:t>
            </a:r>
          </a:p>
        </p:txBody>
      </p:sp>
      <p:sp>
        <p:nvSpPr>
          <p:cNvPr id="25605" name="Rectangle 3">
            <a:extLst>
              <a:ext uri="{FF2B5EF4-FFF2-40B4-BE49-F238E27FC236}">
                <a16:creationId xmlns:a16="http://schemas.microsoft.com/office/drawing/2014/main" id="{0FE4F4C6-05D7-42FA-8BAD-7002B3631A16}"/>
              </a:ext>
            </a:extLst>
          </p:cNvPr>
          <p:cNvSpPr>
            <a:spLocks noGrp="1" noChangeArrowheads="1"/>
          </p:cNvSpPr>
          <p:nvPr>
            <p:ph type="body" idx="1"/>
          </p:nvPr>
        </p:nvSpPr>
        <p:spPr>
          <a:xfrm>
            <a:off x="457200" y="1417638"/>
            <a:ext cx="8229600" cy="3810000"/>
          </a:xfrm>
        </p:spPr>
        <p:txBody>
          <a:bodyPr/>
          <a:lstStyle/>
          <a:p>
            <a:pPr eaLnBrk="1" hangingPunct="1"/>
            <a:r>
              <a:rPr lang="en-AU" altLang="en-US" sz="1800" dirty="0"/>
              <a:t>Some possible causes of the Byzantine failures are:</a:t>
            </a:r>
            <a:br>
              <a:rPr lang="en-AU" altLang="en-US" sz="1800" dirty="0"/>
            </a:br>
            <a:br>
              <a:rPr lang="en-AU" altLang="en-US" sz="1800" dirty="0"/>
            </a:br>
            <a:endParaRPr lang="en-AU" altLang="en-US" sz="1800" dirty="0"/>
          </a:p>
          <a:p>
            <a:pPr lvl="1" eaLnBrk="1" hangingPunct="1"/>
            <a:r>
              <a:rPr lang="en-AU" altLang="en-US" sz="1800" dirty="0"/>
              <a:t>total or partial breakdown of a link joining </a:t>
            </a:r>
            <a:r>
              <a:rPr lang="en-AU" altLang="en-US" sz="1800" b="1" i="1" dirty="0">
                <a:latin typeface="Times New Roman" panose="02020603050405020304" pitchFamily="18" charset="0"/>
              </a:rPr>
              <a:t>i</a:t>
            </a:r>
            <a:r>
              <a:rPr lang="en-AU" altLang="en-US" sz="1800" dirty="0"/>
              <a:t> with one of its neighbours</a:t>
            </a:r>
          </a:p>
          <a:p>
            <a:pPr lvl="1" eaLnBrk="1" hangingPunct="1"/>
            <a:endParaRPr lang="en-AU" altLang="en-US" sz="1800" dirty="0"/>
          </a:p>
          <a:p>
            <a:pPr lvl="1" eaLnBrk="1" hangingPunct="1"/>
            <a:r>
              <a:rPr lang="en-AU" altLang="en-US" sz="1800" dirty="0"/>
              <a:t>software problems in process </a:t>
            </a:r>
            <a:r>
              <a:rPr lang="en-AU" altLang="en-US" sz="1800" b="1" i="1" dirty="0">
                <a:latin typeface="Times New Roman" panose="02020603050405020304" pitchFamily="18" charset="0"/>
              </a:rPr>
              <a:t>i</a:t>
            </a:r>
          </a:p>
          <a:p>
            <a:pPr lvl="1" eaLnBrk="1" hangingPunct="1"/>
            <a:endParaRPr lang="en-AU" altLang="en-US" sz="1800" dirty="0"/>
          </a:p>
          <a:p>
            <a:pPr lvl="1" eaLnBrk="1" hangingPunct="1"/>
            <a:r>
              <a:rPr lang="en-AU" altLang="en-US" sz="1800" dirty="0"/>
              <a:t>hardware synchronization problems – assume that every neighbour is connected to the same bus, and reading the same copy sent out by </a:t>
            </a:r>
            <a:r>
              <a:rPr lang="en-AU" altLang="en-US" sz="1800" b="1" i="1" dirty="0">
                <a:latin typeface="Times New Roman" panose="02020603050405020304" pitchFamily="18" charset="0"/>
              </a:rPr>
              <a:t>i</a:t>
            </a:r>
            <a:r>
              <a:rPr lang="en-AU" altLang="en-US" sz="1800" dirty="0"/>
              <a:t>, but since the clocks are not perfectly synchronized, they may not  read the value of </a:t>
            </a:r>
            <a:r>
              <a:rPr lang="en-AU" altLang="en-US" sz="1800" b="1" i="1" dirty="0">
                <a:latin typeface="Times New Roman" panose="02020603050405020304" pitchFamily="18" charset="0"/>
              </a:rPr>
              <a:t>x</a:t>
            </a:r>
            <a:r>
              <a:rPr lang="en-AU" altLang="en-US" sz="1800" dirty="0"/>
              <a:t> at the same time. If value of </a:t>
            </a:r>
            <a:r>
              <a:rPr lang="en-AU" altLang="en-US" sz="1800" b="1" i="1" dirty="0">
                <a:latin typeface="Times New Roman" panose="02020603050405020304" pitchFamily="18" charset="0"/>
              </a:rPr>
              <a:t>x</a:t>
            </a:r>
            <a:r>
              <a:rPr lang="en-AU" altLang="en-US" sz="1800" dirty="0"/>
              <a:t> varies with time, then different neighbours of </a:t>
            </a:r>
            <a:r>
              <a:rPr lang="en-AU" altLang="en-US" sz="1800" b="1" i="1" dirty="0">
                <a:latin typeface="Times New Roman" panose="02020603050405020304" pitchFamily="18" charset="0"/>
              </a:rPr>
              <a:t>i</a:t>
            </a:r>
            <a:r>
              <a:rPr lang="en-AU" altLang="en-US" sz="1800" dirty="0"/>
              <a:t> may read different values of </a:t>
            </a:r>
            <a:r>
              <a:rPr lang="en-AU" altLang="en-US" sz="1800" b="1" i="1" dirty="0">
                <a:latin typeface="Times New Roman" panose="02020603050405020304" pitchFamily="18" charset="0"/>
              </a:rPr>
              <a:t>x</a:t>
            </a:r>
            <a:r>
              <a:rPr lang="en-AU" altLang="en-US" sz="1800" dirty="0"/>
              <a:t> from process </a:t>
            </a:r>
            <a:r>
              <a:rPr lang="en-AU" altLang="en-US" sz="1800" b="1" i="1" dirty="0">
                <a:latin typeface="Times New Roman" panose="02020603050405020304" pitchFamily="18" charset="0"/>
              </a:rPr>
              <a:t>i</a:t>
            </a:r>
            <a:r>
              <a:rPr lang="en-AU" altLang="en-US" sz="1800" dirty="0"/>
              <a:t>.</a:t>
            </a:r>
          </a:p>
          <a:p>
            <a:pPr eaLnBrk="1" hangingPunct="1"/>
            <a:endParaRPr lang="en-AU"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245AA2C4-46FD-4396-8746-3D995BD8197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4B3805A-3025-462F-8A0B-0D4553BEA332}" type="datetime1">
              <a:rPr lang="en-US" altLang="en-US" sz="1400"/>
              <a:pPr eaLnBrk="1" hangingPunct="1"/>
              <a:t>9/10/2020</a:t>
            </a:fld>
            <a:endParaRPr lang="en-US" altLang="en-US" sz="1400"/>
          </a:p>
        </p:txBody>
      </p:sp>
      <p:sp>
        <p:nvSpPr>
          <p:cNvPr id="26627" name="Slide Number Placeholder 5">
            <a:extLst>
              <a:ext uri="{FF2B5EF4-FFF2-40B4-BE49-F238E27FC236}">
                <a16:creationId xmlns:a16="http://schemas.microsoft.com/office/drawing/2014/main" id="{0EB4E056-198E-487B-8AB3-A7F261F663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D987F1C-B748-4C5B-B456-67A50AF1235D}" type="slidenum">
              <a:rPr lang="en-US" altLang="en-US" sz="1400"/>
              <a:pPr eaLnBrk="1" hangingPunct="1"/>
              <a:t>11</a:t>
            </a:fld>
            <a:endParaRPr lang="en-US" altLang="en-US" sz="1400"/>
          </a:p>
        </p:txBody>
      </p:sp>
      <p:sp>
        <p:nvSpPr>
          <p:cNvPr id="26628" name="Rectangle 2">
            <a:extLst>
              <a:ext uri="{FF2B5EF4-FFF2-40B4-BE49-F238E27FC236}">
                <a16:creationId xmlns:a16="http://schemas.microsoft.com/office/drawing/2014/main" id="{0339F490-948B-4E00-B39B-49B54EB47FD8}"/>
              </a:ext>
            </a:extLst>
          </p:cNvPr>
          <p:cNvSpPr>
            <a:spLocks noGrp="1" noChangeArrowheads="1"/>
          </p:cNvSpPr>
          <p:nvPr>
            <p:ph type="title"/>
          </p:nvPr>
        </p:nvSpPr>
        <p:spPr/>
        <p:txBody>
          <a:bodyPr/>
          <a:lstStyle/>
          <a:p>
            <a:pPr eaLnBrk="1" hangingPunct="1"/>
            <a:r>
              <a:rPr lang="en-AU" altLang="en-US"/>
              <a:t>Classification of failures</a:t>
            </a:r>
          </a:p>
        </p:txBody>
      </p:sp>
      <p:sp>
        <p:nvSpPr>
          <p:cNvPr id="26630" name="Rectangle 3">
            <a:extLst>
              <a:ext uri="{FF2B5EF4-FFF2-40B4-BE49-F238E27FC236}">
                <a16:creationId xmlns:a16="http://schemas.microsoft.com/office/drawing/2014/main" id="{61C48F3F-65DC-4C0C-8189-949BCFCE08BE}"/>
              </a:ext>
            </a:extLst>
          </p:cNvPr>
          <p:cNvSpPr>
            <a:spLocks noGrp="1" noChangeArrowheads="1"/>
          </p:cNvSpPr>
          <p:nvPr>
            <p:ph type="body" idx="1"/>
          </p:nvPr>
        </p:nvSpPr>
        <p:spPr>
          <a:xfrm>
            <a:off x="533400" y="1219200"/>
            <a:ext cx="8229600" cy="5029200"/>
          </a:xfrm>
        </p:spPr>
        <p:txBody>
          <a:bodyPr/>
          <a:lstStyle/>
          <a:p>
            <a:pPr algn="just" eaLnBrk="1" hangingPunct="1">
              <a:buFontTx/>
              <a:buNone/>
            </a:pPr>
            <a:r>
              <a:rPr lang="en-AU" altLang="en-US" sz="1800" b="1" dirty="0"/>
              <a:t>Software Failure</a:t>
            </a:r>
            <a:endParaRPr lang="en-AU" altLang="en-US" sz="1800" dirty="0"/>
          </a:p>
          <a:p>
            <a:pPr algn="just" eaLnBrk="1" hangingPunct="1"/>
            <a:r>
              <a:rPr lang="en-AU" altLang="en-US" sz="1800" dirty="0"/>
              <a:t>Primary causes of software failure:</a:t>
            </a:r>
            <a:endParaRPr lang="en-AU" altLang="en-US" sz="1800" b="1" dirty="0"/>
          </a:p>
          <a:p>
            <a:pPr algn="just" eaLnBrk="1" hangingPunct="1"/>
            <a:r>
              <a:rPr lang="en-AU" altLang="en-US" sz="1800" b="1" dirty="0"/>
              <a:t>Coding error or human errors</a:t>
            </a:r>
            <a:r>
              <a:rPr lang="en-AU" altLang="en-US" sz="1800" dirty="0"/>
              <a:t>: program fails to use the appropriate physical parameters. September 23, 1999 NASA lost $125 million Mars Orbiter spacecraft because one engineering team used metric units while another used English units, leading to a navigation fiasco, causing it to burn in the atmosphere.</a:t>
            </a:r>
          </a:p>
          <a:p>
            <a:pPr algn="just" eaLnBrk="1" hangingPunct="1"/>
            <a:endParaRPr lang="en-AU" altLang="en-US" sz="1800" b="1" dirty="0"/>
          </a:p>
          <a:p>
            <a:pPr algn="just" eaLnBrk="1" hangingPunct="1"/>
            <a:r>
              <a:rPr lang="en-AU" altLang="en-US" sz="1800" b="1" dirty="0"/>
              <a:t>Software design error</a:t>
            </a:r>
            <a:r>
              <a:rPr lang="en-AU" altLang="en-US" sz="1800" dirty="0"/>
              <a:t> – Mars pathfinder mission landed flawlessly on the Martial surface on July 4, 1997. However, later its communication failed due to a design flaw in the real-time embedded software kernel VxWorks. The problem was later diagnosed to be caused due to </a:t>
            </a:r>
            <a:r>
              <a:rPr lang="en-AU" altLang="en-US" sz="1800" b="1" dirty="0"/>
              <a:t>priority inversion</a:t>
            </a:r>
            <a:endParaRPr lang="en-AU" altLang="en-US" sz="1400" b="1" dirty="0"/>
          </a:p>
          <a:p>
            <a:pPr lvl="1" algn="just" eaLnBrk="1" hangingPunct="1"/>
            <a:r>
              <a:rPr lang="en-AU" altLang="en-US" sz="1400" dirty="0"/>
              <a:t>Priority inversion: Low priority task </a:t>
            </a:r>
            <a:r>
              <a:rPr lang="en-AU" altLang="en-US" sz="1400" b="1" dirty="0"/>
              <a:t>LP </a:t>
            </a:r>
            <a:r>
              <a:rPr lang="en-AU" altLang="en-US" sz="1400" dirty="0"/>
              <a:t>locks file </a:t>
            </a:r>
            <a:r>
              <a:rPr lang="en-AU" altLang="en-US" sz="1400" b="1" dirty="0"/>
              <a:t>F</a:t>
            </a:r>
          </a:p>
          <a:p>
            <a:pPr lvl="1" algn="just" eaLnBrk="1" hangingPunct="1"/>
            <a:r>
              <a:rPr lang="en-AU" altLang="en-US" sz="1400" dirty="0"/>
              <a:t>High priority task </a:t>
            </a:r>
            <a:r>
              <a:rPr lang="en-AU" altLang="en-US" sz="1400" b="1" dirty="0"/>
              <a:t>HP </a:t>
            </a:r>
            <a:r>
              <a:rPr lang="en-AU" altLang="en-US" sz="1400" dirty="0"/>
              <a:t>is scheduled next, it also needs to lock file </a:t>
            </a:r>
            <a:r>
              <a:rPr lang="en-AU" altLang="en-US" sz="1400" b="1" dirty="0"/>
              <a:t>F</a:t>
            </a:r>
            <a:endParaRPr lang="en-AU" altLang="en-US" sz="1400" dirty="0"/>
          </a:p>
          <a:p>
            <a:pPr lvl="1" algn="just" eaLnBrk="1" hangingPunct="1"/>
            <a:r>
              <a:rPr lang="en-AU" altLang="en-US" sz="1400" dirty="0"/>
              <a:t>A medium priority </a:t>
            </a:r>
            <a:r>
              <a:rPr lang="en-AU" altLang="en-US" sz="1400" b="1" dirty="0"/>
              <a:t>MP </a:t>
            </a:r>
            <a:r>
              <a:rPr lang="en-AU" altLang="en-US" sz="1400" dirty="0"/>
              <a:t>task (with high CPU requirement) becomes ready to run</a:t>
            </a:r>
          </a:p>
          <a:p>
            <a:pPr lvl="1" algn="just" eaLnBrk="1" hangingPunct="1"/>
            <a:r>
              <a:rPr lang="en-AU" altLang="en-US" sz="1400" b="1" dirty="0"/>
              <a:t>MP </a:t>
            </a:r>
            <a:r>
              <a:rPr lang="en-AU" altLang="en-US" sz="1400" dirty="0"/>
              <a:t>is the highest priority unblocked task, its allowed to run, consumes all CPU</a:t>
            </a:r>
          </a:p>
          <a:p>
            <a:pPr lvl="1" algn="just" eaLnBrk="1" hangingPunct="1"/>
            <a:r>
              <a:rPr lang="en-AU" altLang="en-US" sz="1400" b="1" dirty="0"/>
              <a:t>LP </a:t>
            </a:r>
            <a:r>
              <a:rPr lang="en-AU" altLang="en-US" sz="1400" dirty="0"/>
              <a:t>has no CPU, it stops. </a:t>
            </a:r>
            <a:r>
              <a:rPr lang="en-AU" altLang="en-US" sz="1400" b="1" dirty="0"/>
              <a:t> HP ‘s </a:t>
            </a:r>
            <a:r>
              <a:rPr lang="en-AU" altLang="en-US" sz="1400" dirty="0"/>
              <a:t>priority &lt; </a:t>
            </a:r>
            <a:r>
              <a:rPr lang="en-AU" altLang="en-US" sz="1400" b="1" dirty="0"/>
              <a:t>MP’s </a:t>
            </a:r>
            <a:r>
              <a:rPr lang="en-AU" altLang="en-US" sz="1400" dirty="0"/>
              <a:t> </a:t>
            </a:r>
            <a:r>
              <a:rPr lang="en-AU" altLang="en-US" sz="1400" dirty="0" err="1"/>
              <a:t>prioirity</a:t>
            </a:r>
            <a:r>
              <a:rPr lang="en-AU" altLang="en-US" sz="1400" dirty="0"/>
              <a:t> (priority inversion)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3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a:extLst>
              <a:ext uri="{FF2B5EF4-FFF2-40B4-BE49-F238E27FC236}">
                <a16:creationId xmlns:a16="http://schemas.microsoft.com/office/drawing/2014/main" id="{191D2D83-BC18-4C9D-89B3-2621FEB7539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F5993C6-8A68-4D3F-AE81-52F312D86D8A}" type="datetime1">
              <a:rPr lang="en-US" altLang="en-US" sz="1400"/>
              <a:pPr eaLnBrk="1" hangingPunct="1"/>
              <a:t>9/10/2020</a:t>
            </a:fld>
            <a:endParaRPr lang="en-US" altLang="en-US" sz="1400"/>
          </a:p>
        </p:txBody>
      </p:sp>
      <p:sp>
        <p:nvSpPr>
          <p:cNvPr id="28675" name="Slide Number Placeholder 5">
            <a:extLst>
              <a:ext uri="{FF2B5EF4-FFF2-40B4-BE49-F238E27FC236}">
                <a16:creationId xmlns:a16="http://schemas.microsoft.com/office/drawing/2014/main" id="{47DCB87D-A6EC-43B7-9F86-0AC442A858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681DEC-7292-43C1-BD0E-5D7267DA7E30}" type="slidenum">
              <a:rPr lang="en-US" altLang="en-US" sz="1400"/>
              <a:pPr eaLnBrk="1" hangingPunct="1"/>
              <a:t>12</a:t>
            </a:fld>
            <a:endParaRPr lang="en-US" altLang="en-US" sz="1400"/>
          </a:p>
        </p:txBody>
      </p:sp>
      <p:sp>
        <p:nvSpPr>
          <p:cNvPr id="28676" name="Rectangle 2">
            <a:extLst>
              <a:ext uri="{FF2B5EF4-FFF2-40B4-BE49-F238E27FC236}">
                <a16:creationId xmlns:a16="http://schemas.microsoft.com/office/drawing/2014/main" id="{331CCA7A-4645-4BD0-BC64-D5BE182A7D98}"/>
              </a:ext>
            </a:extLst>
          </p:cNvPr>
          <p:cNvSpPr>
            <a:spLocks noGrp="1" noChangeArrowheads="1"/>
          </p:cNvSpPr>
          <p:nvPr>
            <p:ph type="title"/>
          </p:nvPr>
        </p:nvSpPr>
        <p:spPr/>
        <p:txBody>
          <a:bodyPr/>
          <a:lstStyle/>
          <a:p>
            <a:pPr eaLnBrk="1" hangingPunct="1"/>
            <a:r>
              <a:rPr lang="en-AU" altLang="en-US"/>
              <a:t>Classification of failures</a:t>
            </a:r>
          </a:p>
        </p:txBody>
      </p:sp>
      <p:sp>
        <p:nvSpPr>
          <p:cNvPr id="28677" name="Rectangle 3">
            <a:extLst>
              <a:ext uri="{FF2B5EF4-FFF2-40B4-BE49-F238E27FC236}">
                <a16:creationId xmlns:a16="http://schemas.microsoft.com/office/drawing/2014/main" id="{4F59F187-2352-40F4-BEB8-C51CA1632E4C}"/>
              </a:ext>
            </a:extLst>
          </p:cNvPr>
          <p:cNvSpPr>
            <a:spLocks noGrp="1" noChangeArrowheads="1"/>
          </p:cNvSpPr>
          <p:nvPr>
            <p:ph type="body" idx="1"/>
          </p:nvPr>
        </p:nvSpPr>
        <p:spPr>
          <a:xfrm>
            <a:off x="609600" y="1524000"/>
            <a:ext cx="8229600" cy="4648200"/>
          </a:xfrm>
        </p:spPr>
        <p:txBody>
          <a:bodyPr/>
          <a:lstStyle/>
          <a:p>
            <a:pPr algn="just" eaLnBrk="1" hangingPunct="1"/>
            <a:r>
              <a:rPr lang="en-AU" altLang="en-US" sz="1800" b="1"/>
              <a:t>Memory Leaks</a:t>
            </a:r>
            <a:endParaRPr lang="en-AU" altLang="en-US" sz="1800"/>
          </a:p>
          <a:p>
            <a:pPr lvl="1" algn="just" eaLnBrk="1" hangingPunct="1"/>
            <a:r>
              <a:rPr lang="en-AU" altLang="en-US" sz="1800"/>
              <a:t>Processes fail to fully free up the physical memory that has been allocated to them. This effectively reduces the size of available physical memory over time. When the available memory falls below the minimum requirement by the system, a crash becomes inevitable. </a:t>
            </a:r>
          </a:p>
          <a:p>
            <a:pPr algn="just" eaLnBrk="1" hangingPunct="1">
              <a:buFontTx/>
              <a:buNone/>
            </a:pPr>
            <a:endParaRPr lang="en-AU" altLang="en-US" sz="1800"/>
          </a:p>
          <a:p>
            <a:pPr algn="just" eaLnBrk="1" hangingPunct="1">
              <a:buFontTx/>
              <a:buNone/>
            </a:pPr>
            <a:endParaRPr lang="en-AU" altLang="en-US" sz="1800"/>
          </a:p>
          <a:p>
            <a:pPr algn="just" eaLnBrk="1" hangingPunct="1"/>
            <a:r>
              <a:rPr lang="en-AU" altLang="en-US" sz="1800"/>
              <a:t>Problem with inadequacy of specification e.g. Y2K bug</a:t>
            </a:r>
          </a:p>
          <a:p>
            <a:pPr algn="just" eaLnBrk="1" hangingPunct="1">
              <a:buFontTx/>
              <a:buNone/>
            </a:pPr>
            <a:br>
              <a:rPr lang="en-AU" altLang="en-US" sz="1800"/>
            </a:br>
            <a:br>
              <a:rPr lang="en-AU" altLang="en-US" sz="1800"/>
            </a:br>
            <a:r>
              <a:rPr lang="en-AU" altLang="en-US" sz="1800" b="1"/>
              <a:t>Note:</a:t>
            </a:r>
            <a:r>
              <a:rPr lang="en-AU" altLang="en-US" sz="1800"/>
              <a:t> that many of the </a:t>
            </a:r>
            <a:r>
              <a:rPr lang="en-AU" altLang="en-US" sz="1800" b="1"/>
              <a:t>failures </a:t>
            </a:r>
            <a:r>
              <a:rPr lang="en-AU" altLang="en-US" sz="1800"/>
              <a:t>like crash, omission, transient and Byzantine can be caused by </a:t>
            </a:r>
            <a:r>
              <a:rPr lang="en-AU" altLang="en-US" sz="1800" b="1"/>
              <a:t>software bugs</a:t>
            </a:r>
            <a:r>
              <a:rPr lang="en-AU" altLang="en-US" sz="1800"/>
              <a:t>. For example, a poorly designed loop that does not terminate can mimic a </a:t>
            </a:r>
            <a:r>
              <a:rPr lang="en-AU" altLang="en-US" sz="1800" b="1"/>
              <a:t>crash failure </a:t>
            </a:r>
            <a:r>
              <a:rPr lang="en-AU" altLang="en-US" sz="1800"/>
              <a:t>in the sender process. An inadequate policy in the router software can cause packets to drop and trigger </a:t>
            </a:r>
            <a:r>
              <a:rPr lang="en-AU" altLang="en-US" sz="1800" b="1"/>
              <a:t>omission failure</a:t>
            </a:r>
            <a:r>
              <a:rPr lang="en-AU" altLang="en-US" sz="18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FA83335B-5278-4C1E-B44B-15A3770F72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E6935B-2BA6-4B9A-8DDA-F93F3E4E138C}" type="datetime1">
              <a:rPr lang="en-US" altLang="en-US" sz="1400"/>
              <a:pPr eaLnBrk="1" hangingPunct="1"/>
              <a:t>9/10/2020</a:t>
            </a:fld>
            <a:endParaRPr lang="en-US" altLang="en-US" sz="1400"/>
          </a:p>
        </p:txBody>
      </p:sp>
      <p:sp>
        <p:nvSpPr>
          <p:cNvPr id="29699" name="Slide Number Placeholder 5">
            <a:extLst>
              <a:ext uri="{FF2B5EF4-FFF2-40B4-BE49-F238E27FC236}">
                <a16:creationId xmlns:a16="http://schemas.microsoft.com/office/drawing/2014/main" id="{05FF8CD1-6BE0-4788-8D2E-42DD825EDE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7745C6D-1DE4-40D3-85A2-CFA76AA6EF18}" type="slidenum">
              <a:rPr lang="en-US" altLang="en-US" sz="1400"/>
              <a:pPr eaLnBrk="1" hangingPunct="1"/>
              <a:t>13</a:t>
            </a:fld>
            <a:endParaRPr lang="en-US" altLang="en-US" sz="1400"/>
          </a:p>
        </p:txBody>
      </p:sp>
      <p:sp>
        <p:nvSpPr>
          <p:cNvPr id="29700" name="Rectangle 2">
            <a:extLst>
              <a:ext uri="{FF2B5EF4-FFF2-40B4-BE49-F238E27FC236}">
                <a16:creationId xmlns:a16="http://schemas.microsoft.com/office/drawing/2014/main" id="{01C53099-7159-4B3A-AD75-A45BEB0F81C3}"/>
              </a:ext>
            </a:extLst>
          </p:cNvPr>
          <p:cNvSpPr>
            <a:spLocks noGrp="1" noChangeArrowheads="1"/>
          </p:cNvSpPr>
          <p:nvPr>
            <p:ph type="title"/>
          </p:nvPr>
        </p:nvSpPr>
        <p:spPr/>
        <p:txBody>
          <a:bodyPr/>
          <a:lstStyle/>
          <a:p>
            <a:pPr eaLnBrk="1" hangingPunct="1"/>
            <a:r>
              <a:rPr lang="en-AU" altLang="en-US"/>
              <a:t>Classification of failures</a:t>
            </a:r>
          </a:p>
        </p:txBody>
      </p:sp>
      <p:sp>
        <p:nvSpPr>
          <p:cNvPr id="29701" name="Rectangle 3">
            <a:extLst>
              <a:ext uri="{FF2B5EF4-FFF2-40B4-BE49-F238E27FC236}">
                <a16:creationId xmlns:a16="http://schemas.microsoft.com/office/drawing/2014/main" id="{0A306F99-167C-4670-B574-4A659AFCF337}"/>
              </a:ext>
            </a:extLst>
          </p:cNvPr>
          <p:cNvSpPr>
            <a:spLocks noGrp="1" noChangeArrowheads="1"/>
          </p:cNvSpPr>
          <p:nvPr>
            <p:ph type="body" idx="1"/>
          </p:nvPr>
        </p:nvSpPr>
        <p:spPr>
          <a:xfrm>
            <a:off x="609600" y="1219200"/>
            <a:ext cx="7924800" cy="3657600"/>
          </a:xfrm>
        </p:spPr>
        <p:txBody>
          <a:bodyPr/>
          <a:lstStyle/>
          <a:p>
            <a:pPr algn="just" eaLnBrk="1" hangingPunct="1"/>
            <a:r>
              <a:rPr lang="en-AU" altLang="en-US" sz="1800" b="1" dirty="0"/>
              <a:t>Temporal Failure</a:t>
            </a:r>
          </a:p>
          <a:p>
            <a:pPr algn="just" eaLnBrk="1" hangingPunct="1">
              <a:buFontTx/>
              <a:buNone/>
            </a:pPr>
            <a:r>
              <a:rPr lang="en-AU" altLang="en-US" sz="1800" dirty="0"/>
              <a:t>	</a:t>
            </a:r>
            <a:br>
              <a:rPr lang="en-AU" altLang="en-US" sz="1800" dirty="0"/>
            </a:br>
            <a:br>
              <a:rPr lang="en-AU" altLang="en-US" sz="1800" dirty="0"/>
            </a:br>
            <a:r>
              <a:rPr lang="en-AU" altLang="en-US" sz="1800" dirty="0"/>
              <a:t>Real-time systems require actions to be completed within a specific time frame. When this time limit is not met, a temporal failure occurs.</a:t>
            </a:r>
            <a:endParaRPr lang="en-AU" altLang="en-US" sz="1800" b="1" dirty="0"/>
          </a:p>
          <a:p>
            <a:pPr algn="just" eaLnBrk="1" hangingPunct="1">
              <a:buFontTx/>
              <a:buNone/>
            </a:pPr>
            <a:endParaRPr lang="en-AU" altLang="en-US" sz="1800" b="1" dirty="0"/>
          </a:p>
          <a:p>
            <a:pPr algn="just" eaLnBrk="1" hangingPunct="1">
              <a:buFontTx/>
              <a:buNone/>
            </a:pPr>
            <a:endParaRPr lang="en-AU" altLang="en-US" sz="1800" b="1" dirty="0"/>
          </a:p>
          <a:p>
            <a:pPr eaLnBrk="1" hangingPunct="1"/>
            <a:r>
              <a:rPr lang="en-AU" altLang="en-US" sz="1800" b="1" dirty="0"/>
              <a:t>Security Failure</a:t>
            </a:r>
            <a:br>
              <a:rPr lang="en-AU" altLang="en-US" sz="1800" b="1" dirty="0"/>
            </a:br>
            <a:br>
              <a:rPr lang="en-AU" altLang="en-US" sz="1800" b="1" dirty="0"/>
            </a:br>
            <a:br>
              <a:rPr lang="en-AU" altLang="en-US" sz="1800" b="1" dirty="0"/>
            </a:br>
            <a:r>
              <a:rPr lang="en-AU" altLang="en-US" sz="1800" dirty="0"/>
              <a:t>Virus and other malicious software may lead to unexpected behaviour that manifests itself as a system fault.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0C32442C-57B0-4664-A5AB-A995349017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480B32D-9F09-408A-B48D-48B37F915919}" type="datetime1">
              <a:rPr lang="en-US" altLang="en-US" sz="1400"/>
              <a:pPr eaLnBrk="1" hangingPunct="1"/>
              <a:t>9/10/2020</a:t>
            </a:fld>
            <a:endParaRPr lang="en-US" altLang="en-US" sz="1400"/>
          </a:p>
        </p:txBody>
      </p:sp>
      <p:sp>
        <p:nvSpPr>
          <p:cNvPr id="30723" name="Slide Number Placeholder 5">
            <a:extLst>
              <a:ext uri="{FF2B5EF4-FFF2-40B4-BE49-F238E27FC236}">
                <a16:creationId xmlns:a16="http://schemas.microsoft.com/office/drawing/2014/main" id="{26EB71BB-C4D3-43A2-B08F-8CF25673A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C2EC0C9-5F3E-4F18-B53B-0AB2B0D67242}" type="slidenum">
              <a:rPr lang="en-US" altLang="en-US" sz="1400"/>
              <a:pPr eaLnBrk="1" hangingPunct="1"/>
              <a:t>14</a:t>
            </a:fld>
            <a:endParaRPr lang="en-US" altLang="en-US" sz="1400"/>
          </a:p>
        </p:txBody>
      </p:sp>
      <p:sp>
        <p:nvSpPr>
          <p:cNvPr id="30724" name="Rectangle 2">
            <a:extLst>
              <a:ext uri="{FF2B5EF4-FFF2-40B4-BE49-F238E27FC236}">
                <a16:creationId xmlns:a16="http://schemas.microsoft.com/office/drawing/2014/main" id="{0870016B-DC79-4923-BA3E-481C3E6E9C4D}"/>
              </a:ext>
            </a:extLst>
          </p:cNvPr>
          <p:cNvSpPr>
            <a:spLocks noGrp="1" noChangeArrowheads="1"/>
          </p:cNvSpPr>
          <p:nvPr>
            <p:ph type="title"/>
          </p:nvPr>
        </p:nvSpPr>
        <p:spPr/>
        <p:txBody>
          <a:bodyPr/>
          <a:lstStyle/>
          <a:p>
            <a:pPr eaLnBrk="1" hangingPunct="1"/>
            <a:r>
              <a:rPr lang="en-AU" altLang="en-US"/>
              <a:t>Classification of failures</a:t>
            </a:r>
          </a:p>
        </p:txBody>
      </p:sp>
      <p:sp>
        <p:nvSpPr>
          <p:cNvPr id="30725" name="Rectangle 3">
            <a:extLst>
              <a:ext uri="{FF2B5EF4-FFF2-40B4-BE49-F238E27FC236}">
                <a16:creationId xmlns:a16="http://schemas.microsoft.com/office/drawing/2014/main" id="{B21A323A-7693-405E-9D5A-94A94525D479}"/>
              </a:ext>
            </a:extLst>
          </p:cNvPr>
          <p:cNvSpPr>
            <a:spLocks noGrp="1" noChangeArrowheads="1"/>
          </p:cNvSpPr>
          <p:nvPr>
            <p:ph type="body" idx="1"/>
          </p:nvPr>
        </p:nvSpPr>
        <p:spPr>
          <a:xfrm>
            <a:off x="533400" y="1371600"/>
            <a:ext cx="7924800" cy="4525963"/>
          </a:xfrm>
        </p:spPr>
        <p:txBody>
          <a:bodyPr/>
          <a:lstStyle/>
          <a:p>
            <a:pPr algn="just" eaLnBrk="1" hangingPunct="1">
              <a:buFontTx/>
              <a:buNone/>
            </a:pPr>
            <a:r>
              <a:rPr lang="en-AU" altLang="en-US" sz="1800" dirty="0"/>
              <a:t>Finally, </a:t>
            </a:r>
          </a:p>
          <a:p>
            <a:pPr algn="just" eaLnBrk="1" hangingPunct="1">
              <a:buFontTx/>
              <a:buNone/>
            </a:pPr>
            <a:endParaRPr lang="en-AU" altLang="en-US" sz="1800" dirty="0"/>
          </a:p>
          <a:p>
            <a:pPr algn="just" eaLnBrk="1" hangingPunct="1">
              <a:buFontTx/>
              <a:buNone/>
            </a:pPr>
            <a:r>
              <a:rPr lang="en-AU" altLang="en-US" sz="1800" dirty="0"/>
              <a:t>Human errors play can play a role in system failure.  </a:t>
            </a:r>
          </a:p>
          <a:p>
            <a:pPr lvl="1" algn="just" eaLnBrk="1" hangingPunct="1"/>
            <a:endParaRPr lang="en-AU" altLang="en-US" sz="1800" dirty="0"/>
          </a:p>
          <a:p>
            <a:pPr lvl="1" algn="just" eaLnBrk="1" hangingPunct="1"/>
            <a:r>
              <a:rPr lang="en-AU" altLang="en-US" sz="1800" dirty="0"/>
              <a:t>In November 1988, much of the long distance service along the East Coast of USA was disrupted when a construction crew accidentally detached a major fibre optic cable in New Jersey; as a result 3,500,000 call attempts were blocked. </a:t>
            </a:r>
          </a:p>
          <a:p>
            <a:pPr lvl="1" algn="just" eaLnBrk="1" hangingPunct="1"/>
            <a:endParaRPr lang="en-AU" altLang="en-US" sz="1800" dirty="0"/>
          </a:p>
          <a:p>
            <a:pPr lvl="1" algn="just" eaLnBrk="1" hangingPunct="1"/>
            <a:r>
              <a:rPr lang="en-AU" altLang="en-US" sz="1800" dirty="0"/>
              <a:t>On September 17, 1991 AT&amp;T technicians in NY attending a seminar on warning systems failed to respond to an activated alarm for six hours. The resulting power failure blocked nearly 5 million domestic and international calls and paralysed air travel throughout the Northeast, causing nearly 1,170 flights to be cancelled or delayed.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F9343CAD-2CE8-4C05-A0F8-CBEE6A3F93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73BFA41-9E95-45B7-9505-F0F3D11E7257}" type="datetime1">
              <a:rPr lang="en-US" altLang="en-US" sz="1400"/>
              <a:pPr eaLnBrk="1" hangingPunct="1"/>
              <a:t>9/10/2020</a:t>
            </a:fld>
            <a:endParaRPr lang="en-US" altLang="en-US" sz="1400"/>
          </a:p>
        </p:txBody>
      </p:sp>
      <p:sp>
        <p:nvSpPr>
          <p:cNvPr id="31747" name="Slide Number Placeholder 5">
            <a:extLst>
              <a:ext uri="{FF2B5EF4-FFF2-40B4-BE49-F238E27FC236}">
                <a16:creationId xmlns:a16="http://schemas.microsoft.com/office/drawing/2014/main" id="{C28D603A-3C37-43B3-9DB0-E3EA6E51F8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06C5BF6-967E-43DD-9581-8F85512E47C0}" type="slidenum">
              <a:rPr lang="en-US" altLang="en-US" sz="1400"/>
              <a:pPr eaLnBrk="1" hangingPunct="1"/>
              <a:t>15</a:t>
            </a:fld>
            <a:endParaRPr lang="en-US" altLang="en-US" sz="1400"/>
          </a:p>
        </p:txBody>
      </p:sp>
      <p:sp>
        <p:nvSpPr>
          <p:cNvPr id="31748" name="Rectangle 2">
            <a:extLst>
              <a:ext uri="{FF2B5EF4-FFF2-40B4-BE49-F238E27FC236}">
                <a16:creationId xmlns:a16="http://schemas.microsoft.com/office/drawing/2014/main" id="{3A721731-80D3-4506-800D-EC0D095DAC12}"/>
              </a:ext>
            </a:extLst>
          </p:cNvPr>
          <p:cNvSpPr>
            <a:spLocks noGrp="1" noChangeArrowheads="1"/>
          </p:cNvSpPr>
          <p:nvPr>
            <p:ph type="title"/>
          </p:nvPr>
        </p:nvSpPr>
        <p:spPr/>
        <p:txBody>
          <a:bodyPr/>
          <a:lstStyle/>
          <a:p>
            <a:pPr eaLnBrk="1" hangingPunct="1"/>
            <a:r>
              <a:rPr lang="en-AU" altLang="en-US"/>
              <a:t>History of Fault Tolerant Systems</a:t>
            </a:r>
          </a:p>
        </p:txBody>
      </p:sp>
      <p:sp>
        <p:nvSpPr>
          <p:cNvPr id="31749" name="Rectangle 3">
            <a:extLst>
              <a:ext uri="{FF2B5EF4-FFF2-40B4-BE49-F238E27FC236}">
                <a16:creationId xmlns:a16="http://schemas.microsoft.com/office/drawing/2014/main" id="{40840418-10B0-4C1C-89F1-70A0D031F2EE}"/>
              </a:ext>
            </a:extLst>
          </p:cNvPr>
          <p:cNvSpPr>
            <a:spLocks noGrp="1" noChangeArrowheads="1"/>
          </p:cNvSpPr>
          <p:nvPr>
            <p:ph type="body" idx="1"/>
          </p:nvPr>
        </p:nvSpPr>
        <p:spPr>
          <a:xfrm>
            <a:off x="463700" y="1524000"/>
            <a:ext cx="8382000" cy="4038600"/>
          </a:xfrm>
        </p:spPr>
        <p:txBody>
          <a:bodyPr/>
          <a:lstStyle/>
          <a:p>
            <a:pPr algn="just" eaLnBrk="1" hangingPunct="1"/>
            <a:r>
              <a:rPr lang="en-AU" altLang="en-US" sz="1800" dirty="0"/>
              <a:t>The first known fault-tolerant computer was SAPO, built in 1951 in Czechoslovakia by Antonin Svoboda.</a:t>
            </a:r>
          </a:p>
          <a:p>
            <a:pPr algn="just" eaLnBrk="1" hangingPunct="1"/>
            <a:endParaRPr lang="en-AU" altLang="en-US" sz="1800" dirty="0"/>
          </a:p>
          <a:p>
            <a:pPr algn="just" eaLnBrk="1" hangingPunct="1"/>
            <a:r>
              <a:rPr lang="en-AU" altLang="en-US" sz="1800" dirty="0"/>
              <a:t>Most of the development in the so called LLNM (Long Life, No Maintenance) computing was done by NASA during the 1960's, in preparation for Project Apollo and other research aspects. NASA's first machine went into a space observatory, and their second attempt, the JSTAR computer, was used in Voyager. This computer had a backup of memory arrays to use memory recovery methods and thus it was called the JPL Self-Testing-And-Repairing computer. It could detect its own errors and fix them or bring up redundant modules as needed. </a:t>
            </a:r>
            <a:br>
              <a:rPr lang="en-AU" altLang="en-US" sz="1800" dirty="0"/>
            </a:br>
            <a:endParaRPr lang="en-AU" altLang="en-US" sz="1800" dirty="0"/>
          </a:p>
          <a:p>
            <a:pPr algn="just" eaLnBrk="1" hangingPunct="1"/>
            <a:r>
              <a:rPr lang="en-AU" altLang="en-US" sz="1800" dirty="0"/>
              <a:t>Smart Sensor Network in the Ageless Space Vehicle Project [</a:t>
            </a:r>
            <a:r>
              <a:rPr lang="en-US" altLang="en-US" sz="1800" dirty="0"/>
              <a:t>Topic05-ref02] Don Price et al</a:t>
            </a:r>
            <a:endParaRPr lang="en-AU"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AC13B5D3-46D2-4A1F-A209-091AD75152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C9E5DC9-D0F4-41F2-9088-EB62D4434D5D}" type="datetime1">
              <a:rPr lang="en-US" altLang="en-US" sz="1400"/>
              <a:pPr eaLnBrk="1" hangingPunct="1"/>
              <a:t>9/10/2020</a:t>
            </a:fld>
            <a:endParaRPr lang="en-US" altLang="en-US" sz="1400"/>
          </a:p>
        </p:txBody>
      </p:sp>
      <p:sp>
        <p:nvSpPr>
          <p:cNvPr id="32771" name="Slide Number Placeholder 5">
            <a:extLst>
              <a:ext uri="{FF2B5EF4-FFF2-40B4-BE49-F238E27FC236}">
                <a16:creationId xmlns:a16="http://schemas.microsoft.com/office/drawing/2014/main" id="{8B808C24-BABA-402F-8640-E8A337660C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555FE9-8FD8-4618-BED6-C52827E4B115}" type="slidenum">
              <a:rPr lang="en-US" altLang="en-US" sz="1400"/>
              <a:pPr eaLnBrk="1" hangingPunct="1"/>
              <a:t>16</a:t>
            </a:fld>
            <a:endParaRPr lang="en-US" altLang="en-US" sz="1400"/>
          </a:p>
        </p:txBody>
      </p:sp>
      <p:sp>
        <p:nvSpPr>
          <p:cNvPr id="32772" name="Rectangle 2">
            <a:extLst>
              <a:ext uri="{FF2B5EF4-FFF2-40B4-BE49-F238E27FC236}">
                <a16:creationId xmlns:a16="http://schemas.microsoft.com/office/drawing/2014/main" id="{F79D32B7-3CBF-461E-A59D-5642E1173DA6}"/>
              </a:ext>
            </a:extLst>
          </p:cNvPr>
          <p:cNvSpPr>
            <a:spLocks noGrp="1" noChangeArrowheads="1"/>
          </p:cNvSpPr>
          <p:nvPr>
            <p:ph type="title"/>
          </p:nvPr>
        </p:nvSpPr>
        <p:spPr/>
        <p:txBody>
          <a:bodyPr/>
          <a:lstStyle/>
          <a:p>
            <a:pPr eaLnBrk="1" hangingPunct="1"/>
            <a:r>
              <a:rPr lang="en-AU" altLang="en-US"/>
              <a:t>Fault-Tolerant System</a:t>
            </a:r>
          </a:p>
        </p:txBody>
      </p:sp>
      <p:sp>
        <p:nvSpPr>
          <p:cNvPr id="32773" name="Rectangle 3">
            <a:extLst>
              <a:ext uri="{FF2B5EF4-FFF2-40B4-BE49-F238E27FC236}">
                <a16:creationId xmlns:a16="http://schemas.microsoft.com/office/drawing/2014/main" id="{C7771D57-39A3-40A2-842F-624FC730FD6E}"/>
              </a:ext>
            </a:extLst>
          </p:cNvPr>
          <p:cNvSpPr>
            <a:spLocks noGrp="1" noChangeArrowheads="1"/>
          </p:cNvSpPr>
          <p:nvPr>
            <p:ph type="body" idx="1"/>
          </p:nvPr>
        </p:nvSpPr>
        <p:spPr>
          <a:xfrm>
            <a:off x="457200" y="1371600"/>
            <a:ext cx="8229600" cy="4800600"/>
          </a:xfrm>
        </p:spPr>
        <p:txBody>
          <a:bodyPr/>
          <a:lstStyle/>
          <a:p>
            <a:pPr eaLnBrk="1" hangingPunct="1">
              <a:lnSpc>
                <a:spcPct val="90000"/>
              </a:lnSpc>
            </a:pPr>
            <a:r>
              <a:rPr lang="en-AU" altLang="en-US" sz="1600" dirty="0"/>
              <a:t>We designate a system that does not tolerate failures as a fault-tolerant system. In such systems, the occurrence of a fault violates </a:t>
            </a:r>
            <a:r>
              <a:rPr lang="en-AU" altLang="en-US" sz="1600" b="1" i="1" dirty="0">
                <a:latin typeface="Times New Roman" panose="02020603050405020304" pitchFamily="18" charset="0"/>
              </a:rPr>
              <a:t>liveness </a:t>
            </a:r>
            <a:r>
              <a:rPr lang="en-AU" altLang="en-US" sz="1600" dirty="0"/>
              <a:t>and </a:t>
            </a:r>
            <a:r>
              <a:rPr lang="en-AU" altLang="en-US" sz="1600" b="1" i="1" dirty="0">
                <a:latin typeface="Times New Roman" panose="02020603050405020304" pitchFamily="18" charset="0"/>
              </a:rPr>
              <a:t>safety</a:t>
            </a:r>
            <a:r>
              <a:rPr lang="en-AU" altLang="en-US" sz="1600" dirty="0"/>
              <a:t> properties.</a:t>
            </a:r>
          </a:p>
          <a:p>
            <a:pPr eaLnBrk="1" hangingPunct="1">
              <a:lnSpc>
                <a:spcPct val="90000"/>
              </a:lnSpc>
            </a:pPr>
            <a:endParaRPr lang="en-AU" altLang="en-US" sz="1600" dirty="0"/>
          </a:p>
          <a:p>
            <a:pPr eaLnBrk="1" hangingPunct="1">
              <a:lnSpc>
                <a:spcPct val="90000"/>
              </a:lnSpc>
            </a:pPr>
            <a:r>
              <a:rPr lang="en-AU" altLang="en-US" sz="1600" dirty="0"/>
              <a:t>The are four major types of fault-tolerance</a:t>
            </a:r>
          </a:p>
          <a:p>
            <a:pPr lvl="1" eaLnBrk="1" hangingPunct="1">
              <a:lnSpc>
                <a:spcPct val="90000"/>
              </a:lnSpc>
            </a:pPr>
            <a:r>
              <a:rPr lang="en-AU" altLang="en-US" sz="1600" dirty="0"/>
              <a:t>Masking tolerance</a:t>
            </a:r>
          </a:p>
          <a:p>
            <a:pPr lvl="1" eaLnBrk="1" hangingPunct="1">
              <a:lnSpc>
                <a:spcPct val="90000"/>
              </a:lnSpc>
            </a:pPr>
            <a:r>
              <a:rPr lang="en-AU" altLang="en-US" sz="1600" dirty="0"/>
              <a:t>Non-masking tolerance</a:t>
            </a:r>
          </a:p>
          <a:p>
            <a:pPr lvl="1" eaLnBrk="1" hangingPunct="1">
              <a:lnSpc>
                <a:spcPct val="90000"/>
              </a:lnSpc>
            </a:pPr>
            <a:r>
              <a:rPr lang="en-AU" altLang="en-US" sz="1600" dirty="0"/>
              <a:t>Fail-safe tolerance</a:t>
            </a:r>
          </a:p>
          <a:p>
            <a:pPr lvl="1" eaLnBrk="1" hangingPunct="1">
              <a:lnSpc>
                <a:spcPct val="90000"/>
              </a:lnSpc>
            </a:pPr>
            <a:r>
              <a:rPr lang="en-AU" altLang="en-US" sz="1600" dirty="0"/>
              <a:t>Graceful degradation</a:t>
            </a:r>
          </a:p>
          <a:p>
            <a:pPr lvl="1" eaLnBrk="1" hangingPunct="1">
              <a:lnSpc>
                <a:spcPct val="90000"/>
              </a:lnSpc>
            </a:pPr>
            <a:endParaRPr lang="en-AU" altLang="en-US" sz="1600" dirty="0"/>
          </a:p>
          <a:p>
            <a:pPr eaLnBrk="1" hangingPunct="1">
              <a:lnSpc>
                <a:spcPct val="90000"/>
              </a:lnSpc>
              <a:buFontTx/>
              <a:buNone/>
            </a:pPr>
            <a:r>
              <a:rPr lang="en-AU" altLang="en-US" sz="1600" dirty="0"/>
              <a:t>Note:</a:t>
            </a:r>
          </a:p>
          <a:p>
            <a:pPr eaLnBrk="1" hangingPunct="1">
              <a:lnSpc>
                <a:spcPct val="90000"/>
              </a:lnSpc>
            </a:pPr>
            <a:r>
              <a:rPr lang="en-AU" altLang="en-US" sz="1600" b="1" i="1" dirty="0">
                <a:latin typeface="Times New Roman" panose="02020603050405020304" pitchFamily="18" charset="0"/>
              </a:rPr>
              <a:t>Safety</a:t>
            </a:r>
            <a:r>
              <a:rPr lang="en-AU" altLang="en-US" sz="1600" dirty="0"/>
              <a:t> properties specify that “something bad never happens”</a:t>
            </a:r>
          </a:p>
          <a:p>
            <a:pPr lvl="1" eaLnBrk="1" hangingPunct="1">
              <a:lnSpc>
                <a:spcPct val="90000"/>
              </a:lnSpc>
            </a:pPr>
            <a:r>
              <a:rPr lang="en-AU" altLang="en-US" sz="1600" dirty="0"/>
              <a:t> Doing nothing easily fulfils a safety property as this will never lead to a “bad” situation</a:t>
            </a:r>
            <a:br>
              <a:rPr lang="en-AU" altLang="en-US" sz="1600" dirty="0"/>
            </a:br>
            <a:endParaRPr lang="en-AU" altLang="en-US" sz="1600" dirty="0"/>
          </a:p>
          <a:p>
            <a:pPr eaLnBrk="1" hangingPunct="1">
              <a:lnSpc>
                <a:spcPct val="90000"/>
              </a:lnSpc>
            </a:pPr>
            <a:r>
              <a:rPr lang="en-AU" altLang="en-US" sz="1600" b="1" i="1" dirty="0">
                <a:latin typeface="Times New Roman" panose="02020603050405020304" pitchFamily="18" charset="0"/>
              </a:rPr>
              <a:t>Safety</a:t>
            </a:r>
            <a:r>
              <a:rPr lang="en-AU" altLang="en-US" sz="1600" dirty="0"/>
              <a:t> properties are complemented by </a:t>
            </a:r>
            <a:r>
              <a:rPr lang="en-AU" altLang="en-US" sz="1600" b="1" i="1" dirty="0">
                <a:latin typeface="Times New Roman" panose="02020603050405020304" pitchFamily="18" charset="0"/>
              </a:rPr>
              <a:t>liveness</a:t>
            </a:r>
            <a:r>
              <a:rPr lang="en-AU" altLang="en-US" sz="1600" dirty="0"/>
              <a:t> properties</a:t>
            </a:r>
            <a:br>
              <a:rPr lang="en-AU" altLang="en-US" sz="1600" dirty="0"/>
            </a:br>
            <a:endParaRPr lang="en-AU" altLang="en-US" sz="1600" dirty="0"/>
          </a:p>
          <a:p>
            <a:pPr eaLnBrk="1" hangingPunct="1">
              <a:lnSpc>
                <a:spcPct val="90000"/>
              </a:lnSpc>
            </a:pPr>
            <a:r>
              <a:rPr lang="en-AU" altLang="en-US" sz="1600" b="1" i="1" dirty="0">
                <a:latin typeface="Times New Roman" panose="02020603050405020304" pitchFamily="18" charset="0"/>
              </a:rPr>
              <a:t>Liveness</a:t>
            </a:r>
            <a:r>
              <a:rPr lang="en-AU" altLang="en-US" sz="1600" dirty="0"/>
              <a:t> properties assert that: “something good” will eventually happen [</a:t>
            </a:r>
            <a:r>
              <a:rPr lang="en-AU" altLang="en-US" sz="1600" dirty="0" err="1"/>
              <a:t>Lamport</a:t>
            </a:r>
            <a:r>
              <a:rPr lang="en-AU" altLang="en-US" sz="1600" dirty="0"/>
              <a:t>]</a:t>
            </a:r>
          </a:p>
          <a:p>
            <a:pPr eaLnBrk="1" hangingPunct="1">
              <a:lnSpc>
                <a:spcPct val="90000"/>
              </a:lnSpc>
            </a:pPr>
            <a:endParaRPr lang="en-AU" altLang="en-US" sz="1600" dirty="0"/>
          </a:p>
          <a:p>
            <a:pPr eaLnBrk="1" hangingPunct="1">
              <a:lnSpc>
                <a:spcPct val="90000"/>
              </a:lnSpc>
            </a:pPr>
            <a:endParaRPr lang="en-AU"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a:extLst>
              <a:ext uri="{FF2B5EF4-FFF2-40B4-BE49-F238E27FC236}">
                <a16:creationId xmlns:a16="http://schemas.microsoft.com/office/drawing/2014/main" id="{5672117B-5FF8-4AD9-ABC4-6C296750D3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E700F6B-F860-4F78-9D99-BE9DBF8DBDCB}" type="datetime1">
              <a:rPr lang="en-US" altLang="en-US" sz="1400"/>
              <a:pPr eaLnBrk="1" hangingPunct="1"/>
              <a:t>9/10/2020</a:t>
            </a:fld>
            <a:endParaRPr lang="en-US" altLang="en-US" sz="1400"/>
          </a:p>
        </p:txBody>
      </p:sp>
      <p:sp>
        <p:nvSpPr>
          <p:cNvPr id="33795" name="Slide Number Placeholder 5">
            <a:extLst>
              <a:ext uri="{FF2B5EF4-FFF2-40B4-BE49-F238E27FC236}">
                <a16:creationId xmlns:a16="http://schemas.microsoft.com/office/drawing/2014/main" id="{B1FCE34E-A619-4C3F-8793-1A7684327B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7EFAF61-AA0B-44AE-A96C-C3ABD26EA721}" type="slidenum">
              <a:rPr lang="en-US" altLang="en-US" sz="1400"/>
              <a:pPr eaLnBrk="1" hangingPunct="1"/>
              <a:t>17</a:t>
            </a:fld>
            <a:endParaRPr lang="en-US" altLang="en-US" sz="1400"/>
          </a:p>
        </p:txBody>
      </p:sp>
      <p:sp>
        <p:nvSpPr>
          <p:cNvPr id="33796" name="Rectangle 2">
            <a:extLst>
              <a:ext uri="{FF2B5EF4-FFF2-40B4-BE49-F238E27FC236}">
                <a16:creationId xmlns:a16="http://schemas.microsoft.com/office/drawing/2014/main" id="{72A004DD-47FA-4BC5-ABFB-B6ECA913954D}"/>
              </a:ext>
            </a:extLst>
          </p:cNvPr>
          <p:cNvSpPr>
            <a:spLocks noGrp="1" noChangeArrowheads="1"/>
          </p:cNvSpPr>
          <p:nvPr>
            <p:ph type="title"/>
          </p:nvPr>
        </p:nvSpPr>
        <p:spPr/>
        <p:txBody>
          <a:bodyPr/>
          <a:lstStyle/>
          <a:p>
            <a:pPr eaLnBrk="1" hangingPunct="1"/>
            <a:r>
              <a:rPr lang="en-AU" altLang="en-US"/>
              <a:t>Masking Tolerance</a:t>
            </a:r>
          </a:p>
        </p:txBody>
      </p:sp>
      <p:sp>
        <p:nvSpPr>
          <p:cNvPr id="32774" name="Rectangle 3">
            <a:extLst>
              <a:ext uri="{FF2B5EF4-FFF2-40B4-BE49-F238E27FC236}">
                <a16:creationId xmlns:a16="http://schemas.microsoft.com/office/drawing/2014/main" id="{32E48DF4-58DA-4788-95B0-604A9CFCD6D9}"/>
              </a:ext>
            </a:extLst>
          </p:cNvPr>
          <p:cNvSpPr>
            <a:spLocks noGrp="1" noChangeArrowheads="1"/>
          </p:cNvSpPr>
          <p:nvPr>
            <p:ph type="body" idx="1"/>
          </p:nvPr>
        </p:nvSpPr>
        <p:spPr>
          <a:xfrm>
            <a:off x="533400" y="1447800"/>
            <a:ext cx="8229600" cy="4678363"/>
          </a:xfrm>
        </p:spPr>
        <p:txBody>
          <a:bodyPr/>
          <a:lstStyle/>
          <a:p>
            <a:pPr eaLnBrk="1" hangingPunct="1"/>
            <a:r>
              <a:rPr lang="en-AU" altLang="en-US" sz="1800"/>
              <a:t>Let </a:t>
            </a:r>
            <a:r>
              <a:rPr lang="en-AU" altLang="en-US" sz="1800" b="1" i="1">
                <a:latin typeface="Times New Roman" panose="02020603050405020304" pitchFamily="18" charset="0"/>
              </a:rPr>
              <a:t>P</a:t>
            </a:r>
            <a:r>
              <a:rPr lang="en-AU" altLang="en-US" sz="1800"/>
              <a:t> be the set of configurations for the fault-tolerance system.</a:t>
            </a:r>
            <a:br>
              <a:rPr lang="en-AU" altLang="en-US" sz="1800"/>
            </a:br>
            <a:endParaRPr lang="en-AU" altLang="en-US" sz="1800"/>
          </a:p>
          <a:p>
            <a:pPr eaLnBrk="1" hangingPunct="1"/>
            <a:r>
              <a:rPr lang="en-AU" altLang="en-US" sz="1800"/>
              <a:t>Given a set of fault actions </a:t>
            </a:r>
            <a:r>
              <a:rPr lang="en-AU" altLang="en-US" sz="1800" b="1" i="1">
                <a:latin typeface="Times New Roman" panose="02020603050405020304" pitchFamily="18" charset="0"/>
              </a:rPr>
              <a:t>F</a:t>
            </a:r>
            <a:r>
              <a:rPr lang="en-AU" altLang="en-US" sz="1800"/>
              <a:t>, the fault span </a:t>
            </a:r>
            <a:r>
              <a:rPr lang="en-AU" altLang="en-US" sz="1800" b="1" i="1">
                <a:latin typeface="Times New Roman" panose="02020603050405020304" pitchFamily="18" charset="0"/>
              </a:rPr>
              <a:t>Q</a:t>
            </a:r>
            <a:r>
              <a:rPr lang="en-AU" altLang="en-US" sz="1800"/>
              <a:t> corresponds to the largest set of configurations that the system can support.</a:t>
            </a:r>
          </a:p>
          <a:p>
            <a:pPr eaLnBrk="1" hangingPunct="1">
              <a:buFontTx/>
              <a:buNone/>
            </a:pPr>
            <a:endParaRPr lang="en-AU" altLang="en-US" sz="1800"/>
          </a:p>
          <a:p>
            <a:pPr eaLnBrk="1" hangingPunct="1"/>
            <a:r>
              <a:rPr lang="en-AU" altLang="en-US" sz="1800"/>
              <a:t>In Masking tolerance system, when a fault </a:t>
            </a:r>
            <a:r>
              <a:rPr lang="en-AU" altLang="en-US" sz="1800" b="1" i="1">
                <a:latin typeface="Times New Roman" panose="02020603050405020304" pitchFamily="18" charset="0"/>
              </a:rPr>
              <a:t>F</a:t>
            </a:r>
            <a:r>
              <a:rPr lang="en-AU" altLang="en-US" sz="1800"/>
              <a:t> is masked its occurrence has no impact on the application, that is </a:t>
            </a:r>
            <a:r>
              <a:rPr lang="en-AU" altLang="en-US" sz="1800" b="1" i="1">
                <a:latin typeface="Times New Roman" panose="02020603050405020304" pitchFamily="18" charset="0"/>
              </a:rPr>
              <a:t>P = Q</a:t>
            </a:r>
            <a:r>
              <a:rPr lang="en-AU" altLang="en-US" sz="1800"/>
              <a:t>.</a:t>
            </a:r>
          </a:p>
          <a:p>
            <a:pPr eaLnBrk="1" hangingPunct="1">
              <a:buFontTx/>
              <a:buNone/>
            </a:pPr>
            <a:endParaRPr lang="en-AU" altLang="en-US" sz="1800"/>
          </a:p>
          <a:p>
            <a:pPr eaLnBrk="1" hangingPunct="1"/>
            <a:r>
              <a:rPr lang="en-AU" altLang="en-US" sz="1800"/>
              <a:t>Masking tolerance is important in many safety-critical applications where the failure can endanger human life or cause massive loss of properties.</a:t>
            </a:r>
          </a:p>
          <a:p>
            <a:pPr eaLnBrk="1" hangingPunct="1">
              <a:buFontTx/>
              <a:buNone/>
            </a:pPr>
            <a:endParaRPr lang="en-AU" altLang="en-US" sz="1800"/>
          </a:p>
          <a:p>
            <a:pPr eaLnBrk="1" hangingPunct="1"/>
            <a:r>
              <a:rPr lang="en-AU" altLang="en-US" sz="1800"/>
              <a:t>An aircraft must be able to fly even if one of its engines malfunctions.</a:t>
            </a:r>
          </a:p>
          <a:p>
            <a:pPr eaLnBrk="1" hangingPunct="1">
              <a:buFontTx/>
              <a:buNone/>
            </a:pPr>
            <a:endParaRPr lang="en-AU" altLang="en-US" sz="1800"/>
          </a:p>
          <a:p>
            <a:pPr eaLnBrk="1" hangingPunct="1"/>
            <a:r>
              <a:rPr lang="en-AU" altLang="en-US" sz="1800"/>
              <a:t>Masking tolerance preserve both </a:t>
            </a:r>
            <a:r>
              <a:rPr lang="en-AU" altLang="en-US" sz="1800" b="1" i="1">
                <a:latin typeface="Times New Roman" panose="02020603050405020304" pitchFamily="18" charset="0"/>
              </a:rPr>
              <a:t>safety</a:t>
            </a:r>
            <a:r>
              <a:rPr lang="en-AU" altLang="en-US" sz="1800"/>
              <a:t> and </a:t>
            </a:r>
            <a:r>
              <a:rPr lang="en-AU" altLang="en-US" sz="1800" b="1" i="1">
                <a:latin typeface="Times New Roman" panose="02020603050405020304" pitchFamily="18" charset="0"/>
              </a:rPr>
              <a:t>liveness</a:t>
            </a:r>
            <a:r>
              <a:rPr lang="en-AU" altLang="en-US" sz="1800"/>
              <a:t> properties of the original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Date Placeholder 4">
            <a:extLst>
              <a:ext uri="{FF2B5EF4-FFF2-40B4-BE49-F238E27FC236}">
                <a16:creationId xmlns:a16="http://schemas.microsoft.com/office/drawing/2014/main" id="{D0E1896F-ED23-421C-ACE1-AB4872DD50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9C55CEE-B993-497E-9342-5DE257011B1B}" type="datetime1">
              <a:rPr lang="en-US" altLang="en-US" sz="1400"/>
              <a:pPr eaLnBrk="1" hangingPunct="1"/>
              <a:t>9/10/2020</a:t>
            </a:fld>
            <a:endParaRPr lang="en-US" altLang="en-US" sz="1400"/>
          </a:p>
        </p:txBody>
      </p:sp>
      <p:sp>
        <p:nvSpPr>
          <p:cNvPr id="34819" name="Slide Number Placeholder 6">
            <a:extLst>
              <a:ext uri="{FF2B5EF4-FFF2-40B4-BE49-F238E27FC236}">
                <a16:creationId xmlns:a16="http://schemas.microsoft.com/office/drawing/2014/main" id="{AF59525B-3C29-4A66-A1F0-BCAB178F4E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9327870-CB85-48A9-AB6F-3BCD54B951FF}" type="slidenum">
              <a:rPr lang="en-US" altLang="en-US" sz="1400"/>
              <a:pPr eaLnBrk="1" hangingPunct="1"/>
              <a:t>18</a:t>
            </a:fld>
            <a:endParaRPr lang="en-US" altLang="en-US" sz="1400"/>
          </a:p>
        </p:txBody>
      </p:sp>
      <p:sp>
        <p:nvSpPr>
          <p:cNvPr id="34820" name="Rectangle 2">
            <a:extLst>
              <a:ext uri="{FF2B5EF4-FFF2-40B4-BE49-F238E27FC236}">
                <a16:creationId xmlns:a16="http://schemas.microsoft.com/office/drawing/2014/main" id="{A59B3B3A-0AA4-4C74-A87F-CCCA57E7F3ED}"/>
              </a:ext>
            </a:extLst>
          </p:cNvPr>
          <p:cNvSpPr>
            <a:spLocks noGrp="1" noChangeArrowheads="1"/>
          </p:cNvSpPr>
          <p:nvPr>
            <p:ph type="title"/>
          </p:nvPr>
        </p:nvSpPr>
        <p:spPr/>
        <p:txBody>
          <a:bodyPr/>
          <a:lstStyle/>
          <a:p>
            <a:pPr eaLnBrk="1" hangingPunct="1"/>
            <a:r>
              <a:rPr lang="en-AU" altLang="en-US"/>
              <a:t>Implementing Failure Masking</a:t>
            </a:r>
          </a:p>
        </p:txBody>
      </p:sp>
      <p:sp>
        <p:nvSpPr>
          <p:cNvPr id="34821" name="Rectangle 3">
            <a:extLst>
              <a:ext uri="{FF2B5EF4-FFF2-40B4-BE49-F238E27FC236}">
                <a16:creationId xmlns:a16="http://schemas.microsoft.com/office/drawing/2014/main" id="{B1B74551-C32B-4895-B7F1-28E6CA5F3D45}"/>
              </a:ext>
            </a:extLst>
          </p:cNvPr>
          <p:cNvSpPr>
            <a:spLocks noGrp="1" noChangeArrowheads="1"/>
          </p:cNvSpPr>
          <p:nvPr>
            <p:ph type="body" sz="half" idx="1"/>
          </p:nvPr>
        </p:nvSpPr>
        <p:spPr>
          <a:xfrm>
            <a:off x="533400" y="1600200"/>
            <a:ext cx="7620000" cy="4525963"/>
          </a:xfrm>
        </p:spPr>
        <p:txBody>
          <a:bodyPr/>
          <a:lstStyle/>
          <a:p>
            <a:pPr eaLnBrk="1" hangingPunct="1"/>
            <a:r>
              <a:rPr lang="en-AU" altLang="en-US" sz="1800"/>
              <a:t>Introduce Redundancy</a:t>
            </a:r>
          </a:p>
          <a:p>
            <a:pPr lvl="1" eaLnBrk="1" hangingPunct="1"/>
            <a:r>
              <a:rPr lang="en-AU" altLang="en-US" sz="1800"/>
              <a:t>Information redundancy</a:t>
            </a:r>
          </a:p>
          <a:p>
            <a:pPr lvl="1" eaLnBrk="1" hangingPunct="1"/>
            <a:r>
              <a:rPr lang="en-AU" altLang="en-US" sz="1800"/>
              <a:t>Time redundancy</a:t>
            </a:r>
          </a:p>
          <a:p>
            <a:pPr lvl="1" eaLnBrk="1" hangingPunct="1">
              <a:buFontTx/>
              <a:buNone/>
            </a:pPr>
            <a:r>
              <a:rPr lang="en-AU" altLang="en-US" sz="1800"/>
              <a:t>	and</a:t>
            </a:r>
          </a:p>
          <a:p>
            <a:pPr lvl="1" eaLnBrk="1" hangingPunct="1"/>
            <a:r>
              <a:rPr lang="en-AU" altLang="en-US" sz="1800"/>
              <a:t>Physical redundancy</a:t>
            </a:r>
          </a:p>
          <a:p>
            <a:pPr lvl="1" eaLnBrk="1" hangingPunct="1"/>
            <a:endParaRPr lang="en-AU" altLang="en-US" sz="1800"/>
          </a:p>
        </p:txBody>
      </p:sp>
      <p:pic>
        <p:nvPicPr>
          <p:cNvPr id="34822" name="Picture 8">
            <a:extLst>
              <a:ext uri="{FF2B5EF4-FFF2-40B4-BE49-F238E27FC236}">
                <a16:creationId xmlns:a16="http://schemas.microsoft.com/office/drawing/2014/main" id="{C9464D0E-C740-4369-BD4F-0390DA05A3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0" y="3657600"/>
            <a:ext cx="4038600" cy="2217738"/>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4">
            <a:extLst>
              <a:ext uri="{FF2B5EF4-FFF2-40B4-BE49-F238E27FC236}">
                <a16:creationId xmlns:a16="http://schemas.microsoft.com/office/drawing/2014/main" id="{C2008504-9619-46CF-AEB1-9129A6D6997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C9BF23B-E2EF-45A1-8563-188A2FA7D3D0}" type="datetime1">
              <a:rPr lang="en-US" altLang="en-US" sz="1400"/>
              <a:pPr eaLnBrk="1" hangingPunct="1"/>
              <a:t>9/10/2020</a:t>
            </a:fld>
            <a:endParaRPr lang="en-US" altLang="en-US" sz="1400"/>
          </a:p>
        </p:txBody>
      </p:sp>
      <p:sp>
        <p:nvSpPr>
          <p:cNvPr id="35843" name="Slide Number Placeholder 6">
            <a:extLst>
              <a:ext uri="{FF2B5EF4-FFF2-40B4-BE49-F238E27FC236}">
                <a16:creationId xmlns:a16="http://schemas.microsoft.com/office/drawing/2014/main" id="{EA999C84-0523-44A7-B8CB-8F26AA68A5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C0A3639-7433-42E8-8D47-D4E6159154C1}" type="slidenum">
              <a:rPr lang="en-US" altLang="en-US" sz="1400"/>
              <a:pPr eaLnBrk="1" hangingPunct="1"/>
              <a:t>19</a:t>
            </a:fld>
            <a:endParaRPr lang="en-US" altLang="en-US" sz="1400"/>
          </a:p>
        </p:txBody>
      </p:sp>
      <p:sp>
        <p:nvSpPr>
          <p:cNvPr id="35844" name="Rectangle 2">
            <a:extLst>
              <a:ext uri="{FF2B5EF4-FFF2-40B4-BE49-F238E27FC236}">
                <a16:creationId xmlns:a16="http://schemas.microsoft.com/office/drawing/2014/main" id="{D022F22B-42EC-4C3C-AC44-36BA6AEF72D5}"/>
              </a:ext>
            </a:extLst>
          </p:cNvPr>
          <p:cNvSpPr>
            <a:spLocks noGrp="1" noChangeArrowheads="1"/>
          </p:cNvSpPr>
          <p:nvPr>
            <p:ph type="title"/>
          </p:nvPr>
        </p:nvSpPr>
        <p:spPr/>
        <p:txBody>
          <a:bodyPr/>
          <a:lstStyle/>
          <a:p>
            <a:pPr eaLnBrk="1" hangingPunct="1"/>
            <a:r>
              <a:rPr lang="en-AU" altLang="en-US"/>
              <a:t>Non-Masking Tolerance</a:t>
            </a:r>
          </a:p>
        </p:txBody>
      </p:sp>
      <p:sp>
        <p:nvSpPr>
          <p:cNvPr id="34823" name="Rectangle 3">
            <a:extLst>
              <a:ext uri="{FF2B5EF4-FFF2-40B4-BE49-F238E27FC236}">
                <a16:creationId xmlns:a16="http://schemas.microsoft.com/office/drawing/2014/main" id="{831AACC0-A06B-4AB2-A07C-C9D43F336403}"/>
              </a:ext>
            </a:extLst>
          </p:cNvPr>
          <p:cNvSpPr>
            <a:spLocks noGrp="1" noChangeArrowheads="1"/>
          </p:cNvSpPr>
          <p:nvPr>
            <p:ph type="body" sz="half" idx="1"/>
          </p:nvPr>
        </p:nvSpPr>
        <p:spPr>
          <a:xfrm>
            <a:off x="533400" y="1600200"/>
            <a:ext cx="7848600" cy="4525963"/>
          </a:xfrm>
        </p:spPr>
        <p:txBody>
          <a:bodyPr/>
          <a:lstStyle/>
          <a:p>
            <a:pPr eaLnBrk="1" hangingPunct="1"/>
            <a:r>
              <a:rPr lang="en-AU" altLang="en-US" sz="1600"/>
              <a:t>In non-masking fault tolerance, faults may temporarily affect and violate the </a:t>
            </a:r>
            <a:r>
              <a:rPr lang="en-AU" altLang="en-US" sz="1600" b="1" i="1">
                <a:latin typeface="Times New Roman" panose="02020603050405020304" pitchFamily="18" charset="0"/>
              </a:rPr>
              <a:t>safety</a:t>
            </a:r>
            <a:r>
              <a:rPr lang="en-AU" altLang="en-US" sz="1600"/>
              <a:t> property, that is </a:t>
            </a:r>
          </a:p>
          <a:p>
            <a:pPr eaLnBrk="1" hangingPunct="1"/>
            <a:endParaRPr lang="en-AU" altLang="en-US" sz="1600"/>
          </a:p>
          <a:p>
            <a:pPr eaLnBrk="1" hangingPunct="1"/>
            <a:r>
              <a:rPr lang="en-AU" altLang="en-US" sz="1600"/>
              <a:t>However, </a:t>
            </a:r>
            <a:r>
              <a:rPr lang="en-AU" altLang="en-US" sz="1600" b="1" i="1">
                <a:latin typeface="Times New Roman" panose="02020603050405020304" pitchFamily="18" charset="0"/>
              </a:rPr>
              <a:t>liveness</a:t>
            </a:r>
            <a:r>
              <a:rPr lang="en-AU" altLang="en-US" sz="1600"/>
              <a:t> is not compromised, and eventually normal behaviour is restored.</a:t>
            </a:r>
          </a:p>
          <a:p>
            <a:pPr eaLnBrk="1" hangingPunct="1"/>
            <a:endParaRPr lang="en-AU" altLang="en-US" sz="1600"/>
          </a:p>
          <a:p>
            <a:pPr eaLnBrk="1" hangingPunct="1"/>
            <a:r>
              <a:rPr lang="en-AU" altLang="en-US" sz="1600"/>
              <a:t>Consider that while watching a movie, the server crashed, but the system automatically restored the service by switching to a standby proxy server.</a:t>
            </a:r>
          </a:p>
          <a:p>
            <a:pPr eaLnBrk="1" hangingPunct="1"/>
            <a:endParaRPr lang="en-AU" altLang="en-US" sz="1600"/>
          </a:p>
          <a:p>
            <a:pPr eaLnBrk="1" hangingPunct="1"/>
            <a:r>
              <a:rPr lang="en-AU" altLang="en-US" sz="1600"/>
              <a:t>Stabilization and Checkpointing represent two opposing scenario in non-masking tolerance. </a:t>
            </a:r>
          </a:p>
          <a:p>
            <a:pPr lvl="1" eaLnBrk="1" hangingPunct="1"/>
            <a:r>
              <a:rPr lang="en-AU" altLang="en-US" sz="1600"/>
              <a:t>Checkpointing relies on history and recovery is achieved by retrieving the lost computation.</a:t>
            </a:r>
          </a:p>
          <a:p>
            <a:pPr lvl="1" eaLnBrk="1" hangingPunct="1"/>
            <a:r>
              <a:rPr lang="en-AU" altLang="en-US" sz="1600"/>
              <a:t>Stabilization is history-insensitive and does not care about lost computation as long as eventual recovery is guaranteed.</a:t>
            </a:r>
          </a:p>
          <a:p>
            <a:pPr eaLnBrk="1" hangingPunct="1"/>
            <a:r>
              <a:rPr lang="en-AU" altLang="en-US" sz="1600"/>
              <a:t>Further reading of the recovery schemes [Topic05-ref01]</a:t>
            </a:r>
          </a:p>
        </p:txBody>
      </p:sp>
      <p:graphicFrame>
        <p:nvGraphicFramePr>
          <p:cNvPr id="35846" name="Object 2">
            <a:extLst>
              <a:ext uri="{FF2B5EF4-FFF2-40B4-BE49-F238E27FC236}">
                <a16:creationId xmlns:a16="http://schemas.microsoft.com/office/drawing/2014/main" id="{EB1AE1D6-7F95-4DC5-88A6-4D6213D71519}"/>
              </a:ext>
            </a:extLst>
          </p:cNvPr>
          <p:cNvGraphicFramePr>
            <a:graphicFrameLocks noGrp="1" noChangeAspect="1"/>
          </p:cNvGraphicFramePr>
          <p:nvPr>
            <p:ph sz="half" idx="2"/>
          </p:nvPr>
        </p:nvGraphicFramePr>
        <p:xfrm>
          <a:off x="3025775" y="1905000"/>
          <a:ext cx="609600" cy="287338"/>
        </p:xfrm>
        <a:graphic>
          <a:graphicData uri="http://schemas.openxmlformats.org/presentationml/2006/ole">
            <mc:AlternateContent xmlns:mc="http://schemas.openxmlformats.org/markup-compatibility/2006">
              <mc:Choice xmlns:v="urn:schemas-microsoft-com:vml" Requires="v">
                <p:oleObj spid="_x0000_s35853" name="Equation" r:id="rId3" imgW="431613" imgH="203112" progId="Equation.3">
                  <p:embed/>
                </p:oleObj>
              </mc:Choice>
              <mc:Fallback>
                <p:oleObj name="Equation" r:id="rId3" imgW="431613"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75" y="1905000"/>
                        <a:ext cx="609600"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122A1C31-BE5C-4CB7-8E47-D43FD97D0E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0D8418-E0F5-4417-9774-6E7B9DC7DA22}" type="datetime1">
              <a:rPr lang="en-AU" altLang="en-US" sz="1400">
                <a:latin typeface="Arial" panose="020B0604020202020204" pitchFamily="34" charset="0"/>
              </a:rPr>
              <a:pPr eaLnBrk="1" hangingPunct="1"/>
              <a:t>10/09/2020</a:t>
            </a:fld>
            <a:endParaRPr lang="en-US" altLang="en-US" sz="1400">
              <a:latin typeface="Arial" panose="020B0604020202020204" pitchFamily="34" charset="0"/>
            </a:endParaRPr>
          </a:p>
        </p:txBody>
      </p:sp>
      <p:sp>
        <p:nvSpPr>
          <p:cNvPr id="17411" name="Slide Number Placeholder 5">
            <a:extLst>
              <a:ext uri="{FF2B5EF4-FFF2-40B4-BE49-F238E27FC236}">
                <a16:creationId xmlns:a16="http://schemas.microsoft.com/office/drawing/2014/main" id="{D4291359-30C6-4C44-9198-34038BCBA3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A8804AE-6EBA-4964-B792-DAD701600A13}"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17412" name="Rectangle 2">
            <a:extLst>
              <a:ext uri="{FF2B5EF4-FFF2-40B4-BE49-F238E27FC236}">
                <a16:creationId xmlns:a16="http://schemas.microsoft.com/office/drawing/2014/main" id="{2887F512-5B91-43A7-A0BE-99F1F1CA79D8}"/>
              </a:ext>
            </a:extLst>
          </p:cNvPr>
          <p:cNvSpPr>
            <a:spLocks noGrp="1" noChangeArrowheads="1"/>
          </p:cNvSpPr>
          <p:nvPr>
            <p:ph type="title"/>
          </p:nvPr>
        </p:nvSpPr>
        <p:spPr/>
        <p:txBody>
          <a:bodyPr/>
          <a:lstStyle/>
          <a:p>
            <a:pPr eaLnBrk="1" hangingPunct="1"/>
            <a:r>
              <a:rPr lang="en-US" altLang="en-US" sz="2400" dirty="0"/>
              <a:t>Overview</a:t>
            </a:r>
            <a:r>
              <a:rPr lang="en-US" altLang="en-US" dirty="0"/>
              <a:t> </a:t>
            </a:r>
          </a:p>
        </p:txBody>
      </p:sp>
      <p:sp>
        <p:nvSpPr>
          <p:cNvPr id="17413" name="Rectangle 3">
            <a:extLst>
              <a:ext uri="{FF2B5EF4-FFF2-40B4-BE49-F238E27FC236}">
                <a16:creationId xmlns:a16="http://schemas.microsoft.com/office/drawing/2014/main" id="{03F58CE7-B563-4C30-A936-59FD0738DCD7}"/>
              </a:ext>
            </a:extLst>
          </p:cNvPr>
          <p:cNvSpPr>
            <a:spLocks noGrp="1" noChangeArrowheads="1"/>
          </p:cNvSpPr>
          <p:nvPr>
            <p:ph type="body" idx="1"/>
          </p:nvPr>
        </p:nvSpPr>
        <p:spPr>
          <a:xfrm>
            <a:off x="609600" y="1143000"/>
            <a:ext cx="8229600" cy="5029200"/>
          </a:xfrm>
        </p:spPr>
        <p:txBody>
          <a:bodyPr/>
          <a:lstStyle/>
          <a:p>
            <a:r>
              <a:rPr lang="en-US" sz="2400" dirty="0"/>
              <a:t>Faults and Fault-Tolerant Systems</a:t>
            </a:r>
          </a:p>
          <a:p>
            <a:r>
              <a:rPr lang="en-US" sz="2400" dirty="0"/>
              <a:t>Distributed Consensus</a:t>
            </a:r>
          </a:p>
        </p:txBody>
      </p:sp>
      <p:sp>
        <p:nvSpPr>
          <p:cNvPr id="7" name="Rectangle 2">
            <a:extLst>
              <a:ext uri="{FF2B5EF4-FFF2-40B4-BE49-F238E27FC236}">
                <a16:creationId xmlns:a16="http://schemas.microsoft.com/office/drawing/2014/main" id="{EAF6725F-1609-4F6C-B782-9B6D32075742}"/>
              </a:ext>
            </a:extLst>
          </p:cNvPr>
          <p:cNvSpPr txBox="1">
            <a:spLocks noChangeArrowheads="1"/>
          </p:cNvSpPr>
          <p:nvPr/>
        </p:nvSpPr>
        <p:spPr bwMode="auto">
          <a:xfrm>
            <a:off x="381000" y="3581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a:lstStyle>
          <a:p>
            <a:pPr eaLnBrk="1" hangingPunct="1"/>
            <a:r>
              <a:rPr lang="en-US" altLang="en-US" sz="2800" kern="0" dirty="0"/>
              <a:t>Learning outcome(s) related to this topic</a:t>
            </a:r>
          </a:p>
        </p:txBody>
      </p:sp>
      <p:sp>
        <p:nvSpPr>
          <p:cNvPr id="8" name="Rectangle 3">
            <a:extLst>
              <a:ext uri="{FF2B5EF4-FFF2-40B4-BE49-F238E27FC236}">
                <a16:creationId xmlns:a16="http://schemas.microsoft.com/office/drawing/2014/main" id="{F1E78394-F665-468E-87B1-C02CEBFB7B27}"/>
              </a:ext>
            </a:extLst>
          </p:cNvPr>
          <p:cNvSpPr txBox="1">
            <a:spLocks noChangeArrowheads="1"/>
          </p:cNvSpPr>
          <p:nvPr/>
        </p:nvSpPr>
        <p:spPr bwMode="auto">
          <a:xfrm>
            <a:off x="914400" y="4572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altLang="en-US" kern="0" dirty="0">
                <a:latin typeface="Times New Roman" panose="02020603050405020304" pitchFamily="18" charset="0"/>
              </a:rPr>
              <a:t>Compare and contrast different communication and concurrency schemes (LO2)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Date Placeholder 3">
            <a:extLst>
              <a:ext uri="{FF2B5EF4-FFF2-40B4-BE49-F238E27FC236}">
                <a16:creationId xmlns:a16="http://schemas.microsoft.com/office/drawing/2014/main" id="{1045EC64-1509-4DF3-AE48-8C1EC05757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02F866B-764A-4FF6-9CE0-A2661818F4D8}" type="datetime1">
              <a:rPr lang="en-US" altLang="en-US" sz="1400"/>
              <a:pPr eaLnBrk="1" hangingPunct="1"/>
              <a:t>9/10/2020</a:t>
            </a:fld>
            <a:endParaRPr lang="en-US" altLang="en-US" sz="1400"/>
          </a:p>
        </p:txBody>
      </p:sp>
      <p:sp>
        <p:nvSpPr>
          <p:cNvPr id="36867" name="Slide Number Placeholder 5">
            <a:extLst>
              <a:ext uri="{FF2B5EF4-FFF2-40B4-BE49-F238E27FC236}">
                <a16:creationId xmlns:a16="http://schemas.microsoft.com/office/drawing/2014/main" id="{85F50406-F0E0-4D96-B8D6-C6D4D1986E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42DC467-9597-4145-93F4-45297C0A51D4}" type="slidenum">
              <a:rPr lang="en-US" altLang="en-US" sz="1400"/>
              <a:pPr eaLnBrk="1" hangingPunct="1"/>
              <a:t>20</a:t>
            </a:fld>
            <a:endParaRPr lang="en-US" altLang="en-US" sz="1400"/>
          </a:p>
        </p:txBody>
      </p:sp>
      <p:sp>
        <p:nvSpPr>
          <p:cNvPr id="36868" name="Rectangle 2">
            <a:extLst>
              <a:ext uri="{FF2B5EF4-FFF2-40B4-BE49-F238E27FC236}">
                <a16:creationId xmlns:a16="http://schemas.microsoft.com/office/drawing/2014/main" id="{B748FFF7-8BDA-4E34-84CA-3491CA5B89DF}"/>
              </a:ext>
            </a:extLst>
          </p:cNvPr>
          <p:cNvSpPr>
            <a:spLocks noGrp="1" noChangeArrowheads="1"/>
          </p:cNvSpPr>
          <p:nvPr>
            <p:ph type="title"/>
          </p:nvPr>
        </p:nvSpPr>
        <p:spPr/>
        <p:txBody>
          <a:bodyPr/>
          <a:lstStyle/>
          <a:p>
            <a:pPr eaLnBrk="1" hangingPunct="1"/>
            <a:r>
              <a:rPr lang="en-AU" altLang="en-US"/>
              <a:t>Fail-Safe Tolerance</a:t>
            </a:r>
          </a:p>
        </p:txBody>
      </p:sp>
      <p:sp>
        <p:nvSpPr>
          <p:cNvPr id="36869" name="Rectangle 3">
            <a:extLst>
              <a:ext uri="{FF2B5EF4-FFF2-40B4-BE49-F238E27FC236}">
                <a16:creationId xmlns:a16="http://schemas.microsoft.com/office/drawing/2014/main" id="{98340E8C-5D67-452B-BB9C-A07E262B0D45}"/>
              </a:ext>
            </a:extLst>
          </p:cNvPr>
          <p:cNvSpPr>
            <a:spLocks noGrp="1" noChangeArrowheads="1"/>
          </p:cNvSpPr>
          <p:nvPr>
            <p:ph type="body" idx="1"/>
          </p:nvPr>
        </p:nvSpPr>
        <p:spPr>
          <a:xfrm>
            <a:off x="457200" y="1371600"/>
            <a:ext cx="8229600" cy="3505200"/>
          </a:xfrm>
        </p:spPr>
        <p:txBody>
          <a:bodyPr/>
          <a:lstStyle/>
          <a:p>
            <a:pPr eaLnBrk="1" hangingPunct="1"/>
            <a:r>
              <a:rPr lang="en-AU" altLang="en-US" sz="1800" dirty="0"/>
              <a:t>Certain faulty configurations do not affect the application in an adverse way and therefore considered harmless. </a:t>
            </a:r>
            <a:br>
              <a:rPr lang="en-AU" altLang="en-US" sz="1800" dirty="0"/>
            </a:br>
            <a:endParaRPr lang="en-AU" altLang="en-US" sz="1800" dirty="0"/>
          </a:p>
          <a:p>
            <a:pPr eaLnBrk="1" hangingPunct="1"/>
            <a:r>
              <a:rPr lang="en-AU" altLang="en-US" sz="1800" dirty="0"/>
              <a:t>A fail-safe system relaxes the tolerance requirement by avoiding only those faulty configurations that will have catastrophic consequences (not withstanding the failure). </a:t>
            </a:r>
            <a:br>
              <a:rPr lang="en-AU" altLang="en-US" sz="1800" dirty="0"/>
            </a:br>
            <a:endParaRPr lang="en-AU" altLang="en-US" sz="1800" dirty="0"/>
          </a:p>
          <a:p>
            <a:pPr eaLnBrk="1" hangingPunct="1">
              <a:buFontTx/>
              <a:buNone/>
            </a:pPr>
            <a:r>
              <a:rPr lang="en-AU" altLang="en-US" sz="1800" dirty="0"/>
              <a:t>As an example, </a:t>
            </a:r>
          </a:p>
          <a:p>
            <a:pPr eaLnBrk="1" hangingPunct="1"/>
            <a:r>
              <a:rPr lang="en-AU" altLang="en-US" sz="1800" dirty="0"/>
              <a:t>At a four-way  traffic crossing, if the lights are green in both directions then a collision is possible. However, if the lights are red, at best traffic will stall but will not have any catastrophic side effect.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D9DCA4F2-655E-4201-9E09-72CA924A71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3522D93-8F08-4391-A73B-3559D093E446}" type="datetime1">
              <a:rPr lang="en-US" altLang="en-US" sz="1400"/>
              <a:pPr eaLnBrk="1" hangingPunct="1"/>
              <a:t>9/10/2020</a:t>
            </a:fld>
            <a:endParaRPr lang="en-US" altLang="en-US" sz="1400"/>
          </a:p>
        </p:txBody>
      </p:sp>
      <p:sp>
        <p:nvSpPr>
          <p:cNvPr id="37891" name="Slide Number Placeholder 5">
            <a:extLst>
              <a:ext uri="{FF2B5EF4-FFF2-40B4-BE49-F238E27FC236}">
                <a16:creationId xmlns:a16="http://schemas.microsoft.com/office/drawing/2014/main" id="{446D475B-F260-4A05-A16B-1FDACD0734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716D3B3-538A-46A8-8389-A3F7DA5014F7}" type="slidenum">
              <a:rPr lang="en-US" altLang="en-US" sz="1400"/>
              <a:pPr eaLnBrk="1" hangingPunct="1"/>
              <a:t>21</a:t>
            </a:fld>
            <a:endParaRPr lang="en-US" altLang="en-US" sz="1400"/>
          </a:p>
        </p:txBody>
      </p:sp>
      <p:sp>
        <p:nvSpPr>
          <p:cNvPr id="37892" name="Rectangle 2">
            <a:extLst>
              <a:ext uri="{FF2B5EF4-FFF2-40B4-BE49-F238E27FC236}">
                <a16:creationId xmlns:a16="http://schemas.microsoft.com/office/drawing/2014/main" id="{CECE5C31-EA70-4778-BA28-C9893B0E0D3F}"/>
              </a:ext>
            </a:extLst>
          </p:cNvPr>
          <p:cNvSpPr>
            <a:spLocks noGrp="1" noChangeArrowheads="1"/>
          </p:cNvSpPr>
          <p:nvPr>
            <p:ph type="title"/>
          </p:nvPr>
        </p:nvSpPr>
        <p:spPr/>
        <p:txBody>
          <a:bodyPr/>
          <a:lstStyle/>
          <a:p>
            <a:pPr eaLnBrk="1" hangingPunct="1"/>
            <a:r>
              <a:rPr lang="en-AU" altLang="en-US"/>
              <a:t>Graceful Degradation</a:t>
            </a:r>
          </a:p>
        </p:txBody>
      </p:sp>
      <p:sp>
        <p:nvSpPr>
          <p:cNvPr id="37893" name="Rectangle 3">
            <a:extLst>
              <a:ext uri="{FF2B5EF4-FFF2-40B4-BE49-F238E27FC236}">
                <a16:creationId xmlns:a16="http://schemas.microsoft.com/office/drawing/2014/main" id="{9B29110F-B37E-4541-AE9E-33CD63984172}"/>
              </a:ext>
            </a:extLst>
          </p:cNvPr>
          <p:cNvSpPr>
            <a:spLocks noGrp="1" noChangeArrowheads="1"/>
          </p:cNvSpPr>
          <p:nvPr>
            <p:ph type="body" idx="1"/>
          </p:nvPr>
        </p:nvSpPr>
        <p:spPr/>
        <p:txBody>
          <a:bodyPr/>
          <a:lstStyle/>
          <a:p>
            <a:pPr eaLnBrk="1" hangingPunct="1">
              <a:lnSpc>
                <a:spcPct val="90000"/>
              </a:lnSpc>
            </a:pPr>
            <a:r>
              <a:rPr lang="en-AU" altLang="en-US" sz="1800"/>
              <a:t>There are systems that neither mask, nor fully recover from the effect of failures, but exhibit a degraded behaviour that falls short of normal behaviour, but is still considered acceptable. </a:t>
            </a:r>
          </a:p>
          <a:p>
            <a:pPr eaLnBrk="1" hangingPunct="1">
              <a:lnSpc>
                <a:spcPct val="90000"/>
              </a:lnSpc>
            </a:pPr>
            <a:endParaRPr lang="en-AU" altLang="en-US" sz="1800"/>
          </a:p>
          <a:p>
            <a:pPr eaLnBrk="1" hangingPunct="1">
              <a:lnSpc>
                <a:spcPct val="90000"/>
              </a:lnSpc>
            </a:pPr>
            <a:r>
              <a:rPr lang="en-AU" altLang="en-US" sz="1800"/>
              <a:t>The notion of acceptability is highly subjective and entirely dependent on the user running the application. </a:t>
            </a:r>
          </a:p>
          <a:p>
            <a:pPr eaLnBrk="1" hangingPunct="1">
              <a:lnSpc>
                <a:spcPct val="90000"/>
              </a:lnSpc>
            </a:pPr>
            <a:endParaRPr lang="en-AU" altLang="en-US" sz="1800"/>
          </a:p>
          <a:p>
            <a:pPr eaLnBrk="1" hangingPunct="1">
              <a:lnSpc>
                <a:spcPct val="90000"/>
              </a:lnSpc>
              <a:buFontTx/>
              <a:buNone/>
            </a:pPr>
            <a:r>
              <a:rPr lang="en-AU" altLang="en-US" sz="1800"/>
              <a:t>Some examples</a:t>
            </a:r>
          </a:p>
          <a:p>
            <a:pPr lvl="1" eaLnBrk="1" hangingPunct="1">
              <a:lnSpc>
                <a:spcPct val="90000"/>
              </a:lnSpc>
            </a:pPr>
            <a:endParaRPr lang="en-AU" altLang="en-US" sz="1800"/>
          </a:p>
          <a:p>
            <a:pPr lvl="1" eaLnBrk="1" hangingPunct="1">
              <a:lnSpc>
                <a:spcPct val="90000"/>
              </a:lnSpc>
            </a:pPr>
            <a:r>
              <a:rPr lang="en-AU" altLang="en-US" sz="1800"/>
              <a:t>While routing a message between two points in a network, a program computes the shortest path. In the presence of a failure, if this program returns another path but not the shortest, then this may be acceptable.</a:t>
            </a:r>
          </a:p>
          <a:p>
            <a:pPr lvl="1" eaLnBrk="1" hangingPunct="1">
              <a:lnSpc>
                <a:spcPct val="90000"/>
              </a:lnSpc>
            </a:pPr>
            <a:endParaRPr lang="en-AU" altLang="en-US" sz="1800"/>
          </a:p>
          <a:p>
            <a:pPr lvl="1" eaLnBrk="1" hangingPunct="1">
              <a:lnSpc>
                <a:spcPct val="90000"/>
              </a:lnSpc>
            </a:pPr>
            <a:r>
              <a:rPr lang="en-AU" altLang="en-US" sz="1800"/>
              <a:t>An operating system may switch to a safe mode where users cannot create or modify files, but can read the files that already exist.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3211CCBD-2666-47C0-8ADA-267A8492FFE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3631E0C-C93C-468C-9084-839FA33257FD}" type="datetime1">
              <a:rPr lang="en-US" altLang="en-US" sz="1400"/>
              <a:pPr eaLnBrk="1" hangingPunct="1"/>
              <a:t>9/10/2020</a:t>
            </a:fld>
            <a:endParaRPr lang="en-US" altLang="en-US" sz="1400"/>
          </a:p>
        </p:txBody>
      </p:sp>
      <p:sp>
        <p:nvSpPr>
          <p:cNvPr id="38915" name="Slide Number Placeholder 5">
            <a:extLst>
              <a:ext uri="{FF2B5EF4-FFF2-40B4-BE49-F238E27FC236}">
                <a16:creationId xmlns:a16="http://schemas.microsoft.com/office/drawing/2014/main" id="{846C8E59-6EA5-4DAB-A593-2FCC17A37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0A28F83-2352-4D74-9616-0CC3511EDB9F}" type="slidenum">
              <a:rPr lang="en-US" altLang="en-US" sz="1400"/>
              <a:pPr eaLnBrk="1" hangingPunct="1"/>
              <a:t>22</a:t>
            </a:fld>
            <a:endParaRPr lang="en-US" altLang="en-US" sz="1400"/>
          </a:p>
        </p:txBody>
      </p:sp>
      <p:sp>
        <p:nvSpPr>
          <p:cNvPr id="38917" name="Rectangle 3">
            <a:extLst>
              <a:ext uri="{FF2B5EF4-FFF2-40B4-BE49-F238E27FC236}">
                <a16:creationId xmlns:a16="http://schemas.microsoft.com/office/drawing/2014/main" id="{BEB8DFB4-4462-4D64-BE39-869B4A594F41}"/>
              </a:ext>
            </a:extLst>
          </p:cNvPr>
          <p:cNvSpPr>
            <a:spLocks noGrp="1" noChangeArrowheads="1"/>
          </p:cNvSpPr>
          <p:nvPr>
            <p:ph type="body" idx="1"/>
          </p:nvPr>
        </p:nvSpPr>
        <p:spPr>
          <a:xfrm>
            <a:off x="533400" y="1166018"/>
            <a:ext cx="8229600" cy="4525963"/>
          </a:xfrm>
        </p:spPr>
        <p:txBody>
          <a:bodyPr/>
          <a:lstStyle/>
          <a:p>
            <a:pPr eaLnBrk="1" hangingPunct="1">
              <a:buFontTx/>
              <a:buNone/>
            </a:pPr>
            <a:endParaRPr lang="en-AU" altLang="en-US" dirty="0"/>
          </a:p>
          <a:p>
            <a:pPr eaLnBrk="1" hangingPunct="1">
              <a:buFontTx/>
              <a:buNone/>
            </a:pPr>
            <a:endParaRPr lang="en-AU" altLang="en-US" dirty="0"/>
          </a:p>
          <a:p>
            <a:pPr eaLnBrk="1" hangingPunct="1">
              <a:buFontTx/>
              <a:buNone/>
            </a:pPr>
            <a:endParaRPr lang="en-AU" altLang="en-US" dirty="0"/>
          </a:p>
          <a:p>
            <a:pPr algn="ctr" eaLnBrk="1" hangingPunct="1">
              <a:buFontTx/>
              <a:buNone/>
            </a:pPr>
            <a:r>
              <a:rPr lang="en-AU" altLang="en-US" dirty="0"/>
              <a:t>Distributed Consensus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F2CC1338-53D5-405B-A34D-6DE6B6E472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CD16D9D-B881-455C-A2E5-598D21BE3FFA}" type="datetime1">
              <a:rPr lang="en-US" altLang="en-US" sz="1400"/>
              <a:pPr eaLnBrk="1" hangingPunct="1"/>
              <a:t>9/10/2020</a:t>
            </a:fld>
            <a:endParaRPr lang="en-US" altLang="en-US" sz="1400"/>
          </a:p>
        </p:txBody>
      </p:sp>
      <p:sp>
        <p:nvSpPr>
          <p:cNvPr id="39939" name="Slide Number Placeholder 5">
            <a:extLst>
              <a:ext uri="{FF2B5EF4-FFF2-40B4-BE49-F238E27FC236}">
                <a16:creationId xmlns:a16="http://schemas.microsoft.com/office/drawing/2014/main" id="{29D9E0D3-43BA-48B4-A82C-087DAAA8D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20F1E6B-BB18-42BF-B412-BE355B344D28}" type="slidenum">
              <a:rPr lang="en-US" altLang="en-US" sz="1400"/>
              <a:pPr eaLnBrk="1" hangingPunct="1"/>
              <a:t>23</a:t>
            </a:fld>
            <a:endParaRPr lang="en-US" altLang="en-US" sz="1400"/>
          </a:p>
        </p:txBody>
      </p:sp>
      <p:sp>
        <p:nvSpPr>
          <p:cNvPr id="39940" name="Rectangle 2">
            <a:extLst>
              <a:ext uri="{FF2B5EF4-FFF2-40B4-BE49-F238E27FC236}">
                <a16:creationId xmlns:a16="http://schemas.microsoft.com/office/drawing/2014/main" id="{CAC985CD-A2D0-4990-A2C6-7D4B66FFB4C0}"/>
              </a:ext>
            </a:extLst>
          </p:cNvPr>
          <p:cNvSpPr>
            <a:spLocks noGrp="1" noChangeArrowheads="1"/>
          </p:cNvSpPr>
          <p:nvPr>
            <p:ph type="title"/>
          </p:nvPr>
        </p:nvSpPr>
        <p:spPr/>
        <p:txBody>
          <a:bodyPr/>
          <a:lstStyle/>
          <a:p>
            <a:pPr eaLnBrk="1" hangingPunct="1"/>
            <a:r>
              <a:rPr lang="en-AU" altLang="en-US"/>
              <a:t>Distributed Consensus</a:t>
            </a:r>
          </a:p>
        </p:txBody>
      </p:sp>
      <p:sp>
        <p:nvSpPr>
          <p:cNvPr id="39941" name="Rectangle 3">
            <a:extLst>
              <a:ext uri="{FF2B5EF4-FFF2-40B4-BE49-F238E27FC236}">
                <a16:creationId xmlns:a16="http://schemas.microsoft.com/office/drawing/2014/main" id="{3611F673-12B0-43D2-9F3B-1230EAE3F2D9}"/>
              </a:ext>
            </a:extLst>
          </p:cNvPr>
          <p:cNvSpPr>
            <a:spLocks noGrp="1" noChangeArrowheads="1"/>
          </p:cNvSpPr>
          <p:nvPr>
            <p:ph type="body" idx="1"/>
          </p:nvPr>
        </p:nvSpPr>
        <p:spPr/>
        <p:txBody>
          <a:bodyPr/>
          <a:lstStyle/>
          <a:p>
            <a:pPr eaLnBrk="1" hangingPunct="1"/>
            <a:r>
              <a:rPr lang="en-AU" altLang="en-US" sz="1800"/>
              <a:t>Why we need distributed consensus? Let us consider the following examples:</a:t>
            </a:r>
          </a:p>
          <a:p>
            <a:pPr eaLnBrk="1" hangingPunct="1"/>
            <a:endParaRPr lang="en-AU" altLang="en-US" sz="1800"/>
          </a:p>
          <a:p>
            <a:pPr eaLnBrk="1" hangingPunct="1"/>
            <a:r>
              <a:rPr lang="en-AU" altLang="en-US" sz="1800"/>
              <a:t>Example1. The leader election problem in a network of processes. Each process begins with an initial proposal for leadership. At the end one of it a candidate is elected as a leader, it reflects the final decision of every process.</a:t>
            </a:r>
          </a:p>
          <a:p>
            <a:pPr eaLnBrk="1" hangingPunct="1"/>
            <a:endParaRPr lang="en-AU" altLang="en-US" sz="1800"/>
          </a:p>
          <a:p>
            <a:pPr eaLnBrk="1" hangingPunct="1"/>
            <a:r>
              <a:rPr lang="en-AU" altLang="en-US" sz="1800">
                <a:solidFill>
                  <a:srgbClr val="000000"/>
                </a:solidFill>
              </a:rPr>
              <a:t>Example2.</a:t>
            </a:r>
            <a:r>
              <a:rPr lang="en-AU" altLang="en-US" sz="1800"/>
              <a:t> Fund transfer</a:t>
            </a:r>
          </a:p>
          <a:p>
            <a:pPr eaLnBrk="1" hangingPunct="1"/>
            <a:endParaRPr lang="en-AU" altLang="en-US" sz="1800"/>
          </a:p>
          <a:p>
            <a:pPr eaLnBrk="1" hangingPunct="1"/>
            <a:r>
              <a:rPr lang="en-AU" altLang="en-US" sz="1800">
                <a:solidFill>
                  <a:srgbClr val="000000"/>
                </a:solidFill>
              </a:rPr>
              <a:t>Example3.</a:t>
            </a:r>
            <a:r>
              <a:rPr lang="en-AU" altLang="en-US" sz="1800"/>
              <a:t> Synchronizing clocks</a:t>
            </a:r>
          </a:p>
          <a:p>
            <a:pPr eaLnBrk="1" hangingPunct="1"/>
            <a:endParaRPr lang="en-AU" altLang="en-US" sz="1800"/>
          </a:p>
          <a:p>
            <a:pPr eaLnBrk="1" hangingPunct="1"/>
            <a:r>
              <a:rPr lang="en-AU" altLang="en-US" sz="1800"/>
              <a:t>Consensus is easier to achieve in the absence of failures. We will study distributed consensus in the presence of failures.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a:extLst>
              <a:ext uri="{FF2B5EF4-FFF2-40B4-BE49-F238E27FC236}">
                <a16:creationId xmlns:a16="http://schemas.microsoft.com/office/drawing/2014/main" id="{0E801090-8928-4F1B-947B-F2BF990EA3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7E33F3D-F74B-44D9-9790-0CF4106F9D55}" type="datetime1">
              <a:rPr lang="en-US" altLang="en-US" sz="1400"/>
              <a:pPr eaLnBrk="1" hangingPunct="1"/>
              <a:t>9/10/2020</a:t>
            </a:fld>
            <a:endParaRPr lang="en-US" altLang="en-US" sz="1400"/>
          </a:p>
        </p:txBody>
      </p:sp>
      <p:sp>
        <p:nvSpPr>
          <p:cNvPr id="40963" name="Slide Number Placeholder 5">
            <a:extLst>
              <a:ext uri="{FF2B5EF4-FFF2-40B4-BE49-F238E27FC236}">
                <a16:creationId xmlns:a16="http://schemas.microsoft.com/office/drawing/2014/main" id="{396F263B-15ED-4C61-BCBB-698A95801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F0A0EEC-5CA1-425A-8421-FFD38E63D832}" type="slidenum">
              <a:rPr lang="en-US" altLang="en-US" sz="1400"/>
              <a:pPr eaLnBrk="1" hangingPunct="1"/>
              <a:t>24</a:t>
            </a:fld>
            <a:endParaRPr lang="en-US" altLang="en-US" sz="1400"/>
          </a:p>
        </p:txBody>
      </p:sp>
      <p:sp>
        <p:nvSpPr>
          <p:cNvPr id="40964" name="Rectangle 2">
            <a:extLst>
              <a:ext uri="{FF2B5EF4-FFF2-40B4-BE49-F238E27FC236}">
                <a16:creationId xmlns:a16="http://schemas.microsoft.com/office/drawing/2014/main" id="{15B50C8C-59C5-48CF-8817-BDE190A695C7}"/>
              </a:ext>
            </a:extLst>
          </p:cNvPr>
          <p:cNvSpPr>
            <a:spLocks noGrp="1" noChangeArrowheads="1"/>
          </p:cNvSpPr>
          <p:nvPr>
            <p:ph type="title"/>
          </p:nvPr>
        </p:nvSpPr>
        <p:spPr/>
        <p:txBody>
          <a:bodyPr/>
          <a:lstStyle/>
          <a:p>
            <a:pPr eaLnBrk="1" hangingPunct="1"/>
            <a:r>
              <a:rPr lang="en-AU" altLang="en-US"/>
              <a:t>Problem Definition</a:t>
            </a:r>
          </a:p>
        </p:txBody>
      </p:sp>
      <p:sp>
        <p:nvSpPr>
          <p:cNvPr id="39942" name="Rectangle 3">
            <a:extLst>
              <a:ext uri="{FF2B5EF4-FFF2-40B4-BE49-F238E27FC236}">
                <a16:creationId xmlns:a16="http://schemas.microsoft.com/office/drawing/2014/main" id="{F41E812E-73A2-4895-9EFA-7DC7A007B2ED}"/>
              </a:ext>
            </a:extLst>
          </p:cNvPr>
          <p:cNvSpPr>
            <a:spLocks noGrp="1" noChangeArrowheads="1"/>
          </p:cNvSpPr>
          <p:nvPr>
            <p:ph type="body" idx="1"/>
          </p:nvPr>
        </p:nvSpPr>
        <p:spPr>
          <a:xfrm>
            <a:off x="533400" y="1447800"/>
            <a:ext cx="8229600" cy="4678363"/>
          </a:xfrm>
        </p:spPr>
        <p:txBody>
          <a:bodyPr/>
          <a:lstStyle/>
          <a:p>
            <a:pPr algn="just" eaLnBrk="1" hangingPunct="1">
              <a:buFontTx/>
              <a:buNone/>
            </a:pPr>
            <a:r>
              <a:rPr lang="en-AU" altLang="en-US" sz="2000" dirty="0"/>
              <a:t>The Consensus may be formulated as follows: </a:t>
            </a:r>
          </a:p>
          <a:p>
            <a:pPr algn="just" eaLnBrk="1" hangingPunct="1">
              <a:buFontTx/>
              <a:buNone/>
            </a:pPr>
            <a:endParaRPr lang="en-AU" altLang="en-US" sz="1700" dirty="0"/>
          </a:p>
          <a:p>
            <a:pPr algn="just" eaLnBrk="1" hangingPunct="1"/>
            <a:r>
              <a:rPr lang="en-AU" altLang="en-US" sz="2100" dirty="0"/>
              <a:t>A distributed system contains </a:t>
            </a:r>
            <a:r>
              <a:rPr lang="en-AU" altLang="en-US" sz="2100" b="1" i="1" dirty="0">
                <a:latin typeface="Times New Roman" panose="02020603050405020304" pitchFamily="18" charset="0"/>
              </a:rPr>
              <a:t>n</a:t>
            </a:r>
            <a:r>
              <a:rPr lang="en-AU" altLang="en-US" sz="2100" dirty="0"/>
              <a:t> processes {0, 1, 2, …, </a:t>
            </a:r>
            <a:r>
              <a:rPr lang="en-AU" altLang="en-US" sz="2100" b="1" i="1" dirty="0">
                <a:latin typeface="Times New Roman" panose="02020603050405020304" pitchFamily="18" charset="0"/>
              </a:rPr>
              <a:t>n-</a:t>
            </a:r>
            <a:r>
              <a:rPr lang="en-AU" altLang="en-US" sz="2100" b="1" dirty="0">
                <a:latin typeface="Times New Roman" panose="02020603050405020304" pitchFamily="18" charset="0"/>
              </a:rPr>
              <a:t>1</a:t>
            </a:r>
            <a:r>
              <a:rPr lang="en-AU" altLang="en-US" sz="2100" dirty="0"/>
              <a:t>}. </a:t>
            </a:r>
          </a:p>
          <a:p>
            <a:pPr algn="just" eaLnBrk="1" hangingPunct="1"/>
            <a:r>
              <a:rPr lang="en-AU" altLang="en-US" sz="2100" dirty="0"/>
              <a:t>Every process has an initial value in a mutually agreed domain. </a:t>
            </a:r>
          </a:p>
          <a:p>
            <a:pPr algn="just" eaLnBrk="1" hangingPunct="1"/>
            <a:r>
              <a:rPr lang="en-AU" altLang="en-US" sz="2100" dirty="0"/>
              <a:t>The challenge is to devise an algorithm, which in spite of the occurrence of failures, allows processes to reach an irrevocable decision that fulfils the following conditions:</a:t>
            </a:r>
            <a:endParaRPr lang="en-AU" altLang="en-US" sz="2100" b="1" dirty="0"/>
          </a:p>
          <a:p>
            <a:pPr lvl="1" algn="just" eaLnBrk="1" hangingPunct="1">
              <a:spcBef>
                <a:spcPct val="70000"/>
              </a:spcBef>
            </a:pPr>
            <a:r>
              <a:rPr lang="en-AU" altLang="en-US" sz="1800" b="1" dirty="0"/>
              <a:t>Termination.</a:t>
            </a:r>
            <a:r>
              <a:rPr lang="en-AU" altLang="en-US" sz="1800" dirty="0"/>
              <a:t> Every (non-faulty) process must eventually come to a decision.</a:t>
            </a:r>
            <a:endParaRPr lang="en-AU" altLang="en-US" sz="1800" b="1" dirty="0"/>
          </a:p>
          <a:p>
            <a:pPr lvl="1" algn="just" eaLnBrk="1" hangingPunct="1">
              <a:spcBef>
                <a:spcPct val="70000"/>
              </a:spcBef>
            </a:pPr>
            <a:r>
              <a:rPr lang="en-AU" altLang="en-US" sz="1800" b="1" dirty="0"/>
              <a:t>Agreement.</a:t>
            </a:r>
            <a:r>
              <a:rPr lang="en-AU" altLang="en-US" sz="1800" dirty="0"/>
              <a:t> The final decision of every (non-faulty) process must be identical.</a:t>
            </a:r>
            <a:endParaRPr lang="en-AU" altLang="en-US" sz="1800" b="1" dirty="0"/>
          </a:p>
          <a:p>
            <a:pPr lvl="1" algn="just" eaLnBrk="1" hangingPunct="1">
              <a:spcBef>
                <a:spcPct val="70000"/>
              </a:spcBef>
            </a:pPr>
            <a:r>
              <a:rPr lang="en-AU" altLang="en-US" sz="1800" b="1" dirty="0"/>
              <a:t>Validity.</a:t>
            </a:r>
            <a:r>
              <a:rPr lang="en-AU" altLang="en-US" sz="1800" dirty="0"/>
              <a:t> If every (non-faulty) process begins with the same initial value v, their final decision must be 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61BC2702-5D0F-40BF-B416-F3E836F3F5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62791BA-58D8-4A26-93C2-306E3F060C2A}" type="datetime1">
              <a:rPr lang="en-US" altLang="en-US" sz="1400"/>
              <a:pPr eaLnBrk="1" hangingPunct="1"/>
              <a:t>9/10/2020</a:t>
            </a:fld>
            <a:endParaRPr lang="en-US" altLang="en-US" sz="1400"/>
          </a:p>
        </p:txBody>
      </p:sp>
      <p:sp>
        <p:nvSpPr>
          <p:cNvPr id="41987" name="Slide Number Placeholder 5">
            <a:extLst>
              <a:ext uri="{FF2B5EF4-FFF2-40B4-BE49-F238E27FC236}">
                <a16:creationId xmlns:a16="http://schemas.microsoft.com/office/drawing/2014/main" id="{254819C4-6D29-4E96-AD6E-90C62536EA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91066D9-B633-4D69-8971-EFF669BD9032}" type="slidenum">
              <a:rPr lang="en-US" altLang="en-US" sz="1400"/>
              <a:pPr eaLnBrk="1" hangingPunct="1"/>
              <a:t>25</a:t>
            </a:fld>
            <a:endParaRPr lang="en-US" altLang="en-US" sz="1400"/>
          </a:p>
        </p:txBody>
      </p:sp>
      <p:sp>
        <p:nvSpPr>
          <p:cNvPr id="41988" name="Rectangle 2">
            <a:extLst>
              <a:ext uri="{FF2B5EF4-FFF2-40B4-BE49-F238E27FC236}">
                <a16:creationId xmlns:a16="http://schemas.microsoft.com/office/drawing/2014/main" id="{563B79C2-DA8C-4386-A747-00F66EE412F2}"/>
              </a:ext>
            </a:extLst>
          </p:cNvPr>
          <p:cNvSpPr>
            <a:spLocks noGrp="1" noChangeArrowheads="1"/>
          </p:cNvSpPr>
          <p:nvPr>
            <p:ph type="title"/>
          </p:nvPr>
        </p:nvSpPr>
        <p:spPr/>
        <p:txBody>
          <a:bodyPr/>
          <a:lstStyle/>
          <a:p>
            <a:pPr eaLnBrk="1" hangingPunct="1"/>
            <a:r>
              <a:rPr lang="en-AU" altLang="en-US"/>
              <a:t>Consensus in Asynchronous System</a:t>
            </a:r>
          </a:p>
        </p:txBody>
      </p:sp>
      <p:sp>
        <p:nvSpPr>
          <p:cNvPr id="40966" name="Rectangle 3">
            <a:extLst>
              <a:ext uri="{FF2B5EF4-FFF2-40B4-BE49-F238E27FC236}">
                <a16:creationId xmlns:a16="http://schemas.microsoft.com/office/drawing/2014/main" id="{55F8225E-246F-4499-A7FD-768139C5AFEA}"/>
              </a:ext>
            </a:extLst>
          </p:cNvPr>
          <p:cNvSpPr>
            <a:spLocks noGrp="1" noChangeArrowheads="1"/>
          </p:cNvSpPr>
          <p:nvPr>
            <p:ph type="body" idx="1"/>
          </p:nvPr>
        </p:nvSpPr>
        <p:spPr>
          <a:xfrm>
            <a:off x="533400" y="1600200"/>
            <a:ext cx="8229600" cy="2620963"/>
          </a:xfrm>
        </p:spPr>
        <p:txBody>
          <a:bodyPr/>
          <a:lstStyle/>
          <a:p>
            <a:pPr eaLnBrk="1" hangingPunct="1"/>
            <a:r>
              <a:rPr lang="en-AU" altLang="en-US" sz="1800" dirty="0"/>
              <a:t>If there is no failure, then reaching an agreement is trivial.</a:t>
            </a:r>
          </a:p>
          <a:p>
            <a:pPr eaLnBrk="1" hangingPunct="1"/>
            <a:endParaRPr lang="en-AU" altLang="en-US" sz="1800" dirty="0"/>
          </a:p>
          <a:p>
            <a:pPr eaLnBrk="1" hangingPunct="1"/>
            <a:r>
              <a:rPr lang="en-AU" altLang="en-US" sz="1800" dirty="0"/>
              <a:t>Reaching consensus, however, becomes surprisingly difficult when one or more members fail to execute actions.</a:t>
            </a:r>
          </a:p>
          <a:p>
            <a:pPr eaLnBrk="1" hangingPunct="1"/>
            <a:endParaRPr lang="en-AU" altLang="en-US" sz="1800" dirty="0"/>
          </a:p>
          <a:p>
            <a:pPr eaLnBrk="1" hangingPunct="1"/>
            <a:r>
              <a:rPr lang="en-AU" altLang="en-US" sz="1800" dirty="0"/>
              <a:t>Assume that at most k members (k&gt;0) can fail. </a:t>
            </a:r>
          </a:p>
          <a:p>
            <a:pPr lvl="1" eaLnBrk="1" hangingPunct="1"/>
            <a:r>
              <a:rPr lang="en-AU" altLang="en-US" sz="1800" dirty="0"/>
              <a:t>An important finding by Fischer et al. is that in a fully asynchronous system, it is impossible to reach consensus even if k=1.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00DE8614-365D-4847-8E97-63BEC2ED4F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F63F6E7-1AE6-4271-A4F9-26861B74536C}" type="datetime1">
              <a:rPr lang="en-US" altLang="en-US" sz="1400"/>
              <a:pPr eaLnBrk="1" hangingPunct="1"/>
              <a:t>9/10/2020</a:t>
            </a:fld>
            <a:endParaRPr lang="en-US" altLang="en-US" sz="1400"/>
          </a:p>
        </p:txBody>
      </p:sp>
      <p:sp>
        <p:nvSpPr>
          <p:cNvPr id="43011" name="Slide Number Placeholder 5">
            <a:extLst>
              <a:ext uri="{FF2B5EF4-FFF2-40B4-BE49-F238E27FC236}">
                <a16:creationId xmlns:a16="http://schemas.microsoft.com/office/drawing/2014/main" id="{C810204A-8F83-4A5E-9688-A564FB6253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67FCC1A-E7E0-433B-A95E-5387D8161769}" type="slidenum">
              <a:rPr lang="en-US" altLang="en-US" sz="1400"/>
              <a:pPr eaLnBrk="1" hangingPunct="1"/>
              <a:t>26</a:t>
            </a:fld>
            <a:endParaRPr lang="en-US" altLang="en-US" sz="1400"/>
          </a:p>
        </p:txBody>
      </p:sp>
      <p:sp>
        <p:nvSpPr>
          <p:cNvPr id="43012" name="Rectangle 2">
            <a:extLst>
              <a:ext uri="{FF2B5EF4-FFF2-40B4-BE49-F238E27FC236}">
                <a16:creationId xmlns:a16="http://schemas.microsoft.com/office/drawing/2014/main" id="{68DF60EB-43FA-418F-AA47-9E5EC225C369}"/>
              </a:ext>
            </a:extLst>
          </p:cNvPr>
          <p:cNvSpPr>
            <a:spLocks noGrp="1" noChangeArrowheads="1"/>
          </p:cNvSpPr>
          <p:nvPr>
            <p:ph type="title"/>
          </p:nvPr>
        </p:nvSpPr>
        <p:spPr/>
        <p:txBody>
          <a:bodyPr/>
          <a:lstStyle/>
          <a:p>
            <a:pPr eaLnBrk="1" hangingPunct="1"/>
            <a:r>
              <a:rPr lang="en-AU" altLang="en-US"/>
              <a:t>Bivalent and Univalent States</a:t>
            </a:r>
          </a:p>
        </p:txBody>
      </p:sp>
      <p:sp>
        <p:nvSpPr>
          <p:cNvPr id="41990" name="Rectangle 3">
            <a:extLst>
              <a:ext uri="{FF2B5EF4-FFF2-40B4-BE49-F238E27FC236}">
                <a16:creationId xmlns:a16="http://schemas.microsoft.com/office/drawing/2014/main" id="{D29E3CEF-64C5-43B0-8A8F-9087530FAE86}"/>
              </a:ext>
            </a:extLst>
          </p:cNvPr>
          <p:cNvSpPr>
            <a:spLocks noGrp="1" noChangeArrowheads="1"/>
          </p:cNvSpPr>
          <p:nvPr>
            <p:ph type="body" idx="1"/>
          </p:nvPr>
        </p:nvSpPr>
        <p:spPr>
          <a:xfrm>
            <a:off x="533400" y="1524000"/>
            <a:ext cx="8229600" cy="3382963"/>
          </a:xfrm>
        </p:spPr>
        <p:txBody>
          <a:bodyPr/>
          <a:lstStyle/>
          <a:p>
            <a:pPr eaLnBrk="1" hangingPunct="1"/>
            <a:r>
              <a:rPr lang="en-AU" altLang="en-US" sz="1800" dirty="0"/>
              <a:t>A decision state is bivalent, if starting from a state, there exist at least two distinct executions leading to two distinct decision values e.g.  0 or 1.</a:t>
            </a:r>
          </a:p>
          <a:p>
            <a:pPr eaLnBrk="1" hangingPunct="1"/>
            <a:endParaRPr lang="en-AU" altLang="en-US" sz="1800" dirty="0"/>
          </a:p>
          <a:p>
            <a:pPr eaLnBrk="1" hangingPunct="1"/>
            <a:r>
              <a:rPr lang="en-AU" altLang="en-US" sz="1800" dirty="0"/>
              <a:t>On the other hand, a state from which only one decision value can be reached is called a univalent state. Univalent state states can be either 0-valent or 1-valent.</a:t>
            </a:r>
          </a:p>
          <a:p>
            <a:pPr eaLnBrk="1" hangingPunct="1"/>
            <a:endParaRPr lang="en-AU" altLang="en-US" sz="1800" dirty="0"/>
          </a:p>
          <a:p>
            <a:pPr eaLnBrk="1" hangingPunct="1"/>
            <a:r>
              <a:rPr lang="en-AU" altLang="en-US" sz="1800" dirty="0"/>
              <a:t>Consider a best-of-five-sets tennis match between A and B. If the score is 6-3, 6-4 in favour of A, the decision state is bivalent, since anyone can win at this point. However, if the score becomes 6-3, 6-4, 7-6 in favour of A, then the state becomes univalent.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4">
            <a:extLst>
              <a:ext uri="{FF2B5EF4-FFF2-40B4-BE49-F238E27FC236}">
                <a16:creationId xmlns:a16="http://schemas.microsoft.com/office/drawing/2014/main" id="{8E8952FA-9ACF-4852-A15C-E429DC481F3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9B7CEBD-8336-4552-A87E-E0C0D513DDF3}" type="datetime1">
              <a:rPr lang="en-US" altLang="en-US" sz="1400"/>
              <a:pPr eaLnBrk="1" hangingPunct="1"/>
              <a:t>9/10/2020</a:t>
            </a:fld>
            <a:endParaRPr lang="en-US" altLang="en-US" sz="1400"/>
          </a:p>
        </p:txBody>
      </p:sp>
      <p:sp>
        <p:nvSpPr>
          <p:cNvPr id="44035" name="Slide Number Placeholder 6">
            <a:extLst>
              <a:ext uri="{FF2B5EF4-FFF2-40B4-BE49-F238E27FC236}">
                <a16:creationId xmlns:a16="http://schemas.microsoft.com/office/drawing/2014/main" id="{E405A0E3-F73E-45C1-97CB-4B44F6874D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2BFDD24-844E-403B-A864-DB5874241615}" type="slidenum">
              <a:rPr lang="en-US" altLang="en-US" sz="1400"/>
              <a:pPr eaLnBrk="1" hangingPunct="1"/>
              <a:t>27</a:t>
            </a:fld>
            <a:endParaRPr lang="en-US" altLang="en-US" sz="1400"/>
          </a:p>
        </p:txBody>
      </p:sp>
      <p:sp>
        <p:nvSpPr>
          <p:cNvPr id="44036" name="Rectangle 2">
            <a:extLst>
              <a:ext uri="{FF2B5EF4-FFF2-40B4-BE49-F238E27FC236}">
                <a16:creationId xmlns:a16="http://schemas.microsoft.com/office/drawing/2014/main" id="{FCDFDA29-B142-4D05-8FF6-BDAEA0CB58F2}"/>
              </a:ext>
            </a:extLst>
          </p:cNvPr>
          <p:cNvSpPr>
            <a:spLocks noGrp="1" noChangeArrowheads="1"/>
          </p:cNvSpPr>
          <p:nvPr>
            <p:ph type="title"/>
          </p:nvPr>
        </p:nvSpPr>
        <p:spPr/>
        <p:txBody>
          <a:bodyPr/>
          <a:lstStyle/>
          <a:p>
            <a:pPr eaLnBrk="1" hangingPunct="1"/>
            <a:r>
              <a:rPr lang="en-US" altLang="en-US"/>
              <a:t>The Byzantine General Problem</a:t>
            </a:r>
          </a:p>
        </p:txBody>
      </p:sp>
      <p:sp>
        <p:nvSpPr>
          <p:cNvPr id="44037" name="Rectangle 3">
            <a:extLst>
              <a:ext uri="{FF2B5EF4-FFF2-40B4-BE49-F238E27FC236}">
                <a16:creationId xmlns:a16="http://schemas.microsoft.com/office/drawing/2014/main" id="{CBB0DC06-1F0F-48A8-8DEC-392824EA054D}"/>
              </a:ext>
            </a:extLst>
          </p:cNvPr>
          <p:cNvSpPr>
            <a:spLocks noGrp="1" noChangeArrowheads="1"/>
          </p:cNvSpPr>
          <p:nvPr>
            <p:ph type="body" sz="half" idx="1"/>
          </p:nvPr>
        </p:nvSpPr>
        <p:spPr>
          <a:xfrm>
            <a:off x="533400" y="1417638"/>
            <a:ext cx="7620000" cy="4525963"/>
          </a:xfrm>
        </p:spPr>
        <p:txBody>
          <a:bodyPr/>
          <a:lstStyle/>
          <a:p>
            <a:pPr eaLnBrk="1" hangingPunct="1"/>
            <a:r>
              <a:rPr lang="en-US" altLang="en-US" sz="1800"/>
              <a:t>Lamport showed (by proof):</a:t>
            </a:r>
          </a:p>
          <a:p>
            <a:pPr lvl="1" eaLnBrk="1" hangingPunct="1"/>
            <a:r>
              <a:rPr lang="en-US" altLang="en-US" sz="1800"/>
              <a:t>For a system of </a:t>
            </a:r>
            <a:r>
              <a:rPr lang="en-US" altLang="en-US" sz="1800" b="1"/>
              <a:t>n+1</a:t>
            </a:r>
            <a:r>
              <a:rPr lang="en-US" altLang="en-US" sz="1800"/>
              <a:t> nodes, there cannot be more than </a:t>
            </a:r>
            <a:r>
              <a:rPr lang="en-US" altLang="en-US" sz="1800" b="1"/>
              <a:t>n/3</a:t>
            </a:r>
            <a:r>
              <a:rPr lang="en-US" altLang="en-US" sz="1800"/>
              <a:t> faulty nodes. (if we want to establish distributed consensus)</a:t>
            </a:r>
          </a:p>
          <a:p>
            <a:pPr lvl="1" eaLnBrk="1" hangingPunct="1"/>
            <a:r>
              <a:rPr lang="en-US" altLang="en-US" sz="1800"/>
              <a:t>Alternatively:</a:t>
            </a:r>
          </a:p>
          <a:p>
            <a:pPr lvl="2" eaLnBrk="1" hangingPunct="1"/>
            <a:r>
              <a:rPr lang="en-US" altLang="en-US" sz="1800"/>
              <a:t>There must be </a:t>
            </a:r>
            <a:r>
              <a:rPr lang="en-US" altLang="en-US" sz="1800" u="sng"/>
              <a:t>more</a:t>
            </a:r>
            <a:r>
              <a:rPr lang="en-US" altLang="en-US" sz="1800"/>
              <a:t> than </a:t>
            </a:r>
            <a:r>
              <a:rPr lang="en-US" altLang="en-US" sz="1800" b="1"/>
              <a:t>3m</a:t>
            </a:r>
            <a:r>
              <a:rPr lang="en-US" altLang="en-US" sz="1800"/>
              <a:t> troops in an army with up to </a:t>
            </a:r>
            <a:r>
              <a:rPr lang="en-US" altLang="en-US" sz="1800" b="1"/>
              <a:t>m</a:t>
            </a:r>
            <a:r>
              <a:rPr lang="en-US" altLang="en-US" sz="1800"/>
              <a:t> traitors to launch a concerted attack.</a:t>
            </a:r>
          </a:p>
        </p:txBody>
      </p:sp>
      <p:pic>
        <p:nvPicPr>
          <p:cNvPr id="44038" name="Picture 4">
            <a:extLst>
              <a:ext uri="{FF2B5EF4-FFF2-40B4-BE49-F238E27FC236}">
                <a16:creationId xmlns:a16="http://schemas.microsoft.com/office/drawing/2014/main" id="{87257D9A-898D-4444-963D-DAE4970A3A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20318" y="3520405"/>
            <a:ext cx="1503363" cy="1898650"/>
          </a:xfrm>
          <a:noFill/>
        </p:spPr>
      </p:pic>
      <p:sp>
        <p:nvSpPr>
          <p:cNvPr id="44039" name="Text Box 6">
            <a:extLst>
              <a:ext uri="{FF2B5EF4-FFF2-40B4-BE49-F238E27FC236}">
                <a16:creationId xmlns:a16="http://schemas.microsoft.com/office/drawing/2014/main" id="{6E957035-2F7B-479B-B7A5-715A774D8C6F}"/>
              </a:ext>
            </a:extLst>
          </p:cNvPr>
          <p:cNvSpPr txBox="1">
            <a:spLocks noChangeArrowheads="1"/>
          </p:cNvSpPr>
          <p:nvPr/>
        </p:nvSpPr>
        <p:spPr bwMode="auto">
          <a:xfrm>
            <a:off x="3352800" y="564858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AU" altLang="en-US" sz="1800" dirty="0"/>
              <a:t>Leslie </a:t>
            </a:r>
            <a:r>
              <a:rPr lang="en-AU" altLang="en-US" sz="1800" dirty="0" err="1"/>
              <a:t>Lamport</a:t>
            </a:r>
            <a:r>
              <a:rPr lang="en-AU" altLang="en-US" sz="1800" dirty="0"/>
              <a:t> [2002]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a:extLst>
              <a:ext uri="{FF2B5EF4-FFF2-40B4-BE49-F238E27FC236}">
                <a16:creationId xmlns:a16="http://schemas.microsoft.com/office/drawing/2014/main" id="{984FCD47-7BB4-479B-832A-4D3DA716D6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B6D1161-6250-4A63-AB81-BB5D04819DFA}" type="datetime1">
              <a:rPr lang="en-US" altLang="en-US" sz="1400"/>
              <a:pPr eaLnBrk="1" hangingPunct="1"/>
              <a:t>9/10/2020</a:t>
            </a:fld>
            <a:endParaRPr lang="en-US" altLang="en-US" sz="1400"/>
          </a:p>
        </p:txBody>
      </p:sp>
      <p:sp>
        <p:nvSpPr>
          <p:cNvPr id="18435" name="Slide Number Placeholder 5">
            <a:extLst>
              <a:ext uri="{FF2B5EF4-FFF2-40B4-BE49-F238E27FC236}">
                <a16:creationId xmlns:a16="http://schemas.microsoft.com/office/drawing/2014/main" id="{D8917A4B-3B03-4CEB-8B3E-B565CDC509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2D5289B-44BA-41C4-BC52-6AE3F22947F5}" type="slidenum">
              <a:rPr lang="en-US" altLang="en-US" sz="1400"/>
              <a:pPr eaLnBrk="1" hangingPunct="1"/>
              <a:t>3</a:t>
            </a:fld>
            <a:endParaRPr lang="en-US" altLang="en-US" sz="1400"/>
          </a:p>
        </p:txBody>
      </p:sp>
      <p:sp>
        <p:nvSpPr>
          <p:cNvPr id="18436" name="Rectangle 2">
            <a:extLst>
              <a:ext uri="{FF2B5EF4-FFF2-40B4-BE49-F238E27FC236}">
                <a16:creationId xmlns:a16="http://schemas.microsoft.com/office/drawing/2014/main" id="{7BAED0DA-C658-4D3D-B204-DF56B0D2CC9D}"/>
              </a:ext>
            </a:extLst>
          </p:cNvPr>
          <p:cNvSpPr>
            <a:spLocks noGrp="1" noChangeArrowheads="1"/>
          </p:cNvSpPr>
          <p:nvPr>
            <p:ph type="title"/>
          </p:nvPr>
        </p:nvSpPr>
        <p:spPr/>
        <p:txBody>
          <a:bodyPr/>
          <a:lstStyle/>
          <a:p>
            <a:pPr eaLnBrk="1" hangingPunct="1"/>
            <a:r>
              <a:rPr lang="en-US" altLang="en-US"/>
              <a:t>Dependability</a:t>
            </a:r>
            <a:br>
              <a:rPr lang="en-US" altLang="en-US"/>
            </a:br>
            <a:endParaRPr lang="en-US" altLang="en-US"/>
          </a:p>
        </p:txBody>
      </p:sp>
      <p:sp>
        <p:nvSpPr>
          <p:cNvPr id="18437" name="Rectangle 3">
            <a:extLst>
              <a:ext uri="{FF2B5EF4-FFF2-40B4-BE49-F238E27FC236}">
                <a16:creationId xmlns:a16="http://schemas.microsoft.com/office/drawing/2014/main" id="{C0A75835-CD9F-4304-8AD9-C83839050D93}"/>
              </a:ext>
            </a:extLst>
          </p:cNvPr>
          <p:cNvSpPr>
            <a:spLocks noGrp="1" noChangeArrowheads="1"/>
          </p:cNvSpPr>
          <p:nvPr>
            <p:ph type="body" idx="1"/>
          </p:nvPr>
        </p:nvSpPr>
        <p:spPr>
          <a:xfrm>
            <a:off x="685800" y="1600200"/>
            <a:ext cx="8229600" cy="3048000"/>
          </a:xfrm>
        </p:spPr>
        <p:txBody>
          <a:bodyPr/>
          <a:lstStyle/>
          <a:p>
            <a:pPr eaLnBrk="1" hangingPunct="1"/>
            <a:r>
              <a:rPr lang="en-US" altLang="en-US" sz="1800" dirty="0"/>
              <a:t>Availability: System is ready to be used immediately</a:t>
            </a:r>
          </a:p>
          <a:p>
            <a:pPr eaLnBrk="1" hangingPunct="1"/>
            <a:endParaRPr lang="en-US" altLang="en-US" sz="1800" dirty="0"/>
          </a:p>
          <a:p>
            <a:pPr eaLnBrk="1" hangingPunct="1"/>
            <a:r>
              <a:rPr lang="en-US" altLang="en-US" sz="1800" dirty="0"/>
              <a:t>Reliability: System can run continuously without failure</a:t>
            </a:r>
          </a:p>
          <a:p>
            <a:pPr eaLnBrk="1" hangingPunct="1"/>
            <a:endParaRPr lang="en-US" altLang="en-US" sz="1800" dirty="0"/>
          </a:p>
          <a:p>
            <a:pPr eaLnBrk="1" hangingPunct="1"/>
            <a:r>
              <a:rPr lang="en-US" altLang="en-US" sz="1800" dirty="0"/>
              <a:t>Safety: When a system (temporarily) fails to operate correctly, nothing catastrophic happens</a:t>
            </a:r>
          </a:p>
          <a:p>
            <a:pPr eaLnBrk="1" hangingPunct="1"/>
            <a:endParaRPr lang="en-US" altLang="en-US" sz="1800" dirty="0"/>
          </a:p>
          <a:p>
            <a:pPr eaLnBrk="1" hangingPunct="1"/>
            <a:r>
              <a:rPr lang="en-US" altLang="en-US" sz="1800" dirty="0"/>
              <a:t>Maintainability: How easily a failed system can be repaired</a:t>
            </a:r>
          </a:p>
          <a:p>
            <a:pPr lvl="1" eaLnBrk="1" hangingPunct="1"/>
            <a:r>
              <a:rPr lang="en-US" altLang="en-US" sz="1400" dirty="0"/>
              <a:t>Building a dependable system comes down to controlling failure and faults.</a:t>
            </a:r>
          </a:p>
          <a:p>
            <a:pPr eaLnBrk="1" hangingPunct="1"/>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FFDE37FC-5C63-4434-8346-3E44F055F4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0C1E92-CD8F-4593-B450-B29927B9E95E}" type="datetime1">
              <a:rPr lang="en-US" altLang="en-US" sz="1400"/>
              <a:pPr eaLnBrk="1" hangingPunct="1"/>
              <a:t>9/10/2020</a:t>
            </a:fld>
            <a:endParaRPr lang="en-US" altLang="en-US" sz="1400"/>
          </a:p>
        </p:txBody>
      </p:sp>
      <p:sp>
        <p:nvSpPr>
          <p:cNvPr id="19459" name="Slide Number Placeholder 5">
            <a:extLst>
              <a:ext uri="{FF2B5EF4-FFF2-40B4-BE49-F238E27FC236}">
                <a16:creationId xmlns:a16="http://schemas.microsoft.com/office/drawing/2014/main" id="{0F639AF7-08AE-4775-A42A-A8386EF4C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248546-D2BA-4A98-BBC2-B0DE2034D8CD}" type="slidenum">
              <a:rPr lang="en-US" altLang="en-US" sz="1400"/>
              <a:pPr eaLnBrk="1" hangingPunct="1"/>
              <a:t>4</a:t>
            </a:fld>
            <a:endParaRPr lang="en-US" altLang="en-US" sz="1400"/>
          </a:p>
        </p:txBody>
      </p:sp>
      <p:sp>
        <p:nvSpPr>
          <p:cNvPr id="19460" name="Rectangle 2">
            <a:extLst>
              <a:ext uri="{FF2B5EF4-FFF2-40B4-BE49-F238E27FC236}">
                <a16:creationId xmlns:a16="http://schemas.microsoft.com/office/drawing/2014/main" id="{730664BE-CB94-4532-8785-0E5546111AB6}"/>
              </a:ext>
            </a:extLst>
          </p:cNvPr>
          <p:cNvSpPr>
            <a:spLocks noGrp="1" noChangeArrowheads="1"/>
          </p:cNvSpPr>
          <p:nvPr>
            <p:ph type="title"/>
          </p:nvPr>
        </p:nvSpPr>
        <p:spPr/>
        <p:txBody>
          <a:bodyPr/>
          <a:lstStyle/>
          <a:p>
            <a:pPr eaLnBrk="1" hangingPunct="1"/>
            <a:r>
              <a:rPr lang="en-US" altLang="en-US"/>
              <a:t>Total vs Partial Failure</a:t>
            </a:r>
            <a:br>
              <a:rPr lang="en-US" altLang="en-US"/>
            </a:br>
            <a:endParaRPr lang="en-US" altLang="en-US"/>
          </a:p>
        </p:txBody>
      </p:sp>
      <p:sp>
        <p:nvSpPr>
          <p:cNvPr id="19461" name="Rectangle 3">
            <a:extLst>
              <a:ext uri="{FF2B5EF4-FFF2-40B4-BE49-F238E27FC236}">
                <a16:creationId xmlns:a16="http://schemas.microsoft.com/office/drawing/2014/main" id="{066259FC-697B-4032-A680-7147C2ADEF6D}"/>
              </a:ext>
            </a:extLst>
          </p:cNvPr>
          <p:cNvSpPr>
            <a:spLocks noGrp="1" noChangeArrowheads="1"/>
          </p:cNvSpPr>
          <p:nvPr>
            <p:ph type="body" idx="1"/>
          </p:nvPr>
        </p:nvSpPr>
        <p:spPr>
          <a:xfrm>
            <a:off x="381000" y="1371600"/>
            <a:ext cx="8229600" cy="3048000"/>
          </a:xfrm>
        </p:spPr>
        <p:txBody>
          <a:bodyPr/>
          <a:lstStyle/>
          <a:p>
            <a:pPr eaLnBrk="1" hangingPunct="1">
              <a:buFontTx/>
              <a:buNone/>
            </a:pPr>
            <a:r>
              <a:rPr lang="en-US" altLang="en-US" sz="1800" dirty="0"/>
              <a:t>Total Failure:</a:t>
            </a:r>
          </a:p>
          <a:p>
            <a:pPr eaLnBrk="1" hangingPunct="1"/>
            <a:r>
              <a:rPr lang="en-US" altLang="en-US" sz="1800" dirty="0"/>
              <a:t>All components in a system fail</a:t>
            </a:r>
          </a:p>
          <a:p>
            <a:pPr eaLnBrk="1" hangingPunct="1"/>
            <a:r>
              <a:rPr lang="en-US" altLang="en-US" sz="1800" dirty="0"/>
              <a:t>Typical in non-distributed system</a:t>
            </a:r>
          </a:p>
          <a:p>
            <a:pPr eaLnBrk="1" hangingPunct="1"/>
            <a:endParaRPr lang="en-US" altLang="en-US" sz="1800" dirty="0"/>
          </a:p>
          <a:p>
            <a:pPr eaLnBrk="1" hangingPunct="1">
              <a:buFontTx/>
              <a:buNone/>
            </a:pPr>
            <a:r>
              <a:rPr lang="en-US" altLang="en-US" sz="1800" dirty="0"/>
              <a:t>Partial Failure:</a:t>
            </a:r>
          </a:p>
          <a:p>
            <a:pPr eaLnBrk="1" hangingPunct="1"/>
            <a:r>
              <a:rPr lang="en-US" altLang="en-US" sz="1800" dirty="0"/>
              <a:t>One or more (but not all) components in a distributed system fail</a:t>
            </a:r>
          </a:p>
          <a:p>
            <a:pPr eaLnBrk="1" hangingPunct="1"/>
            <a:r>
              <a:rPr lang="en-US" altLang="en-US" sz="1800" dirty="0"/>
              <a:t>Some components affected</a:t>
            </a:r>
          </a:p>
          <a:p>
            <a:pPr eaLnBrk="1" hangingPunct="1"/>
            <a:r>
              <a:rPr lang="en-US" altLang="en-US" sz="1800" dirty="0"/>
              <a:t>Other components completely unaffected</a:t>
            </a:r>
          </a:p>
          <a:p>
            <a:pPr eaLnBrk="1" hangingPunct="1"/>
            <a:r>
              <a:rPr lang="en-US" altLang="en-US" sz="1800" dirty="0"/>
              <a:t>Considered as fault for the whole system</a:t>
            </a:r>
          </a:p>
          <a:p>
            <a:pPr eaLnBrk="1" hangingPunct="1"/>
            <a:endParaRPr lang="en-US"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a:extLst>
              <a:ext uri="{FF2B5EF4-FFF2-40B4-BE49-F238E27FC236}">
                <a16:creationId xmlns:a16="http://schemas.microsoft.com/office/drawing/2014/main" id="{E965CE94-0F24-4821-992C-FA8C075896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BEFDEAD-1A42-4B8B-B956-8F7A00CD0EA9}" type="datetime1">
              <a:rPr lang="en-US" altLang="en-US" sz="1400"/>
              <a:pPr eaLnBrk="1" hangingPunct="1"/>
              <a:t>9/10/2020</a:t>
            </a:fld>
            <a:endParaRPr lang="en-US" altLang="en-US" sz="1400"/>
          </a:p>
        </p:txBody>
      </p:sp>
      <p:sp>
        <p:nvSpPr>
          <p:cNvPr id="20483" name="Slide Number Placeholder 5">
            <a:extLst>
              <a:ext uri="{FF2B5EF4-FFF2-40B4-BE49-F238E27FC236}">
                <a16:creationId xmlns:a16="http://schemas.microsoft.com/office/drawing/2014/main" id="{7556DCD9-BD21-44F2-9883-5947E616BA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5E6D44B-0421-4B72-8086-80E70B00625C}" type="slidenum">
              <a:rPr lang="en-US" altLang="en-US" sz="1400"/>
              <a:pPr eaLnBrk="1" hangingPunct="1"/>
              <a:t>5</a:t>
            </a:fld>
            <a:endParaRPr lang="en-US" altLang="en-US" sz="1400"/>
          </a:p>
        </p:txBody>
      </p:sp>
      <p:sp>
        <p:nvSpPr>
          <p:cNvPr id="20484" name="Rectangle 2">
            <a:extLst>
              <a:ext uri="{FF2B5EF4-FFF2-40B4-BE49-F238E27FC236}">
                <a16:creationId xmlns:a16="http://schemas.microsoft.com/office/drawing/2014/main" id="{9EEE99D8-424A-4D53-8661-6FFC0D7DB3BE}"/>
              </a:ext>
            </a:extLst>
          </p:cNvPr>
          <p:cNvSpPr>
            <a:spLocks noGrp="1" noChangeArrowheads="1"/>
          </p:cNvSpPr>
          <p:nvPr>
            <p:ph type="title"/>
          </p:nvPr>
        </p:nvSpPr>
        <p:spPr/>
        <p:txBody>
          <a:bodyPr/>
          <a:lstStyle/>
          <a:p>
            <a:pPr eaLnBrk="1" hangingPunct="1"/>
            <a:r>
              <a:rPr lang="en-AU" altLang="en-US"/>
              <a:t>Failure</a:t>
            </a:r>
            <a:br>
              <a:rPr lang="en-AU" altLang="en-US"/>
            </a:br>
            <a:endParaRPr lang="en-AU" altLang="en-US"/>
          </a:p>
        </p:txBody>
      </p:sp>
      <p:sp>
        <p:nvSpPr>
          <p:cNvPr id="20486" name="Rectangle 3">
            <a:extLst>
              <a:ext uri="{FF2B5EF4-FFF2-40B4-BE49-F238E27FC236}">
                <a16:creationId xmlns:a16="http://schemas.microsoft.com/office/drawing/2014/main" id="{42D99132-DAB3-42DF-9B44-F1C9B5BF46D3}"/>
              </a:ext>
            </a:extLst>
          </p:cNvPr>
          <p:cNvSpPr>
            <a:spLocks noGrp="1" noChangeArrowheads="1"/>
          </p:cNvSpPr>
          <p:nvPr>
            <p:ph type="body" idx="1"/>
          </p:nvPr>
        </p:nvSpPr>
        <p:spPr>
          <a:xfrm>
            <a:off x="685800" y="1143000"/>
            <a:ext cx="8229600" cy="4525963"/>
          </a:xfrm>
        </p:spPr>
        <p:txBody>
          <a:bodyPr/>
          <a:lstStyle/>
          <a:p>
            <a:pPr eaLnBrk="1" hangingPunct="1"/>
            <a:r>
              <a:rPr lang="en-AU" altLang="en-US" sz="1800" dirty="0"/>
              <a:t>Failure: a system fails when it fails to meet its promises or cannot provide its services in the specified manner</a:t>
            </a:r>
          </a:p>
          <a:p>
            <a:pPr eaLnBrk="1" hangingPunct="1">
              <a:buFontTx/>
              <a:buNone/>
            </a:pPr>
            <a:endParaRPr lang="en-AU" altLang="en-US" sz="1800" dirty="0"/>
          </a:p>
          <a:p>
            <a:pPr eaLnBrk="1" hangingPunct="1"/>
            <a:r>
              <a:rPr lang="en-AU" altLang="en-US" sz="1800" dirty="0"/>
              <a:t>Error: part of the system state that leads to failure (i.e., it differs from its intended value)</a:t>
            </a:r>
          </a:p>
          <a:p>
            <a:pPr eaLnBrk="1" hangingPunct="1">
              <a:buFontTx/>
              <a:buNone/>
            </a:pPr>
            <a:endParaRPr lang="en-AU" altLang="en-US" sz="1800" dirty="0"/>
          </a:p>
          <a:p>
            <a:pPr eaLnBrk="1" hangingPunct="1"/>
            <a:r>
              <a:rPr lang="en-AU" altLang="en-US" sz="1800" dirty="0"/>
              <a:t>Fault: the cause of an error (results from design errors, manufacturing faults, deterioration, or external disturbance)</a:t>
            </a:r>
          </a:p>
          <a:p>
            <a:pPr eaLnBrk="1" hangingPunct="1">
              <a:buFontTx/>
              <a:buNone/>
            </a:pPr>
            <a:endParaRPr lang="en-AU" altLang="en-US" sz="1800" dirty="0"/>
          </a:p>
          <a:p>
            <a:pPr eaLnBrk="1" hangingPunct="1"/>
            <a:r>
              <a:rPr lang="en-AU" altLang="en-US" sz="1800" dirty="0"/>
              <a:t>Recursive:</a:t>
            </a:r>
          </a:p>
          <a:p>
            <a:pPr lvl="1" eaLnBrk="1" hangingPunct="1"/>
            <a:r>
              <a:rPr lang="en-AU" altLang="en-US" sz="1800" dirty="0"/>
              <a:t>Failure may be initiated by a mechanical fault</a:t>
            </a:r>
          </a:p>
          <a:p>
            <a:pPr lvl="1" eaLnBrk="1" hangingPunct="1"/>
            <a:r>
              <a:rPr lang="en-AU" altLang="en-US" sz="1800" dirty="0"/>
              <a:t>Manufacturing fault leads to disk failure</a:t>
            </a:r>
          </a:p>
          <a:p>
            <a:pPr lvl="1" eaLnBrk="1" hangingPunct="1"/>
            <a:r>
              <a:rPr lang="en-AU" altLang="en-US" sz="1800" dirty="0"/>
              <a:t>Disk failure is a fault that leads to database failure</a:t>
            </a:r>
          </a:p>
          <a:p>
            <a:pPr lvl="1" eaLnBrk="1" hangingPunct="1"/>
            <a:r>
              <a:rPr lang="en-AU" altLang="en-US" sz="1800" dirty="0"/>
              <a:t>Database failure is a fault that leads to email service failure</a:t>
            </a:r>
          </a:p>
          <a:p>
            <a:pPr eaLnBrk="1" hangingPunct="1"/>
            <a:endParaRPr lang="en-AU"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20AAE172-A524-48F6-AD9D-9DC53EBD17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3F80489-DBCD-4219-8F84-31BF36AD63D9}" type="datetime1">
              <a:rPr lang="en-US" altLang="en-US" sz="1400"/>
              <a:pPr eaLnBrk="1" hangingPunct="1"/>
              <a:t>9/10/2020</a:t>
            </a:fld>
            <a:endParaRPr lang="en-US" altLang="en-US" sz="1400"/>
          </a:p>
        </p:txBody>
      </p:sp>
      <p:sp>
        <p:nvSpPr>
          <p:cNvPr id="21507" name="Slide Number Placeholder 5">
            <a:extLst>
              <a:ext uri="{FF2B5EF4-FFF2-40B4-BE49-F238E27FC236}">
                <a16:creationId xmlns:a16="http://schemas.microsoft.com/office/drawing/2014/main" id="{6A99EF1E-04BD-49B6-A60D-7B2F2C0A4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90BEAC1-DC7F-4670-9CDF-23120F9DC8B6}" type="slidenum">
              <a:rPr lang="en-US" altLang="en-US" sz="1400"/>
              <a:pPr eaLnBrk="1" hangingPunct="1"/>
              <a:t>6</a:t>
            </a:fld>
            <a:endParaRPr lang="en-US" altLang="en-US" sz="1400"/>
          </a:p>
        </p:txBody>
      </p:sp>
      <p:sp>
        <p:nvSpPr>
          <p:cNvPr id="21508" name="Rectangle 2">
            <a:extLst>
              <a:ext uri="{FF2B5EF4-FFF2-40B4-BE49-F238E27FC236}">
                <a16:creationId xmlns:a16="http://schemas.microsoft.com/office/drawing/2014/main" id="{F391211F-E540-4B45-ACF2-3A44BAB33FCD}"/>
              </a:ext>
            </a:extLst>
          </p:cNvPr>
          <p:cNvSpPr>
            <a:spLocks noGrp="1" noChangeArrowheads="1"/>
          </p:cNvSpPr>
          <p:nvPr>
            <p:ph type="title"/>
          </p:nvPr>
        </p:nvSpPr>
        <p:spPr/>
        <p:txBody>
          <a:bodyPr/>
          <a:lstStyle/>
          <a:p>
            <a:pPr eaLnBrk="1" hangingPunct="1"/>
            <a:r>
              <a:rPr lang="en-AU" altLang="en-US"/>
              <a:t>Classification of failures</a:t>
            </a:r>
          </a:p>
        </p:txBody>
      </p:sp>
      <p:sp>
        <p:nvSpPr>
          <p:cNvPr id="21509" name="Rectangle 3">
            <a:extLst>
              <a:ext uri="{FF2B5EF4-FFF2-40B4-BE49-F238E27FC236}">
                <a16:creationId xmlns:a16="http://schemas.microsoft.com/office/drawing/2014/main" id="{FE7D27DF-3E8A-49FB-B0E9-75C1C4AB2584}"/>
              </a:ext>
            </a:extLst>
          </p:cNvPr>
          <p:cNvSpPr>
            <a:spLocks noGrp="1" noChangeArrowheads="1"/>
          </p:cNvSpPr>
          <p:nvPr>
            <p:ph type="body" idx="1"/>
          </p:nvPr>
        </p:nvSpPr>
        <p:spPr>
          <a:xfrm>
            <a:off x="457200" y="1295400"/>
            <a:ext cx="8229600" cy="4525963"/>
          </a:xfrm>
        </p:spPr>
        <p:txBody>
          <a:bodyPr/>
          <a:lstStyle/>
          <a:p>
            <a:pPr eaLnBrk="1" hangingPunct="1"/>
            <a:r>
              <a:rPr lang="en-AU" altLang="en-US" sz="1800" dirty="0"/>
              <a:t>Our view of a distributed system is a process-level view, so we begin with the description of certain types of failures that are visible at the process level. </a:t>
            </a:r>
          </a:p>
          <a:p>
            <a:pPr eaLnBrk="1" hangingPunct="1"/>
            <a:endParaRPr lang="en-AU" altLang="en-US" sz="1800" dirty="0"/>
          </a:p>
          <a:p>
            <a:pPr eaLnBrk="1" hangingPunct="1"/>
            <a:r>
              <a:rPr lang="en-AU" altLang="en-US" sz="1800" dirty="0"/>
              <a:t>The major classes of failures are as follows:-</a:t>
            </a:r>
            <a:endParaRPr lang="en-AU" altLang="en-US" sz="1800" b="1" dirty="0"/>
          </a:p>
          <a:p>
            <a:pPr lvl="1" eaLnBrk="1" hangingPunct="1"/>
            <a:r>
              <a:rPr lang="en-AU" altLang="en-US" sz="1800" dirty="0"/>
              <a:t>Crash Failure</a:t>
            </a:r>
          </a:p>
          <a:p>
            <a:pPr lvl="1" eaLnBrk="1" hangingPunct="1"/>
            <a:r>
              <a:rPr lang="en-AU" altLang="en-US" sz="1800" dirty="0"/>
              <a:t>Omission Failure</a:t>
            </a:r>
          </a:p>
          <a:p>
            <a:pPr lvl="1" eaLnBrk="1" hangingPunct="1"/>
            <a:r>
              <a:rPr lang="en-AU" altLang="en-US" sz="1800" dirty="0"/>
              <a:t>Transient Failure</a:t>
            </a:r>
          </a:p>
          <a:p>
            <a:pPr lvl="1" eaLnBrk="1" hangingPunct="1"/>
            <a:r>
              <a:rPr lang="en-AU" altLang="en-US" sz="1800" dirty="0"/>
              <a:t>Byzantine Failure</a:t>
            </a:r>
          </a:p>
          <a:p>
            <a:pPr lvl="1" eaLnBrk="1" hangingPunct="1"/>
            <a:r>
              <a:rPr lang="en-AU" altLang="en-US" sz="1800" dirty="0"/>
              <a:t>Software Failure</a:t>
            </a:r>
          </a:p>
          <a:p>
            <a:pPr lvl="1" eaLnBrk="1" hangingPunct="1"/>
            <a:r>
              <a:rPr lang="en-AU" altLang="en-US" sz="1800" dirty="0"/>
              <a:t>Temporal Failure</a:t>
            </a:r>
          </a:p>
          <a:p>
            <a:pPr lvl="1" eaLnBrk="1" hangingPunct="1"/>
            <a:r>
              <a:rPr lang="en-AU" altLang="en-US" sz="1800" dirty="0"/>
              <a:t>Security Failure</a:t>
            </a:r>
          </a:p>
          <a:p>
            <a:pPr lvl="1" eaLnBrk="1" hangingPunct="1"/>
            <a:endParaRPr lang="en-AU" altLang="en-US" sz="1800" dirty="0"/>
          </a:p>
          <a:p>
            <a:pPr eaLnBrk="1" hangingPunct="1"/>
            <a:endParaRPr lang="en-AU" altLang="en-US" sz="1800" dirty="0"/>
          </a:p>
          <a:p>
            <a:pPr eaLnBrk="1" hangingPunct="1"/>
            <a:endParaRPr lang="en-AU"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a:extLst>
              <a:ext uri="{FF2B5EF4-FFF2-40B4-BE49-F238E27FC236}">
                <a16:creationId xmlns:a16="http://schemas.microsoft.com/office/drawing/2014/main" id="{14D8FDFA-7401-46FD-8D6D-A5ED0B9E9AD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73FF0E-E57E-4A80-9307-F8E66062F891}" type="datetime1">
              <a:rPr lang="en-US" altLang="en-US" sz="1400"/>
              <a:pPr eaLnBrk="1" hangingPunct="1"/>
              <a:t>9/10/2020</a:t>
            </a:fld>
            <a:endParaRPr lang="en-US" altLang="en-US" sz="1400"/>
          </a:p>
        </p:txBody>
      </p:sp>
      <p:sp>
        <p:nvSpPr>
          <p:cNvPr id="22531" name="Slide Number Placeholder 5">
            <a:extLst>
              <a:ext uri="{FF2B5EF4-FFF2-40B4-BE49-F238E27FC236}">
                <a16:creationId xmlns:a16="http://schemas.microsoft.com/office/drawing/2014/main" id="{87ABE09B-7AB0-4B22-ADC3-55C8EDA23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5CCB3F9-C7EF-4A5C-ABF7-8301190DDF8A}" type="slidenum">
              <a:rPr lang="en-US" altLang="en-US" sz="1400"/>
              <a:pPr eaLnBrk="1" hangingPunct="1"/>
              <a:t>7</a:t>
            </a:fld>
            <a:endParaRPr lang="en-US" altLang="en-US" sz="1400"/>
          </a:p>
        </p:txBody>
      </p:sp>
      <p:sp>
        <p:nvSpPr>
          <p:cNvPr id="22532" name="Rectangle 2">
            <a:extLst>
              <a:ext uri="{FF2B5EF4-FFF2-40B4-BE49-F238E27FC236}">
                <a16:creationId xmlns:a16="http://schemas.microsoft.com/office/drawing/2014/main" id="{A5786328-3177-464B-AB2B-217A4487D7AE}"/>
              </a:ext>
            </a:extLst>
          </p:cNvPr>
          <p:cNvSpPr>
            <a:spLocks noGrp="1" noChangeArrowheads="1"/>
          </p:cNvSpPr>
          <p:nvPr>
            <p:ph type="title"/>
          </p:nvPr>
        </p:nvSpPr>
        <p:spPr/>
        <p:txBody>
          <a:bodyPr/>
          <a:lstStyle/>
          <a:p>
            <a:pPr eaLnBrk="1" hangingPunct="1"/>
            <a:r>
              <a:rPr lang="en-AU" altLang="en-US"/>
              <a:t>Classification of failures</a:t>
            </a:r>
          </a:p>
        </p:txBody>
      </p:sp>
      <p:sp>
        <p:nvSpPr>
          <p:cNvPr id="22533" name="Rectangle 3">
            <a:extLst>
              <a:ext uri="{FF2B5EF4-FFF2-40B4-BE49-F238E27FC236}">
                <a16:creationId xmlns:a16="http://schemas.microsoft.com/office/drawing/2014/main" id="{E8AA96B3-6543-42B5-BF1B-82944D373806}"/>
              </a:ext>
            </a:extLst>
          </p:cNvPr>
          <p:cNvSpPr>
            <a:spLocks noGrp="1" noChangeArrowheads="1"/>
          </p:cNvSpPr>
          <p:nvPr>
            <p:ph type="body" idx="1"/>
          </p:nvPr>
        </p:nvSpPr>
        <p:spPr>
          <a:xfrm>
            <a:off x="381000" y="1371600"/>
            <a:ext cx="8229600" cy="3581400"/>
          </a:xfrm>
        </p:spPr>
        <p:txBody>
          <a:bodyPr/>
          <a:lstStyle/>
          <a:p>
            <a:pPr eaLnBrk="1" hangingPunct="1">
              <a:buFontTx/>
              <a:buNone/>
            </a:pPr>
            <a:r>
              <a:rPr lang="en-AU" altLang="en-US" sz="1800" b="1" dirty="0"/>
              <a:t>Crash Failure</a:t>
            </a:r>
            <a:r>
              <a:rPr lang="en-AU" altLang="en-US" sz="1800" dirty="0"/>
              <a:t> </a:t>
            </a:r>
            <a:br>
              <a:rPr lang="en-AU" altLang="en-US" sz="1800" dirty="0"/>
            </a:br>
            <a:endParaRPr lang="en-AU" altLang="en-US" sz="1800" dirty="0"/>
          </a:p>
          <a:p>
            <a:pPr algn="just" eaLnBrk="1" hangingPunct="1"/>
            <a:r>
              <a:rPr lang="en-AU" altLang="en-US" sz="1800" dirty="0"/>
              <a:t>A process undergoes crash failure, when it permanently ceases to execute its actions. This is an irreversible change.</a:t>
            </a:r>
          </a:p>
          <a:p>
            <a:pPr algn="just" eaLnBrk="1" hangingPunct="1">
              <a:buFontTx/>
              <a:buNone/>
            </a:pPr>
            <a:endParaRPr lang="en-AU" altLang="en-US" sz="1800" dirty="0"/>
          </a:p>
          <a:p>
            <a:pPr algn="just" eaLnBrk="1" hangingPunct="1"/>
            <a:r>
              <a:rPr lang="en-AU" altLang="en-US" sz="1800" dirty="0"/>
              <a:t>In an asynchronous model, crash failures cannot be detected with total certainty, since there is no lower bound of the speed at which a process can execute its actions. </a:t>
            </a:r>
          </a:p>
          <a:p>
            <a:pPr algn="just" eaLnBrk="1" hangingPunct="1">
              <a:buFontTx/>
              <a:buNone/>
            </a:pPr>
            <a:endParaRPr lang="en-AU" altLang="en-US" sz="1800" dirty="0"/>
          </a:p>
          <a:p>
            <a:pPr algn="just" eaLnBrk="1" hangingPunct="1"/>
            <a:r>
              <a:rPr lang="en-AU" altLang="en-US" sz="1800" dirty="0"/>
              <a:t>In a synchronous system where processor speed and channel delays are bounded, crash failures can be detected using timeouts.</a:t>
            </a:r>
          </a:p>
          <a:p>
            <a:pPr algn="just" eaLnBrk="1" hangingPunct="1"/>
            <a:endParaRPr lang="en-AU"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91B25626-BBCA-4522-9776-AB58400654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17E33D-85CA-4377-82FB-649EAFA0E591}" type="datetime1">
              <a:rPr lang="en-US" altLang="en-US" sz="1400"/>
              <a:pPr eaLnBrk="1" hangingPunct="1"/>
              <a:t>9/10/2020</a:t>
            </a:fld>
            <a:endParaRPr lang="en-US" altLang="en-US" sz="1400"/>
          </a:p>
        </p:txBody>
      </p:sp>
      <p:sp>
        <p:nvSpPr>
          <p:cNvPr id="23555" name="Slide Number Placeholder 5">
            <a:extLst>
              <a:ext uri="{FF2B5EF4-FFF2-40B4-BE49-F238E27FC236}">
                <a16:creationId xmlns:a16="http://schemas.microsoft.com/office/drawing/2014/main" id="{12968D00-CC56-49A4-A56B-AC306A45C5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2FC372C-2938-42D4-8798-8F15E758FCC7}" type="slidenum">
              <a:rPr lang="en-US" altLang="en-US" sz="1400"/>
              <a:pPr eaLnBrk="1" hangingPunct="1"/>
              <a:t>8</a:t>
            </a:fld>
            <a:endParaRPr lang="en-US" altLang="en-US" sz="1400"/>
          </a:p>
        </p:txBody>
      </p:sp>
      <p:sp>
        <p:nvSpPr>
          <p:cNvPr id="23556" name="Rectangle 2">
            <a:extLst>
              <a:ext uri="{FF2B5EF4-FFF2-40B4-BE49-F238E27FC236}">
                <a16:creationId xmlns:a16="http://schemas.microsoft.com/office/drawing/2014/main" id="{9EDA1436-96F8-457C-BAFF-0F785EA5176A}"/>
              </a:ext>
            </a:extLst>
          </p:cNvPr>
          <p:cNvSpPr>
            <a:spLocks noGrp="1" noChangeArrowheads="1"/>
          </p:cNvSpPr>
          <p:nvPr>
            <p:ph type="title"/>
          </p:nvPr>
        </p:nvSpPr>
        <p:spPr/>
        <p:txBody>
          <a:bodyPr/>
          <a:lstStyle/>
          <a:p>
            <a:pPr eaLnBrk="1" hangingPunct="1"/>
            <a:r>
              <a:rPr lang="en-AU" altLang="en-US"/>
              <a:t>Classification of failures</a:t>
            </a:r>
          </a:p>
        </p:txBody>
      </p:sp>
      <p:sp>
        <p:nvSpPr>
          <p:cNvPr id="23557" name="Rectangle 3">
            <a:extLst>
              <a:ext uri="{FF2B5EF4-FFF2-40B4-BE49-F238E27FC236}">
                <a16:creationId xmlns:a16="http://schemas.microsoft.com/office/drawing/2014/main" id="{473566B9-068C-4CAC-8828-892731215A68}"/>
              </a:ext>
            </a:extLst>
          </p:cNvPr>
          <p:cNvSpPr>
            <a:spLocks noGrp="1" noChangeArrowheads="1"/>
          </p:cNvSpPr>
          <p:nvPr>
            <p:ph type="body" idx="1"/>
          </p:nvPr>
        </p:nvSpPr>
        <p:spPr>
          <a:xfrm>
            <a:off x="456478" y="1333500"/>
            <a:ext cx="8229600" cy="4191000"/>
          </a:xfrm>
        </p:spPr>
        <p:txBody>
          <a:bodyPr/>
          <a:lstStyle/>
          <a:p>
            <a:pPr algn="just" eaLnBrk="1" hangingPunct="1"/>
            <a:r>
              <a:rPr lang="en-AU" altLang="en-US" sz="1800" b="1" dirty="0"/>
              <a:t>Omission Failure</a:t>
            </a:r>
          </a:p>
          <a:p>
            <a:pPr algn="just" eaLnBrk="1" hangingPunct="1">
              <a:buFontTx/>
              <a:buNone/>
            </a:pPr>
            <a:r>
              <a:rPr lang="en-AU" altLang="en-US" sz="1800" dirty="0"/>
              <a:t>	</a:t>
            </a:r>
          </a:p>
          <a:p>
            <a:pPr algn="just" eaLnBrk="1" hangingPunct="1">
              <a:buFontTx/>
              <a:buNone/>
            </a:pPr>
            <a:r>
              <a:rPr lang="en-AU" altLang="en-US" sz="1800" dirty="0"/>
              <a:t>	If the receiver does not receive one or more of the messages sent by the transmitter, an omission failure occurs. For wireless networks, collision occurs in MAC layer or receiving node moves out of range. </a:t>
            </a:r>
            <a:endParaRPr lang="en-AU" altLang="en-US" sz="1800" b="1" dirty="0"/>
          </a:p>
          <a:p>
            <a:pPr algn="just" eaLnBrk="1" hangingPunct="1"/>
            <a:endParaRPr lang="en-AU" altLang="en-US" sz="1800" b="1" dirty="0"/>
          </a:p>
          <a:p>
            <a:pPr algn="just" eaLnBrk="1" hangingPunct="1"/>
            <a:endParaRPr lang="en-AU" altLang="en-US" sz="1800" b="1" dirty="0"/>
          </a:p>
          <a:p>
            <a:pPr algn="just" eaLnBrk="1" hangingPunct="1"/>
            <a:r>
              <a:rPr lang="en-AU" altLang="en-US" sz="1800" b="1" dirty="0"/>
              <a:t>Transient Failure</a:t>
            </a:r>
          </a:p>
          <a:p>
            <a:pPr algn="just" eaLnBrk="1" hangingPunct="1"/>
            <a:endParaRPr lang="en-AU" altLang="en-US" sz="1800" b="1" dirty="0"/>
          </a:p>
          <a:p>
            <a:pPr algn="just" eaLnBrk="1" hangingPunct="1">
              <a:buFontTx/>
              <a:buNone/>
            </a:pPr>
            <a:r>
              <a:rPr lang="en-AU" altLang="en-US" sz="1800" dirty="0"/>
              <a:t>	A transient failure can disturb the state of processes in an arbitrary way. The agent inducing this problem may be momentarily active but it can make a lasting effect on the global state. E.g., a power surge, or a mechanical shock, or a lightening.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64441E5B-9EEF-40F3-AD48-7D8E7DCD40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21220B0-BD93-49DB-8723-9A100A89CF1C}" type="datetime1">
              <a:rPr lang="en-US" altLang="en-US" sz="1400"/>
              <a:pPr eaLnBrk="1" hangingPunct="1"/>
              <a:t>9/10/2020</a:t>
            </a:fld>
            <a:endParaRPr lang="en-US" altLang="en-US" sz="1400"/>
          </a:p>
        </p:txBody>
      </p:sp>
      <p:sp>
        <p:nvSpPr>
          <p:cNvPr id="24579" name="Slide Number Placeholder 5">
            <a:extLst>
              <a:ext uri="{FF2B5EF4-FFF2-40B4-BE49-F238E27FC236}">
                <a16:creationId xmlns:a16="http://schemas.microsoft.com/office/drawing/2014/main" id="{38AF3DEB-5CCE-40C8-9D84-0198902026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7E929D4-85B2-48E2-A750-528D4EC6D7F0}" type="slidenum">
              <a:rPr lang="en-US" altLang="en-US" sz="1400"/>
              <a:pPr eaLnBrk="1" hangingPunct="1"/>
              <a:t>9</a:t>
            </a:fld>
            <a:endParaRPr lang="en-US" altLang="en-US" sz="1400"/>
          </a:p>
        </p:txBody>
      </p:sp>
      <p:sp>
        <p:nvSpPr>
          <p:cNvPr id="24580" name="Rectangle 2">
            <a:extLst>
              <a:ext uri="{FF2B5EF4-FFF2-40B4-BE49-F238E27FC236}">
                <a16:creationId xmlns:a16="http://schemas.microsoft.com/office/drawing/2014/main" id="{01695BDC-C4FB-44AD-979E-FDD9D9DBF26C}"/>
              </a:ext>
            </a:extLst>
          </p:cNvPr>
          <p:cNvSpPr>
            <a:spLocks noGrp="1" noChangeArrowheads="1"/>
          </p:cNvSpPr>
          <p:nvPr>
            <p:ph type="title"/>
          </p:nvPr>
        </p:nvSpPr>
        <p:spPr/>
        <p:txBody>
          <a:bodyPr/>
          <a:lstStyle/>
          <a:p>
            <a:pPr eaLnBrk="1" hangingPunct="1"/>
            <a:r>
              <a:rPr lang="en-AU" altLang="en-US"/>
              <a:t>Classification of failures</a:t>
            </a:r>
          </a:p>
        </p:txBody>
      </p:sp>
      <p:sp>
        <p:nvSpPr>
          <p:cNvPr id="24581" name="Rectangle 3">
            <a:extLst>
              <a:ext uri="{FF2B5EF4-FFF2-40B4-BE49-F238E27FC236}">
                <a16:creationId xmlns:a16="http://schemas.microsoft.com/office/drawing/2014/main" id="{D3C6E53A-8ECB-4DEF-98C4-D8292B906928}"/>
              </a:ext>
            </a:extLst>
          </p:cNvPr>
          <p:cNvSpPr>
            <a:spLocks noGrp="1" noChangeArrowheads="1"/>
          </p:cNvSpPr>
          <p:nvPr>
            <p:ph type="body" idx="1"/>
          </p:nvPr>
        </p:nvSpPr>
        <p:spPr>
          <a:xfrm>
            <a:off x="442393" y="1295400"/>
            <a:ext cx="8001000" cy="4114800"/>
          </a:xfrm>
        </p:spPr>
        <p:txBody>
          <a:bodyPr/>
          <a:lstStyle/>
          <a:p>
            <a:pPr marL="457200" indent="-457200" algn="just" eaLnBrk="1" hangingPunct="1"/>
            <a:r>
              <a:rPr lang="en-AU" altLang="en-US" sz="1800" b="1" dirty="0"/>
              <a:t>Byzantine Failure</a:t>
            </a:r>
            <a:r>
              <a:rPr lang="en-AU" altLang="en-US" sz="1800" dirty="0"/>
              <a:t>  	</a:t>
            </a:r>
          </a:p>
          <a:p>
            <a:pPr marL="457200" indent="-457200" algn="just" eaLnBrk="1" hangingPunct="1">
              <a:buFontTx/>
              <a:buNone/>
            </a:pPr>
            <a:r>
              <a:rPr lang="en-AU" altLang="en-US" sz="1800" dirty="0"/>
              <a:t>	Byzantine failures represent the weakest of all failure model that allows every conceivable form of erroneous behaviour. The term alludes to uncertainty and was first proposed by Pease et al. </a:t>
            </a:r>
          </a:p>
          <a:p>
            <a:pPr marL="457200" indent="-457200" algn="just" eaLnBrk="1" hangingPunct="1">
              <a:buFontTx/>
              <a:buNone/>
            </a:pPr>
            <a:endParaRPr lang="en-AU" altLang="en-US" sz="1800" dirty="0"/>
          </a:p>
          <a:p>
            <a:pPr marL="457200" indent="-457200" algn="just" eaLnBrk="1" hangingPunct="1"/>
            <a:r>
              <a:rPr lang="en-AU" altLang="en-US" sz="1800" dirty="0"/>
              <a:t>Assume that process </a:t>
            </a:r>
            <a:r>
              <a:rPr lang="en-AU" altLang="en-US" sz="1800" b="1" i="1" dirty="0">
                <a:latin typeface="Times New Roman" panose="02020603050405020304" pitchFamily="18" charset="0"/>
              </a:rPr>
              <a:t>i</a:t>
            </a:r>
            <a:r>
              <a:rPr lang="en-AU" altLang="en-US" sz="1800" dirty="0"/>
              <a:t>  forwards the value </a:t>
            </a:r>
            <a:r>
              <a:rPr lang="en-AU" altLang="en-US" sz="1800" b="1" i="1" dirty="0">
                <a:latin typeface="Times New Roman" panose="02020603050405020304" pitchFamily="18" charset="0"/>
              </a:rPr>
              <a:t>x</a:t>
            </a:r>
            <a:r>
              <a:rPr lang="en-AU" altLang="en-US" sz="1800" dirty="0"/>
              <a:t> of a local variable to each of its neighbours. The followings inconsistencies may occur:</a:t>
            </a:r>
            <a:br>
              <a:rPr lang="en-AU" altLang="en-US" sz="1800" dirty="0"/>
            </a:br>
            <a:endParaRPr lang="en-AU" altLang="en-US" sz="1800" dirty="0"/>
          </a:p>
          <a:p>
            <a:pPr marL="914400" lvl="1" indent="-457200" algn="just" eaLnBrk="1" hangingPunct="1"/>
            <a:r>
              <a:rPr lang="en-AU" altLang="en-US" sz="1800" dirty="0"/>
              <a:t>two distinct neighbours </a:t>
            </a:r>
            <a:r>
              <a:rPr lang="en-AU" altLang="en-US" sz="1800" b="1" i="1" dirty="0">
                <a:latin typeface="Times New Roman" panose="02020603050405020304" pitchFamily="18" charset="0"/>
              </a:rPr>
              <a:t>j</a:t>
            </a:r>
            <a:r>
              <a:rPr lang="en-AU" altLang="en-US" sz="1800" dirty="0"/>
              <a:t> and </a:t>
            </a:r>
            <a:r>
              <a:rPr lang="en-AU" altLang="en-US" sz="1800" b="1" i="1" dirty="0">
                <a:latin typeface="Times New Roman" panose="02020603050405020304" pitchFamily="18" charset="0"/>
              </a:rPr>
              <a:t>k</a:t>
            </a:r>
            <a:r>
              <a:rPr lang="en-AU" altLang="en-US" sz="1800" dirty="0"/>
              <a:t> receive values </a:t>
            </a:r>
            <a:r>
              <a:rPr lang="en-AU" altLang="en-US" sz="1800" b="1" i="1" dirty="0">
                <a:latin typeface="Times New Roman" panose="02020603050405020304" pitchFamily="18" charset="0"/>
              </a:rPr>
              <a:t>x</a:t>
            </a:r>
            <a:r>
              <a:rPr lang="en-AU" altLang="en-US" sz="1800" dirty="0"/>
              <a:t> and </a:t>
            </a:r>
            <a:r>
              <a:rPr lang="en-AU" altLang="en-US" sz="1800" b="1" i="1" dirty="0">
                <a:latin typeface="Times New Roman" panose="02020603050405020304" pitchFamily="18" charset="0"/>
              </a:rPr>
              <a:t>y</a:t>
            </a:r>
            <a:r>
              <a:rPr lang="en-AU" altLang="en-US" sz="1800" dirty="0"/>
              <a:t>, where </a:t>
            </a:r>
            <a:r>
              <a:rPr lang="en-AU" altLang="en-US" sz="1800" b="1" i="1" dirty="0">
                <a:latin typeface="Times New Roman" panose="02020603050405020304" pitchFamily="18" charset="0"/>
              </a:rPr>
              <a:t>x ≠ y</a:t>
            </a:r>
          </a:p>
          <a:p>
            <a:pPr marL="914400" lvl="1" indent="-457200" algn="just" eaLnBrk="1" hangingPunct="1"/>
            <a:r>
              <a:rPr lang="en-AU" altLang="en-US" sz="1800" dirty="0"/>
              <a:t>one or more neighbours do not receive any data from </a:t>
            </a:r>
            <a:r>
              <a:rPr lang="en-AU" altLang="en-US" sz="1800" b="1" i="1" dirty="0">
                <a:latin typeface="Times New Roman" panose="02020603050405020304" pitchFamily="18" charset="0"/>
              </a:rPr>
              <a:t>i</a:t>
            </a:r>
          </a:p>
          <a:p>
            <a:pPr marL="914400" lvl="1" indent="-457200" algn="just" eaLnBrk="1" hangingPunct="1"/>
            <a:r>
              <a:rPr lang="en-AU" altLang="en-US" sz="1800" dirty="0"/>
              <a:t>every neighbour receives a value </a:t>
            </a:r>
            <a:r>
              <a:rPr lang="en-AU" altLang="en-US" sz="1800" b="1" i="1" dirty="0">
                <a:latin typeface="Times New Roman" panose="02020603050405020304" pitchFamily="18" charset="0"/>
              </a:rPr>
              <a:t>z</a:t>
            </a:r>
            <a:r>
              <a:rPr lang="en-AU" altLang="en-US" sz="1800" dirty="0"/>
              <a:t> where </a:t>
            </a:r>
            <a:r>
              <a:rPr lang="en-AU" altLang="en-US" sz="1800" b="1" i="1" dirty="0">
                <a:latin typeface="Times New Roman" panose="02020603050405020304" pitchFamily="18" charset="0"/>
              </a:rPr>
              <a:t>z ≠ x</a:t>
            </a:r>
          </a:p>
          <a:p>
            <a:pPr marL="457200" indent="-457200" algn="just" eaLnBrk="1" hangingPunct="1"/>
            <a:endParaRPr lang="en-AU" alt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1450</TotalTime>
  <Words>2453</Words>
  <Application>Microsoft Office PowerPoint</Application>
  <PresentationFormat>On-screen Show (4:3)</PresentationFormat>
  <Paragraphs>275</Paragraphs>
  <Slides>27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Times New Roman</vt:lpstr>
      <vt:lpstr>Wingdings</vt:lpstr>
      <vt:lpstr>Default Design</vt:lpstr>
      <vt:lpstr>Equation</vt:lpstr>
      <vt:lpstr>PowerPoint Presentation</vt:lpstr>
      <vt:lpstr>Overview </vt:lpstr>
      <vt:lpstr>Dependability </vt:lpstr>
      <vt:lpstr>Total vs Partial Failure </vt:lpstr>
      <vt:lpstr>Failure </vt:lpstr>
      <vt:lpstr>Classification of failures</vt:lpstr>
      <vt:lpstr>Classification of failures</vt:lpstr>
      <vt:lpstr>Classification of failures</vt:lpstr>
      <vt:lpstr>Classification of failures</vt:lpstr>
      <vt:lpstr>Classification of failures</vt:lpstr>
      <vt:lpstr>Classification of failures</vt:lpstr>
      <vt:lpstr>Classification of failures</vt:lpstr>
      <vt:lpstr>Classification of failures</vt:lpstr>
      <vt:lpstr>Classification of failures</vt:lpstr>
      <vt:lpstr>History of Fault Tolerant Systems</vt:lpstr>
      <vt:lpstr>Fault-Tolerant System</vt:lpstr>
      <vt:lpstr>Masking Tolerance</vt:lpstr>
      <vt:lpstr>Implementing Failure Masking</vt:lpstr>
      <vt:lpstr>Non-Masking Tolerance</vt:lpstr>
      <vt:lpstr>Fail-Safe Tolerance</vt:lpstr>
      <vt:lpstr>Graceful Degradation</vt:lpstr>
      <vt:lpstr>PowerPoint Presentation</vt:lpstr>
      <vt:lpstr>Distributed Consensus</vt:lpstr>
      <vt:lpstr>Problem Definition</vt:lpstr>
      <vt:lpstr>Consensus in Asynchronous System</vt:lpstr>
      <vt:lpstr>Bivalent and Univalent States</vt:lpstr>
      <vt:lpstr>The Byzantine General Problem</vt:lpstr>
    </vt:vector>
  </TitlesOfParts>
  <Company>Monash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FIT4001/CSE4333</dc:title>
  <dc:creator>Quazi Mamun</dc:creator>
  <cp:lastModifiedBy>Vishnu Monn Baskaran</cp:lastModifiedBy>
  <cp:revision>74</cp:revision>
  <dcterms:created xsi:type="dcterms:W3CDTF">2011-04-05T23:26:51Z</dcterms:created>
  <dcterms:modified xsi:type="dcterms:W3CDTF">2020-09-10T07:00:18Z</dcterms:modified>
</cp:coreProperties>
</file>