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71"/>
  </p:notesMasterIdLst>
  <p:handoutMasterIdLst>
    <p:handoutMasterId r:id="rId72"/>
  </p:handoutMasterIdLst>
  <p:sldIdLst>
    <p:sldId id="515" r:id="rId2"/>
    <p:sldId id="517" r:id="rId3"/>
    <p:sldId id="257" r:id="rId4"/>
    <p:sldId id="261" r:id="rId5"/>
    <p:sldId id="328" r:id="rId6"/>
    <p:sldId id="262" r:id="rId7"/>
    <p:sldId id="263" r:id="rId8"/>
    <p:sldId id="330" r:id="rId9"/>
    <p:sldId id="321" r:id="rId10"/>
    <p:sldId id="332" r:id="rId11"/>
    <p:sldId id="518" r:id="rId12"/>
    <p:sldId id="264" r:id="rId13"/>
    <p:sldId id="378" r:id="rId14"/>
    <p:sldId id="379" r:id="rId15"/>
    <p:sldId id="512" r:id="rId16"/>
    <p:sldId id="516" r:id="rId17"/>
    <p:sldId id="380" r:id="rId18"/>
    <p:sldId id="381" r:id="rId19"/>
    <p:sldId id="426" r:id="rId20"/>
    <p:sldId id="429" r:id="rId21"/>
    <p:sldId id="430" r:id="rId22"/>
    <p:sldId id="432" r:id="rId23"/>
    <p:sldId id="433" r:id="rId24"/>
    <p:sldId id="435" r:id="rId25"/>
    <p:sldId id="436" r:id="rId26"/>
    <p:sldId id="437" r:id="rId27"/>
    <p:sldId id="438" r:id="rId28"/>
    <p:sldId id="439" r:id="rId29"/>
    <p:sldId id="440" r:id="rId30"/>
    <p:sldId id="442" r:id="rId31"/>
    <p:sldId id="445" r:id="rId32"/>
    <p:sldId id="446" r:id="rId33"/>
    <p:sldId id="448" r:id="rId34"/>
    <p:sldId id="447" r:id="rId35"/>
    <p:sldId id="449" r:id="rId36"/>
    <p:sldId id="450" r:id="rId37"/>
    <p:sldId id="452" r:id="rId38"/>
    <p:sldId id="454" r:id="rId39"/>
    <p:sldId id="456" r:id="rId40"/>
    <p:sldId id="458" r:id="rId41"/>
    <p:sldId id="511" r:id="rId42"/>
    <p:sldId id="462" r:id="rId43"/>
    <p:sldId id="464" r:id="rId44"/>
    <p:sldId id="465" r:id="rId45"/>
    <p:sldId id="466" r:id="rId46"/>
    <p:sldId id="468" r:id="rId47"/>
    <p:sldId id="469" r:id="rId48"/>
    <p:sldId id="470" r:id="rId49"/>
    <p:sldId id="471" r:id="rId50"/>
    <p:sldId id="472" r:id="rId51"/>
    <p:sldId id="473" r:id="rId52"/>
    <p:sldId id="475" r:id="rId53"/>
    <p:sldId id="476" r:id="rId54"/>
    <p:sldId id="477" r:id="rId55"/>
    <p:sldId id="478" r:id="rId56"/>
    <p:sldId id="479" r:id="rId57"/>
    <p:sldId id="480" r:id="rId58"/>
    <p:sldId id="481" r:id="rId59"/>
    <p:sldId id="485" r:id="rId60"/>
    <p:sldId id="486" r:id="rId61"/>
    <p:sldId id="487" r:id="rId62"/>
    <p:sldId id="488" r:id="rId63"/>
    <p:sldId id="489" r:id="rId64"/>
    <p:sldId id="490" r:id="rId65"/>
    <p:sldId id="491" r:id="rId66"/>
    <p:sldId id="492" r:id="rId67"/>
    <p:sldId id="493" r:id="rId68"/>
    <p:sldId id="494" r:id="rId69"/>
    <p:sldId id="495" r:id="rId7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6F8"/>
    <a:srgbClr val="CC0066"/>
    <a:srgbClr val="008080"/>
    <a:srgbClr val="FF0000"/>
    <a:srgbClr val="003399"/>
    <a:srgbClr val="0033CC"/>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501" autoAdjust="0"/>
  </p:normalViewPr>
  <p:slideViewPr>
    <p:cSldViewPr>
      <p:cViewPr varScale="1">
        <p:scale>
          <a:sx n="114" d="100"/>
          <a:sy n="114" d="100"/>
        </p:scale>
        <p:origin x="1524"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3" Type="http://schemas.openxmlformats.org/officeDocument/2006/relationships/slide" Target="slides/slide51.xml"/><Relationship Id="rId7" Type="http://schemas.openxmlformats.org/officeDocument/2006/relationships/slide" Target="slides/slide65.xml"/><Relationship Id="rId2" Type="http://schemas.openxmlformats.org/officeDocument/2006/relationships/slide" Target="slides/slide50.xml"/><Relationship Id="rId1" Type="http://schemas.openxmlformats.org/officeDocument/2006/relationships/slide" Target="slides/slide48.xml"/><Relationship Id="rId6" Type="http://schemas.openxmlformats.org/officeDocument/2006/relationships/slide" Target="slides/slide63.xml"/><Relationship Id="rId5" Type="http://schemas.openxmlformats.org/officeDocument/2006/relationships/slide" Target="slides/slide56.xml"/><Relationship Id="rId4"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E5A9E-8EE8-425F-8CE3-DC7056581A6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5E44742-337D-4C97-86EB-D5D6BE4B8898}">
      <dgm:prSet custT="1"/>
      <dgm:spPr/>
      <dgm:t>
        <a:bodyPr/>
        <a:lstStyle/>
        <a:p>
          <a:r>
            <a:rPr lang="en-US" sz="2000" dirty="0"/>
            <a:t>On a </a:t>
          </a:r>
          <a:r>
            <a:rPr lang="en-US" sz="2000" b="1" dirty="0"/>
            <a:t>single processor</a:t>
          </a:r>
          <a:r>
            <a:rPr lang="en-US" sz="2000" dirty="0"/>
            <a:t>, multithreading generally occurs by time-division multiplexing (as in multitasking): the processor switches between different threads.</a:t>
          </a:r>
        </a:p>
      </dgm:t>
    </dgm:pt>
    <dgm:pt modelId="{69B0763C-CD8B-40AD-9DE4-753CCD6FE809}" type="parTrans" cxnId="{4942DB09-905F-4CB1-89A6-FEA43F619C2B}">
      <dgm:prSet/>
      <dgm:spPr/>
      <dgm:t>
        <a:bodyPr/>
        <a:lstStyle/>
        <a:p>
          <a:endParaRPr lang="en-US" sz="2000"/>
        </a:p>
      </dgm:t>
    </dgm:pt>
    <dgm:pt modelId="{EAF1C9B9-479F-41B2-9611-A67B2094212C}" type="sibTrans" cxnId="{4942DB09-905F-4CB1-89A6-FEA43F619C2B}">
      <dgm:prSet/>
      <dgm:spPr/>
      <dgm:t>
        <a:bodyPr/>
        <a:lstStyle/>
        <a:p>
          <a:endParaRPr lang="en-US" sz="2000"/>
        </a:p>
      </dgm:t>
    </dgm:pt>
    <dgm:pt modelId="{13638EB2-8024-46BF-9620-8E1911A4278F}">
      <dgm:prSet custT="1"/>
      <dgm:spPr/>
      <dgm:t>
        <a:bodyPr/>
        <a:lstStyle/>
        <a:p>
          <a:r>
            <a:rPr lang="en-US" sz="2000"/>
            <a:t>This </a:t>
          </a:r>
          <a:r>
            <a:rPr lang="en-US" sz="2000" b="1"/>
            <a:t>context switching generally happens frequently enough</a:t>
          </a:r>
          <a:r>
            <a:rPr lang="en-US" sz="2000"/>
            <a:t> that the user </a:t>
          </a:r>
          <a:r>
            <a:rPr lang="en-US" sz="2000" b="1"/>
            <a:t>perceives</a:t>
          </a:r>
          <a:r>
            <a:rPr lang="en-US" sz="2000"/>
            <a:t> the threads or tasks as running at the same time. </a:t>
          </a:r>
        </a:p>
      </dgm:t>
    </dgm:pt>
    <dgm:pt modelId="{565D1865-A133-4095-BC8B-453944D9AD4F}" type="parTrans" cxnId="{20BE32D4-A6DE-4EE1-8AFB-ED5208C7F837}">
      <dgm:prSet/>
      <dgm:spPr/>
      <dgm:t>
        <a:bodyPr/>
        <a:lstStyle/>
        <a:p>
          <a:endParaRPr lang="en-US" sz="2000"/>
        </a:p>
      </dgm:t>
    </dgm:pt>
    <dgm:pt modelId="{83FBBB96-CCAB-4C1C-9D4D-C58BCB27811B}" type="sibTrans" cxnId="{20BE32D4-A6DE-4EE1-8AFB-ED5208C7F837}">
      <dgm:prSet/>
      <dgm:spPr/>
      <dgm:t>
        <a:bodyPr/>
        <a:lstStyle/>
        <a:p>
          <a:endParaRPr lang="en-US" sz="2000"/>
        </a:p>
      </dgm:t>
    </dgm:pt>
    <dgm:pt modelId="{0284A701-D988-44F7-9C07-F08C5C9A830C}">
      <dgm:prSet custT="1"/>
      <dgm:spPr/>
      <dgm:t>
        <a:bodyPr/>
        <a:lstStyle/>
        <a:p>
          <a:r>
            <a:rPr lang="en-US" sz="2000"/>
            <a:t>On a </a:t>
          </a:r>
          <a:r>
            <a:rPr lang="en-US" sz="2000" b="1"/>
            <a:t>multiprocessor or multi-core system</a:t>
          </a:r>
          <a:r>
            <a:rPr lang="en-US" sz="2000"/>
            <a:t>, the threads or tasks will generally run at the same time, with each processor or core running a particular thread or task. </a:t>
          </a:r>
        </a:p>
      </dgm:t>
    </dgm:pt>
    <dgm:pt modelId="{2F31ABF9-C02B-4008-822C-9B1BB0288FB1}" type="parTrans" cxnId="{E66DB456-2A08-45DC-9EA9-FB9DE61328F2}">
      <dgm:prSet/>
      <dgm:spPr/>
      <dgm:t>
        <a:bodyPr/>
        <a:lstStyle/>
        <a:p>
          <a:endParaRPr lang="en-US" sz="2000"/>
        </a:p>
      </dgm:t>
    </dgm:pt>
    <dgm:pt modelId="{0F53F2D0-CBDC-4329-B00B-45075B6711B6}" type="sibTrans" cxnId="{E66DB456-2A08-45DC-9EA9-FB9DE61328F2}">
      <dgm:prSet/>
      <dgm:spPr/>
      <dgm:t>
        <a:bodyPr/>
        <a:lstStyle/>
        <a:p>
          <a:endParaRPr lang="en-US" sz="2000"/>
        </a:p>
      </dgm:t>
    </dgm:pt>
    <dgm:pt modelId="{AF550944-AD15-4D84-9CCA-B7B1AC0B98C3}" type="pres">
      <dgm:prSet presAssocID="{8D8E5A9E-8EE8-425F-8CE3-DC7056581A6C}" presName="vert0" presStyleCnt="0">
        <dgm:presLayoutVars>
          <dgm:dir/>
          <dgm:animOne val="branch"/>
          <dgm:animLvl val="lvl"/>
        </dgm:presLayoutVars>
      </dgm:prSet>
      <dgm:spPr/>
    </dgm:pt>
    <dgm:pt modelId="{BF9470C6-3A58-4874-86ED-DCB9D712EE84}" type="pres">
      <dgm:prSet presAssocID="{B5E44742-337D-4C97-86EB-D5D6BE4B8898}" presName="thickLine" presStyleLbl="alignNode1" presStyleIdx="0" presStyleCnt="3"/>
      <dgm:spPr/>
    </dgm:pt>
    <dgm:pt modelId="{33E77A4C-9732-47A4-97AB-A3D512C6440C}" type="pres">
      <dgm:prSet presAssocID="{B5E44742-337D-4C97-86EB-D5D6BE4B8898}" presName="horz1" presStyleCnt="0"/>
      <dgm:spPr/>
    </dgm:pt>
    <dgm:pt modelId="{5CEA1492-B05E-45BE-98F1-DECE45486533}" type="pres">
      <dgm:prSet presAssocID="{B5E44742-337D-4C97-86EB-D5D6BE4B8898}" presName="tx1" presStyleLbl="revTx" presStyleIdx="0" presStyleCnt="3"/>
      <dgm:spPr/>
    </dgm:pt>
    <dgm:pt modelId="{9410F0FA-8976-433D-8E2F-B4DCB53743CA}" type="pres">
      <dgm:prSet presAssocID="{B5E44742-337D-4C97-86EB-D5D6BE4B8898}" presName="vert1" presStyleCnt="0"/>
      <dgm:spPr/>
    </dgm:pt>
    <dgm:pt modelId="{35424D0A-9BB5-488B-8645-DFDCAFA7A5C7}" type="pres">
      <dgm:prSet presAssocID="{13638EB2-8024-46BF-9620-8E1911A4278F}" presName="thickLine" presStyleLbl="alignNode1" presStyleIdx="1" presStyleCnt="3"/>
      <dgm:spPr/>
    </dgm:pt>
    <dgm:pt modelId="{4DBD2C4C-B6D0-4617-ADA9-E6533E593B38}" type="pres">
      <dgm:prSet presAssocID="{13638EB2-8024-46BF-9620-8E1911A4278F}" presName="horz1" presStyleCnt="0"/>
      <dgm:spPr/>
    </dgm:pt>
    <dgm:pt modelId="{20561AA6-F4E0-4BE2-9495-9F241BA917AD}" type="pres">
      <dgm:prSet presAssocID="{13638EB2-8024-46BF-9620-8E1911A4278F}" presName="tx1" presStyleLbl="revTx" presStyleIdx="1" presStyleCnt="3"/>
      <dgm:spPr/>
    </dgm:pt>
    <dgm:pt modelId="{1A2B6ECB-ADF0-4C24-99AF-B1B81C91DAE5}" type="pres">
      <dgm:prSet presAssocID="{13638EB2-8024-46BF-9620-8E1911A4278F}" presName="vert1" presStyleCnt="0"/>
      <dgm:spPr/>
    </dgm:pt>
    <dgm:pt modelId="{4B0D2274-86E4-48AE-A2B8-CE84B2522445}" type="pres">
      <dgm:prSet presAssocID="{0284A701-D988-44F7-9C07-F08C5C9A830C}" presName="thickLine" presStyleLbl="alignNode1" presStyleIdx="2" presStyleCnt="3"/>
      <dgm:spPr/>
    </dgm:pt>
    <dgm:pt modelId="{09A34A98-E34B-4121-BA90-4754692BD54A}" type="pres">
      <dgm:prSet presAssocID="{0284A701-D988-44F7-9C07-F08C5C9A830C}" presName="horz1" presStyleCnt="0"/>
      <dgm:spPr/>
    </dgm:pt>
    <dgm:pt modelId="{07B7EBE5-23A7-4E6A-A974-C1042BBA68C3}" type="pres">
      <dgm:prSet presAssocID="{0284A701-D988-44F7-9C07-F08C5C9A830C}" presName="tx1" presStyleLbl="revTx" presStyleIdx="2" presStyleCnt="3"/>
      <dgm:spPr/>
    </dgm:pt>
    <dgm:pt modelId="{828CCA99-AA7D-42C7-8AA8-17913C41A3A6}" type="pres">
      <dgm:prSet presAssocID="{0284A701-D988-44F7-9C07-F08C5C9A830C}" presName="vert1" presStyleCnt="0"/>
      <dgm:spPr/>
    </dgm:pt>
  </dgm:ptLst>
  <dgm:cxnLst>
    <dgm:cxn modelId="{4942DB09-905F-4CB1-89A6-FEA43F619C2B}" srcId="{8D8E5A9E-8EE8-425F-8CE3-DC7056581A6C}" destId="{B5E44742-337D-4C97-86EB-D5D6BE4B8898}" srcOrd="0" destOrd="0" parTransId="{69B0763C-CD8B-40AD-9DE4-753CCD6FE809}" sibTransId="{EAF1C9B9-479F-41B2-9611-A67B2094212C}"/>
    <dgm:cxn modelId="{E66DB456-2A08-45DC-9EA9-FB9DE61328F2}" srcId="{8D8E5A9E-8EE8-425F-8CE3-DC7056581A6C}" destId="{0284A701-D988-44F7-9C07-F08C5C9A830C}" srcOrd="2" destOrd="0" parTransId="{2F31ABF9-C02B-4008-822C-9B1BB0288FB1}" sibTransId="{0F53F2D0-CBDC-4329-B00B-45075B6711B6}"/>
    <dgm:cxn modelId="{41164096-5106-4F57-B949-F33DDA7FE027}" type="presOf" srcId="{B5E44742-337D-4C97-86EB-D5D6BE4B8898}" destId="{5CEA1492-B05E-45BE-98F1-DECE45486533}" srcOrd="0" destOrd="0" presId="urn:microsoft.com/office/officeart/2008/layout/LinedList"/>
    <dgm:cxn modelId="{556D439D-72AD-4763-9B98-53BB314F4469}" type="presOf" srcId="{8D8E5A9E-8EE8-425F-8CE3-DC7056581A6C}" destId="{AF550944-AD15-4D84-9CCA-B7B1AC0B98C3}" srcOrd="0" destOrd="0" presId="urn:microsoft.com/office/officeart/2008/layout/LinedList"/>
    <dgm:cxn modelId="{2F3F1AA2-B989-49CB-80B8-84AB5F9A41DA}" type="presOf" srcId="{13638EB2-8024-46BF-9620-8E1911A4278F}" destId="{20561AA6-F4E0-4BE2-9495-9F241BA917AD}" srcOrd="0" destOrd="0" presId="urn:microsoft.com/office/officeart/2008/layout/LinedList"/>
    <dgm:cxn modelId="{ED49E8C7-53A6-4D33-93EE-A9013D257910}" type="presOf" srcId="{0284A701-D988-44F7-9C07-F08C5C9A830C}" destId="{07B7EBE5-23A7-4E6A-A974-C1042BBA68C3}" srcOrd="0" destOrd="0" presId="urn:microsoft.com/office/officeart/2008/layout/LinedList"/>
    <dgm:cxn modelId="{20BE32D4-A6DE-4EE1-8AFB-ED5208C7F837}" srcId="{8D8E5A9E-8EE8-425F-8CE3-DC7056581A6C}" destId="{13638EB2-8024-46BF-9620-8E1911A4278F}" srcOrd="1" destOrd="0" parTransId="{565D1865-A133-4095-BC8B-453944D9AD4F}" sibTransId="{83FBBB96-CCAB-4C1C-9D4D-C58BCB27811B}"/>
    <dgm:cxn modelId="{CC3A19CE-755D-4A26-B1E2-61AF1AE98389}" type="presParOf" srcId="{AF550944-AD15-4D84-9CCA-B7B1AC0B98C3}" destId="{BF9470C6-3A58-4874-86ED-DCB9D712EE84}" srcOrd="0" destOrd="0" presId="urn:microsoft.com/office/officeart/2008/layout/LinedList"/>
    <dgm:cxn modelId="{1744569A-7738-44AD-87C6-9F28E520DC1B}" type="presParOf" srcId="{AF550944-AD15-4D84-9CCA-B7B1AC0B98C3}" destId="{33E77A4C-9732-47A4-97AB-A3D512C6440C}" srcOrd="1" destOrd="0" presId="urn:microsoft.com/office/officeart/2008/layout/LinedList"/>
    <dgm:cxn modelId="{1337E4A1-E3AB-4810-9153-47F94B76A6EA}" type="presParOf" srcId="{33E77A4C-9732-47A4-97AB-A3D512C6440C}" destId="{5CEA1492-B05E-45BE-98F1-DECE45486533}" srcOrd="0" destOrd="0" presId="urn:microsoft.com/office/officeart/2008/layout/LinedList"/>
    <dgm:cxn modelId="{4EDD7FB5-FD5A-44F4-91A4-92A1670B0F31}" type="presParOf" srcId="{33E77A4C-9732-47A4-97AB-A3D512C6440C}" destId="{9410F0FA-8976-433D-8E2F-B4DCB53743CA}" srcOrd="1" destOrd="0" presId="urn:microsoft.com/office/officeart/2008/layout/LinedList"/>
    <dgm:cxn modelId="{D6A36692-12B2-49B3-971E-F3C6629CCF3B}" type="presParOf" srcId="{AF550944-AD15-4D84-9CCA-B7B1AC0B98C3}" destId="{35424D0A-9BB5-488B-8645-DFDCAFA7A5C7}" srcOrd="2" destOrd="0" presId="urn:microsoft.com/office/officeart/2008/layout/LinedList"/>
    <dgm:cxn modelId="{46973742-DC07-4720-9A29-E032C99CAAC0}" type="presParOf" srcId="{AF550944-AD15-4D84-9CCA-B7B1AC0B98C3}" destId="{4DBD2C4C-B6D0-4617-ADA9-E6533E593B38}" srcOrd="3" destOrd="0" presId="urn:microsoft.com/office/officeart/2008/layout/LinedList"/>
    <dgm:cxn modelId="{FA29AF17-E9BA-4A6E-927A-51A59D1AFA6E}" type="presParOf" srcId="{4DBD2C4C-B6D0-4617-ADA9-E6533E593B38}" destId="{20561AA6-F4E0-4BE2-9495-9F241BA917AD}" srcOrd="0" destOrd="0" presId="urn:microsoft.com/office/officeart/2008/layout/LinedList"/>
    <dgm:cxn modelId="{40E4BBA1-2E03-4F07-A0C0-3ECF749A1798}" type="presParOf" srcId="{4DBD2C4C-B6D0-4617-ADA9-E6533E593B38}" destId="{1A2B6ECB-ADF0-4C24-99AF-B1B81C91DAE5}" srcOrd="1" destOrd="0" presId="urn:microsoft.com/office/officeart/2008/layout/LinedList"/>
    <dgm:cxn modelId="{AEBAE2B6-DEE9-469A-97AC-7822F7C145D0}" type="presParOf" srcId="{AF550944-AD15-4D84-9CCA-B7B1AC0B98C3}" destId="{4B0D2274-86E4-48AE-A2B8-CE84B2522445}" srcOrd="4" destOrd="0" presId="urn:microsoft.com/office/officeart/2008/layout/LinedList"/>
    <dgm:cxn modelId="{0FA4DD77-6723-4DF3-9766-7C9209180559}" type="presParOf" srcId="{AF550944-AD15-4D84-9CCA-B7B1AC0B98C3}" destId="{09A34A98-E34B-4121-BA90-4754692BD54A}" srcOrd="5" destOrd="0" presId="urn:microsoft.com/office/officeart/2008/layout/LinedList"/>
    <dgm:cxn modelId="{DDFBFAF1-07F4-4A6B-AA4D-9205E5C9BE32}" type="presParOf" srcId="{09A34A98-E34B-4121-BA90-4754692BD54A}" destId="{07B7EBE5-23A7-4E6A-A974-C1042BBA68C3}" srcOrd="0" destOrd="0" presId="urn:microsoft.com/office/officeart/2008/layout/LinedList"/>
    <dgm:cxn modelId="{56D465E9-2C73-40AE-A5F9-D3C6C8C7A740}" type="presParOf" srcId="{09A34A98-E34B-4121-BA90-4754692BD54A}" destId="{828CCA99-AA7D-42C7-8AA8-17913C41A3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470C6-3A58-4874-86ED-DCB9D712EE84}">
      <dsp:nvSpPr>
        <dsp:cNvPr id="0" name=""/>
        <dsp:cNvSpPr/>
      </dsp:nvSpPr>
      <dsp:spPr>
        <a:xfrm>
          <a:off x="0" y="220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EA1492-B05E-45BE-98F1-DECE45486533}">
      <dsp:nvSpPr>
        <dsp:cNvPr id="0" name=""/>
        <dsp:cNvSpPr/>
      </dsp:nvSpPr>
      <dsp:spPr>
        <a:xfrm>
          <a:off x="0" y="2209"/>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On a </a:t>
          </a:r>
          <a:r>
            <a:rPr lang="en-US" sz="2000" b="1" kern="1200" dirty="0"/>
            <a:t>single processor</a:t>
          </a:r>
          <a:r>
            <a:rPr lang="en-US" sz="2000" kern="1200" dirty="0"/>
            <a:t>, multithreading generally occurs by time-division multiplexing (as in multitasking): the processor switches between different threads.</a:t>
          </a:r>
        </a:p>
      </dsp:txBody>
      <dsp:txXfrm>
        <a:off x="0" y="2209"/>
        <a:ext cx="8229600" cy="1507181"/>
      </dsp:txXfrm>
    </dsp:sp>
    <dsp:sp modelId="{35424D0A-9BB5-488B-8645-DFDCAFA7A5C7}">
      <dsp:nvSpPr>
        <dsp:cNvPr id="0" name=""/>
        <dsp:cNvSpPr/>
      </dsp:nvSpPr>
      <dsp:spPr>
        <a:xfrm>
          <a:off x="0" y="15093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61AA6-F4E0-4BE2-9495-9F241BA917AD}">
      <dsp:nvSpPr>
        <dsp:cNvPr id="0" name=""/>
        <dsp:cNvSpPr/>
      </dsp:nvSpPr>
      <dsp:spPr>
        <a:xfrm>
          <a:off x="0" y="1509390"/>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This </a:t>
          </a:r>
          <a:r>
            <a:rPr lang="en-US" sz="2000" b="1" kern="1200"/>
            <a:t>context switching generally happens frequently enough</a:t>
          </a:r>
          <a:r>
            <a:rPr lang="en-US" sz="2000" kern="1200"/>
            <a:t> that the user </a:t>
          </a:r>
          <a:r>
            <a:rPr lang="en-US" sz="2000" b="1" kern="1200"/>
            <a:t>perceives</a:t>
          </a:r>
          <a:r>
            <a:rPr lang="en-US" sz="2000" kern="1200"/>
            <a:t> the threads or tasks as running at the same time. </a:t>
          </a:r>
        </a:p>
      </dsp:txBody>
      <dsp:txXfrm>
        <a:off x="0" y="1509390"/>
        <a:ext cx="8229600" cy="1507181"/>
      </dsp:txXfrm>
    </dsp:sp>
    <dsp:sp modelId="{4B0D2274-86E4-48AE-A2B8-CE84B2522445}">
      <dsp:nvSpPr>
        <dsp:cNvPr id="0" name=""/>
        <dsp:cNvSpPr/>
      </dsp:nvSpPr>
      <dsp:spPr>
        <a:xfrm>
          <a:off x="0" y="30165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B7EBE5-23A7-4E6A-A974-C1042BBA68C3}">
      <dsp:nvSpPr>
        <dsp:cNvPr id="0" name=""/>
        <dsp:cNvSpPr/>
      </dsp:nvSpPr>
      <dsp:spPr>
        <a:xfrm>
          <a:off x="0" y="3016572"/>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On a </a:t>
          </a:r>
          <a:r>
            <a:rPr lang="en-US" sz="2000" b="1" kern="1200"/>
            <a:t>multiprocessor or multi-core system</a:t>
          </a:r>
          <a:r>
            <a:rPr lang="en-US" sz="2000" kern="1200"/>
            <a:t>, the threads or tasks will generally run at the same time, with each processor or core running a particular thread or task. </a:t>
          </a:r>
        </a:p>
      </dsp:txBody>
      <dsp:txXfrm>
        <a:off x="0" y="3016572"/>
        <a:ext cx="8229600" cy="15071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2E6E680-A97D-457A-A57B-AA6DE07CA689}"/>
              </a:ext>
            </a:extLst>
          </p:cNvPr>
          <p:cNvSpPr>
            <a:spLocks noGrp="1" noChangeArrowheads="1"/>
          </p:cNvSpPr>
          <p:nvPr>
            <p:ph type="hdr" sz="quarter"/>
          </p:nvPr>
        </p:nvSpPr>
        <p:spPr bwMode="auto">
          <a:xfrm>
            <a:off x="0" y="0"/>
            <a:ext cx="2971800" cy="27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eaLnBrk="0" hangingPunct="0">
              <a:defRPr sz="1200">
                <a:latin typeface="Symbol" pitchFamily="18" charset="2"/>
              </a:defRPr>
            </a:lvl1pPr>
          </a:lstStyle>
          <a:p>
            <a:pPr>
              <a:defRPr/>
            </a:pPr>
            <a:endParaRPr lang="en-US"/>
          </a:p>
        </p:txBody>
      </p:sp>
      <p:sp>
        <p:nvSpPr>
          <p:cNvPr id="90115" name="Rectangle 3">
            <a:extLst>
              <a:ext uri="{FF2B5EF4-FFF2-40B4-BE49-F238E27FC236}">
                <a16:creationId xmlns:a16="http://schemas.microsoft.com/office/drawing/2014/main" id="{E34945E7-DE4F-432C-B02F-E6A2859487D7}"/>
              </a:ext>
            </a:extLst>
          </p:cNvPr>
          <p:cNvSpPr>
            <a:spLocks noGrp="1" noChangeArrowheads="1"/>
          </p:cNvSpPr>
          <p:nvPr>
            <p:ph type="dt" sz="quarter" idx="1"/>
          </p:nvPr>
        </p:nvSpPr>
        <p:spPr bwMode="auto">
          <a:xfrm>
            <a:off x="3886200" y="0"/>
            <a:ext cx="2971800" cy="27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r" eaLnBrk="0" hangingPunct="0">
              <a:defRPr sz="1200">
                <a:latin typeface="Symbol" pitchFamily="18" charset="2"/>
              </a:defRPr>
            </a:lvl1pPr>
          </a:lstStyle>
          <a:p>
            <a:pPr>
              <a:defRPr/>
            </a:pPr>
            <a:endParaRPr lang="en-US"/>
          </a:p>
        </p:txBody>
      </p:sp>
      <p:sp>
        <p:nvSpPr>
          <p:cNvPr id="90116" name="Rectangle 4">
            <a:extLst>
              <a:ext uri="{FF2B5EF4-FFF2-40B4-BE49-F238E27FC236}">
                <a16:creationId xmlns:a16="http://schemas.microsoft.com/office/drawing/2014/main" id="{402E6C8E-10A2-4A55-80F0-9C54CC242F1A}"/>
              </a:ext>
            </a:extLst>
          </p:cNvPr>
          <p:cNvSpPr>
            <a:spLocks noGrp="1" noChangeArrowheads="1"/>
          </p:cNvSpPr>
          <p:nvPr>
            <p:ph type="ftr" sz="quarter" idx="2"/>
          </p:nvPr>
        </p:nvSpPr>
        <p:spPr bwMode="auto">
          <a:xfrm>
            <a:off x="0" y="8869363"/>
            <a:ext cx="2971800" cy="2746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200">
                <a:latin typeface="Symbol" pitchFamily="18" charset="2"/>
              </a:defRPr>
            </a:lvl1pPr>
          </a:lstStyle>
          <a:p>
            <a:pPr>
              <a:defRPr/>
            </a:pPr>
            <a:endParaRPr lang="en-US"/>
          </a:p>
        </p:txBody>
      </p:sp>
      <p:sp>
        <p:nvSpPr>
          <p:cNvPr id="90117" name="Rectangle 5">
            <a:extLst>
              <a:ext uri="{FF2B5EF4-FFF2-40B4-BE49-F238E27FC236}">
                <a16:creationId xmlns:a16="http://schemas.microsoft.com/office/drawing/2014/main" id="{BD8DB27A-0B1A-43E4-8CE3-95CF7347AD55}"/>
              </a:ext>
            </a:extLst>
          </p:cNvPr>
          <p:cNvSpPr>
            <a:spLocks noGrp="1" noChangeArrowheads="1"/>
          </p:cNvSpPr>
          <p:nvPr>
            <p:ph type="sldNum" sz="quarter" idx="3"/>
          </p:nvPr>
        </p:nvSpPr>
        <p:spPr bwMode="auto">
          <a:xfrm>
            <a:off x="3886200" y="8869363"/>
            <a:ext cx="2971800" cy="2746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0" hangingPunct="0">
              <a:defRPr sz="1200" smtClean="0">
                <a:latin typeface="Symbol" panose="05050102010706020507" pitchFamily="18" charset="2"/>
              </a:defRPr>
            </a:lvl1pPr>
          </a:lstStyle>
          <a:p>
            <a:pPr>
              <a:defRPr/>
            </a:pPr>
            <a:fld id="{FD43BD42-8CF6-448E-BECE-F1F3382D1C6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D1DDE1D-2138-4DB2-A9A4-788F77DE67D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B59C2183-BF25-4742-AFD0-24667945245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3724637B-40AE-4940-B4A4-4EA58DABDA9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687D0CC9-2E27-4023-ADD3-59574263B55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E686944-EF75-46DA-BC74-F601DC0AA68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9EED0091-9458-47FA-8509-019DC161CC0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AC913AC0-F645-4FA2-B01D-6D3AF17409C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BE334B2-62D3-471B-ABC4-2739CD920E6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68948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C3DB76C-90C5-456E-B061-BAF3311B49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D4778D-E921-4BB4-B8BD-0B30D608887B}" type="slidenum">
              <a:rPr lang="en-US" altLang="en-US"/>
              <a:pPr>
                <a:spcBef>
                  <a:spcPct val="0"/>
                </a:spcBef>
              </a:pPr>
              <a:t>29</a:t>
            </a:fld>
            <a:endParaRPr lang="en-US" altLang="en-US"/>
          </a:p>
        </p:txBody>
      </p:sp>
      <p:sp>
        <p:nvSpPr>
          <p:cNvPr id="89091" name="Rectangle 2">
            <a:extLst>
              <a:ext uri="{FF2B5EF4-FFF2-40B4-BE49-F238E27FC236}">
                <a16:creationId xmlns:a16="http://schemas.microsoft.com/office/drawing/2014/main" id="{B9918091-F983-48A4-BF9D-4866273CEBB7}"/>
              </a:ext>
            </a:extLst>
          </p:cNvPr>
          <p:cNvSpPr>
            <a:spLocks noGrp="1" noRot="1" noChangeAspect="1" noChangeArrowheads="1" noTextEdit="1"/>
          </p:cNvSpPr>
          <p:nvPr>
            <p:ph type="sldImg"/>
          </p:nvPr>
        </p:nvSpPr>
        <p:spPr>
          <a:xfrm>
            <a:off x="1054100" y="849313"/>
            <a:ext cx="4576763" cy="3432175"/>
          </a:xfrm>
          <a:ln/>
        </p:spPr>
      </p:sp>
      <p:sp>
        <p:nvSpPr>
          <p:cNvPr id="89092" name="Rectangle 3">
            <a:extLst>
              <a:ext uri="{FF2B5EF4-FFF2-40B4-BE49-F238E27FC236}">
                <a16:creationId xmlns:a16="http://schemas.microsoft.com/office/drawing/2014/main" id="{6F0A6D31-23D2-428B-A7E4-380108EDA351}"/>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46915FA-3ADC-456C-9076-6E12D4B8AB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78D2B79-422B-4076-833A-68667154CDD4}" type="slidenum">
              <a:rPr lang="en-US" altLang="en-US"/>
              <a:pPr>
                <a:spcBef>
                  <a:spcPct val="0"/>
                </a:spcBef>
              </a:pPr>
              <a:t>31</a:t>
            </a:fld>
            <a:endParaRPr lang="en-US" altLang="en-US"/>
          </a:p>
        </p:txBody>
      </p:sp>
      <p:sp>
        <p:nvSpPr>
          <p:cNvPr id="92163" name="Rectangle 2">
            <a:extLst>
              <a:ext uri="{FF2B5EF4-FFF2-40B4-BE49-F238E27FC236}">
                <a16:creationId xmlns:a16="http://schemas.microsoft.com/office/drawing/2014/main" id="{B396EA4E-7DDF-49C9-803A-25BCE460E1E4}"/>
              </a:ext>
            </a:extLst>
          </p:cNvPr>
          <p:cNvSpPr>
            <a:spLocks noGrp="1" noRot="1" noChangeAspect="1" noChangeArrowheads="1" noTextEdit="1"/>
          </p:cNvSpPr>
          <p:nvPr>
            <p:ph type="sldImg"/>
          </p:nvPr>
        </p:nvSpPr>
        <p:spPr>
          <a:xfrm>
            <a:off x="1054100" y="849313"/>
            <a:ext cx="4576763" cy="3432175"/>
          </a:xfrm>
          <a:ln/>
        </p:spPr>
      </p:sp>
      <p:sp>
        <p:nvSpPr>
          <p:cNvPr id="92164" name="Rectangle 3">
            <a:extLst>
              <a:ext uri="{FF2B5EF4-FFF2-40B4-BE49-F238E27FC236}">
                <a16:creationId xmlns:a16="http://schemas.microsoft.com/office/drawing/2014/main" id="{5921C676-676B-4398-8810-A10411471BCB}"/>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z="800">
              <a:latin typeface="Courier New" panose="02070309020205020404"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A15C388-2130-4048-8B89-10D6F6AABF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E33687-0C88-404A-83AB-C34B329DA072}" type="slidenum">
              <a:rPr lang="en-US" altLang="en-US"/>
              <a:pPr>
                <a:spcBef>
                  <a:spcPct val="0"/>
                </a:spcBef>
              </a:pPr>
              <a:t>32</a:t>
            </a:fld>
            <a:endParaRPr lang="en-US" altLang="en-US"/>
          </a:p>
        </p:txBody>
      </p:sp>
      <p:sp>
        <p:nvSpPr>
          <p:cNvPr id="94211" name="Rectangle 2">
            <a:extLst>
              <a:ext uri="{FF2B5EF4-FFF2-40B4-BE49-F238E27FC236}">
                <a16:creationId xmlns:a16="http://schemas.microsoft.com/office/drawing/2014/main" id="{D765EF5D-2870-4828-913E-EADD1695BF7B}"/>
              </a:ext>
            </a:extLst>
          </p:cNvPr>
          <p:cNvSpPr>
            <a:spLocks noGrp="1" noRot="1" noChangeAspect="1" noChangeArrowheads="1" noTextEdit="1"/>
          </p:cNvSpPr>
          <p:nvPr>
            <p:ph type="sldImg"/>
          </p:nvPr>
        </p:nvSpPr>
        <p:spPr>
          <a:xfrm>
            <a:off x="1054100" y="849313"/>
            <a:ext cx="4576763" cy="3432175"/>
          </a:xfrm>
          <a:ln/>
        </p:spPr>
      </p:sp>
      <p:sp>
        <p:nvSpPr>
          <p:cNvPr id="94212" name="Rectangle 3">
            <a:extLst>
              <a:ext uri="{FF2B5EF4-FFF2-40B4-BE49-F238E27FC236}">
                <a16:creationId xmlns:a16="http://schemas.microsoft.com/office/drawing/2014/main" id="{40D0BD11-69C0-4842-8AA3-6444624A12F9}"/>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7F342115-8A00-409B-9BD1-CBB50D6638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AB79CD-D1F6-471F-964F-1C485C8ACBBF}" type="slidenum">
              <a:rPr lang="en-US" altLang="en-US"/>
              <a:pPr>
                <a:spcBef>
                  <a:spcPct val="0"/>
                </a:spcBef>
              </a:pPr>
              <a:t>33</a:t>
            </a:fld>
            <a:endParaRPr lang="en-US" altLang="en-US"/>
          </a:p>
        </p:txBody>
      </p:sp>
      <p:sp>
        <p:nvSpPr>
          <p:cNvPr id="96259" name="Rectangle 2">
            <a:extLst>
              <a:ext uri="{FF2B5EF4-FFF2-40B4-BE49-F238E27FC236}">
                <a16:creationId xmlns:a16="http://schemas.microsoft.com/office/drawing/2014/main" id="{0826E120-6ECC-4281-AD60-38A3E68B89A2}"/>
              </a:ext>
            </a:extLst>
          </p:cNvPr>
          <p:cNvSpPr>
            <a:spLocks noGrp="1" noRot="1" noChangeAspect="1" noChangeArrowheads="1" noTextEdit="1"/>
          </p:cNvSpPr>
          <p:nvPr>
            <p:ph type="sldImg"/>
          </p:nvPr>
        </p:nvSpPr>
        <p:spPr>
          <a:xfrm>
            <a:off x="1054100" y="849313"/>
            <a:ext cx="4576763" cy="3432175"/>
          </a:xfrm>
          <a:ln/>
        </p:spPr>
      </p:sp>
      <p:sp>
        <p:nvSpPr>
          <p:cNvPr id="96260" name="Rectangle 3">
            <a:extLst>
              <a:ext uri="{FF2B5EF4-FFF2-40B4-BE49-F238E27FC236}">
                <a16:creationId xmlns:a16="http://schemas.microsoft.com/office/drawing/2014/main" id="{AE488D7F-1609-4C2F-AD6E-C15EFA72EF22}"/>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C2C6552-EFBB-41B8-9F24-728CB46061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0CE667-892F-4912-9D85-52E60EFF92A3}" type="slidenum">
              <a:rPr lang="en-US" altLang="en-US"/>
              <a:pPr>
                <a:spcBef>
                  <a:spcPct val="0"/>
                </a:spcBef>
              </a:pPr>
              <a:t>34</a:t>
            </a:fld>
            <a:endParaRPr lang="en-US" altLang="en-US"/>
          </a:p>
        </p:txBody>
      </p:sp>
      <p:sp>
        <p:nvSpPr>
          <p:cNvPr id="98307" name="Rectangle 2">
            <a:extLst>
              <a:ext uri="{FF2B5EF4-FFF2-40B4-BE49-F238E27FC236}">
                <a16:creationId xmlns:a16="http://schemas.microsoft.com/office/drawing/2014/main" id="{885863BF-C04E-4568-948C-24CD95D2BAE2}"/>
              </a:ext>
            </a:extLst>
          </p:cNvPr>
          <p:cNvSpPr>
            <a:spLocks noGrp="1" noRot="1" noChangeAspect="1" noChangeArrowheads="1" noTextEdit="1"/>
          </p:cNvSpPr>
          <p:nvPr>
            <p:ph type="sldImg"/>
          </p:nvPr>
        </p:nvSpPr>
        <p:spPr>
          <a:xfrm>
            <a:off x="1054100" y="849313"/>
            <a:ext cx="4576763" cy="3432175"/>
          </a:xfrm>
          <a:ln/>
        </p:spPr>
      </p:sp>
      <p:sp>
        <p:nvSpPr>
          <p:cNvPr id="98308" name="Rectangle 3">
            <a:extLst>
              <a:ext uri="{FF2B5EF4-FFF2-40B4-BE49-F238E27FC236}">
                <a16:creationId xmlns:a16="http://schemas.microsoft.com/office/drawing/2014/main" id="{10237218-E801-40AC-8406-A15E77044616}"/>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A85E8A2-B986-4EE9-A18D-AF2CDCDA7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B3680C-31E4-49B4-B75B-0C5B2BB559A4}" type="slidenum">
              <a:rPr lang="en-US" altLang="en-US"/>
              <a:pPr>
                <a:spcBef>
                  <a:spcPct val="0"/>
                </a:spcBef>
              </a:pPr>
              <a:t>35</a:t>
            </a:fld>
            <a:endParaRPr lang="en-US" altLang="en-US"/>
          </a:p>
        </p:txBody>
      </p:sp>
      <p:sp>
        <p:nvSpPr>
          <p:cNvPr id="100355" name="Rectangle 2">
            <a:extLst>
              <a:ext uri="{FF2B5EF4-FFF2-40B4-BE49-F238E27FC236}">
                <a16:creationId xmlns:a16="http://schemas.microsoft.com/office/drawing/2014/main" id="{C02C4831-9B4D-4FDC-9A99-A415D649428A}"/>
              </a:ext>
            </a:extLst>
          </p:cNvPr>
          <p:cNvSpPr>
            <a:spLocks noGrp="1" noRot="1" noChangeAspect="1" noChangeArrowheads="1" noTextEdit="1"/>
          </p:cNvSpPr>
          <p:nvPr>
            <p:ph type="sldImg"/>
          </p:nvPr>
        </p:nvSpPr>
        <p:spPr>
          <a:xfrm>
            <a:off x="1054100" y="849313"/>
            <a:ext cx="4576763" cy="3432175"/>
          </a:xfrm>
          <a:ln/>
        </p:spPr>
      </p:sp>
      <p:sp>
        <p:nvSpPr>
          <p:cNvPr id="100356" name="Rectangle 3">
            <a:extLst>
              <a:ext uri="{FF2B5EF4-FFF2-40B4-BE49-F238E27FC236}">
                <a16:creationId xmlns:a16="http://schemas.microsoft.com/office/drawing/2014/main" id="{B3FE473B-B238-4FB7-98B1-C5637F9BB493}"/>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8DED381-CCAA-497D-87DD-9EC8FC5AC3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FBEB97-B7E6-4DF0-8764-A6FD1D29E167}" type="slidenum">
              <a:rPr lang="en-US" altLang="en-US"/>
              <a:pPr>
                <a:spcBef>
                  <a:spcPct val="0"/>
                </a:spcBef>
              </a:pPr>
              <a:t>37</a:t>
            </a:fld>
            <a:endParaRPr lang="en-US" altLang="en-US"/>
          </a:p>
        </p:txBody>
      </p:sp>
      <p:sp>
        <p:nvSpPr>
          <p:cNvPr id="103427" name="Rectangle 2">
            <a:extLst>
              <a:ext uri="{FF2B5EF4-FFF2-40B4-BE49-F238E27FC236}">
                <a16:creationId xmlns:a16="http://schemas.microsoft.com/office/drawing/2014/main" id="{FA5839BD-42C1-4142-88B9-B2DDFF1B0D4D}"/>
              </a:ext>
            </a:extLst>
          </p:cNvPr>
          <p:cNvSpPr>
            <a:spLocks noGrp="1" noRot="1" noChangeAspect="1" noChangeArrowheads="1" noTextEdit="1"/>
          </p:cNvSpPr>
          <p:nvPr>
            <p:ph type="sldImg"/>
          </p:nvPr>
        </p:nvSpPr>
        <p:spPr>
          <a:xfrm>
            <a:off x="1054100" y="849313"/>
            <a:ext cx="4576763" cy="3432175"/>
          </a:xfrm>
          <a:ln/>
        </p:spPr>
      </p:sp>
      <p:sp>
        <p:nvSpPr>
          <p:cNvPr id="103428" name="Rectangle 3">
            <a:extLst>
              <a:ext uri="{FF2B5EF4-FFF2-40B4-BE49-F238E27FC236}">
                <a16:creationId xmlns:a16="http://schemas.microsoft.com/office/drawing/2014/main" id="{754B7E55-ABBC-4D0D-90BE-E4D97BA13E69}"/>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47B0F33-D9AB-4169-9BC0-6713D30A99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A92D3A-0036-4547-BE1F-736F9AB0D49A}" type="slidenum">
              <a:rPr lang="en-US" altLang="en-US"/>
              <a:pPr>
                <a:spcBef>
                  <a:spcPct val="0"/>
                </a:spcBef>
              </a:pPr>
              <a:t>42</a:t>
            </a:fld>
            <a:endParaRPr lang="en-US" altLang="en-US"/>
          </a:p>
        </p:txBody>
      </p:sp>
      <p:sp>
        <p:nvSpPr>
          <p:cNvPr id="109571" name="Rectangle 2">
            <a:extLst>
              <a:ext uri="{FF2B5EF4-FFF2-40B4-BE49-F238E27FC236}">
                <a16:creationId xmlns:a16="http://schemas.microsoft.com/office/drawing/2014/main" id="{36132BFE-0125-4867-BD2B-3A61F90F88C5}"/>
              </a:ext>
            </a:extLst>
          </p:cNvPr>
          <p:cNvSpPr>
            <a:spLocks noGrp="1" noRot="1" noChangeAspect="1" noChangeArrowheads="1" noTextEdit="1"/>
          </p:cNvSpPr>
          <p:nvPr>
            <p:ph type="sldImg"/>
          </p:nvPr>
        </p:nvSpPr>
        <p:spPr>
          <a:xfrm>
            <a:off x="1150938" y="692150"/>
            <a:ext cx="4554537" cy="3416300"/>
          </a:xfrm>
          <a:ln/>
        </p:spPr>
      </p:sp>
      <p:sp>
        <p:nvSpPr>
          <p:cNvPr id="109572" name="Rectangle 3">
            <a:extLst>
              <a:ext uri="{FF2B5EF4-FFF2-40B4-BE49-F238E27FC236}">
                <a16:creationId xmlns:a16="http://schemas.microsoft.com/office/drawing/2014/main" id="{21216783-BA01-4743-9932-013FF3A8AB29}"/>
              </a:ext>
            </a:extLst>
          </p:cNvPr>
          <p:cNvSpPr>
            <a:spLocks noGrp="1" noChangeArrowheads="1"/>
          </p:cNvSpPr>
          <p:nvPr>
            <p:ph type="body" idx="1"/>
          </p:nvPr>
        </p:nvSpPr>
        <p:spPr>
          <a:xfrm>
            <a:off x="912813" y="4344988"/>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2" tIns="45020" rIns="90042" bIns="45020"/>
          <a:lstStyle/>
          <a:p>
            <a:pPr defTabSz="939800"/>
            <a:endParaRPr lang="en-GB" altLang="en-US">
              <a:latin typeface="Verdana" panose="020B060403050404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9C7B8AD-C8DA-44AE-9E86-B34652222E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4F6E70-7981-4E1E-A6B5-E98F4A9FA22A}" type="slidenum">
              <a:rPr lang="en-US" altLang="en-US"/>
              <a:pPr>
                <a:spcBef>
                  <a:spcPct val="0"/>
                </a:spcBef>
              </a:pPr>
              <a:t>43</a:t>
            </a:fld>
            <a:endParaRPr lang="en-US" altLang="en-US"/>
          </a:p>
        </p:txBody>
      </p:sp>
      <p:sp>
        <p:nvSpPr>
          <p:cNvPr id="111619" name="Rectangle 2">
            <a:extLst>
              <a:ext uri="{FF2B5EF4-FFF2-40B4-BE49-F238E27FC236}">
                <a16:creationId xmlns:a16="http://schemas.microsoft.com/office/drawing/2014/main" id="{8B287DAD-EEFC-41C4-9592-0D4BD398E493}"/>
              </a:ext>
            </a:extLst>
          </p:cNvPr>
          <p:cNvSpPr>
            <a:spLocks noGrp="1" noRot="1" noChangeAspect="1" noChangeArrowheads="1" noTextEdit="1"/>
          </p:cNvSpPr>
          <p:nvPr>
            <p:ph type="sldImg"/>
          </p:nvPr>
        </p:nvSpPr>
        <p:spPr>
          <a:xfrm>
            <a:off x="1150938" y="692150"/>
            <a:ext cx="4554537" cy="3416300"/>
          </a:xfrm>
          <a:ln/>
        </p:spPr>
      </p:sp>
      <p:sp>
        <p:nvSpPr>
          <p:cNvPr id="111620" name="Rectangle 3">
            <a:extLst>
              <a:ext uri="{FF2B5EF4-FFF2-40B4-BE49-F238E27FC236}">
                <a16:creationId xmlns:a16="http://schemas.microsoft.com/office/drawing/2014/main" id="{5F8BFB75-BA75-4716-8BE4-55F4D3775EA2}"/>
              </a:ext>
            </a:extLst>
          </p:cNvPr>
          <p:cNvSpPr>
            <a:spLocks noGrp="1" noChangeArrowheads="1"/>
          </p:cNvSpPr>
          <p:nvPr>
            <p:ph type="body" idx="1"/>
          </p:nvPr>
        </p:nvSpPr>
        <p:spPr>
          <a:xfrm>
            <a:off x="912813" y="4344988"/>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2" tIns="45020" rIns="90042" bIns="45020"/>
          <a:lstStyle/>
          <a:p>
            <a:pPr defTabSz="939800"/>
            <a:endParaRPr lang="en-GB" altLang="en-US">
              <a:latin typeface="Verdana" panose="020B060403050404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169CA2DA-84F6-4ECC-99C0-A343B5EBB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9194D4-69DD-4858-8866-B0E2B5D4CD0C}" type="slidenum">
              <a:rPr lang="en-US" altLang="en-US"/>
              <a:pPr>
                <a:spcBef>
                  <a:spcPct val="0"/>
                </a:spcBef>
              </a:pPr>
              <a:t>44</a:t>
            </a:fld>
            <a:endParaRPr lang="en-US" altLang="en-US"/>
          </a:p>
        </p:txBody>
      </p:sp>
      <p:sp>
        <p:nvSpPr>
          <p:cNvPr id="113667" name="Rectangle 2">
            <a:extLst>
              <a:ext uri="{FF2B5EF4-FFF2-40B4-BE49-F238E27FC236}">
                <a16:creationId xmlns:a16="http://schemas.microsoft.com/office/drawing/2014/main" id="{78A4591A-ED33-4F95-BFE1-A5119A0D059B}"/>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13668" name="Rectangle 3">
            <a:extLst>
              <a:ext uri="{FF2B5EF4-FFF2-40B4-BE49-F238E27FC236}">
                <a16:creationId xmlns:a16="http://schemas.microsoft.com/office/drawing/2014/main" id="{7A309201-ABB1-43B9-948C-80D89C710EC3}"/>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endParaRPr lang="en-GB" altLang="en-US">
              <a:latin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9FDF8E-2667-47C5-BE4C-EF440AF6397E}" type="slidenum">
              <a:rPr lang="en-US" altLang="en-US"/>
              <a:pPr>
                <a:spcBef>
                  <a:spcPct val="0"/>
                </a:spcBef>
              </a:pPr>
              <a:t>2</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177981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CC907CAA-C6E2-4BBF-B724-6788D1A72D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A648469-9205-4BCF-89A3-3D10CD59CF8E}" type="slidenum">
              <a:rPr lang="en-US" altLang="en-US"/>
              <a:pPr>
                <a:spcBef>
                  <a:spcPct val="0"/>
                </a:spcBef>
              </a:pPr>
              <a:t>45</a:t>
            </a:fld>
            <a:endParaRPr lang="en-US" altLang="en-US"/>
          </a:p>
        </p:txBody>
      </p:sp>
      <p:sp>
        <p:nvSpPr>
          <p:cNvPr id="115715" name="Rectangle 2">
            <a:extLst>
              <a:ext uri="{FF2B5EF4-FFF2-40B4-BE49-F238E27FC236}">
                <a16:creationId xmlns:a16="http://schemas.microsoft.com/office/drawing/2014/main" id="{2D7E797D-D217-439E-9DA1-6B467BE591D4}"/>
              </a:ext>
            </a:extLst>
          </p:cNvPr>
          <p:cNvSpPr>
            <a:spLocks noGrp="1" noRot="1" noChangeAspect="1" noChangeArrowheads="1" noTextEdit="1"/>
          </p:cNvSpPr>
          <p:nvPr>
            <p:ph type="sldImg"/>
          </p:nvPr>
        </p:nvSpPr>
        <p:spPr>
          <a:xfrm>
            <a:off x="1144588" y="685800"/>
            <a:ext cx="4572000" cy="3429000"/>
          </a:xfrm>
          <a:ln/>
        </p:spPr>
      </p:sp>
      <p:sp>
        <p:nvSpPr>
          <p:cNvPr id="115716" name="Rectangle 3">
            <a:extLst>
              <a:ext uri="{FF2B5EF4-FFF2-40B4-BE49-F238E27FC236}">
                <a16:creationId xmlns:a16="http://schemas.microsoft.com/office/drawing/2014/main" id="{B7EF4FEF-3147-4B03-A7FA-9D7F90A436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GB" altLang="en-US" sz="1400">
              <a:solidFill>
                <a:srgbClr val="000000"/>
              </a:solidFill>
              <a:latin typeface="Courier New" panose="02070309020205020404" pitchFamily="49"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8C356101-7B97-4A0E-89E0-98DB8B958F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E65BFB-6E77-46C6-9C4C-A3D312C38079}" type="slidenum">
              <a:rPr lang="en-US" altLang="en-US"/>
              <a:pPr>
                <a:spcBef>
                  <a:spcPct val="0"/>
                </a:spcBef>
              </a:pPr>
              <a:t>46</a:t>
            </a:fld>
            <a:endParaRPr lang="en-US" altLang="en-US"/>
          </a:p>
        </p:txBody>
      </p:sp>
      <p:sp>
        <p:nvSpPr>
          <p:cNvPr id="117763" name="Rectangle 2">
            <a:extLst>
              <a:ext uri="{FF2B5EF4-FFF2-40B4-BE49-F238E27FC236}">
                <a16:creationId xmlns:a16="http://schemas.microsoft.com/office/drawing/2014/main" id="{AC2EAABB-7D27-4704-8AE6-8BDBD815624C}"/>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8A05A377-E62F-494E-A055-50225B76C34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GB" altLang="en-US" sz="14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E5E1250-B750-4EF2-AD5E-CB86743FF3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B44B37-A8AA-4172-9658-89A8488F6E34}" type="slidenum">
              <a:rPr lang="en-US" altLang="en-US"/>
              <a:pPr>
                <a:spcBef>
                  <a:spcPct val="0"/>
                </a:spcBef>
              </a:pPr>
              <a:t>47</a:t>
            </a:fld>
            <a:endParaRPr lang="en-US" altLang="en-US"/>
          </a:p>
        </p:txBody>
      </p:sp>
      <p:sp>
        <p:nvSpPr>
          <p:cNvPr id="119811" name="Rectangle 2">
            <a:extLst>
              <a:ext uri="{FF2B5EF4-FFF2-40B4-BE49-F238E27FC236}">
                <a16:creationId xmlns:a16="http://schemas.microsoft.com/office/drawing/2014/main" id="{876AD311-41ED-4F78-9E9C-0248988FB531}"/>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967B7489-103E-40A1-B14C-03D51AB33EF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a:latin typeface="Verdan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D5680739-7B49-425A-9128-052FE5C200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C2E2147-63BC-4F32-9335-F8B7AE0B7355}" type="slidenum">
              <a:rPr lang="en-US" altLang="en-US"/>
              <a:pPr>
                <a:spcBef>
                  <a:spcPct val="0"/>
                </a:spcBef>
              </a:pPr>
              <a:t>48</a:t>
            </a:fld>
            <a:endParaRPr lang="en-US" altLang="en-US"/>
          </a:p>
        </p:txBody>
      </p:sp>
      <p:sp>
        <p:nvSpPr>
          <p:cNvPr id="121859" name="Rectangle 2">
            <a:extLst>
              <a:ext uri="{FF2B5EF4-FFF2-40B4-BE49-F238E27FC236}">
                <a16:creationId xmlns:a16="http://schemas.microsoft.com/office/drawing/2014/main" id="{72EABD4B-7BAE-4897-8F76-197443987F30}"/>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21860" name="Rectangle 3">
            <a:extLst>
              <a:ext uri="{FF2B5EF4-FFF2-40B4-BE49-F238E27FC236}">
                <a16:creationId xmlns:a16="http://schemas.microsoft.com/office/drawing/2014/main" id="{3EC8CE4C-72CE-4F22-81D4-F33E68A1987F}"/>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endParaRPr lang="en-GB" altLang="en-US">
              <a:latin typeface="Verdan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FAA4425B-C501-47A7-9166-2E4F805A86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1E4B959-0FB8-4BE7-89AF-A67EDDB83D40}" type="slidenum">
              <a:rPr lang="en-US" altLang="en-US"/>
              <a:pPr>
                <a:spcBef>
                  <a:spcPct val="0"/>
                </a:spcBef>
              </a:pPr>
              <a:t>49</a:t>
            </a:fld>
            <a:endParaRPr lang="en-US" altLang="en-US"/>
          </a:p>
        </p:txBody>
      </p:sp>
      <p:sp>
        <p:nvSpPr>
          <p:cNvPr id="123907" name="Rectangle 2">
            <a:extLst>
              <a:ext uri="{FF2B5EF4-FFF2-40B4-BE49-F238E27FC236}">
                <a16:creationId xmlns:a16="http://schemas.microsoft.com/office/drawing/2014/main" id="{7E75D963-819E-4421-9315-79696571233C}"/>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98" tIns="44504" rIns="90598" bIns="44504"/>
          <a:lstStyle/>
          <a:p>
            <a:pPr defTabSz="939800">
              <a:lnSpc>
                <a:spcPct val="90000"/>
              </a:lnSpc>
              <a:spcBef>
                <a:spcPct val="0"/>
              </a:spcBef>
            </a:pPr>
            <a:endParaRPr lang="en-GB" altLang="en-US">
              <a:latin typeface="Times New Roman" panose="02020603050405020304" pitchFamily="18" charset="0"/>
            </a:endParaRPr>
          </a:p>
        </p:txBody>
      </p:sp>
      <p:sp>
        <p:nvSpPr>
          <p:cNvPr id="123908" name="Rectangle 3">
            <a:extLst>
              <a:ext uri="{FF2B5EF4-FFF2-40B4-BE49-F238E27FC236}">
                <a16:creationId xmlns:a16="http://schemas.microsoft.com/office/drawing/2014/main" id="{4E47EAD5-C99C-425D-8C64-5D57694F1346}"/>
              </a:ext>
            </a:extLst>
          </p:cNvPr>
          <p:cNvSpPr>
            <a:spLocks noGrp="1" noRot="1" noChangeAspect="1" noChangeArrowheads="1" noTextEdit="1"/>
          </p:cNvSpPr>
          <p:nvPr>
            <p:ph type="sldImg"/>
          </p:nvPr>
        </p:nvSpPr>
        <p:spPr>
          <a:xfrm>
            <a:off x="1155700" y="693738"/>
            <a:ext cx="4552950" cy="3414712"/>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565E71B-B6C7-4FBC-B96C-B1ED56985C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D7607E-0241-40C1-83EF-313E2008CF86}" type="slidenum">
              <a:rPr lang="en-US" altLang="en-US"/>
              <a:pPr>
                <a:spcBef>
                  <a:spcPct val="0"/>
                </a:spcBef>
              </a:pPr>
              <a:t>50</a:t>
            </a:fld>
            <a:endParaRPr lang="en-US" altLang="en-US"/>
          </a:p>
        </p:txBody>
      </p:sp>
      <p:sp>
        <p:nvSpPr>
          <p:cNvPr id="125955" name="Rectangle 2">
            <a:extLst>
              <a:ext uri="{FF2B5EF4-FFF2-40B4-BE49-F238E27FC236}">
                <a16:creationId xmlns:a16="http://schemas.microsoft.com/office/drawing/2014/main" id="{54E7FAF4-345E-4636-9F08-A3E696DF16D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b="1" u="sng">
                <a:solidFill>
                  <a:srgbClr val="0860A8"/>
                </a:solidFill>
                <a:latin typeface="Verdana" panose="020B0604030504040204" pitchFamily="34" charset="0"/>
              </a:rPr>
              <a:t>Multi-core Programming: Programming with OpenMP Speaker’s Notes</a:t>
            </a:r>
          </a:p>
          <a:p>
            <a:endParaRPr lang="en-US" altLang="en-US" sz="1400" b="1" u="sng">
              <a:solidFill>
                <a:srgbClr val="0860A8"/>
              </a:solidFill>
              <a:latin typeface="Verdana" panose="020B0604030504040204" pitchFamily="34" charset="0"/>
            </a:endParaRPr>
          </a:p>
          <a:p>
            <a:r>
              <a:rPr lang="en-US" altLang="en-US" b="1">
                <a:solidFill>
                  <a:srgbClr val="0860A8"/>
                </a:solidFill>
                <a:latin typeface="Verdana" panose="020B0604030504040204" pitchFamily="34" charset="0"/>
              </a:rPr>
              <a:t>Purpose of the Slide </a:t>
            </a:r>
          </a:p>
          <a:p>
            <a:r>
              <a:rPr lang="en-US" altLang="en-US">
                <a:latin typeface="Verdana" panose="020B0604030504040204" pitchFamily="34" charset="0"/>
              </a:rPr>
              <a:t>Demonstrate that some pragmas can be combined.</a:t>
            </a:r>
          </a:p>
          <a:p>
            <a:endParaRPr lang="en-US" altLang="en-US">
              <a:latin typeface="Verdana" panose="020B0604030504040204" pitchFamily="34" charset="0"/>
            </a:endParaRPr>
          </a:p>
          <a:p>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r>
              <a:rPr lang="en-US" altLang="en-US">
                <a:latin typeface="Verdana" panose="020B0604030504040204" pitchFamily="34" charset="0"/>
              </a:rPr>
              <a:t>If there is parallel work to be done by threads before and/or after the for-loop, the program will need to use the separate version.</a:t>
            </a:r>
          </a:p>
          <a:p>
            <a:endParaRPr lang="en-US" altLang="en-US">
              <a:latin typeface="Verdan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FC4AD2C9-64CB-4817-8F1C-169F3A9F44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7E443AA-EE9B-4CDE-82D4-E2031CE9E39A}" type="slidenum">
              <a:rPr lang="en-US" altLang="en-US"/>
              <a:pPr>
                <a:spcBef>
                  <a:spcPct val="0"/>
                </a:spcBef>
              </a:pPr>
              <a:t>51</a:t>
            </a:fld>
            <a:endParaRPr lang="en-US" altLang="en-US"/>
          </a:p>
        </p:txBody>
      </p:sp>
      <p:sp>
        <p:nvSpPr>
          <p:cNvPr id="128003" name="Rectangle 2">
            <a:extLst>
              <a:ext uri="{FF2B5EF4-FFF2-40B4-BE49-F238E27FC236}">
                <a16:creationId xmlns:a16="http://schemas.microsoft.com/office/drawing/2014/main" id="{664E732B-80C3-4866-9D36-1BEFC97D01D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GB" altLang="en-US">
              <a:latin typeface="Verdan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0591F6B4-FF2C-4989-9EEB-491D76596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32380B-7C47-4518-9668-D7AE6DB2C4EC}" type="slidenum">
              <a:rPr lang="en-US" altLang="en-US"/>
              <a:pPr>
                <a:spcBef>
                  <a:spcPct val="0"/>
                </a:spcBef>
              </a:pPr>
              <a:t>52</a:t>
            </a:fld>
            <a:endParaRPr lang="en-US" altLang="en-US"/>
          </a:p>
        </p:txBody>
      </p:sp>
      <p:sp>
        <p:nvSpPr>
          <p:cNvPr id="130051" name="Rectangle 2">
            <a:extLst>
              <a:ext uri="{FF2B5EF4-FFF2-40B4-BE49-F238E27FC236}">
                <a16:creationId xmlns:a16="http://schemas.microsoft.com/office/drawing/2014/main" id="{CD6E5CD9-A42C-4BD1-98F3-B3151D1853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a:solidFill>
                <a:srgbClr val="0860A8"/>
              </a:solidFill>
              <a:latin typeface="Verdana" panose="020B060403050404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5B9BBD93-7FC1-4955-A0EA-E979669DD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7BACD5C-AA13-443A-BC15-5B81053B91C5}" type="slidenum">
              <a:rPr lang="en-US" altLang="en-US"/>
              <a:pPr>
                <a:spcBef>
                  <a:spcPct val="0"/>
                </a:spcBef>
              </a:pPr>
              <a:t>53</a:t>
            </a:fld>
            <a:endParaRPr lang="en-US" altLang="en-US"/>
          </a:p>
        </p:txBody>
      </p:sp>
      <p:sp>
        <p:nvSpPr>
          <p:cNvPr id="132099" name="Rectangle 2">
            <a:extLst>
              <a:ext uri="{FF2B5EF4-FFF2-40B4-BE49-F238E27FC236}">
                <a16:creationId xmlns:a16="http://schemas.microsoft.com/office/drawing/2014/main" id="{DB4AA233-AB0F-4686-9331-692EFF7C3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GB" altLang="en-US">
              <a:latin typeface="Verdan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CBDDDA8B-D156-4B8F-A80D-C7500480C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0D23D4-5ECE-43E2-A01A-9F1243A45972}" type="slidenum">
              <a:rPr lang="en-US" altLang="en-US"/>
              <a:pPr>
                <a:spcBef>
                  <a:spcPct val="0"/>
                </a:spcBef>
              </a:pPr>
              <a:t>54</a:t>
            </a:fld>
            <a:endParaRPr lang="en-US" altLang="en-US"/>
          </a:p>
        </p:txBody>
      </p:sp>
      <p:sp>
        <p:nvSpPr>
          <p:cNvPr id="134147" name="Rectangle 2">
            <a:extLst>
              <a:ext uri="{FF2B5EF4-FFF2-40B4-BE49-F238E27FC236}">
                <a16:creationId xmlns:a16="http://schemas.microsoft.com/office/drawing/2014/main" id="{FB300B66-A256-4318-AC3A-A0CFD4E507EF}"/>
              </a:ext>
            </a:extLst>
          </p:cNvPr>
          <p:cNvSpPr>
            <a:spLocks noGrp="1" noRot="1" noChangeAspect="1" noChangeArrowheads="1" noTextEdit="1"/>
          </p:cNvSpPr>
          <p:nvPr>
            <p:ph type="sldImg"/>
          </p:nvPr>
        </p:nvSpPr>
        <p:spPr>
          <a:xfrm>
            <a:off x="1054100" y="849313"/>
            <a:ext cx="4576763" cy="3432175"/>
          </a:xfrm>
          <a:ln/>
        </p:spPr>
      </p:sp>
      <p:sp>
        <p:nvSpPr>
          <p:cNvPr id="134148" name="Rectangle 3">
            <a:extLst>
              <a:ext uri="{FF2B5EF4-FFF2-40B4-BE49-F238E27FC236}">
                <a16:creationId xmlns:a16="http://schemas.microsoft.com/office/drawing/2014/main" id="{48CDA5C7-2B0F-414F-BF55-33F93FAD3A11}"/>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GB"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63A929F0-89DD-4694-953C-C7F16153F8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E1A506-A748-4F4D-B2EB-A23AFAD8A85D}" type="slidenum">
              <a:rPr lang="en-US" altLang="en-US"/>
              <a:pPr>
                <a:spcBef>
                  <a:spcPct val="0"/>
                </a:spcBef>
              </a:pPr>
              <a:t>22</a:t>
            </a:fld>
            <a:endParaRPr lang="en-US" altLang="en-US"/>
          </a:p>
        </p:txBody>
      </p:sp>
      <p:sp>
        <p:nvSpPr>
          <p:cNvPr id="74755" name="Rectangle 2">
            <a:extLst>
              <a:ext uri="{FF2B5EF4-FFF2-40B4-BE49-F238E27FC236}">
                <a16:creationId xmlns:a16="http://schemas.microsoft.com/office/drawing/2014/main" id="{517ED4B4-894B-416D-AFF9-38D9B40F0E2F}"/>
              </a:ext>
            </a:extLst>
          </p:cNvPr>
          <p:cNvSpPr>
            <a:spLocks noGrp="1" noRot="1" noChangeAspect="1" noChangeArrowheads="1" noTextEdit="1"/>
          </p:cNvSpPr>
          <p:nvPr>
            <p:ph type="sldImg"/>
          </p:nvPr>
        </p:nvSpPr>
        <p:spPr>
          <a:xfrm>
            <a:off x="1054100" y="849313"/>
            <a:ext cx="4576763" cy="3432175"/>
          </a:xfrm>
          <a:ln/>
        </p:spPr>
      </p:sp>
      <p:sp>
        <p:nvSpPr>
          <p:cNvPr id="74756" name="Rectangle 3">
            <a:extLst>
              <a:ext uri="{FF2B5EF4-FFF2-40B4-BE49-F238E27FC236}">
                <a16:creationId xmlns:a16="http://schemas.microsoft.com/office/drawing/2014/main" id="{997932C3-20E2-4FF9-A3F4-25F66287EFE4}"/>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dirty="0">
                <a:latin typeface="Times New Roman" panose="02020603050405020304" pitchFamily="18" charset="0"/>
              </a:rPr>
              <a:t>Two possible outcomes:</a:t>
            </a:r>
          </a:p>
          <a:p>
            <a:pPr marL="228600" indent="-228600"/>
            <a:endParaRPr lang="en-US" altLang="en-US" dirty="0">
              <a:latin typeface="Times New Roman" panose="02020603050405020304" pitchFamily="18" charset="0"/>
            </a:endParaRPr>
          </a:p>
          <a:p>
            <a:pPr marL="228600" indent="-228600">
              <a:buFontTx/>
              <a:buAutoNum type="arabicParenR"/>
            </a:pPr>
            <a:r>
              <a:rPr lang="en-US" altLang="en-US" dirty="0">
                <a:latin typeface="Times New Roman" panose="02020603050405020304" pitchFamily="18" charset="0"/>
              </a:rPr>
              <a:t>Message “Hello Thread” is printed on screen</a:t>
            </a:r>
          </a:p>
          <a:p>
            <a:pPr marL="228600" indent="-228600">
              <a:buFontTx/>
              <a:buAutoNum type="arabicParenR"/>
            </a:pPr>
            <a:r>
              <a:rPr lang="en-US" altLang="en-US" dirty="0">
                <a:latin typeface="Times New Roman" panose="02020603050405020304" pitchFamily="18" charset="0"/>
              </a:rPr>
              <a:t> Nothing printed on screen.  This outcome is more likely that previous.  Main thread is the process and when the process ends, all threads are cancelled, too.  Thus, if the </a:t>
            </a:r>
            <a:r>
              <a:rPr lang="en-US" altLang="en-US" dirty="0" err="1">
                <a:latin typeface="Times New Roman" panose="02020603050405020304" pitchFamily="18" charset="0"/>
              </a:rPr>
              <a:t>pthread_create</a:t>
            </a:r>
            <a:r>
              <a:rPr lang="en-US" altLang="en-US" dirty="0">
                <a:latin typeface="Times New Roman" panose="02020603050405020304" pitchFamily="18" charset="0"/>
              </a:rPr>
              <a:t> call returns before the O/S has had the time to set up the thread and begin execution, the thread will die a premature death when the process ends.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F65F6755-A24C-47E8-B006-96BF86CF4B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B283AD-401C-47BC-9CDE-12D31012AB35}" type="slidenum">
              <a:rPr lang="en-US" altLang="en-US"/>
              <a:pPr>
                <a:spcBef>
                  <a:spcPct val="0"/>
                </a:spcBef>
              </a:pPr>
              <a:t>55</a:t>
            </a:fld>
            <a:endParaRPr lang="en-US" altLang="en-US"/>
          </a:p>
        </p:txBody>
      </p:sp>
      <p:sp>
        <p:nvSpPr>
          <p:cNvPr id="136195" name="Rectangle 2">
            <a:extLst>
              <a:ext uri="{FF2B5EF4-FFF2-40B4-BE49-F238E27FC236}">
                <a16:creationId xmlns:a16="http://schemas.microsoft.com/office/drawing/2014/main" id="{C93634CD-CA19-44F0-98A3-04880EBB6A96}"/>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2C6A2822-76A7-40B8-A3E9-CC1F6C6489F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Verdan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63BA49F3-FDC1-455C-914A-CFC9950E3F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C17702-6CAE-44B1-BBFD-1F48EE1478D3}" type="slidenum">
              <a:rPr lang="en-US" altLang="en-US"/>
              <a:pPr>
                <a:spcBef>
                  <a:spcPct val="0"/>
                </a:spcBef>
              </a:pPr>
              <a:t>56</a:t>
            </a:fld>
            <a:endParaRPr lang="en-US" altLang="en-US"/>
          </a:p>
        </p:txBody>
      </p:sp>
      <p:sp>
        <p:nvSpPr>
          <p:cNvPr id="138243" name="Rectangle 2">
            <a:extLst>
              <a:ext uri="{FF2B5EF4-FFF2-40B4-BE49-F238E27FC236}">
                <a16:creationId xmlns:a16="http://schemas.microsoft.com/office/drawing/2014/main" id="{A9D53FD9-9440-48E2-ABD0-D95F20A3B768}"/>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38244" name="Rectangle 3">
            <a:extLst>
              <a:ext uri="{FF2B5EF4-FFF2-40B4-BE49-F238E27FC236}">
                <a16:creationId xmlns:a16="http://schemas.microsoft.com/office/drawing/2014/main" id="{03AB0201-F12F-489E-9083-AC2925A09CA4}"/>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endParaRPr lang="en-GB" altLang="en-US">
              <a:latin typeface="Verdan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41F62F15-A62D-4C17-A39B-79E119CBCA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34CCB67-3317-48E8-B8C0-5EE2834329DE}" type="slidenum">
              <a:rPr lang="en-US" altLang="en-US"/>
              <a:pPr>
                <a:spcBef>
                  <a:spcPct val="0"/>
                </a:spcBef>
              </a:pPr>
              <a:t>57</a:t>
            </a:fld>
            <a:endParaRPr lang="en-US" altLang="en-US"/>
          </a:p>
        </p:txBody>
      </p:sp>
      <p:sp>
        <p:nvSpPr>
          <p:cNvPr id="140291" name="Rectangle 2">
            <a:extLst>
              <a:ext uri="{FF2B5EF4-FFF2-40B4-BE49-F238E27FC236}">
                <a16:creationId xmlns:a16="http://schemas.microsoft.com/office/drawing/2014/main" id="{D8AE4987-368C-490E-97DB-ACF134BE3E55}"/>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40292" name="Rectangle 3">
            <a:extLst>
              <a:ext uri="{FF2B5EF4-FFF2-40B4-BE49-F238E27FC236}">
                <a16:creationId xmlns:a16="http://schemas.microsoft.com/office/drawing/2014/main" id="{B130B5FC-B0D7-4DE6-BB61-200E80EFE086}"/>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endParaRPr lang="en-GB" altLang="en-US">
              <a:latin typeface="Verdana" panose="020B060403050404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D5E075FA-B457-495F-AD19-8660F2E066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FE2EF70-AD9A-4822-9781-1F154DB555AE}" type="slidenum">
              <a:rPr lang="en-US" altLang="en-US"/>
              <a:pPr>
                <a:spcBef>
                  <a:spcPct val="0"/>
                </a:spcBef>
              </a:pPr>
              <a:t>58</a:t>
            </a:fld>
            <a:endParaRPr lang="en-US" altLang="en-US"/>
          </a:p>
        </p:txBody>
      </p:sp>
      <p:sp>
        <p:nvSpPr>
          <p:cNvPr id="142339" name="Rectangle 2">
            <a:extLst>
              <a:ext uri="{FF2B5EF4-FFF2-40B4-BE49-F238E27FC236}">
                <a16:creationId xmlns:a16="http://schemas.microsoft.com/office/drawing/2014/main" id="{43FE92CC-B2A8-4B8F-A145-BB3C87837754}"/>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5CAA09DB-1484-457B-9E7B-58DCE1AD329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Verdana" panose="020B060403050404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4E684516-530B-4259-86CA-6FC428BFE6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7AFA9E3-9C3E-418C-A334-C32E9481ACE0}" type="slidenum">
              <a:rPr lang="en-US" altLang="en-US"/>
              <a:pPr>
                <a:spcBef>
                  <a:spcPct val="0"/>
                </a:spcBef>
              </a:pPr>
              <a:t>59</a:t>
            </a:fld>
            <a:endParaRPr lang="en-US" altLang="en-US"/>
          </a:p>
        </p:txBody>
      </p:sp>
      <p:sp>
        <p:nvSpPr>
          <p:cNvPr id="144387" name="Rectangle 2">
            <a:extLst>
              <a:ext uri="{FF2B5EF4-FFF2-40B4-BE49-F238E27FC236}">
                <a16:creationId xmlns:a16="http://schemas.microsoft.com/office/drawing/2014/main" id="{492D6A88-1502-4E06-8E4A-60C78490FB72}"/>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44388" name="Rectangle 3">
            <a:extLst>
              <a:ext uri="{FF2B5EF4-FFF2-40B4-BE49-F238E27FC236}">
                <a16:creationId xmlns:a16="http://schemas.microsoft.com/office/drawing/2014/main" id="{FDC8DA16-632B-487D-BEBD-0D157ED5A9B3}"/>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pPr>
              <a:lnSpc>
                <a:spcPct val="90000"/>
              </a:lnSpc>
            </a:pPr>
            <a:endParaRPr lang="en-GB" altLang="en-US">
              <a:latin typeface="Verdana" panose="020B060403050404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EFDF9D1C-4156-446C-9306-F6E2ADF08D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76D95DC-924E-4010-9C3E-00BD5F7449AB}" type="slidenum">
              <a:rPr lang="en-US" altLang="en-US"/>
              <a:pPr>
                <a:spcBef>
                  <a:spcPct val="0"/>
                </a:spcBef>
              </a:pPr>
              <a:t>60</a:t>
            </a:fld>
            <a:endParaRPr lang="en-US" altLang="en-US"/>
          </a:p>
        </p:txBody>
      </p:sp>
      <p:sp>
        <p:nvSpPr>
          <p:cNvPr id="146435" name="Rectangle 2">
            <a:extLst>
              <a:ext uri="{FF2B5EF4-FFF2-40B4-BE49-F238E27FC236}">
                <a16:creationId xmlns:a16="http://schemas.microsoft.com/office/drawing/2014/main" id="{9E5289EA-178D-4AB1-867C-885514947D90}"/>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0978F793-2B7A-41F6-81DD-428392B82E7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Verdana" panose="020B060403050404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1AFC93D-5A44-4273-8AAD-3EFF5C36DA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86E305-5B25-45FF-9AA5-C966B9185353}" type="slidenum">
              <a:rPr lang="en-US" altLang="en-US"/>
              <a:pPr>
                <a:spcBef>
                  <a:spcPct val="0"/>
                </a:spcBef>
              </a:pPr>
              <a:t>61</a:t>
            </a:fld>
            <a:endParaRPr lang="en-US" altLang="en-US"/>
          </a:p>
        </p:txBody>
      </p:sp>
      <p:sp>
        <p:nvSpPr>
          <p:cNvPr id="148483" name="Rectangle 2">
            <a:extLst>
              <a:ext uri="{FF2B5EF4-FFF2-40B4-BE49-F238E27FC236}">
                <a16:creationId xmlns:a16="http://schemas.microsoft.com/office/drawing/2014/main" id="{670CA7E0-94C8-46B5-9632-4781779CCD94}"/>
              </a:ext>
            </a:extLst>
          </p:cNvPr>
          <p:cNvSpPr>
            <a:spLocks noGrp="1" noRot="1" noChangeAspect="1" noChangeArrowheads="1" noTextEdit="1"/>
          </p:cNvSpPr>
          <p:nvPr>
            <p:ph type="sldImg"/>
          </p:nvPr>
        </p:nvSpPr>
        <p:spPr>
          <a:xfrm>
            <a:off x="1054100" y="849313"/>
            <a:ext cx="4576763" cy="3432175"/>
          </a:xfrm>
          <a:ln/>
        </p:spPr>
      </p:sp>
      <p:sp>
        <p:nvSpPr>
          <p:cNvPr id="148484" name="Rectangle 3">
            <a:extLst>
              <a:ext uri="{FF2B5EF4-FFF2-40B4-BE49-F238E27FC236}">
                <a16:creationId xmlns:a16="http://schemas.microsoft.com/office/drawing/2014/main" id="{362FC9EE-74FB-4DC9-949B-D98685E99C1D}"/>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z="14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0323916A-752F-4247-990F-DABA11F4D0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ED74B1-DC9B-40A9-94D6-C20E64E7ECC0}" type="slidenum">
              <a:rPr lang="en-US" altLang="en-US"/>
              <a:pPr>
                <a:spcBef>
                  <a:spcPct val="0"/>
                </a:spcBef>
              </a:pPr>
              <a:t>62</a:t>
            </a:fld>
            <a:endParaRPr lang="en-US" altLang="en-US"/>
          </a:p>
        </p:txBody>
      </p:sp>
      <p:sp>
        <p:nvSpPr>
          <p:cNvPr id="150531" name="Rectangle 2">
            <a:extLst>
              <a:ext uri="{FF2B5EF4-FFF2-40B4-BE49-F238E27FC236}">
                <a16:creationId xmlns:a16="http://schemas.microsoft.com/office/drawing/2014/main" id="{10115E7B-95E3-4724-A0BB-ED02B6D37895}"/>
              </a:ext>
            </a:extLst>
          </p:cNvPr>
          <p:cNvSpPr>
            <a:spLocks noGrp="1" noRot="1" noChangeAspect="1" noChangeArrowheads="1" noTextEdit="1"/>
          </p:cNvSpPr>
          <p:nvPr>
            <p:ph type="sldImg"/>
          </p:nvPr>
        </p:nvSpPr>
        <p:spPr>
          <a:xfrm>
            <a:off x="1150938" y="692150"/>
            <a:ext cx="4554537" cy="3416300"/>
          </a:xfrm>
          <a:ln/>
        </p:spPr>
      </p:sp>
      <p:sp>
        <p:nvSpPr>
          <p:cNvPr id="150532" name="Rectangle 3">
            <a:extLst>
              <a:ext uri="{FF2B5EF4-FFF2-40B4-BE49-F238E27FC236}">
                <a16:creationId xmlns:a16="http://schemas.microsoft.com/office/drawing/2014/main" id="{05598610-9AA8-4607-BA18-08026F923F30}"/>
              </a:ext>
            </a:extLst>
          </p:cNvPr>
          <p:cNvSpPr>
            <a:spLocks noGrp="1" noChangeArrowheads="1"/>
          </p:cNvSpPr>
          <p:nvPr>
            <p:ph type="body" idx="1"/>
          </p:nvPr>
        </p:nvSpPr>
        <p:spPr>
          <a:xfrm>
            <a:off x="912813" y="4344988"/>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90000"/>
              </a:lnSpc>
            </a:pPr>
            <a:endParaRPr lang="en-GB" altLang="en-US" sz="10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1CC8C2D-7789-41DE-BF94-297646C3ED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30CC6E-FBD2-4AF4-A1D7-085917D57265}" type="slidenum">
              <a:rPr lang="en-US" altLang="en-US"/>
              <a:pPr>
                <a:spcBef>
                  <a:spcPct val="0"/>
                </a:spcBef>
              </a:pPr>
              <a:t>63</a:t>
            </a:fld>
            <a:endParaRPr lang="en-US" altLang="en-US"/>
          </a:p>
        </p:txBody>
      </p:sp>
      <p:sp>
        <p:nvSpPr>
          <p:cNvPr id="152579" name="Rectangle 2">
            <a:extLst>
              <a:ext uri="{FF2B5EF4-FFF2-40B4-BE49-F238E27FC236}">
                <a16:creationId xmlns:a16="http://schemas.microsoft.com/office/drawing/2014/main" id="{AB6984F0-9379-4E6E-843F-E775460DF24D}"/>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52580" name="Rectangle 3">
            <a:extLst>
              <a:ext uri="{FF2B5EF4-FFF2-40B4-BE49-F238E27FC236}">
                <a16:creationId xmlns:a16="http://schemas.microsoft.com/office/drawing/2014/main" id="{3A4BE4D4-6D61-4549-8384-55E87F767F77}"/>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pPr>
              <a:lnSpc>
                <a:spcPct val="90000"/>
              </a:lnSpc>
            </a:pPr>
            <a:endParaRPr lang="en-GB" altLang="en-US" sz="900">
              <a:latin typeface="Verdana" panose="020B060403050404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41C8280B-EBDF-440E-B339-8E1266432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795100-06E5-4203-A5AF-AC81F64F1522}" type="slidenum">
              <a:rPr lang="en-US" altLang="en-US"/>
              <a:pPr>
                <a:spcBef>
                  <a:spcPct val="0"/>
                </a:spcBef>
              </a:pPr>
              <a:t>64</a:t>
            </a:fld>
            <a:endParaRPr lang="en-US" altLang="en-US"/>
          </a:p>
        </p:txBody>
      </p:sp>
      <p:sp>
        <p:nvSpPr>
          <p:cNvPr id="154627" name="Rectangle 2">
            <a:extLst>
              <a:ext uri="{FF2B5EF4-FFF2-40B4-BE49-F238E27FC236}">
                <a16:creationId xmlns:a16="http://schemas.microsoft.com/office/drawing/2014/main" id="{16C6200E-BBDD-44CF-8CAA-33D58248FF08}"/>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54628" name="Rectangle 3">
            <a:extLst>
              <a:ext uri="{FF2B5EF4-FFF2-40B4-BE49-F238E27FC236}">
                <a16:creationId xmlns:a16="http://schemas.microsoft.com/office/drawing/2014/main" id="{4A238221-58F4-41BB-8F79-1F603EDA23F1}"/>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pPr>
              <a:lnSpc>
                <a:spcPct val="90000"/>
              </a:lnSpc>
            </a:pPr>
            <a:endParaRPr lang="en-GB" altLang="en-US" sz="900">
              <a:latin typeface="Verdan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1128C97-677F-43CB-A8F3-7A04F9984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93F66D-6A80-404B-AC49-2C6BC2FF4921}" type="slidenum">
              <a:rPr lang="en-US" altLang="en-US"/>
              <a:pPr>
                <a:spcBef>
                  <a:spcPct val="0"/>
                </a:spcBef>
              </a:pPr>
              <a:t>23</a:t>
            </a:fld>
            <a:endParaRPr lang="en-US" altLang="en-US"/>
          </a:p>
        </p:txBody>
      </p:sp>
      <p:sp>
        <p:nvSpPr>
          <p:cNvPr id="76803" name="Rectangle 2">
            <a:extLst>
              <a:ext uri="{FF2B5EF4-FFF2-40B4-BE49-F238E27FC236}">
                <a16:creationId xmlns:a16="http://schemas.microsoft.com/office/drawing/2014/main" id="{0A0CA8D8-8E33-480C-B73A-8B93A904849C}"/>
              </a:ext>
            </a:extLst>
          </p:cNvPr>
          <p:cNvSpPr>
            <a:spLocks noGrp="1" noRot="1" noChangeAspect="1" noChangeArrowheads="1" noTextEdit="1"/>
          </p:cNvSpPr>
          <p:nvPr>
            <p:ph type="sldImg"/>
          </p:nvPr>
        </p:nvSpPr>
        <p:spPr>
          <a:xfrm>
            <a:off x="1054100" y="849313"/>
            <a:ext cx="4576763" cy="3432175"/>
          </a:xfrm>
          <a:ln/>
        </p:spPr>
      </p:sp>
      <p:sp>
        <p:nvSpPr>
          <p:cNvPr id="76804" name="Rectangle 3">
            <a:extLst>
              <a:ext uri="{FF2B5EF4-FFF2-40B4-BE49-F238E27FC236}">
                <a16:creationId xmlns:a16="http://schemas.microsoft.com/office/drawing/2014/main" id="{0628D7C3-7EEB-4F06-8108-6918593D78F1}"/>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0AC8D635-545E-4907-9AE4-804AF9D51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0995404-89EB-4A1C-9979-194779077959}" type="slidenum">
              <a:rPr lang="en-US" altLang="en-US"/>
              <a:pPr>
                <a:spcBef>
                  <a:spcPct val="0"/>
                </a:spcBef>
              </a:pPr>
              <a:t>65</a:t>
            </a:fld>
            <a:endParaRPr lang="en-US" altLang="en-US"/>
          </a:p>
        </p:txBody>
      </p:sp>
      <p:sp>
        <p:nvSpPr>
          <p:cNvPr id="156675" name="Rectangle 2">
            <a:extLst>
              <a:ext uri="{FF2B5EF4-FFF2-40B4-BE49-F238E27FC236}">
                <a16:creationId xmlns:a16="http://schemas.microsoft.com/office/drawing/2014/main" id="{52051BA3-EBE1-4CBE-A369-77580F17832A}"/>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F6027A1E-D7B6-4377-B6D1-4C3095690D4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GB" altLang="en-US">
              <a:latin typeface="Verdana" panose="020B060403050404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973B2834-3598-45FD-B6F0-553C3275CB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9938A4-793D-49E8-86D6-4B303C9398E9}" type="slidenum">
              <a:rPr lang="en-US" altLang="en-US"/>
              <a:pPr>
                <a:spcBef>
                  <a:spcPct val="0"/>
                </a:spcBef>
              </a:pPr>
              <a:t>66</a:t>
            </a:fld>
            <a:endParaRPr lang="en-US" altLang="en-US"/>
          </a:p>
        </p:txBody>
      </p:sp>
      <p:sp>
        <p:nvSpPr>
          <p:cNvPr id="158723" name="Rectangle 2">
            <a:extLst>
              <a:ext uri="{FF2B5EF4-FFF2-40B4-BE49-F238E27FC236}">
                <a16:creationId xmlns:a16="http://schemas.microsoft.com/office/drawing/2014/main" id="{B3ACDF3D-0DAB-46FC-9886-BAF5110FA641}"/>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51F071FC-4826-4715-9B66-59513D7E72F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Verdana" panose="020B060403050404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B51BE21B-4891-4D21-9C50-F3C50A950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D117A0-7F0D-4A4A-AC63-D5F28A1CD21F}" type="slidenum">
              <a:rPr lang="en-US" altLang="en-US"/>
              <a:pPr>
                <a:spcBef>
                  <a:spcPct val="0"/>
                </a:spcBef>
              </a:pPr>
              <a:t>67</a:t>
            </a:fld>
            <a:endParaRPr lang="en-US" altLang="en-US"/>
          </a:p>
        </p:txBody>
      </p:sp>
      <p:sp>
        <p:nvSpPr>
          <p:cNvPr id="160771" name="Rectangle 2">
            <a:extLst>
              <a:ext uri="{FF2B5EF4-FFF2-40B4-BE49-F238E27FC236}">
                <a16:creationId xmlns:a16="http://schemas.microsoft.com/office/drawing/2014/main" id="{5A5A4B4E-C8B7-4206-8EC2-4A5CA73B859E}"/>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60772" name="Rectangle 3">
            <a:extLst>
              <a:ext uri="{FF2B5EF4-FFF2-40B4-BE49-F238E27FC236}">
                <a16:creationId xmlns:a16="http://schemas.microsoft.com/office/drawing/2014/main" id="{6AF195BF-9638-4961-9E75-261BFBD89A02}"/>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pPr algn="ctr"/>
            <a:r>
              <a:rPr lang="en-US" altLang="en-US" sz="1400" b="1" u="sng">
                <a:solidFill>
                  <a:srgbClr val="0860A8"/>
                </a:solidFill>
                <a:latin typeface="Verdana" panose="020B0604030504040204" pitchFamily="34" charset="0"/>
              </a:rPr>
              <a:t>Multi-core Programming: Programming with OpenMP Speaker’s Notes</a:t>
            </a:r>
          </a:p>
          <a:p>
            <a:endParaRPr lang="en-US" altLang="en-US" sz="1400" b="1" u="sng">
              <a:solidFill>
                <a:srgbClr val="0860A8"/>
              </a:solidFill>
              <a:latin typeface="Verdana" panose="020B0604030504040204" pitchFamily="34" charset="0"/>
            </a:endParaRPr>
          </a:p>
          <a:p>
            <a:r>
              <a:rPr lang="en-US" altLang="en-US" b="1">
                <a:solidFill>
                  <a:srgbClr val="0860A8"/>
                </a:solidFill>
                <a:latin typeface="Verdana" panose="020B0604030504040204" pitchFamily="34" charset="0"/>
              </a:rPr>
              <a:t>Purpose of the Slide </a:t>
            </a:r>
          </a:p>
          <a:p>
            <a:r>
              <a:rPr lang="en-US" altLang="en-US">
                <a:latin typeface="Verdana" panose="020B0604030504040204" pitchFamily="34" charset="0"/>
              </a:rPr>
              <a:t>Describe the OpenMP barrier construct.</a:t>
            </a:r>
          </a:p>
          <a:p>
            <a:endParaRPr lang="en-US" altLang="en-US">
              <a:latin typeface="Verdana" panose="020B0604030504040204" pitchFamily="34" charset="0"/>
            </a:endParaRPr>
          </a:p>
          <a:p>
            <a:r>
              <a:rPr lang="en-US" altLang="en-US" b="1">
                <a:solidFill>
                  <a:srgbClr val="0860A8"/>
                </a:solidFill>
                <a:latin typeface="Verdana" panose="020B0604030504040204" pitchFamily="34" charset="0"/>
              </a:rPr>
              <a:t>Details</a:t>
            </a:r>
            <a:endParaRPr lang="en-US" altLang="en-US">
              <a:solidFill>
                <a:srgbClr val="0860A8"/>
              </a:solidFill>
              <a:latin typeface="Verdana" panose="020B0604030504040204" pitchFamily="34" charset="0"/>
            </a:endParaRPr>
          </a:p>
          <a:p>
            <a:r>
              <a:rPr lang="en-US" altLang="en-US">
                <a:latin typeface="Verdana" panose="020B0604030504040204" pitchFamily="34" charset="0"/>
              </a:rPr>
              <a:t>Example code likely uses A to update B in first call, and B to update C in second call.  Thus, to ensure correct execution, all processing from first call must be completed before starting second call.</a:t>
            </a:r>
          </a:p>
          <a:p>
            <a:endParaRPr lang="en-US" altLang="en-US">
              <a:latin typeface="Verdana" panose="020B060403050404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5BA0AC02-9F5E-4F2F-A52D-329AFAEC25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AF85EF6-3756-4CF4-A324-BBD96A771F0F}" type="slidenum">
              <a:rPr lang="en-US" altLang="en-US"/>
              <a:pPr>
                <a:spcBef>
                  <a:spcPct val="0"/>
                </a:spcBef>
              </a:pPr>
              <a:t>68</a:t>
            </a:fld>
            <a:endParaRPr lang="en-US" altLang="en-US"/>
          </a:p>
        </p:txBody>
      </p:sp>
      <p:sp>
        <p:nvSpPr>
          <p:cNvPr id="162819" name="Rectangle 2">
            <a:extLst>
              <a:ext uri="{FF2B5EF4-FFF2-40B4-BE49-F238E27FC236}">
                <a16:creationId xmlns:a16="http://schemas.microsoft.com/office/drawing/2014/main" id="{BC5004C6-139F-4341-B5E4-B32981725C50}"/>
              </a:ext>
            </a:extLst>
          </p:cNvPr>
          <p:cNvSpPr>
            <a:spLocks noGrp="1" noRot="1" noChangeAspect="1" noChangeArrowheads="1" noTextEdit="1"/>
          </p:cNvSpPr>
          <p:nvPr>
            <p:ph type="sldImg"/>
          </p:nvPr>
        </p:nvSpPr>
        <p:spPr>
          <a:xfrm>
            <a:off x="422275" y="373063"/>
            <a:ext cx="5845175" cy="4383087"/>
          </a:xfrm>
          <a:ln w="12700" cap="flat">
            <a:solidFill>
              <a:schemeClr val="tx1"/>
            </a:solidFill>
          </a:ln>
        </p:spPr>
      </p:sp>
      <p:sp>
        <p:nvSpPr>
          <p:cNvPr id="162820" name="Rectangle 3">
            <a:extLst>
              <a:ext uri="{FF2B5EF4-FFF2-40B4-BE49-F238E27FC236}">
                <a16:creationId xmlns:a16="http://schemas.microsoft.com/office/drawing/2014/main" id="{F3B12B37-D0EF-4785-8DE4-436AE0C38DD8}"/>
              </a:ext>
            </a:extLst>
          </p:cNvPr>
          <p:cNvSpPr>
            <a:spLocks noGrp="1" noChangeArrowheads="1"/>
          </p:cNvSpPr>
          <p:nvPr>
            <p:ph type="body" idx="1"/>
          </p:nvPr>
        </p:nvSpPr>
        <p:spPr>
          <a:xfrm>
            <a:off x="223838" y="4872038"/>
            <a:ext cx="6418262" cy="3898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898" rIns="92229" bIns="46898"/>
          <a:lstStyle/>
          <a:p>
            <a:pPr algn="ctr">
              <a:lnSpc>
                <a:spcPct val="80000"/>
              </a:lnSpc>
            </a:pPr>
            <a:endParaRPr lang="en-GB" altLang="en-US" sz="90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B004A8D3-B32A-4A93-A2C9-A1B1293893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A05EF0F-FE30-4E02-92EB-36E110189D53}" type="slidenum">
              <a:rPr lang="en-US" altLang="en-US"/>
              <a:pPr>
                <a:spcBef>
                  <a:spcPct val="0"/>
                </a:spcBef>
              </a:pPr>
              <a:t>69</a:t>
            </a:fld>
            <a:endParaRPr lang="en-US" altLang="en-US"/>
          </a:p>
        </p:txBody>
      </p:sp>
      <p:sp>
        <p:nvSpPr>
          <p:cNvPr id="164867" name="Rectangle 2">
            <a:extLst>
              <a:ext uri="{FF2B5EF4-FFF2-40B4-BE49-F238E27FC236}">
                <a16:creationId xmlns:a16="http://schemas.microsoft.com/office/drawing/2014/main" id="{E617F3F7-CE92-4B36-AC88-7D8BCABB8F6B}"/>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5A6C27CA-B885-4036-8630-B33FA03541E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Verdan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E2107D9-022B-43E9-8D7C-2B900B2254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5B34752-723A-4787-879D-18D76680EA46}" type="slidenum">
              <a:rPr lang="en-US" altLang="en-US"/>
              <a:pPr>
                <a:spcBef>
                  <a:spcPct val="0"/>
                </a:spcBef>
              </a:pPr>
              <a:t>24</a:t>
            </a:fld>
            <a:endParaRPr lang="en-US" altLang="en-US"/>
          </a:p>
        </p:txBody>
      </p:sp>
      <p:sp>
        <p:nvSpPr>
          <p:cNvPr id="78851" name="Rectangle 2">
            <a:extLst>
              <a:ext uri="{FF2B5EF4-FFF2-40B4-BE49-F238E27FC236}">
                <a16:creationId xmlns:a16="http://schemas.microsoft.com/office/drawing/2014/main" id="{E385CCC7-3F61-46E8-B8F5-ACD600A31DA4}"/>
              </a:ext>
            </a:extLst>
          </p:cNvPr>
          <p:cNvSpPr>
            <a:spLocks noGrp="1" noRot="1" noChangeAspect="1" noChangeArrowheads="1" noTextEdit="1"/>
          </p:cNvSpPr>
          <p:nvPr>
            <p:ph type="sldImg"/>
          </p:nvPr>
        </p:nvSpPr>
        <p:spPr>
          <a:xfrm>
            <a:off x="1054100" y="849313"/>
            <a:ext cx="4576763" cy="3432175"/>
          </a:xfrm>
          <a:ln/>
        </p:spPr>
      </p:sp>
      <p:sp>
        <p:nvSpPr>
          <p:cNvPr id="78852" name="Rectangle 3">
            <a:extLst>
              <a:ext uri="{FF2B5EF4-FFF2-40B4-BE49-F238E27FC236}">
                <a16:creationId xmlns:a16="http://schemas.microsoft.com/office/drawing/2014/main" id="{8BC5C690-4650-4A9B-8807-768F0A1FED1B}"/>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01D346CC-50B6-494C-AC0A-83C2F31878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E55A29-708B-44E3-B245-D1C0341DD992}" type="slidenum">
              <a:rPr lang="en-US" altLang="en-US"/>
              <a:pPr>
                <a:spcBef>
                  <a:spcPct val="0"/>
                </a:spcBef>
              </a:pPr>
              <a:t>25</a:t>
            </a:fld>
            <a:endParaRPr lang="en-US" altLang="en-US"/>
          </a:p>
        </p:txBody>
      </p:sp>
      <p:sp>
        <p:nvSpPr>
          <p:cNvPr id="80899" name="Rectangle 2">
            <a:extLst>
              <a:ext uri="{FF2B5EF4-FFF2-40B4-BE49-F238E27FC236}">
                <a16:creationId xmlns:a16="http://schemas.microsoft.com/office/drawing/2014/main" id="{4C92C91C-4043-4EE2-BC95-9255A6D6675F}"/>
              </a:ext>
            </a:extLst>
          </p:cNvPr>
          <p:cNvSpPr>
            <a:spLocks noGrp="1" noRot="1" noChangeAspect="1" noChangeArrowheads="1" noTextEdit="1"/>
          </p:cNvSpPr>
          <p:nvPr>
            <p:ph type="sldImg"/>
          </p:nvPr>
        </p:nvSpPr>
        <p:spPr>
          <a:xfrm>
            <a:off x="1054100" y="849313"/>
            <a:ext cx="4576763" cy="3432175"/>
          </a:xfrm>
          <a:ln/>
        </p:spPr>
      </p:sp>
      <p:sp>
        <p:nvSpPr>
          <p:cNvPr id="80900" name="Rectangle 3">
            <a:extLst>
              <a:ext uri="{FF2B5EF4-FFF2-40B4-BE49-F238E27FC236}">
                <a16:creationId xmlns:a16="http://schemas.microsoft.com/office/drawing/2014/main" id="{8821ECB9-8EA5-4AE7-920B-B4EC7080E3AE}"/>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727A1E9-3DEA-4B5E-AFBE-2E425514A1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126C87A-8F09-41C4-A40B-EE53F1BFFCE2}" type="slidenum">
              <a:rPr lang="en-US" altLang="en-US"/>
              <a:pPr>
                <a:spcBef>
                  <a:spcPct val="0"/>
                </a:spcBef>
              </a:pPr>
              <a:t>26</a:t>
            </a:fld>
            <a:endParaRPr lang="en-US" altLang="en-US"/>
          </a:p>
        </p:txBody>
      </p:sp>
      <p:sp>
        <p:nvSpPr>
          <p:cNvPr id="82947" name="Rectangle 2">
            <a:extLst>
              <a:ext uri="{FF2B5EF4-FFF2-40B4-BE49-F238E27FC236}">
                <a16:creationId xmlns:a16="http://schemas.microsoft.com/office/drawing/2014/main" id="{7A97EB31-312A-402D-873D-F4B848AB790F}"/>
              </a:ext>
            </a:extLst>
          </p:cNvPr>
          <p:cNvSpPr>
            <a:spLocks noGrp="1" noRot="1" noChangeAspect="1" noChangeArrowheads="1" noTextEdit="1"/>
          </p:cNvSpPr>
          <p:nvPr>
            <p:ph type="sldImg"/>
          </p:nvPr>
        </p:nvSpPr>
        <p:spPr>
          <a:xfrm>
            <a:off x="1054100" y="849313"/>
            <a:ext cx="4576763" cy="3432175"/>
          </a:xfrm>
          <a:ln/>
        </p:spPr>
      </p:sp>
      <p:sp>
        <p:nvSpPr>
          <p:cNvPr id="82948" name="Rectangle 3">
            <a:extLst>
              <a:ext uri="{FF2B5EF4-FFF2-40B4-BE49-F238E27FC236}">
                <a16:creationId xmlns:a16="http://schemas.microsoft.com/office/drawing/2014/main" id="{82DC7386-F223-4E2B-B3B2-7BA47B017C0B}"/>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2878419-B62A-4B97-A137-8B5BE8B868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CF4C402-6332-47BF-8F70-2E3FCC9CC4D8}" type="slidenum">
              <a:rPr lang="en-US" altLang="en-US"/>
              <a:pPr>
                <a:spcBef>
                  <a:spcPct val="0"/>
                </a:spcBef>
              </a:pPr>
              <a:t>27</a:t>
            </a:fld>
            <a:endParaRPr lang="en-US" altLang="en-US"/>
          </a:p>
        </p:txBody>
      </p:sp>
      <p:sp>
        <p:nvSpPr>
          <p:cNvPr id="84995" name="Rectangle 2">
            <a:extLst>
              <a:ext uri="{FF2B5EF4-FFF2-40B4-BE49-F238E27FC236}">
                <a16:creationId xmlns:a16="http://schemas.microsoft.com/office/drawing/2014/main" id="{65AAF386-99F7-4790-BDF7-3B78E2EC1376}"/>
              </a:ext>
            </a:extLst>
          </p:cNvPr>
          <p:cNvSpPr>
            <a:spLocks noGrp="1" noRot="1" noChangeAspect="1" noChangeArrowheads="1" noTextEdit="1"/>
          </p:cNvSpPr>
          <p:nvPr>
            <p:ph type="sldImg"/>
          </p:nvPr>
        </p:nvSpPr>
        <p:spPr>
          <a:xfrm>
            <a:off x="1054100" y="849313"/>
            <a:ext cx="4576763" cy="3432175"/>
          </a:xfrm>
          <a:ln/>
        </p:spPr>
      </p:sp>
      <p:sp>
        <p:nvSpPr>
          <p:cNvPr id="84996" name="Rectangle 3">
            <a:extLst>
              <a:ext uri="{FF2B5EF4-FFF2-40B4-BE49-F238E27FC236}">
                <a16:creationId xmlns:a16="http://schemas.microsoft.com/office/drawing/2014/main" id="{24E959AA-6FF1-4108-9A99-4A36801212C7}"/>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E0637C1-168D-4E98-B324-B1FD0DC942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FAD5EDB-E847-4FDB-9686-5A7CEEA7BAD1}" type="slidenum">
              <a:rPr lang="en-US" altLang="en-US"/>
              <a:pPr>
                <a:spcBef>
                  <a:spcPct val="0"/>
                </a:spcBef>
              </a:pPr>
              <a:t>28</a:t>
            </a:fld>
            <a:endParaRPr lang="en-US" altLang="en-US"/>
          </a:p>
        </p:txBody>
      </p:sp>
      <p:sp>
        <p:nvSpPr>
          <p:cNvPr id="87043" name="Rectangle 2">
            <a:extLst>
              <a:ext uri="{FF2B5EF4-FFF2-40B4-BE49-F238E27FC236}">
                <a16:creationId xmlns:a16="http://schemas.microsoft.com/office/drawing/2014/main" id="{E2C10D35-828D-4B11-AA97-4822E59AF3D4}"/>
              </a:ext>
            </a:extLst>
          </p:cNvPr>
          <p:cNvSpPr>
            <a:spLocks noGrp="1" noRot="1" noChangeAspect="1" noChangeArrowheads="1" noTextEdit="1"/>
          </p:cNvSpPr>
          <p:nvPr>
            <p:ph type="sldImg"/>
          </p:nvPr>
        </p:nvSpPr>
        <p:spPr>
          <a:xfrm>
            <a:off x="1054100" y="849313"/>
            <a:ext cx="4576763" cy="3432175"/>
          </a:xfrm>
          <a:ln/>
        </p:spPr>
      </p:sp>
      <p:sp>
        <p:nvSpPr>
          <p:cNvPr id="87044" name="Rectangle 3">
            <a:extLst>
              <a:ext uri="{FF2B5EF4-FFF2-40B4-BE49-F238E27FC236}">
                <a16:creationId xmlns:a16="http://schemas.microsoft.com/office/drawing/2014/main" id="{1C4EA8A4-8BE9-4BB7-930D-3E905F042E04}"/>
              </a:ext>
            </a:extLst>
          </p:cNvPr>
          <p:cNvSpPr>
            <a:spLocks noGrp="1" noChangeArrowheads="1"/>
          </p:cNvSpPr>
          <p:nvPr>
            <p:ph type="body" idx="1"/>
          </p:nvPr>
        </p:nvSpPr>
        <p:spPr>
          <a:xfrm>
            <a:off x="228600" y="4421188"/>
            <a:ext cx="6416675" cy="371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5" name="Rectangle 6">
            <a:extLst>
              <a:ext uri="{FF2B5EF4-FFF2-40B4-BE49-F238E27FC236}">
                <a16:creationId xmlns:a16="http://schemas.microsoft.com/office/drawing/2014/main" id="{379FFE22-4B97-4294-A847-0D7ED40CBAD9}"/>
              </a:ext>
            </a:extLst>
          </p:cNvPr>
          <p:cNvSpPr>
            <a:spLocks noGrp="1" noChangeArrowheads="1"/>
          </p:cNvSpPr>
          <p:nvPr>
            <p:ph type="sldNum" sz="quarter" idx="11"/>
          </p:nvPr>
        </p:nvSpPr>
        <p:spPr>
          <a:ln/>
        </p:spPr>
        <p:txBody>
          <a:bodyPr/>
          <a:lstStyle>
            <a:lvl1pPr>
              <a:defRPr/>
            </a:lvl1pPr>
          </a:lstStyle>
          <a:p>
            <a:fld id="{88F30795-F161-4408-B0DA-0CF0F4403582}" type="slidenum">
              <a:rPr lang="en-US" altLang="en-US"/>
              <a:pPr/>
              <a:t>‹#›</a:t>
            </a:fld>
            <a:endParaRPr lang="en-US" altLang="en-US"/>
          </a:p>
        </p:txBody>
      </p:sp>
    </p:spTree>
    <p:extLst>
      <p:ext uri="{BB962C8B-B14F-4D97-AF65-F5344CB8AC3E}">
        <p14:creationId xmlns:p14="http://schemas.microsoft.com/office/powerpoint/2010/main" val="346169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
            <a:extLst>
              <a:ext uri="{FF2B5EF4-FFF2-40B4-BE49-F238E27FC236}">
                <a16:creationId xmlns:a16="http://schemas.microsoft.com/office/drawing/2014/main" id="{EF941D3E-88B7-45B8-92FF-C2D51A1A429D}"/>
              </a:ext>
            </a:extLst>
          </p:cNvPr>
          <p:cNvSpPr>
            <a:spLocks noGrp="1" noChangeArrowheads="1"/>
          </p:cNvSpPr>
          <p:nvPr>
            <p:ph type="sldNum" sz="quarter" idx="11"/>
          </p:nvPr>
        </p:nvSpPr>
        <p:spPr>
          <a:ln/>
        </p:spPr>
        <p:txBody>
          <a:bodyPr/>
          <a:lstStyle>
            <a:lvl1pPr>
              <a:defRPr/>
            </a:lvl1pPr>
          </a:lstStyle>
          <a:p>
            <a:fld id="{D50A09CB-A180-40D2-9482-9FF4A7EB5EDA}" type="slidenum">
              <a:rPr lang="en-US" altLang="en-US"/>
              <a:pPr/>
              <a:t>‹#›</a:t>
            </a:fld>
            <a:endParaRPr lang="en-US" altLang="en-US"/>
          </a:p>
        </p:txBody>
      </p:sp>
    </p:spTree>
    <p:extLst>
      <p:ext uri="{BB962C8B-B14F-4D97-AF65-F5344CB8AC3E}">
        <p14:creationId xmlns:p14="http://schemas.microsoft.com/office/powerpoint/2010/main" val="317638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
            <a:extLst>
              <a:ext uri="{FF2B5EF4-FFF2-40B4-BE49-F238E27FC236}">
                <a16:creationId xmlns:a16="http://schemas.microsoft.com/office/drawing/2014/main" id="{1677511A-821B-4A94-9135-E7BC175C3F46}"/>
              </a:ext>
            </a:extLst>
          </p:cNvPr>
          <p:cNvSpPr>
            <a:spLocks noGrp="1" noChangeArrowheads="1"/>
          </p:cNvSpPr>
          <p:nvPr>
            <p:ph type="sldNum" sz="quarter" idx="11"/>
          </p:nvPr>
        </p:nvSpPr>
        <p:spPr>
          <a:ln/>
        </p:spPr>
        <p:txBody>
          <a:bodyPr/>
          <a:lstStyle>
            <a:lvl1pPr>
              <a:defRPr/>
            </a:lvl1pPr>
          </a:lstStyle>
          <a:p>
            <a:fld id="{79B3A7ED-6A70-45CA-8A35-B9F046CEF979}" type="slidenum">
              <a:rPr lang="en-US" altLang="en-US"/>
              <a:pPr/>
              <a:t>‹#›</a:t>
            </a:fld>
            <a:endParaRPr lang="en-US" altLang="en-US"/>
          </a:p>
        </p:txBody>
      </p:sp>
    </p:spTree>
    <p:extLst>
      <p:ext uri="{BB962C8B-B14F-4D97-AF65-F5344CB8AC3E}">
        <p14:creationId xmlns:p14="http://schemas.microsoft.com/office/powerpoint/2010/main" val="152878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lstStyle/>
          <a:p>
            <a:r>
              <a:rPr lang="en-AU"/>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6">
            <a:extLst>
              <a:ext uri="{FF2B5EF4-FFF2-40B4-BE49-F238E27FC236}">
                <a16:creationId xmlns:a16="http://schemas.microsoft.com/office/drawing/2014/main" id="{D710673E-2A0E-4472-852E-944DB229E44A}"/>
              </a:ext>
            </a:extLst>
          </p:cNvPr>
          <p:cNvSpPr>
            <a:spLocks noGrp="1" noChangeArrowheads="1"/>
          </p:cNvSpPr>
          <p:nvPr>
            <p:ph type="sldNum" sz="quarter" idx="11"/>
          </p:nvPr>
        </p:nvSpPr>
        <p:spPr>
          <a:ln/>
        </p:spPr>
        <p:txBody>
          <a:bodyPr/>
          <a:lstStyle>
            <a:lvl1pPr>
              <a:defRPr/>
            </a:lvl1pPr>
          </a:lstStyle>
          <a:p>
            <a:fld id="{13908DB1-4955-447D-B119-2CF923F410C5}" type="slidenum">
              <a:rPr lang="en-US" altLang="en-US"/>
              <a:pPr/>
              <a:t>‹#›</a:t>
            </a:fld>
            <a:endParaRPr lang="en-US" altLang="en-US"/>
          </a:p>
        </p:txBody>
      </p:sp>
    </p:spTree>
    <p:extLst>
      <p:ext uri="{BB962C8B-B14F-4D97-AF65-F5344CB8AC3E}">
        <p14:creationId xmlns:p14="http://schemas.microsoft.com/office/powerpoint/2010/main" val="205995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838200"/>
            <a:ext cx="7772400" cy="5336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1"/>
          <p:cNvSpPr>
            <a:spLocks noGrp="1" noChangeArrowheads="1"/>
          </p:cNvSpPr>
          <p:nvPr>
            <p:ph type="sldNum" sz="quarter" idx="12"/>
          </p:nvPr>
        </p:nvSpPr>
        <p:spPr>
          <a:ln/>
        </p:spPr>
        <p:txBody>
          <a:bodyPr/>
          <a:lstStyle>
            <a:lvl1pPr>
              <a:defRPr/>
            </a:lvl1pPr>
          </a:lstStyle>
          <a:p>
            <a:pPr>
              <a:defRPr/>
            </a:pPr>
            <a:fld id="{FD0D03E3-72ED-40EA-AFE1-AB6FCFF4B2E4}" type="slidenum">
              <a:rPr lang="en-US" altLang="en-US"/>
              <a:pPr>
                <a:defRPr/>
              </a:pPr>
              <a:t>‹#›</a:t>
            </a:fld>
            <a:endParaRPr lang="en-US" altLang="en-US"/>
          </a:p>
        </p:txBody>
      </p:sp>
    </p:spTree>
    <p:extLst>
      <p:ext uri="{BB962C8B-B14F-4D97-AF65-F5344CB8AC3E}">
        <p14:creationId xmlns:p14="http://schemas.microsoft.com/office/powerpoint/2010/main" val="191110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
            <a:extLst>
              <a:ext uri="{FF2B5EF4-FFF2-40B4-BE49-F238E27FC236}">
                <a16:creationId xmlns:a16="http://schemas.microsoft.com/office/drawing/2014/main" id="{4EE82865-A42D-4011-9C4C-0CF0F9B56C91}"/>
              </a:ext>
            </a:extLst>
          </p:cNvPr>
          <p:cNvSpPr>
            <a:spLocks noGrp="1" noChangeArrowheads="1"/>
          </p:cNvSpPr>
          <p:nvPr>
            <p:ph type="sldNum" sz="quarter" idx="11"/>
          </p:nvPr>
        </p:nvSpPr>
        <p:spPr>
          <a:ln/>
        </p:spPr>
        <p:txBody>
          <a:bodyPr/>
          <a:lstStyle>
            <a:lvl1pPr>
              <a:defRPr/>
            </a:lvl1pPr>
          </a:lstStyle>
          <a:p>
            <a:fld id="{A10FB5CB-06B8-4FA8-A05E-A70B423568A3}" type="slidenum">
              <a:rPr lang="en-US" altLang="en-US"/>
              <a:pPr/>
              <a:t>‹#›</a:t>
            </a:fld>
            <a:endParaRPr lang="en-US" altLang="en-US"/>
          </a:p>
        </p:txBody>
      </p:sp>
    </p:spTree>
    <p:extLst>
      <p:ext uri="{BB962C8B-B14F-4D97-AF65-F5344CB8AC3E}">
        <p14:creationId xmlns:p14="http://schemas.microsoft.com/office/powerpoint/2010/main" val="75977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5" name="Rectangle 6">
            <a:extLst>
              <a:ext uri="{FF2B5EF4-FFF2-40B4-BE49-F238E27FC236}">
                <a16:creationId xmlns:a16="http://schemas.microsoft.com/office/drawing/2014/main" id="{16644A9D-DB8C-4180-9D01-2EFCA249D125}"/>
              </a:ext>
            </a:extLst>
          </p:cNvPr>
          <p:cNvSpPr>
            <a:spLocks noGrp="1" noChangeArrowheads="1"/>
          </p:cNvSpPr>
          <p:nvPr>
            <p:ph type="sldNum" sz="quarter" idx="11"/>
          </p:nvPr>
        </p:nvSpPr>
        <p:spPr>
          <a:ln/>
        </p:spPr>
        <p:txBody>
          <a:bodyPr/>
          <a:lstStyle>
            <a:lvl1pPr>
              <a:defRPr/>
            </a:lvl1pPr>
          </a:lstStyle>
          <a:p>
            <a:fld id="{20CBE237-3205-48C3-B873-A03616BD1D0C}" type="slidenum">
              <a:rPr lang="en-US" altLang="en-US"/>
              <a:pPr/>
              <a:t>‹#›</a:t>
            </a:fld>
            <a:endParaRPr lang="en-US" altLang="en-US"/>
          </a:p>
        </p:txBody>
      </p:sp>
    </p:spTree>
    <p:extLst>
      <p:ext uri="{BB962C8B-B14F-4D97-AF65-F5344CB8AC3E}">
        <p14:creationId xmlns:p14="http://schemas.microsoft.com/office/powerpoint/2010/main" val="20533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6">
            <a:extLst>
              <a:ext uri="{FF2B5EF4-FFF2-40B4-BE49-F238E27FC236}">
                <a16:creationId xmlns:a16="http://schemas.microsoft.com/office/drawing/2014/main" id="{67C23AB6-971A-407A-B678-8FAB14946342}"/>
              </a:ext>
            </a:extLst>
          </p:cNvPr>
          <p:cNvSpPr>
            <a:spLocks noGrp="1" noChangeArrowheads="1"/>
          </p:cNvSpPr>
          <p:nvPr>
            <p:ph type="sldNum" sz="quarter" idx="11"/>
          </p:nvPr>
        </p:nvSpPr>
        <p:spPr>
          <a:ln/>
        </p:spPr>
        <p:txBody>
          <a:bodyPr/>
          <a:lstStyle>
            <a:lvl1pPr>
              <a:defRPr/>
            </a:lvl1pPr>
          </a:lstStyle>
          <a:p>
            <a:fld id="{AF34A06A-6EA3-4503-A77C-C766717BAC5C}" type="slidenum">
              <a:rPr lang="en-US" altLang="en-US"/>
              <a:pPr/>
              <a:t>‹#›</a:t>
            </a:fld>
            <a:endParaRPr lang="en-US" altLang="en-US"/>
          </a:p>
        </p:txBody>
      </p:sp>
    </p:spTree>
    <p:extLst>
      <p:ext uri="{BB962C8B-B14F-4D97-AF65-F5344CB8AC3E}">
        <p14:creationId xmlns:p14="http://schemas.microsoft.com/office/powerpoint/2010/main" val="56195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8" name="Rectangle 6">
            <a:extLst>
              <a:ext uri="{FF2B5EF4-FFF2-40B4-BE49-F238E27FC236}">
                <a16:creationId xmlns:a16="http://schemas.microsoft.com/office/drawing/2014/main" id="{A9E9EAE8-DAB1-43A5-9F97-824BB7A766BE}"/>
              </a:ext>
            </a:extLst>
          </p:cNvPr>
          <p:cNvSpPr>
            <a:spLocks noGrp="1" noChangeArrowheads="1"/>
          </p:cNvSpPr>
          <p:nvPr>
            <p:ph type="sldNum" sz="quarter" idx="11"/>
          </p:nvPr>
        </p:nvSpPr>
        <p:spPr>
          <a:ln/>
        </p:spPr>
        <p:txBody>
          <a:bodyPr/>
          <a:lstStyle>
            <a:lvl1pPr>
              <a:defRPr/>
            </a:lvl1pPr>
          </a:lstStyle>
          <a:p>
            <a:fld id="{B798CB11-7D89-49BE-9167-14F24844EC60}" type="slidenum">
              <a:rPr lang="en-US" altLang="en-US"/>
              <a:pPr/>
              <a:t>‹#›</a:t>
            </a:fld>
            <a:endParaRPr lang="en-US" altLang="en-US"/>
          </a:p>
        </p:txBody>
      </p:sp>
    </p:spTree>
    <p:extLst>
      <p:ext uri="{BB962C8B-B14F-4D97-AF65-F5344CB8AC3E}">
        <p14:creationId xmlns:p14="http://schemas.microsoft.com/office/powerpoint/2010/main" val="253104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4" name="Rectangle 6">
            <a:extLst>
              <a:ext uri="{FF2B5EF4-FFF2-40B4-BE49-F238E27FC236}">
                <a16:creationId xmlns:a16="http://schemas.microsoft.com/office/drawing/2014/main" id="{BCC3046D-DFE2-4C52-BBCC-37DA634C6090}"/>
              </a:ext>
            </a:extLst>
          </p:cNvPr>
          <p:cNvSpPr>
            <a:spLocks noGrp="1" noChangeArrowheads="1"/>
          </p:cNvSpPr>
          <p:nvPr>
            <p:ph type="sldNum" sz="quarter" idx="11"/>
          </p:nvPr>
        </p:nvSpPr>
        <p:spPr>
          <a:ln/>
        </p:spPr>
        <p:txBody>
          <a:bodyPr/>
          <a:lstStyle>
            <a:lvl1pPr>
              <a:defRPr/>
            </a:lvl1pPr>
          </a:lstStyle>
          <a:p>
            <a:fld id="{718FE045-645C-4F90-BFC0-8D3F224BC189}" type="slidenum">
              <a:rPr lang="en-US" altLang="en-US"/>
              <a:pPr/>
              <a:t>‹#›</a:t>
            </a:fld>
            <a:endParaRPr lang="en-US" altLang="en-US"/>
          </a:p>
        </p:txBody>
      </p:sp>
    </p:spTree>
    <p:extLst>
      <p:ext uri="{BB962C8B-B14F-4D97-AF65-F5344CB8AC3E}">
        <p14:creationId xmlns:p14="http://schemas.microsoft.com/office/powerpoint/2010/main" val="158840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D66CD6-E658-45D5-8521-DF837F82E550}"/>
              </a:ext>
            </a:extLst>
          </p:cNvPr>
          <p:cNvSpPr>
            <a:spLocks noGrp="1" noChangeArrowheads="1"/>
          </p:cNvSpPr>
          <p:nvPr>
            <p:ph type="sldNum" sz="quarter" idx="11"/>
          </p:nvPr>
        </p:nvSpPr>
        <p:spPr>
          <a:ln/>
        </p:spPr>
        <p:txBody>
          <a:bodyPr/>
          <a:lstStyle>
            <a:lvl1pPr>
              <a:defRPr/>
            </a:lvl1pPr>
          </a:lstStyle>
          <a:p>
            <a:fld id="{A22AD44F-FA67-4491-AF1C-ED6A1A495B9F}" type="slidenum">
              <a:rPr lang="en-US" altLang="en-US"/>
              <a:pPr/>
              <a:t>‹#›</a:t>
            </a:fld>
            <a:endParaRPr lang="en-US" altLang="en-US"/>
          </a:p>
        </p:txBody>
      </p:sp>
    </p:spTree>
    <p:extLst>
      <p:ext uri="{BB962C8B-B14F-4D97-AF65-F5344CB8AC3E}">
        <p14:creationId xmlns:p14="http://schemas.microsoft.com/office/powerpoint/2010/main" val="260815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5143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6764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Rectangle 6">
            <a:extLst>
              <a:ext uri="{FF2B5EF4-FFF2-40B4-BE49-F238E27FC236}">
                <a16:creationId xmlns:a16="http://schemas.microsoft.com/office/drawing/2014/main" id="{3B890064-CB26-4B12-BF26-F18156238651}"/>
              </a:ext>
            </a:extLst>
          </p:cNvPr>
          <p:cNvSpPr>
            <a:spLocks noGrp="1" noChangeArrowheads="1"/>
          </p:cNvSpPr>
          <p:nvPr>
            <p:ph type="sldNum" sz="quarter" idx="11"/>
          </p:nvPr>
        </p:nvSpPr>
        <p:spPr>
          <a:ln/>
        </p:spPr>
        <p:txBody>
          <a:bodyPr/>
          <a:lstStyle>
            <a:lvl1pPr>
              <a:defRPr/>
            </a:lvl1pPr>
          </a:lstStyle>
          <a:p>
            <a:fld id="{F088DB65-B20C-446A-B2A7-DEFEB6DACADE}" type="slidenum">
              <a:rPr lang="en-US" altLang="en-US"/>
              <a:pPr/>
              <a:t>‹#›</a:t>
            </a:fld>
            <a:endParaRPr lang="en-US" altLang="en-US"/>
          </a:p>
        </p:txBody>
      </p:sp>
    </p:spTree>
    <p:extLst>
      <p:ext uri="{BB962C8B-B14F-4D97-AF65-F5344CB8AC3E}">
        <p14:creationId xmlns:p14="http://schemas.microsoft.com/office/powerpoint/2010/main" val="30069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Rectangle 6">
            <a:extLst>
              <a:ext uri="{FF2B5EF4-FFF2-40B4-BE49-F238E27FC236}">
                <a16:creationId xmlns:a16="http://schemas.microsoft.com/office/drawing/2014/main" id="{D383D9C6-360C-41A2-B5EB-B4010A351381}"/>
              </a:ext>
            </a:extLst>
          </p:cNvPr>
          <p:cNvSpPr>
            <a:spLocks noGrp="1" noChangeArrowheads="1"/>
          </p:cNvSpPr>
          <p:nvPr>
            <p:ph type="sldNum" sz="quarter" idx="11"/>
          </p:nvPr>
        </p:nvSpPr>
        <p:spPr>
          <a:ln/>
        </p:spPr>
        <p:txBody>
          <a:bodyPr/>
          <a:lstStyle>
            <a:lvl1pPr>
              <a:defRPr/>
            </a:lvl1pPr>
          </a:lstStyle>
          <a:p>
            <a:fld id="{9F32720F-37B3-49AB-AA25-DBA742321AE2}" type="slidenum">
              <a:rPr lang="en-US" altLang="en-US"/>
              <a:pPr/>
              <a:t>‹#›</a:t>
            </a:fld>
            <a:endParaRPr lang="en-US" altLang="en-US"/>
          </a:p>
        </p:txBody>
      </p:sp>
    </p:spTree>
    <p:extLst>
      <p:ext uri="{BB962C8B-B14F-4D97-AF65-F5344CB8AC3E}">
        <p14:creationId xmlns:p14="http://schemas.microsoft.com/office/powerpoint/2010/main" val="32147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67597D-DD07-4AEB-AA2D-58246FA7C984}"/>
              </a:ext>
            </a:extLst>
          </p:cNvPr>
          <p:cNvSpPr>
            <a:spLocks noGrp="1" noChangeArrowheads="1"/>
          </p:cNvSpPr>
          <p:nvPr>
            <p:ph type="title"/>
          </p:nvPr>
        </p:nvSpPr>
        <p:spPr bwMode="auto">
          <a:xfrm>
            <a:off x="431346"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8B26D3D-8EA7-4B42-B505-72B7E7C759C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a:extLst>
              <a:ext uri="{FF2B5EF4-FFF2-40B4-BE49-F238E27FC236}">
                <a16:creationId xmlns:a16="http://schemas.microsoft.com/office/drawing/2014/main" id="{36B0A4C9-56BC-4007-8A9C-21E8B75C1E2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41EC94C-3BF4-4F71-AE04-96BB0D694540}" type="slidenum">
              <a:rPr lang="en-US" altLang="en-US"/>
              <a:pPr/>
              <a:t>‹#›</a:t>
            </a:fld>
            <a:endParaRPr lang="en-US" altLang="en-US"/>
          </a:p>
        </p:txBody>
      </p:sp>
      <p:pic>
        <p:nvPicPr>
          <p:cNvPr id="7" name="Picture 7" descr="infotechlogo">
            <a:extLst>
              <a:ext uri="{FF2B5EF4-FFF2-40B4-BE49-F238E27FC236}">
                <a16:creationId xmlns:a16="http://schemas.microsoft.com/office/drawing/2014/main" id="{28BE4451-E8E0-4E57-96D8-E269720CFB2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26670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48645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hdr="0" dt="0"/>
  <p:txStyles>
    <p:titleStyle>
      <a:lvl1pPr algn="ctr"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409239C-09F8-4216-8358-9AD4BE18E6AF}"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4" name="Text Box 6"/>
          <p:cNvSpPr txBox="1">
            <a:spLocks noChangeArrowheads="1"/>
          </p:cNvSpPr>
          <p:nvPr/>
        </p:nvSpPr>
        <p:spPr bwMode="auto">
          <a:xfrm>
            <a:off x="609600" y="1676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WEEK 2</a:t>
            </a:r>
          </a:p>
        </p:txBody>
      </p:sp>
      <p:sp>
        <p:nvSpPr>
          <p:cNvPr id="5126" name="Text Box 7"/>
          <p:cNvSpPr txBox="1">
            <a:spLocks noChangeArrowheads="1"/>
          </p:cNvSpPr>
          <p:nvPr/>
        </p:nvSpPr>
        <p:spPr bwMode="auto">
          <a:xfrm>
            <a:off x="838200" y="2743200"/>
            <a:ext cx="777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ko-KR" sz="3200" b="1" i="0" u="none" strike="noStrike" kern="1200" cap="none" spc="0" normalizeH="0" baseline="0" noProof="0" dirty="0">
                <a:ln>
                  <a:noFill/>
                </a:ln>
                <a:solidFill>
                  <a:srgbClr val="000000"/>
                </a:solidFill>
                <a:effectLst/>
                <a:uLnTx/>
                <a:uFillTx/>
                <a:latin typeface="Times New Roman" panose="02020603050405020304" pitchFamily="18" charset="0"/>
                <a:ea typeface="굴림" panose="020B0600000101010101" pitchFamily="34" charset="-127"/>
                <a:cs typeface="+mn-cs"/>
              </a:rPr>
              <a:t>PARALLEL COMPUTING ON SHARED MEMORY</a:t>
            </a:r>
          </a:p>
        </p:txBody>
      </p:sp>
      <p:sp>
        <p:nvSpPr>
          <p:cNvPr id="6" name="Text Box 6">
            <a:extLst>
              <a:ext uri="{FF2B5EF4-FFF2-40B4-BE49-F238E27FC236}">
                <a16:creationId xmlns:a16="http://schemas.microsoft.com/office/drawing/2014/main" id="{D5EACE09-A25B-41F4-A31B-A9D0BF229053}"/>
              </a:ext>
            </a:extLst>
          </p:cNvPr>
          <p:cNvSpPr txBox="1">
            <a:spLocks noChangeArrowheads="1"/>
          </p:cNvSpPr>
          <p:nvPr/>
        </p:nvSpPr>
        <p:spPr bwMode="auto">
          <a:xfrm>
            <a:off x="609600" y="7620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3200" b="1" dirty="0">
                <a:latin typeface="Times New Roman" panose="02020603050405020304" pitchFamily="18" charset="0"/>
              </a:rPr>
              <a:t>FIT3143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a:extLst>
              <a:ext uri="{FF2B5EF4-FFF2-40B4-BE49-F238E27FC236}">
                <a16:creationId xmlns:a16="http://schemas.microsoft.com/office/drawing/2014/main" id="{1C8AEA91-A4D5-4DB5-A2BD-C9B699D9DB72}"/>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t>10</a:t>
            </a:fld>
            <a:endParaRPr lang="en-US" altLang="en-US" sz="1000"/>
          </a:p>
        </p:txBody>
      </p:sp>
      <p:sp>
        <p:nvSpPr>
          <p:cNvPr id="21509" name="Text Box 3">
            <a:extLst>
              <a:ext uri="{FF2B5EF4-FFF2-40B4-BE49-F238E27FC236}">
                <a16:creationId xmlns:a16="http://schemas.microsoft.com/office/drawing/2014/main" id="{03913B1D-9748-427B-80D4-80C88B93F6EB}"/>
              </a:ext>
            </a:extLst>
          </p:cNvPr>
          <p:cNvSpPr txBox="1">
            <a:spLocks noChangeArrowheads="1"/>
          </p:cNvSpPr>
          <p:nvPr/>
        </p:nvSpPr>
        <p:spPr bwMode="auto">
          <a:xfrm>
            <a:off x="2895600" y="990600"/>
            <a:ext cx="274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dirty="0">
                <a:latin typeface="Times New Roman" panose="02020603050405020304" pitchFamily="18" charset="0"/>
              </a:rPr>
              <a:t>Process</a:t>
            </a:r>
          </a:p>
        </p:txBody>
      </p:sp>
      <p:sp>
        <p:nvSpPr>
          <p:cNvPr id="21511" name="Rectangle 6">
            <a:extLst>
              <a:ext uri="{FF2B5EF4-FFF2-40B4-BE49-F238E27FC236}">
                <a16:creationId xmlns:a16="http://schemas.microsoft.com/office/drawing/2014/main" id="{7ED9BAFC-DCE1-4AE0-B7A2-19711EFA3645}"/>
              </a:ext>
            </a:extLst>
          </p:cNvPr>
          <p:cNvSpPr>
            <a:spLocks noChangeArrowheads="1"/>
          </p:cNvSpPr>
          <p:nvPr/>
        </p:nvSpPr>
        <p:spPr bwMode="auto">
          <a:xfrm>
            <a:off x="381000" y="5382864"/>
            <a:ext cx="8524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Clr>
                <a:schemeClr val="tx1"/>
              </a:buClr>
              <a:buSzPct val="80000"/>
              <a:buNone/>
            </a:pPr>
            <a:r>
              <a:rPr lang="en-US" altLang="en-US" sz="2000" dirty="0">
                <a:latin typeface="Times New Roman" panose="02020603050405020304" pitchFamily="18" charset="0"/>
              </a:rPr>
              <a:t>An instruction pointer holds address of the next instruction to be executed. A stack is present for procedure calls, and a heap, system routines and files.</a:t>
            </a:r>
          </a:p>
        </p:txBody>
      </p:sp>
      <p:sp>
        <p:nvSpPr>
          <p:cNvPr id="8" name="Rectangle 3">
            <a:extLst>
              <a:ext uri="{FF2B5EF4-FFF2-40B4-BE49-F238E27FC236}">
                <a16:creationId xmlns:a16="http://schemas.microsoft.com/office/drawing/2014/main" id="{AC7A4EEE-60B3-4585-9F9D-86FAA038CFA9}"/>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
        <p:nvSpPr>
          <p:cNvPr id="2" name="Rectangle 1">
            <a:extLst>
              <a:ext uri="{FF2B5EF4-FFF2-40B4-BE49-F238E27FC236}">
                <a16:creationId xmlns:a16="http://schemas.microsoft.com/office/drawing/2014/main" id="{A1680627-DE51-4901-B748-615DC0E192C3}"/>
              </a:ext>
            </a:extLst>
          </p:cNvPr>
          <p:cNvSpPr/>
          <p:nvPr/>
        </p:nvSpPr>
        <p:spPr>
          <a:xfrm>
            <a:off x="609600" y="1921476"/>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323E7037-4891-4ED6-B7FE-C4B83F1C807F}"/>
              </a:ext>
            </a:extLst>
          </p:cNvPr>
          <p:cNvSpPr/>
          <p:nvPr/>
        </p:nvSpPr>
        <p:spPr>
          <a:xfrm>
            <a:off x="3080951" y="1917618"/>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F6873AEE-060B-401E-95A5-A8F21231EA48}"/>
              </a:ext>
            </a:extLst>
          </p:cNvPr>
          <p:cNvSpPr/>
          <p:nvPr/>
        </p:nvSpPr>
        <p:spPr>
          <a:xfrm>
            <a:off x="3080951" y="2206542"/>
            <a:ext cx="1524000" cy="4730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FA092E85-BFF9-4FB8-9051-8DE9EB85E3E9}"/>
              </a:ext>
            </a:extLst>
          </p:cNvPr>
          <p:cNvSpPr/>
          <p:nvPr/>
        </p:nvSpPr>
        <p:spPr>
          <a:xfrm>
            <a:off x="3085070" y="2699826"/>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3" name="Rectangle 12">
            <a:extLst>
              <a:ext uri="{FF2B5EF4-FFF2-40B4-BE49-F238E27FC236}">
                <a16:creationId xmlns:a16="http://schemas.microsoft.com/office/drawing/2014/main" id="{F5697792-98EE-4AD2-B9AE-91D124FC0860}"/>
              </a:ext>
            </a:extLst>
          </p:cNvPr>
          <p:cNvSpPr/>
          <p:nvPr/>
        </p:nvSpPr>
        <p:spPr>
          <a:xfrm>
            <a:off x="3080951" y="3026894"/>
            <a:ext cx="1524000" cy="9481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47A4400D-2BFD-462C-B4FD-729284AB392D}"/>
              </a:ext>
            </a:extLst>
          </p:cNvPr>
          <p:cNvSpPr/>
          <p:nvPr/>
        </p:nvSpPr>
        <p:spPr>
          <a:xfrm>
            <a:off x="3080951" y="4011317"/>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7E71BA5E-DC4D-4A77-8F08-439586F56F7F}"/>
              </a:ext>
            </a:extLst>
          </p:cNvPr>
          <p:cNvSpPr/>
          <p:nvPr/>
        </p:nvSpPr>
        <p:spPr>
          <a:xfrm>
            <a:off x="634314" y="2660501"/>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CCBEBB14-2EDB-4CC5-8D73-0F5ED5D3A22A}"/>
              </a:ext>
            </a:extLst>
          </p:cNvPr>
          <p:cNvSpPr/>
          <p:nvPr/>
        </p:nvSpPr>
        <p:spPr>
          <a:xfrm>
            <a:off x="634314" y="3011700"/>
            <a:ext cx="1524000" cy="722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7" name="Rectangle 16">
            <a:extLst>
              <a:ext uri="{FF2B5EF4-FFF2-40B4-BE49-F238E27FC236}">
                <a16:creationId xmlns:a16="http://schemas.microsoft.com/office/drawing/2014/main" id="{8D5EB9EE-D333-40DB-AA8D-DBD0E7BAEC76}"/>
              </a:ext>
            </a:extLst>
          </p:cNvPr>
          <p:cNvSpPr/>
          <p:nvPr/>
        </p:nvSpPr>
        <p:spPr>
          <a:xfrm>
            <a:off x="634314" y="378019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8" name="Rectangle 17">
            <a:extLst>
              <a:ext uri="{FF2B5EF4-FFF2-40B4-BE49-F238E27FC236}">
                <a16:creationId xmlns:a16="http://schemas.microsoft.com/office/drawing/2014/main" id="{C382CC4E-5927-464B-B7E8-DC2C5132ED52}"/>
              </a:ext>
            </a:extLst>
          </p:cNvPr>
          <p:cNvSpPr/>
          <p:nvPr/>
        </p:nvSpPr>
        <p:spPr>
          <a:xfrm>
            <a:off x="5795033" y="1877526"/>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9" name="Rectangle 18">
            <a:extLst>
              <a:ext uri="{FF2B5EF4-FFF2-40B4-BE49-F238E27FC236}">
                <a16:creationId xmlns:a16="http://schemas.microsoft.com/office/drawing/2014/main" id="{D74C9F98-D94A-4135-82D4-FBA65989E373}"/>
              </a:ext>
            </a:extLst>
          </p:cNvPr>
          <p:cNvSpPr/>
          <p:nvPr/>
        </p:nvSpPr>
        <p:spPr>
          <a:xfrm>
            <a:off x="5795033" y="2228725"/>
            <a:ext cx="1524000" cy="722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20" name="Rectangle 19">
            <a:extLst>
              <a:ext uri="{FF2B5EF4-FFF2-40B4-BE49-F238E27FC236}">
                <a16:creationId xmlns:a16="http://schemas.microsoft.com/office/drawing/2014/main" id="{896C2199-ADB2-4C96-8C83-FF3287F67B30}"/>
              </a:ext>
            </a:extLst>
          </p:cNvPr>
          <p:cNvSpPr/>
          <p:nvPr/>
        </p:nvSpPr>
        <p:spPr>
          <a:xfrm>
            <a:off x="5795033" y="2997224"/>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7E8E4FE1-09DC-4BA9-8384-572B279C79E7}"/>
              </a:ext>
            </a:extLst>
          </p:cNvPr>
          <p:cNvSpPr/>
          <p:nvPr/>
        </p:nvSpPr>
        <p:spPr>
          <a:xfrm>
            <a:off x="5811508" y="376102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BFFEDAFB-4B29-46B3-B915-98BBBBE3E575}"/>
              </a:ext>
            </a:extLst>
          </p:cNvPr>
          <p:cNvSpPr txBox="1"/>
          <p:nvPr/>
        </p:nvSpPr>
        <p:spPr>
          <a:xfrm>
            <a:off x="296426" y="1484870"/>
            <a:ext cx="2044149" cy="369332"/>
          </a:xfrm>
          <a:prstGeom prst="rect">
            <a:avLst/>
          </a:prstGeom>
          <a:noFill/>
        </p:spPr>
        <p:txBody>
          <a:bodyPr wrap="none" rtlCol="0">
            <a:spAutoFit/>
          </a:bodyPr>
          <a:lstStyle/>
          <a:p>
            <a:r>
              <a:rPr lang="en-MY" dirty="0"/>
              <a:t>Instruction Pointer</a:t>
            </a:r>
          </a:p>
        </p:txBody>
      </p:sp>
      <p:sp>
        <p:nvSpPr>
          <p:cNvPr id="23" name="TextBox 22">
            <a:extLst>
              <a:ext uri="{FF2B5EF4-FFF2-40B4-BE49-F238E27FC236}">
                <a16:creationId xmlns:a16="http://schemas.microsoft.com/office/drawing/2014/main" id="{EC403B54-7186-4F1A-98F6-2084C7C7FADF}"/>
              </a:ext>
            </a:extLst>
          </p:cNvPr>
          <p:cNvSpPr txBox="1"/>
          <p:nvPr/>
        </p:nvSpPr>
        <p:spPr>
          <a:xfrm>
            <a:off x="3043881" y="1484913"/>
            <a:ext cx="1723549" cy="369332"/>
          </a:xfrm>
          <a:prstGeom prst="rect">
            <a:avLst/>
          </a:prstGeom>
          <a:noFill/>
        </p:spPr>
        <p:txBody>
          <a:bodyPr wrap="none" rtlCol="0">
            <a:spAutoFit/>
          </a:bodyPr>
          <a:lstStyle/>
          <a:p>
            <a:r>
              <a:rPr lang="en-MY" dirty="0"/>
              <a:t>Code Segment</a:t>
            </a:r>
          </a:p>
        </p:txBody>
      </p:sp>
      <p:sp>
        <p:nvSpPr>
          <p:cNvPr id="24" name="TextBox 23">
            <a:extLst>
              <a:ext uri="{FF2B5EF4-FFF2-40B4-BE49-F238E27FC236}">
                <a16:creationId xmlns:a16="http://schemas.microsoft.com/office/drawing/2014/main" id="{5E5F31E4-3D37-4FCE-A4F0-F4218AA6E366}"/>
              </a:ext>
            </a:extLst>
          </p:cNvPr>
          <p:cNvSpPr txBox="1"/>
          <p:nvPr/>
        </p:nvSpPr>
        <p:spPr>
          <a:xfrm>
            <a:off x="6056584" y="1489436"/>
            <a:ext cx="736099" cy="369332"/>
          </a:xfrm>
          <a:prstGeom prst="rect">
            <a:avLst/>
          </a:prstGeom>
          <a:noFill/>
        </p:spPr>
        <p:txBody>
          <a:bodyPr wrap="none" rtlCol="0">
            <a:spAutoFit/>
          </a:bodyPr>
          <a:lstStyle/>
          <a:p>
            <a:r>
              <a:rPr lang="en-MY" dirty="0"/>
              <a:t>Heap</a:t>
            </a:r>
          </a:p>
        </p:txBody>
      </p:sp>
      <p:sp>
        <p:nvSpPr>
          <p:cNvPr id="25" name="TextBox 24">
            <a:extLst>
              <a:ext uri="{FF2B5EF4-FFF2-40B4-BE49-F238E27FC236}">
                <a16:creationId xmlns:a16="http://schemas.microsoft.com/office/drawing/2014/main" id="{7DA1BF66-F32C-42D0-A25F-2219F827BE19}"/>
              </a:ext>
            </a:extLst>
          </p:cNvPr>
          <p:cNvSpPr txBox="1"/>
          <p:nvPr/>
        </p:nvSpPr>
        <p:spPr>
          <a:xfrm>
            <a:off x="5685948" y="3380177"/>
            <a:ext cx="1928733" cy="369332"/>
          </a:xfrm>
          <a:prstGeom prst="rect">
            <a:avLst/>
          </a:prstGeom>
          <a:noFill/>
        </p:spPr>
        <p:txBody>
          <a:bodyPr wrap="none" rtlCol="0">
            <a:spAutoFit/>
          </a:bodyPr>
          <a:lstStyle/>
          <a:p>
            <a:r>
              <a:rPr lang="en-MY" dirty="0"/>
              <a:t>Interrupt routines</a:t>
            </a:r>
          </a:p>
        </p:txBody>
      </p:sp>
      <p:cxnSp>
        <p:nvCxnSpPr>
          <p:cNvPr id="5" name="Straight Arrow Connector 4">
            <a:extLst>
              <a:ext uri="{FF2B5EF4-FFF2-40B4-BE49-F238E27FC236}">
                <a16:creationId xmlns:a16="http://schemas.microsoft.com/office/drawing/2014/main" id="{58ED75AA-31BA-402E-A165-8BF28495B693}"/>
              </a:ext>
            </a:extLst>
          </p:cNvPr>
          <p:cNvCxnSpPr>
            <a:stCxn id="2" idx="3"/>
            <a:endCxn id="10" idx="1"/>
          </p:cNvCxnSpPr>
          <p:nvPr/>
        </p:nvCxnSpPr>
        <p:spPr>
          <a:xfrm flipV="1">
            <a:off x="2133600" y="2070018"/>
            <a:ext cx="947351" cy="38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Oval 6">
            <a:extLst>
              <a:ext uri="{FF2B5EF4-FFF2-40B4-BE49-F238E27FC236}">
                <a16:creationId xmlns:a16="http://schemas.microsoft.com/office/drawing/2014/main" id="{F5CD63D1-C4A8-4D16-8EB0-82DC1F2A8793}"/>
              </a:ext>
            </a:extLst>
          </p:cNvPr>
          <p:cNvSpPr/>
          <p:nvPr/>
        </p:nvSpPr>
        <p:spPr>
          <a:xfrm>
            <a:off x="5791200" y="4316117"/>
            <a:ext cx="1676400" cy="631243"/>
          </a:xfrm>
          <a:prstGeom prst="ellipse">
            <a:avLst/>
          </a:prstGeom>
          <a:no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MY" dirty="0">
                <a:ln w="0"/>
                <a:solidFill>
                  <a:schemeClr val="tx1"/>
                </a:solidFill>
                <a:effectLst>
                  <a:outerShdw blurRad="38100" dist="19050" dir="2700000" algn="tl" rotWithShape="0">
                    <a:schemeClr val="dk1">
                      <a:alpha val="40000"/>
                    </a:schemeClr>
                  </a:outerShdw>
                </a:effectLst>
              </a:rPr>
              <a:t>Files</a:t>
            </a:r>
          </a:p>
        </p:txBody>
      </p:sp>
      <p:sp>
        <p:nvSpPr>
          <p:cNvPr id="30" name="TextBox 29">
            <a:extLst>
              <a:ext uri="{FF2B5EF4-FFF2-40B4-BE49-F238E27FC236}">
                <a16:creationId xmlns:a16="http://schemas.microsoft.com/office/drawing/2014/main" id="{63A02C39-C49C-4B8F-B21D-7974E4789866}"/>
              </a:ext>
            </a:extLst>
          </p:cNvPr>
          <p:cNvSpPr txBox="1"/>
          <p:nvPr/>
        </p:nvSpPr>
        <p:spPr>
          <a:xfrm>
            <a:off x="882180" y="2310285"/>
            <a:ext cx="761747" cy="369332"/>
          </a:xfrm>
          <a:prstGeom prst="rect">
            <a:avLst/>
          </a:prstGeom>
          <a:noFill/>
        </p:spPr>
        <p:txBody>
          <a:bodyPr wrap="none" rtlCol="0">
            <a:spAutoFit/>
          </a:bodyPr>
          <a:lstStyle/>
          <a:p>
            <a:r>
              <a:rPr lang="en-MY" dirty="0"/>
              <a:t>Stack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a:extLst>
              <a:ext uri="{FF2B5EF4-FFF2-40B4-BE49-F238E27FC236}">
                <a16:creationId xmlns:a16="http://schemas.microsoft.com/office/drawing/2014/main" id="{1C8AEA91-A4D5-4DB5-A2BD-C9B699D9DB72}"/>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spcBef>
                  <a:spcPct val="0"/>
                </a:spcBef>
                <a:buFontTx/>
                <a:buNone/>
              </a:pPr>
              <a:t>11</a:t>
            </a:fld>
            <a:endParaRPr lang="en-US" altLang="en-US" sz="1000"/>
          </a:p>
        </p:txBody>
      </p:sp>
      <p:sp>
        <p:nvSpPr>
          <p:cNvPr id="21509" name="Text Box 3">
            <a:extLst>
              <a:ext uri="{FF2B5EF4-FFF2-40B4-BE49-F238E27FC236}">
                <a16:creationId xmlns:a16="http://schemas.microsoft.com/office/drawing/2014/main" id="{03913B1D-9748-427B-80D4-80C88B93F6EB}"/>
              </a:ext>
            </a:extLst>
          </p:cNvPr>
          <p:cNvSpPr txBox="1">
            <a:spLocks noChangeArrowheads="1"/>
          </p:cNvSpPr>
          <p:nvPr/>
        </p:nvSpPr>
        <p:spPr bwMode="auto">
          <a:xfrm>
            <a:off x="2895600" y="951021"/>
            <a:ext cx="274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dirty="0">
                <a:latin typeface="Times New Roman" panose="02020603050405020304" pitchFamily="18" charset="0"/>
              </a:rPr>
              <a:t>Threads</a:t>
            </a:r>
          </a:p>
        </p:txBody>
      </p:sp>
      <p:sp>
        <p:nvSpPr>
          <p:cNvPr id="8" name="Rectangle 3">
            <a:extLst>
              <a:ext uri="{FF2B5EF4-FFF2-40B4-BE49-F238E27FC236}">
                <a16:creationId xmlns:a16="http://schemas.microsoft.com/office/drawing/2014/main" id="{AC7A4EEE-60B3-4585-9F9D-86FAA038CFA9}"/>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
        <p:nvSpPr>
          <p:cNvPr id="2" name="Rectangle 1">
            <a:extLst>
              <a:ext uri="{FF2B5EF4-FFF2-40B4-BE49-F238E27FC236}">
                <a16:creationId xmlns:a16="http://schemas.microsoft.com/office/drawing/2014/main" id="{A1680627-DE51-4901-B748-615DC0E192C3}"/>
              </a:ext>
            </a:extLst>
          </p:cNvPr>
          <p:cNvSpPr/>
          <p:nvPr/>
        </p:nvSpPr>
        <p:spPr>
          <a:xfrm>
            <a:off x="1848067" y="267641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323E7037-4891-4ED6-B7FE-C4B83F1C807F}"/>
              </a:ext>
            </a:extLst>
          </p:cNvPr>
          <p:cNvSpPr/>
          <p:nvPr/>
        </p:nvSpPr>
        <p:spPr>
          <a:xfrm>
            <a:off x="4372518" y="1894211"/>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F6873AEE-060B-401E-95A5-A8F21231EA48}"/>
              </a:ext>
            </a:extLst>
          </p:cNvPr>
          <p:cNvSpPr/>
          <p:nvPr/>
        </p:nvSpPr>
        <p:spPr>
          <a:xfrm>
            <a:off x="4372518" y="2183135"/>
            <a:ext cx="1524000" cy="4730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FA092E85-BFF9-4FB8-9051-8DE9EB85E3E9}"/>
              </a:ext>
            </a:extLst>
          </p:cNvPr>
          <p:cNvSpPr/>
          <p:nvPr/>
        </p:nvSpPr>
        <p:spPr>
          <a:xfrm>
            <a:off x="4376637" y="267641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3" name="Rectangle 12">
            <a:extLst>
              <a:ext uri="{FF2B5EF4-FFF2-40B4-BE49-F238E27FC236}">
                <a16:creationId xmlns:a16="http://schemas.microsoft.com/office/drawing/2014/main" id="{F5697792-98EE-4AD2-B9AE-91D124FC0860}"/>
              </a:ext>
            </a:extLst>
          </p:cNvPr>
          <p:cNvSpPr/>
          <p:nvPr/>
        </p:nvSpPr>
        <p:spPr>
          <a:xfrm>
            <a:off x="4372518" y="3003487"/>
            <a:ext cx="1524000" cy="9481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47A4400D-2BFD-462C-B4FD-729284AB392D}"/>
              </a:ext>
            </a:extLst>
          </p:cNvPr>
          <p:cNvSpPr/>
          <p:nvPr/>
        </p:nvSpPr>
        <p:spPr>
          <a:xfrm>
            <a:off x="4372518" y="3987909"/>
            <a:ext cx="1524000" cy="65807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7E71BA5E-DC4D-4A77-8F08-439586F56F7F}"/>
              </a:ext>
            </a:extLst>
          </p:cNvPr>
          <p:cNvSpPr/>
          <p:nvPr/>
        </p:nvSpPr>
        <p:spPr>
          <a:xfrm>
            <a:off x="144641" y="2312631"/>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CCBEBB14-2EDB-4CC5-8D73-0F5ED5D3A22A}"/>
              </a:ext>
            </a:extLst>
          </p:cNvPr>
          <p:cNvSpPr/>
          <p:nvPr/>
        </p:nvSpPr>
        <p:spPr>
          <a:xfrm>
            <a:off x="144641" y="2663830"/>
            <a:ext cx="1524000" cy="722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7" name="Rectangle 16">
            <a:extLst>
              <a:ext uri="{FF2B5EF4-FFF2-40B4-BE49-F238E27FC236}">
                <a16:creationId xmlns:a16="http://schemas.microsoft.com/office/drawing/2014/main" id="{8D5EB9EE-D333-40DB-AA8D-DBD0E7BAEC76}"/>
              </a:ext>
            </a:extLst>
          </p:cNvPr>
          <p:cNvSpPr/>
          <p:nvPr/>
        </p:nvSpPr>
        <p:spPr>
          <a:xfrm>
            <a:off x="144641" y="343232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8" name="Rectangle 17">
            <a:extLst>
              <a:ext uri="{FF2B5EF4-FFF2-40B4-BE49-F238E27FC236}">
                <a16:creationId xmlns:a16="http://schemas.microsoft.com/office/drawing/2014/main" id="{C382CC4E-5927-464B-B7E8-DC2C5132ED52}"/>
              </a:ext>
            </a:extLst>
          </p:cNvPr>
          <p:cNvSpPr/>
          <p:nvPr/>
        </p:nvSpPr>
        <p:spPr>
          <a:xfrm>
            <a:off x="7086600" y="185411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9" name="Rectangle 18">
            <a:extLst>
              <a:ext uri="{FF2B5EF4-FFF2-40B4-BE49-F238E27FC236}">
                <a16:creationId xmlns:a16="http://schemas.microsoft.com/office/drawing/2014/main" id="{D74C9F98-D94A-4135-82D4-FBA65989E373}"/>
              </a:ext>
            </a:extLst>
          </p:cNvPr>
          <p:cNvSpPr/>
          <p:nvPr/>
        </p:nvSpPr>
        <p:spPr>
          <a:xfrm>
            <a:off x="7086600" y="2205318"/>
            <a:ext cx="1524000" cy="722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20" name="Rectangle 19">
            <a:extLst>
              <a:ext uri="{FF2B5EF4-FFF2-40B4-BE49-F238E27FC236}">
                <a16:creationId xmlns:a16="http://schemas.microsoft.com/office/drawing/2014/main" id="{896C2199-ADB2-4C96-8C83-FF3287F67B30}"/>
              </a:ext>
            </a:extLst>
          </p:cNvPr>
          <p:cNvSpPr/>
          <p:nvPr/>
        </p:nvSpPr>
        <p:spPr>
          <a:xfrm>
            <a:off x="7086600" y="2973817"/>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7E8E4FE1-09DC-4BA9-8384-572B279C79E7}"/>
              </a:ext>
            </a:extLst>
          </p:cNvPr>
          <p:cNvSpPr/>
          <p:nvPr/>
        </p:nvSpPr>
        <p:spPr>
          <a:xfrm>
            <a:off x="7103075" y="3737622"/>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BFFEDAFB-4B29-46B3-B915-98BBBBE3E575}"/>
              </a:ext>
            </a:extLst>
          </p:cNvPr>
          <p:cNvSpPr txBox="1"/>
          <p:nvPr/>
        </p:nvSpPr>
        <p:spPr>
          <a:xfrm>
            <a:off x="1741311" y="2220783"/>
            <a:ext cx="2044149" cy="369332"/>
          </a:xfrm>
          <a:prstGeom prst="rect">
            <a:avLst/>
          </a:prstGeom>
          <a:noFill/>
        </p:spPr>
        <p:txBody>
          <a:bodyPr wrap="none" rtlCol="0">
            <a:spAutoFit/>
          </a:bodyPr>
          <a:lstStyle/>
          <a:p>
            <a:r>
              <a:rPr lang="en-MY" dirty="0"/>
              <a:t>Instruction Pointer</a:t>
            </a:r>
          </a:p>
        </p:txBody>
      </p:sp>
      <p:sp>
        <p:nvSpPr>
          <p:cNvPr id="23" name="TextBox 22">
            <a:extLst>
              <a:ext uri="{FF2B5EF4-FFF2-40B4-BE49-F238E27FC236}">
                <a16:creationId xmlns:a16="http://schemas.microsoft.com/office/drawing/2014/main" id="{EC403B54-7186-4F1A-98F6-2084C7C7FADF}"/>
              </a:ext>
            </a:extLst>
          </p:cNvPr>
          <p:cNvSpPr txBox="1"/>
          <p:nvPr/>
        </p:nvSpPr>
        <p:spPr>
          <a:xfrm>
            <a:off x="4335448" y="1461506"/>
            <a:ext cx="1723549" cy="369332"/>
          </a:xfrm>
          <a:prstGeom prst="rect">
            <a:avLst/>
          </a:prstGeom>
          <a:noFill/>
        </p:spPr>
        <p:txBody>
          <a:bodyPr wrap="none" rtlCol="0">
            <a:spAutoFit/>
          </a:bodyPr>
          <a:lstStyle/>
          <a:p>
            <a:r>
              <a:rPr lang="en-MY" dirty="0"/>
              <a:t>Code Segment</a:t>
            </a:r>
          </a:p>
        </p:txBody>
      </p:sp>
      <p:sp>
        <p:nvSpPr>
          <p:cNvPr id="24" name="TextBox 23">
            <a:extLst>
              <a:ext uri="{FF2B5EF4-FFF2-40B4-BE49-F238E27FC236}">
                <a16:creationId xmlns:a16="http://schemas.microsoft.com/office/drawing/2014/main" id="{5E5F31E4-3D37-4FCE-A4F0-F4218AA6E366}"/>
              </a:ext>
            </a:extLst>
          </p:cNvPr>
          <p:cNvSpPr txBox="1"/>
          <p:nvPr/>
        </p:nvSpPr>
        <p:spPr>
          <a:xfrm>
            <a:off x="7348151" y="1466029"/>
            <a:ext cx="736099" cy="369332"/>
          </a:xfrm>
          <a:prstGeom prst="rect">
            <a:avLst/>
          </a:prstGeom>
          <a:noFill/>
        </p:spPr>
        <p:txBody>
          <a:bodyPr wrap="none" rtlCol="0">
            <a:spAutoFit/>
          </a:bodyPr>
          <a:lstStyle/>
          <a:p>
            <a:r>
              <a:rPr lang="en-MY" dirty="0"/>
              <a:t>Heap</a:t>
            </a:r>
          </a:p>
        </p:txBody>
      </p:sp>
      <p:sp>
        <p:nvSpPr>
          <p:cNvPr id="25" name="TextBox 24">
            <a:extLst>
              <a:ext uri="{FF2B5EF4-FFF2-40B4-BE49-F238E27FC236}">
                <a16:creationId xmlns:a16="http://schemas.microsoft.com/office/drawing/2014/main" id="{7DA1BF66-F32C-42D0-A25F-2219F827BE19}"/>
              </a:ext>
            </a:extLst>
          </p:cNvPr>
          <p:cNvSpPr txBox="1"/>
          <p:nvPr/>
        </p:nvSpPr>
        <p:spPr>
          <a:xfrm>
            <a:off x="6977515" y="3356770"/>
            <a:ext cx="1928733" cy="369332"/>
          </a:xfrm>
          <a:prstGeom prst="rect">
            <a:avLst/>
          </a:prstGeom>
          <a:noFill/>
        </p:spPr>
        <p:txBody>
          <a:bodyPr wrap="none" rtlCol="0">
            <a:spAutoFit/>
          </a:bodyPr>
          <a:lstStyle/>
          <a:p>
            <a:r>
              <a:rPr lang="en-MY" dirty="0"/>
              <a:t>Interrupt routines</a:t>
            </a:r>
          </a:p>
        </p:txBody>
      </p:sp>
      <p:cxnSp>
        <p:nvCxnSpPr>
          <p:cNvPr id="5" name="Straight Arrow Connector 4">
            <a:extLst>
              <a:ext uri="{FF2B5EF4-FFF2-40B4-BE49-F238E27FC236}">
                <a16:creationId xmlns:a16="http://schemas.microsoft.com/office/drawing/2014/main" id="{58ED75AA-31BA-402E-A165-8BF28495B693}"/>
              </a:ext>
            </a:extLst>
          </p:cNvPr>
          <p:cNvCxnSpPr>
            <a:cxnSpLocks/>
            <a:stCxn id="2" idx="3"/>
            <a:endCxn id="12" idx="1"/>
          </p:cNvCxnSpPr>
          <p:nvPr/>
        </p:nvCxnSpPr>
        <p:spPr>
          <a:xfrm>
            <a:off x="3372067" y="2828819"/>
            <a:ext cx="10045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Oval 6">
            <a:extLst>
              <a:ext uri="{FF2B5EF4-FFF2-40B4-BE49-F238E27FC236}">
                <a16:creationId xmlns:a16="http://schemas.microsoft.com/office/drawing/2014/main" id="{F5CD63D1-C4A8-4D16-8EB0-82DC1F2A8793}"/>
              </a:ext>
            </a:extLst>
          </p:cNvPr>
          <p:cNvSpPr/>
          <p:nvPr/>
        </p:nvSpPr>
        <p:spPr>
          <a:xfrm>
            <a:off x="7082767" y="4292710"/>
            <a:ext cx="1676400" cy="631243"/>
          </a:xfrm>
          <a:prstGeom prst="ellipse">
            <a:avLst/>
          </a:prstGeom>
          <a:no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MY" dirty="0">
                <a:ln w="0"/>
                <a:solidFill>
                  <a:schemeClr val="tx1"/>
                </a:solidFill>
                <a:effectLst>
                  <a:outerShdw blurRad="38100" dist="19050" dir="2700000" algn="tl" rotWithShape="0">
                    <a:schemeClr val="dk1">
                      <a:alpha val="40000"/>
                    </a:schemeClr>
                  </a:outerShdw>
                </a:effectLst>
              </a:rPr>
              <a:t>Files</a:t>
            </a:r>
          </a:p>
        </p:txBody>
      </p:sp>
      <p:sp>
        <p:nvSpPr>
          <p:cNvPr id="27" name="TextBox 26">
            <a:extLst>
              <a:ext uri="{FF2B5EF4-FFF2-40B4-BE49-F238E27FC236}">
                <a16:creationId xmlns:a16="http://schemas.microsoft.com/office/drawing/2014/main" id="{8D9FF01A-9753-43A2-B3F8-83A5027EE67A}"/>
              </a:ext>
            </a:extLst>
          </p:cNvPr>
          <p:cNvSpPr txBox="1"/>
          <p:nvPr/>
        </p:nvSpPr>
        <p:spPr>
          <a:xfrm>
            <a:off x="392507" y="1962415"/>
            <a:ext cx="761747" cy="369332"/>
          </a:xfrm>
          <a:prstGeom prst="rect">
            <a:avLst/>
          </a:prstGeom>
          <a:noFill/>
        </p:spPr>
        <p:txBody>
          <a:bodyPr wrap="none" rtlCol="0">
            <a:spAutoFit/>
          </a:bodyPr>
          <a:lstStyle/>
          <a:p>
            <a:r>
              <a:rPr lang="en-MY" dirty="0"/>
              <a:t>Stack</a:t>
            </a:r>
          </a:p>
        </p:txBody>
      </p:sp>
      <p:sp>
        <p:nvSpPr>
          <p:cNvPr id="30" name="Rectangle 29">
            <a:extLst>
              <a:ext uri="{FF2B5EF4-FFF2-40B4-BE49-F238E27FC236}">
                <a16:creationId xmlns:a16="http://schemas.microsoft.com/office/drawing/2014/main" id="{B3BA3EEB-2A0C-4326-88E5-E0F6CD816361}"/>
              </a:ext>
            </a:extLst>
          </p:cNvPr>
          <p:cNvSpPr/>
          <p:nvPr/>
        </p:nvSpPr>
        <p:spPr>
          <a:xfrm>
            <a:off x="1779626" y="469673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31" name="Rectangle 30">
            <a:extLst>
              <a:ext uri="{FF2B5EF4-FFF2-40B4-BE49-F238E27FC236}">
                <a16:creationId xmlns:a16="http://schemas.microsoft.com/office/drawing/2014/main" id="{3FD3B82D-89E7-4AB4-8654-0044A5D277C3}"/>
              </a:ext>
            </a:extLst>
          </p:cNvPr>
          <p:cNvSpPr/>
          <p:nvPr/>
        </p:nvSpPr>
        <p:spPr>
          <a:xfrm>
            <a:off x="76200" y="4341189"/>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32" name="Rectangle 31">
            <a:extLst>
              <a:ext uri="{FF2B5EF4-FFF2-40B4-BE49-F238E27FC236}">
                <a16:creationId xmlns:a16="http://schemas.microsoft.com/office/drawing/2014/main" id="{C179FAFB-036B-4E17-95B6-C6865508B61D}"/>
              </a:ext>
            </a:extLst>
          </p:cNvPr>
          <p:cNvSpPr/>
          <p:nvPr/>
        </p:nvSpPr>
        <p:spPr>
          <a:xfrm>
            <a:off x="76200" y="4692388"/>
            <a:ext cx="1524000" cy="722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33" name="Rectangle 32">
            <a:extLst>
              <a:ext uri="{FF2B5EF4-FFF2-40B4-BE49-F238E27FC236}">
                <a16:creationId xmlns:a16="http://schemas.microsoft.com/office/drawing/2014/main" id="{E8A87AE5-A1B2-4AAE-AB58-877EEDD3B7B3}"/>
              </a:ext>
            </a:extLst>
          </p:cNvPr>
          <p:cNvSpPr/>
          <p:nvPr/>
        </p:nvSpPr>
        <p:spPr>
          <a:xfrm>
            <a:off x="76200" y="5460887"/>
            <a:ext cx="1524000" cy="304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34" name="TextBox 33">
            <a:extLst>
              <a:ext uri="{FF2B5EF4-FFF2-40B4-BE49-F238E27FC236}">
                <a16:creationId xmlns:a16="http://schemas.microsoft.com/office/drawing/2014/main" id="{A0CFAE3D-CF93-4745-B874-12DBDD8681CB}"/>
              </a:ext>
            </a:extLst>
          </p:cNvPr>
          <p:cNvSpPr txBox="1"/>
          <p:nvPr/>
        </p:nvSpPr>
        <p:spPr>
          <a:xfrm>
            <a:off x="1672870" y="4249341"/>
            <a:ext cx="2044149" cy="369332"/>
          </a:xfrm>
          <a:prstGeom prst="rect">
            <a:avLst/>
          </a:prstGeom>
          <a:noFill/>
        </p:spPr>
        <p:txBody>
          <a:bodyPr wrap="none" rtlCol="0">
            <a:spAutoFit/>
          </a:bodyPr>
          <a:lstStyle/>
          <a:p>
            <a:r>
              <a:rPr lang="en-MY" dirty="0"/>
              <a:t>Instruction Pointer</a:t>
            </a:r>
          </a:p>
        </p:txBody>
      </p:sp>
      <p:cxnSp>
        <p:nvCxnSpPr>
          <p:cNvPr id="35" name="Straight Arrow Connector 34">
            <a:extLst>
              <a:ext uri="{FF2B5EF4-FFF2-40B4-BE49-F238E27FC236}">
                <a16:creationId xmlns:a16="http://schemas.microsoft.com/office/drawing/2014/main" id="{7F23DCB6-0DC5-49C1-B9EA-60A0A8C10584}"/>
              </a:ext>
            </a:extLst>
          </p:cNvPr>
          <p:cNvCxnSpPr>
            <a:cxnSpLocks/>
            <a:stCxn id="30" idx="3"/>
            <a:endCxn id="37" idx="1"/>
          </p:cNvCxnSpPr>
          <p:nvPr/>
        </p:nvCxnSpPr>
        <p:spPr>
          <a:xfrm flipV="1">
            <a:off x="3303626" y="4840085"/>
            <a:ext cx="1068892" cy="90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E6537A40-751C-40F0-9CCA-AEE3B0FED311}"/>
              </a:ext>
            </a:extLst>
          </p:cNvPr>
          <p:cNvSpPr txBox="1"/>
          <p:nvPr/>
        </p:nvSpPr>
        <p:spPr>
          <a:xfrm>
            <a:off x="324066" y="3990973"/>
            <a:ext cx="761747" cy="369332"/>
          </a:xfrm>
          <a:prstGeom prst="rect">
            <a:avLst/>
          </a:prstGeom>
          <a:noFill/>
        </p:spPr>
        <p:txBody>
          <a:bodyPr wrap="none" rtlCol="0">
            <a:spAutoFit/>
          </a:bodyPr>
          <a:lstStyle/>
          <a:p>
            <a:r>
              <a:rPr lang="en-MY" dirty="0"/>
              <a:t>Stack</a:t>
            </a:r>
          </a:p>
        </p:txBody>
      </p:sp>
      <p:sp>
        <p:nvSpPr>
          <p:cNvPr id="37" name="Rectangle 36">
            <a:extLst>
              <a:ext uri="{FF2B5EF4-FFF2-40B4-BE49-F238E27FC236}">
                <a16:creationId xmlns:a16="http://schemas.microsoft.com/office/drawing/2014/main" id="{4D42ECF4-3C21-4C22-A7A0-49A5B520BBFB}"/>
              </a:ext>
            </a:extLst>
          </p:cNvPr>
          <p:cNvSpPr/>
          <p:nvPr/>
        </p:nvSpPr>
        <p:spPr>
          <a:xfrm>
            <a:off x="4372518" y="4668167"/>
            <a:ext cx="1524000" cy="34383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39" name="Rectangle 38">
            <a:extLst>
              <a:ext uri="{FF2B5EF4-FFF2-40B4-BE49-F238E27FC236}">
                <a16:creationId xmlns:a16="http://schemas.microsoft.com/office/drawing/2014/main" id="{EA92B4A7-85DC-4A06-92E7-301ECE581EA5}"/>
              </a:ext>
            </a:extLst>
          </p:cNvPr>
          <p:cNvSpPr/>
          <p:nvPr/>
        </p:nvSpPr>
        <p:spPr>
          <a:xfrm>
            <a:off x="83110" y="1918531"/>
            <a:ext cx="3803090" cy="1976268"/>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40" name="Rectangle 39">
            <a:extLst>
              <a:ext uri="{FF2B5EF4-FFF2-40B4-BE49-F238E27FC236}">
                <a16:creationId xmlns:a16="http://schemas.microsoft.com/office/drawing/2014/main" id="{C6D8DBEC-29E3-4E2E-A371-80E61900C63F}"/>
              </a:ext>
            </a:extLst>
          </p:cNvPr>
          <p:cNvSpPr/>
          <p:nvPr/>
        </p:nvSpPr>
        <p:spPr>
          <a:xfrm>
            <a:off x="71262" y="3979200"/>
            <a:ext cx="3803090" cy="1976268"/>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28" name="Rectangle 27">
            <a:extLst>
              <a:ext uri="{FF2B5EF4-FFF2-40B4-BE49-F238E27FC236}">
                <a16:creationId xmlns:a16="http://schemas.microsoft.com/office/drawing/2014/main" id="{4C12A728-76B5-4F19-9E98-3DF1AF575BFD}"/>
              </a:ext>
            </a:extLst>
          </p:cNvPr>
          <p:cNvSpPr/>
          <p:nvPr/>
        </p:nvSpPr>
        <p:spPr>
          <a:xfrm>
            <a:off x="2922752" y="1925411"/>
            <a:ext cx="915635" cy="369332"/>
          </a:xfrm>
          <a:prstGeom prst="rect">
            <a:avLst/>
          </a:prstGeom>
        </p:spPr>
        <p:txBody>
          <a:bodyPr wrap="none">
            <a:spAutoFit/>
          </a:bodyPr>
          <a:lstStyle/>
          <a:p>
            <a:r>
              <a:rPr lang="en-MY" dirty="0"/>
              <a:t>Thread</a:t>
            </a:r>
          </a:p>
        </p:txBody>
      </p:sp>
      <p:sp>
        <p:nvSpPr>
          <p:cNvPr id="42" name="Rectangle 41">
            <a:extLst>
              <a:ext uri="{FF2B5EF4-FFF2-40B4-BE49-F238E27FC236}">
                <a16:creationId xmlns:a16="http://schemas.microsoft.com/office/drawing/2014/main" id="{478BF5BF-7C85-4741-94DC-515B9592FC5D}"/>
              </a:ext>
            </a:extLst>
          </p:cNvPr>
          <p:cNvSpPr/>
          <p:nvPr/>
        </p:nvSpPr>
        <p:spPr>
          <a:xfrm>
            <a:off x="2942415" y="3953478"/>
            <a:ext cx="915635" cy="369332"/>
          </a:xfrm>
          <a:prstGeom prst="rect">
            <a:avLst/>
          </a:prstGeom>
        </p:spPr>
        <p:txBody>
          <a:bodyPr wrap="none">
            <a:spAutoFit/>
          </a:bodyPr>
          <a:lstStyle/>
          <a:p>
            <a:r>
              <a:rPr lang="en-MY" dirty="0"/>
              <a:t>Thread</a:t>
            </a:r>
          </a:p>
        </p:txBody>
      </p:sp>
      <p:sp>
        <p:nvSpPr>
          <p:cNvPr id="43" name="Text Box 11">
            <a:extLst>
              <a:ext uri="{FF2B5EF4-FFF2-40B4-BE49-F238E27FC236}">
                <a16:creationId xmlns:a16="http://schemas.microsoft.com/office/drawing/2014/main" id="{20446BD2-6F58-46A2-ABF5-3FDE59DC4888}"/>
              </a:ext>
            </a:extLst>
          </p:cNvPr>
          <p:cNvSpPr txBox="1">
            <a:spLocks noChangeArrowheads="1"/>
          </p:cNvSpPr>
          <p:nvPr/>
        </p:nvSpPr>
        <p:spPr bwMode="auto">
          <a:xfrm>
            <a:off x="-17664" y="5971420"/>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ltLang="en-US" sz="1600" dirty="0">
                <a:latin typeface="Times New Roman" panose="02020603050405020304" pitchFamily="18" charset="0"/>
              </a:rPr>
              <a:t>Each thread has its own instruction pointer pointing to the next instruction of the thread to be executed. Each thread needs its own stack and also stores information regarding registers but shares the code and other parts. A process can have more than one thread.</a:t>
            </a:r>
          </a:p>
        </p:txBody>
      </p:sp>
    </p:spTree>
    <p:extLst>
      <p:ext uri="{BB962C8B-B14F-4D97-AF65-F5344CB8AC3E}">
        <p14:creationId xmlns:p14="http://schemas.microsoft.com/office/powerpoint/2010/main" val="60411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3">
            <a:extLst>
              <a:ext uri="{FF2B5EF4-FFF2-40B4-BE49-F238E27FC236}">
                <a16:creationId xmlns:a16="http://schemas.microsoft.com/office/drawing/2014/main" id="{CA2DC4BF-7E71-4E16-A30E-55BEFCC3FB14}"/>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spcBef>
                  <a:spcPct val="0"/>
                </a:spcBef>
                <a:buFontTx/>
                <a:buNone/>
              </a:pPr>
              <a:t>12</a:t>
            </a:fld>
            <a:endParaRPr lang="en-US" altLang="en-US" sz="1000"/>
          </a:p>
        </p:txBody>
      </p:sp>
      <p:sp>
        <p:nvSpPr>
          <p:cNvPr id="23556" name="Text Box 2">
            <a:extLst>
              <a:ext uri="{FF2B5EF4-FFF2-40B4-BE49-F238E27FC236}">
                <a16:creationId xmlns:a16="http://schemas.microsoft.com/office/drawing/2014/main" id="{60F4841C-406A-4F11-A902-C8DCCD85D5CE}"/>
              </a:ext>
            </a:extLst>
          </p:cNvPr>
          <p:cNvSpPr txBox="1">
            <a:spLocks noChangeArrowheads="1"/>
          </p:cNvSpPr>
          <p:nvPr/>
        </p:nvSpPr>
        <p:spPr bwMode="auto">
          <a:xfrm>
            <a:off x="685800" y="1295400"/>
            <a:ext cx="80772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Creation of threads is faster than creation of processes.</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A thread will immediately have access to shared global variables.</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Synchronization of threads can be done much more efficiently than synchronization of processes.</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Whenever an activity of thread is delayed or blocked, such as waiting for I/O, another thread can take over.</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Multithreading also helps alleviate the long latency of message passing; the system can switch rapidly from one thread to another while waiting for messages and provides a powerful mechanism for latency hiding.</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Examples of multithreaded operating systems include SUN Solaris and Windows NT</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A widely available standard is </a:t>
            </a:r>
            <a:r>
              <a:rPr lang="en-US" altLang="en-US" sz="2000" b="1" dirty="0">
                <a:latin typeface="Times New Roman" panose="02020603050405020304" pitchFamily="18" charset="0"/>
              </a:rPr>
              <a:t>PTHREADS</a:t>
            </a:r>
            <a:r>
              <a:rPr lang="en-US" altLang="en-US" sz="2000" dirty="0">
                <a:latin typeface="Times New Roman" panose="02020603050405020304" pitchFamily="18" charset="0"/>
              </a:rPr>
              <a:t> (IEEE Portable Operating Systems Interface, POSIX, Section 1003.1 )</a:t>
            </a:r>
          </a:p>
        </p:txBody>
      </p:sp>
      <p:sp>
        <p:nvSpPr>
          <p:cNvPr id="6" name="Rectangle 3">
            <a:extLst>
              <a:ext uri="{FF2B5EF4-FFF2-40B4-BE49-F238E27FC236}">
                <a16:creationId xmlns:a16="http://schemas.microsoft.com/office/drawing/2014/main" id="{84E84EED-68C4-455A-A842-033DCC9813E6}"/>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a:extLst>
              <a:ext uri="{FF2B5EF4-FFF2-40B4-BE49-F238E27FC236}">
                <a16:creationId xmlns:a16="http://schemas.microsoft.com/office/drawing/2014/main" id="{950938E5-DC96-475C-A8F4-C77B654822A1}"/>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D7FDAF-D45C-44A3-B986-CCD32CE8901D}" type="slidenum">
              <a:rPr lang="en-US" altLang="en-US" sz="1000"/>
              <a:pPr>
                <a:spcBef>
                  <a:spcPct val="0"/>
                </a:spcBef>
                <a:buFontTx/>
                <a:buNone/>
              </a:pPr>
              <a:t>13</a:t>
            </a:fld>
            <a:endParaRPr lang="en-US" altLang="en-US" sz="1000"/>
          </a:p>
        </p:txBody>
      </p:sp>
      <p:sp>
        <p:nvSpPr>
          <p:cNvPr id="7172" name="Text Box 2">
            <a:extLst>
              <a:ext uri="{FF2B5EF4-FFF2-40B4-BE49-F238E27FC236}">
                <a16:creationId xmlns:a16="http://schemas.microsoft.com/office/drawing/2014/main" id="{3B3BCD49-3720-4E18-BC1E-16B5C81D314D}"/>
              </a:ext>
            </a:extLst>
          </p:cNvPr>
          <p:cNvSpPr txBox="1">
            <a:spLocks noChangeArrowheads="1"/>
          </p:cNvSpPr>
          <p:nvPr/>
        </p:nvSpPr>
        <p:spPr bwMode="auto">
          <a:xfrm>
            <a:off x="3668493" y="422641"/>
            <a:ext cx="1709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Threads</a:t>
            </a:r>
            <a:endParaRPr lang="en-US" altLang="en-US" sz="2800" dirty="0">
              <a:latin typeface="Times New Roman" panose="02020603050405020304" pitchFamily="18" charset="0"/>
            </a:endParaRPr>
          </a:p>
        </p:txBody>
      </p:sp>
      <p:sp>
        <p:nvSpPr>
          <p:cNvPr id="7173" name="Rectangle 7">
            <a:extLst>
              <a:ext uri="{FF2B5EF4-FFF2-40B4-BE49-F238E27FC236}">
                <a16:creationId xmlns:a16="http://schemas.microsoft.com/office/drawing/2014/main" id="{49247F20-F614-405C-9EEA-62575886A6AB}"/>
              </a:ext>
            </a:extLst>
          </p:cNvPr>
          <p:cNvSpPr>
            <a:spLocks noChangeArrowheads="1"/>
          </p:cNvSpPr>
          <p:nvPr/>
        </p:nvSpPr>
        <p:spPr bwMode="auto">
          <a:xfrm>
            <a:off x="533400" y="1041765"/>
            <a:ext cx="8077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dirty="0">
                <a:latin typeface="Times New Roman" panose="02020603050405020304" pitchFamily="18" charset="0"/>
              </a:rPr>
              <a:t>In shared address space architecture, communication is implicitly specified since some (or all) of the memory is accessible to all the processors. Consequently, programming paradigms for shared address space machines focus on constructs for expressing concurrency and synchronization along with techniques for minimizing associated overheads.</a:t>
            </a:r>
          </a:p>
        </p:txBody>
      </p:sp>
      <p:sp>
        <p:nvSpPr>
          <p:cNvPr id="7174" name="Rectangle 8">
            <a:extLst>
              <a:ext uri="{FF2B5EF4-FFF2-40B4-BE49-F238E27FC236}">
                <a16:creationId xmlns:a16="http://schemas.microsoft.com/office/drawing/2014/main" id="{8E3786CA-43B1-4009-8CCB-C6EC83703BED}"/>
              </a:ext>
            </a:extLst>
          </p:cNvPr>
          <p:cNvSpPr>
            <a:spLocks noChangeArrowheads="1"/>
          </p:cNvSpPr>
          <p:nvPr/>
        </p:nvSpPr>
        <p:spPr bwMode="auto">
          <a:xfrm>
            <a:off x="295182" y="3848100"/>
            <a:ext cx="1371600" cy="1295400"/>
          </a:xfrm>
          <a:prstGeom prst="rect">
            <a:avLst/>
          </a:prstGeom>
          <a:solidFill>
            <a:srgbClr val="FFCC00"/>
          </a:solidFill>
          <a:ln w="9525">
            <a:solidFill>
              <a:srgbClr val="FFCC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tx2"/>
                </a:solidFill>
                <a:latin typeface="Times New Roman" panose="02020603050405020304" pitchFamily="18" charset="0"/>
              </a:rPr>
              <a:t>Concurrency vs. Parallelism</a:t>
            </a:r>
          </a:p>
        </p:txBody>
      </p:sp>
      <p:grpSp>
        <p:nvGrpSpPr>
          <p:cNvPr id="7175" name="Group 40">
            <a:extLst>
              <a:ext uri="{FF2B5EF4-FFF2-40B4-BE49-F238E27FC236}">
                <a16:creationId xmlns:a16="http://schemas.microsoft.com/office/drawing/2014/main" id="{0E95C5E4-502A-459D-9637-51A688F65342}"/>
              </a:ext>
            </a:extLst>
          </p:cNvPr>
          <p:cNvGrpSpPr>
            <a:grpSpLocks/>
          </p:cNvGrpSpPr>
          <p:nvPr/>
        </p:nvGrpSpPr>
        <p:grpSpPr bwMode="auto">
          <a:xfrm>
            <a:off x="1416050" y="3165475"/>
            <a:ext cx="6704013" cy="3235325"/>
            <a:chOff x="1084" y="1802"/>
            <a:chExt cx="4223" cy="2038"/>
          </a:xfrm>
        </p:grpSpPr>
        <p:sp>
          <p:nvSpPr>
            <p:cNvPr id="7176" name="Rectangle 9">
              <a:extLst>
                <a:ext uri="{FF2B5EF4-FFF2-40B4-BE49-F238E27FC236}">
                  <a16:creationId xmlns:a16="http://schemas.microsoft.com/office/drawing/2014/main" id="{0485F3E3-08E8-47F3-8361-4535283896E2}"/>
                </a:ext>
              </a:extLst>
            </p:cNvPr>
            <p:cNvSpPr>
              <a:spLocks noChangeArrowheads="1"/>
            </p:cNvSpPr>
            <p:nvPr/>
          </p:nvSpPr>
          <p:spPr bwMode="auto">
            <a:xfrm>
              <a:off x="1084" y="1802"/>
              <a:ext cx="4036"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buClr>
                  <a:schemeClr val="accent1"/>
                </a:buClr>
                <a:buSzPct val="75000"/>
                <a:buFont typeface="Wingdings" panose="05000000000000000000" pitchFamily="2" charset="2"/>
                <a:buChar char="n"/>
              </a:pPr>
              <a:r>
                <a:rPr lang="en-US" altLang="en-US" sz="2000" dirty="0">
                  <a:latin typeface="Times New Roman" panose="02020603050405020304" pitchFamily="18" charset="0"/>
                </a:rPr>
                <a:t>Concurrency: two or more threads are </a:t>
              </a:r>
              <a:r>
                <a:rPr lang="en-US" altLang="en-US" sz="2000" u="sng" dirty="0">
                  <a:latin typeface="Times New Roman" panose="02020603050405020304" pitchFamily="18" charset="0"/>
                </a:rPr>
                <a:t>in progress</a:t>
              </a:r>
              <a:r>
                <a:rPr lang="en-US" altLang="en-US" sz="2000" dirty="0">
                  <a:latin typeface="Times New Roman" panose="02020603050405020304" pitchFamily="18" charset="0"/>
                </a:rPr>
                <a:t> at the same time:</a:t>
              </a:r>
            </a:p>
            <a:p>
              <a:pPr eaLnBrk="1" hangingPunct="1">
                <a:buClr>
                  <a:schemeClr val="folHlink"/>
                </a:buClr>
                <a:buSzPct val="90000"/>
                <a:buFont typeface="Wingdings" panose="05000000000000000000" pitchFamily="2" charset="2"/>
                <a:buChar char="n"/>
              </a:pPr>
              <a:endParaRPr lang="de-DE" altLang="en-US" sz="2000" dirty="0">
                <a:latin typeface="Times New Roman" panose="02020603050405020304" pitchFamily="18" charset="0"/>
              </a:endParaRPr>
            </a:p>
            <a:p>
              <a:pPr eaLnBrk="1" hangingPunct="1">
                <a:buClr>
                  <a:schemeClr val="folHlink"/>
                </a:buClr>
                <a:buSzPct val="90000"/>
                <a:buFont typeface="Wingdings" panose="05000000000000000000" pitchFamily="2" charset="2"/>
                <a:buNone/>
              </a:pPr>
              <a:br>
                <a:rPr lang="en-US" altLang="en-US" sz="2000" dirty="0">
                  <a:latin typeface="Times New Roman" panose="02020603050405020304" pitchFamily="18" charset="0"/>
                </a:rPr>
              </a:br>
              <a:endParaRPr lang="en-US" altLang="en-US" sz="2000" dirty="0">
                <a:latin typeface="Times New Roman" panose="02020603050405020304" pitchFamily="18" charset="0"/>
              </a:endParaRPr>
            </a:p>
            <a:p>
              <a:pPr lvl="1" eaLnBrk="1" hangingPunct="1">
                <a:buClr>
                  <a:schemeClr val="accent1"/>
                </a:buClr>
                <a:buSzPct val="75000"/>
                <a:buFont typeface="Wingdings" panose="05000000000000000000" pitchFamily="2" charset="2"/>
                <a:buChar char="n"/>
              </a:pPr>
              <a:r>
                <a:rPr lang="en-US" altLang="en-US" sz="2000" dirty="0">
                  <a:latin typeface="Times New Roman" panose="02020603050405020304" pitchFamily="18" charset="0"/>
                </a:rPr>
                <a:t>Parallelism: two or more threads are executing at the same time</a:t>
              </a:r>
            </a:p>
          </p:txBody>
        </p:sp>
        <p:grpSp>
          <p:nvGrpSpPr>
            <p:cNvPr id="7177" name="Group 10">
              <a:extLst>
                <a:ext uri="{FF2B5EF4-FFF2-40B4-BE49-F238E27FC236}">
                  <a16:creationId xmlns:a16="http://schemas.microsoft.com/office/drawing/2014/main" id="{49AE8C28-72C8-4EEE-8D56-FA9A13C1AC73}"/>
                </a:ext>
              </a:extLst>
            </p:cNvPr>
            <p:cNvGrpSpPr>
              <a:grpSpLocks/>
            </p:cNvGrpSpPr>
            <p:nvPr/>
          </p:nvGrpSpPr>
          <p:grpSpPr bwMode="auto">
            <a:xfrm>
              <a:off x="2283" y="2400"/>
              <a:ext cx="3024" cy="240"/>
              <a:chOff x="1584" y="1776"/>
              <a:chExt cx="3888" cy="384"/>
            </a:xfrm>
          </p:grpSpPr>
          <p:sp>
            <p:nvSpPr>
              <p:cNvPr id="7199" name="Line 11">
                <a:extLst>
                  <a:ext uri="{FF2B5EF4-FFF2-40B4-BE49-F238E27FC236}">
                    <a16:creationId xmlns:a16="http://schemas.microsoft.com/office/drawing/2014/main" id="{1D38E30A-91DF-4E24-9D66-BE669C68DA47}"/>
                  </a:ext>
                </a:extLst>
              </p:cNvPr>
              <p:cNvSpPr>
                <a:spLocks noChangeShapeType="1"/>
              </p:cNvSpPr>
              <p:nvPr/>
            </p:nvSpPr>
            <p:spPr bwMode="auto">
              <a:xfrm>
                <a:off x="1584" y="1824"/>
                <a:ext cx="3888"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MY"/>
              </a:p>
            </p:txBody>
          </p:sp>
          <p:sp>
            <p:nvSpPr>
              <p:cNvPr id="7200" name="Line 12">
                <a:extLst>
                  <a:ext uri="{FF2B5EF4-FFF2-40B4-BE49-F238E27FC236}">
                    <a16:creationId xmlns:a16="http://schemas.microsoft.com/office/drawing/2014/main" id="{F6C27427-FC87-444F-9EE2-D4E2EAECA179}"/>
                  </a:ext>
                </a:extLst>
              </p:cNvPr>
              <p:cNvSpPr>
                <a:spLocks noChangeShapeType="1"/>
              </p:cNvSpPr>
              <p:nvPr/>
            </p:nvSpPr>
            <p:spPr bwMode="auto">
              <a:xfrm>
                <a:off x="1584" y="2112"/>
                <a:ext cx="3888"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MY"/>
              </a:p>
            </p:txBody>
          </p:sp>
          <p:sp>
            <p:nvSpPr>
              <p:cNvPr id="7201" name="Rectangle 13">
                <a:extLst>
                  <a:ext uri="{FF2B5EF4-FFF2-40B4-BE49-F238E27FC236}">
                    <a16:creationId xmlns:a16="http://schemas.microsoft.com/office/drawing/2014/main" id="{3B7B1A53-DFBD-4E7C-AB31-7EFA4C3C526F}"/>
                  </a:ext>
                </a:extLst>
              </p:cNvPr>
              <p:cNvSpPr>
                <a:spLocks noChangeArrowheads="1"/>
              </p:cNvSpPr>
              <p:nvPr/>
            </p:nvSpPr>
            <p:spPr bwMode="auto">
              <a:xfrm>
                <a:off x="1776" y="1776"/>
                <a:ext cx="672"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en-US" sz="1800">
                  <a:solidFill>
                    <a:schemeClr val="tx2"/>
                  </a:solidFill>
                </a:endParaRPr>
              </a:p>
            </p:txBody>
          </p:sp>
          <p:sp>
            <p:nvSpPr>
              <p:cNvPr id="7202" name="Rectangle 14">
                <a:extLst>
                  <a:ext uri="{FF2B5EF4-FFF2-40B4-BE49-F238E27FC236}">
                    <a16:creationId xmlns:a16="http://schemas.microsoft.com/office/drawing/2014/main" id="{A73714F6-F5C0-4088-8F69-186319BC7CDC}"/>
                  </a:ext>
                </a:extLst>
              </p:cNvPr>
              <p:cNvSpPr>
                <a:spLocks noChangeArrowheads="1"/>
              </p:cNvSpPr>
              <p:nvPr/>
            </p:nvSpPr>
            <p:spPr bwMode="auto">
              <a:xfrm>
                <a:off x="2448" y="2064"/>
                <a:ext cx="720" cy="96"/>
              </a:xfrm>
              <a:prstGeom prst="rect">
                <a:avLst/>
              </a:prstGeom>
              <a:solidFill>
                <a:schemeClr val="tx2"/>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7203" name="Rectangle 15">
                <a:extLst>
                  <a:ext uri="{FF2B5EF4-FFF2-40B4-BE49-F238E27FC236}">
                    <a16:creationId xmlns:a16="http://schemas.microsoft.com/office/drawing/2014/main" id="{F4FBEF6F-6FC5-4AAE-AD68-1F2E357DE834}"/>
                  </a:ext>
                </a:extLst>
              </p:cNvPr>
              <p:cNvSpPr>
                <a:spLocks noChangeArrowheads="1"/>
              </p:cNvSpPr>
              <p:nvPr/>
            </p:nvSpPr>
            <p:spPr bwMode="auto">
              <a:xfrm>
                <a:off x="3168" y="1776"/>
                <a:ext cx="144"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en-US" sz="1800">
                  <a:solidFill>
                    <a:schemeClr val="tx2"/>
                  </a:solidFill>
                </a:endParaRPr>
              </a:p>
            </p:txBody>
          </p:sp>
          <p:sp>
            <p:nvSpPr>
              <p:cNvPr id="7204" name="Rectangle 16">
                <a:extLst>
                  <a:ext uri="{FF2B5EF4-FFF2-40B4-BE49-F238E27FC236}">
                    <a16:creationId xmlns:a16="http://schemas.microsoft.com/office/drawing/2014/main" id="{E9494F10-1DDB-4D98-B452-71AAD1BCCFD1}"/>
                  </a:ext>
                </a:extLst>
              </p:cNvPr>
              <p:cNvSpPr>
                <a:spLocks noChangeArrowheads="1"/>
              </p:cNvSpPr>
              <p:nvPr/>
            </p:nvSpPr>
            <p:spPr bwMode="auto">
              <a:xfrm>
                <a:off x="3312" y="2064"/>
                <a:ext cx="1200" cy="96"/>
              </a:xfrm>
              <a:prstGeom prst="rect">
                <a:avLst/>
              </a:prstGeom>
              <a:solidFill>
                <a:schemeClr val="tx2"/>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7205" name="Rectangle 17">
                <a:extLst>
                  <a:ext uri="{FF2B5EF4-FFF2-40B4-BE49-F238E27FC236}">
                    <a16:creationId xmlns:a16="http://schemas.microsoft.com/office/drawing/2014/main" id="{4BF808F3-8107-4C78-9100-AA3579095772}"/>
                  </a:ext>
                </a:extLst>
              </p:cNvPr>
              <p:cNvSpPr>
                <a:spLocks noChangeArrowheads="1"/>
              </p:cNvSpPr>
              <p:nvPr/>
            </p:nvSpPr>
            <p:spPr bwMode="auto">
              <a:xfrm>
                <a:off x="4512" y="1776"/>
                <a:ext cx="720"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grpSp>
        <p:grpSp>
          <p:nvGrpSpPr>
            <p:cNvPr id="7178" name="Group 18">
              <a:extLst>
                <a:ext uri="{FF2B5EF4-FFF2-40B4-BE49-F238E27FC236}">
                  <a16:creationId xmlns:a16="http://schemas.microsoft.com/office/drawing/2014/main" id="{6404056A-71A9-4516-9398-F622BD04E98E}"/>
                </a:ext>
              </a:extLst>
            </p:cNvPr>
            <p:cNvGrpSpPr>
              <a:grpSpLocks/>
            </p:cNvGrpSpPr>
            <p:nvPr/>
          </p:nvGrpSpPr>
          <p:grpSpPr bwMode="auto">
            <a:xfrm>
              <a:off x="2304" y="3504"/>
              <a:ext cx="1824" cy="240"/>
              <a:chOff x="1584" y="3024"/>
              <a:chExt cx="2256" cy="384"/>
            </a:xfrm>
          </p:grpSpPr>
          <p:sp>
            <p:nvSpPr>
              <p:cNvPr id="7192" name="Line 19">
                <a:extLst>
                  <a:ext uri="{FF2B5EF4-FFF2-40B4-BE49-F238E27FC236}">
                    <a16:creationId xmlns:a16="http://schemas.microsoft.com/office/drawing/2014/main" id="{E75A433B-8CF1-4A47-9167-FCB3C41A55BF}"/>
                  </a:ext>
                </a:extLst>
              </p:cNvPr>
              <p:cNvSpPr>
                <a:spLocks noChangeShapeType="1"/>
              </p:cNvSpPr>
              <p:nvPr/>
            </p:nvSpPr>
            <p:spPr bwMode="auto">
              <a:xfrm>
                <a:off x="1584" y="3360"/>
                <a:ext cx="2256"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MY"/>
              </a:p>
            </p:txBody>
          </p:sp>
          <p:sp>
            <p:nvSpPr>
              <p:cNvPr id="7193" name="Line 20">
                <a:extLst>
                  <a:ext uri="{FF2B5EF4-FFF2-40B4-BE49-F238E27FC236}">
                    <a16:creationId xmlns:a16="http://schemas.microsoft.com/office/drawing/2014/main" id="{9F20E9C3-B3DC-45FA-915D-28FD817F3A1E}"/>
                  </a:ext>
                </a:extLst>
              </p:cNvPr>
              <p:cNvSpPr>
                <a:spLocks noChangeShapeType="1"/>
              </p:cNvSpPr>
              <p:nvPr/>
            </p:nvSpPr>
            <p:spPr bwMode="auto">
              <a:xfrm>
                <a:off x="1584" y="3072"/>
                <a:ext cx="2256"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MY"/>
              </a:p>
            </p:txBody>
          </p:sp>
          <p:sp>
            <p:nvSpPr>
              <p:cNvPr id="7194" name="Rectangle 21">
                <a:extLst>
                  <a:ext uri="{FF2B5EF4-FFF2-40B4-BE49-F238E27FC236}">
                    <a16:creationId xmlns:a16="http://schemas.microsoft.com/office/drawing/2014/main" id="{938D0FFD-F24D-4E8F-8AC2-157F67FD40AF}"/>
                  </a:ext>
                </a:extLst>
              </p:cNvPr>
              <p:cNvSpPr>
                <a:spLocks noChangeArrowheads="1"/>
              </p:cNvSpPr>
              <p:nvPr/>
            </p:nvSpPr>
            <p:spPr bwMode="auto">
              <a:xfrm>
                <a:off x="1776" y="3024"/>
                <a:ext cx="672"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en-US" sz="1800">
                  <a:solidFill>
                    <a:schemeClr val="tx2"/>
                  </a:solidFill>
                </a:endParaRPr>
              </a:p>
            </p:txBody>
          </p:sp>
          <p:sp>
            <p:nvSpPr>
              <p:cNvPr id="7195" name="Rectangle 22">
                <a:extLst>
                  <a:ext uri="{FF2B5EF4-FFF2-40B4-BE49-F238E27FC236}">
                    <a16:creationId xmlns:a16="http://schemas.microsoft.com/office/drawing/2014/main" id="{34A118E6-A68A-47A0-8B55-E2E4DC11398A}"/>
                  </a:ext>
                </a:extLst>
              </p:cNvPr>
              <p:cNvSpPr>
                <a:spLocks noChangeArrowheads="1"/>
              </p:cNvSpPr>
              <p:nvPr/>
            </p:nvSpPr>
            <p:spPr bwMode="auto">
              <a:xfrm>
                <a:off x="1776" y="3312"/>
                <a:ext cx="720" cy="96"/>
              </a:xfrm>
              <a:prstGeom prst="rect">
                <a:avLst/>
              </a:prstGeom>
              <a:solidFill>
                <a:schemeClr val="tx2"/>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7196" name="Rectangle 23">
                <a:extLst>
                  <a:ext uri="{FF2B5EF4-FFF2-40B4-BE49-F238E27FC236}">
                    <a16:creationId xmlns:a16="http://schemas.microsoft.com/office/drawing/2014/main" id="{A2648ECA-FD20-42A4-BF0D-7B56DF463AB0}"/>
                  </a:ext>
                </a:extLst>
              </p:cNvPr>
              <p:cNvSpPr>
                <a:spLocks noChangeArrowheads="1"/>
              </p:cNvSpPr>
              <p:nvPr/>
            </p:nvSpPr>
            <p:spPr bwMode="auto">
              <a:xfrm>
                <a:off x="2448" y="3024"/>
                <a:ext cx="144"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en-US" sz="1800">
                  <a:solidFill>
                    <a:schemeClr val="tx2"/>
                  </a:solidFill>
                </a:endParaRPr>
              </a:p>
            </p:txBody>
          </p:sp>
          <p:sp>
            <p:nvSpPr>
              <p:cNvPr id="7197" name="Rectangle 24">
                <a:extLst>
                  <a:ext uri="{FF2B5EF4-FFF2-40B4-BE49-F238E27FC236}">
                    <a16:creationId xmlns:a16="http://schemas.microsoft.com/office/drawing/2014/main" id="{BD9F702C-3091-4717-AFDD-59EA0F7B6210}"/>
                  </a:ext>
                </a:extLst>
              </p:cNvPr>
              <p:cNvSpPr>
                <a:spLocks noChangeArrowheads="1"/>
              </p:cNvSpPr>
              <p:nvPr/>
            </p:nvSpPr>
            <p:spPr bwMode="auto">
              <a:xfrm>
                <a:off x="2496" y="3312"/>
                <a:ext cx="1200" cy="96"/>
              </a:xfrm>
              <a:prstGeom prst="rect">
                <a:avLst/>
              </a:prstGeom>
              <a:solidFill>
                <a:schemeClr val="tx2"/>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7198" name="Rectangle 25">
                <a:extLst>
                  <a:ext uri="{FF2B5EF4-FFF2-40B4-BE49-F238E27FC236}">
                    <a16:creationId xmlns:a16="http://schemas.microsoft.com/office/drawing/2014/main" id="{23F3C4B9-4F61-4F38-8A39-CB4A8FAD7092}"/>
                  </a:ext>
                </a:extLst>
              </p:cNvPr>
              <p:cNvSpPr>
                <a:spLocks noChangeArrowheads="1"/>
              </p:cNvSpPr>
              <p:nvPr/>
            </p:nvSpPr>
            <p:spPr bwMode="auto">
              <a:xfrm>
                <a:off x="2592" y="3024"/>
                <a:ext cx="720"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grpSp>
        <p:grpSp>
          <p:nvGrpSpPr>
            <p:cNvPr id="7179" name="Group 26">
              <a:extLst>
                <a:ext uri="{FF2B5EF4-FFF2-40B4-BE49-F238E27FC236}">
                  <a16:creationId xmlns:a16="http://schemas.microsoft.com/office/drawing/2014/main" id="{6571078C-DA7F-430C-9915-0E2647F30AC2}"/>
                </a:ext>
              </a:extLst>
            </p:cNvPr>
            <p:cNvGrpSpPr>
              <a:grpSpLocks/>
            </p:cNvGrpSpPr>
            <p:nvPr/>
          </p:nvGrpSpPr>
          <p:grpSpPr bwMode="auto">
            <a:xfrm>
              <a:off x="1488" y="3408"/>
              <a:ext cx="747" cy="432"/>
              <a:chOff x="624" y="3024"/>
              <a:chExt cx="960" cy="684"/>
            </a:xfrm>
          </p:grpSpPr>
          <p:sp>
            <p:nvSpPr>
              <p:cNvPr id="144411" name="Text Box 27">
                <a:extLst>
                  <a:ext uri="{FF2B5EF4-FFF2-40B4-BE49-F238E27FC236}">
                    <a16:creationId xmlns:a16="http://schemas.microsoft.com/office/drawing/2014/main" id="{89278C88-A739-4160-BCA9-42CAF8A3563C}"/>
                  </a:ext>
                </a:extLst>
              </p:cNvPr>
              <p:cNvSpPr txBox="1">
                <a:spLocks noChangeArrowheads="1"/>
              </p:cNvSpPr>
              <p:nvPr/>
            </p:nvSpPr>
            <p:spPr bwMode="auto">
              <a:xfrm>
                <a:off x="624" y="3024"/>
                <a:ext cx="960" cy="396"/>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lang="en-US" sz="2000" b="1">
                    <a:solidFill>
                      <a:schemeClr val="accent1"/>
                    </a:solidFill>
                    <a:effectLst>
                      <a:outerShdw blurRad="38100" dist="38100" dir="2700000" algn="tl">
                        <a:srgbClr val="000000"/>
                      </a:outerShdw>
                    </a:effectLst>
                    <a:latin typeface="Times New Roman" charset="0"/>
                  </a:rPr>
                  <a:t>Thread 1</a:t>
                </a:r>
              </a:p>
            </p:txBody>
          </p:sp>
          <p:sp>
            <p:nvSpPr>
              <p:cNvPr id="144412" name="Text Box 28">
                <a:extLst>
                  <a:ext uri="{FF2B5EF4-FFF2-40B4-BE49-F238E27FC236}">
                    <a16:creationId xmlns:a16="http://schemas.microsoft.com/office/drawing/2014/main" id="{55DA7B26-D6FE-4456-B92E-DA1DEEAEC100}"/>
                  </a:ext>
                </a:extLst>
              </p:cNvPr>
              <p:cNvSpPr txBox="1">
                <a:spLocks noChangeArrowheads="1"/>
              </p:cNvSpPr>
              <p:nvPr/>
            </p:nvSpPr>
            <p:spPr bwMode="auto">
              <a:xfrm>
                <a:off x="624" y="3312"/>
                <a:ext cx="960" cy="396"/>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lang="en-US" sz="2000" b="1">
                    <a:solidFill>
                      <a:schemeClr val="tx2"/>
                    </a:solidFill>
                    <a:effectLst>
                      <a:outerShdw blurRad="38100" dist="38100" dir="2700000" algn="tl">
                        <a:srgbClr val="000000"/>
                      </a:outerShdw>
                    </a:effectLst>
                    <a:latin typeface="Times New Roman" charset="0"/>
                  </a:rPr>
                  <a:t>Thread 2</a:t>
                </a:r>
              </a:p>
            </p:txBody>
          </p:sp>
        </p:grpSp>
        <p:grpSp>
          <p:nvGrpSpPr>
            <p:cNvPr id="7180" name="Group 29">
              <a:extLst>
                <a:ext uri="{FF2B5EF4-FFF2-40B4-BE49-F238E27FC236}">
                  <a16:creationId xmlns:a16="http://schemas.microsoft.com/office/drawing/2014/main" id="{9A20088E-4D63-4214-9DAA-90EC5F60FB77}"/>
                </a:ext>
              </a:extLst>
            </p:cNvPr>
            <p:cNvGrpSpPr>
              <a:grpSpLocks/>
            </p:cNvGrpSpPr>
            <p:nvPr/>
          </p:nvGrpSpPr>
          <p:grpSpPr bwMode="auto">
            <a:xfrm>
              <a:off x="2283" y="2736"/>
              <a:ext cx="3024" cy="61"/>
              <a:chOff x="1584" y="2112"/>
              <a:chExt cx="3888" cy="96"/>
            </a:xfrm>
          </p:grpSpPr>
          <p:sp>
            <p:nvSpPr>
              <p:cNvPr id="7184" name="Line 30">
                <a:extLst>
                  <a:ext uri="{FF2B5EF4-FFF2-40B4-BE49-F238E27FC236}">
                    <a16:creationId xmlns:a16="http://schemas.microsoft.com/office/drawing/2014/main" id="{1271012E-7FC9-4439-86B3-EC0962E0092C}"/>
                  </a:ext>
                </a:extLst>
              </p:cNvPr>
              <p:cNvSpPr>
                <a:spLocks noChangeShapeType="1"/>
              </p:cNvSpPr>
              <p:nvPr/>
            </p:nvSpPr>
            <p:spPr bwMode="auto">
              <a:xfrm>
                <a:off x="1584" y="2160"/>
                <a:ext cx="3888"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MY"/>
              </a:p>
            </p:txBody>
          </p:sp>
          <p:sp>
            <p:nvSpPr>
              <p:cNvPr id="7185" name="Rectangle 31">
                <a:extLst>
                  <a:ext uri="{FF2B5EF4-FFF2-40B4-BE49-F238E27FC236}">
                    <a16:creationId xmlns:a16="http://schemas.microsoft.com/office/drawing/2014/main" id="{02ACE149-3E2E-485C-B56F-ACB16A05EC2E}"/>
                  </a:ext>
                </a:extLst>
              </p:cNvPr>
              <p:cNvSpPr>
                <a:spLocks noChangeArrowheads="1"/>
              </p:cNvSpPr>
              <p:nvPr/>
            </p:nvSpPr>
            <p:spPr bwMode="auto">
              <a:xfrm>
                <a:off x="1776" y="2112"/>
                <a:ext cx="672"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en-US" sz="1800">
                  <a:solidFill>
                    <a:schemeClr val="tx2"/>
                  </a:solidFill>
                </a:endParaRPr>
              </a:p>
            </p:txBody>
          </p:sp>
          <p:sp>
            <p:nvSpPr>
              <p:cNvPr id="7186" name="Rectangle 32">
                <a:extLst>
                  <a:ext uri="{FF2B5EF4-FFF2-40B4-BE49-F238E27FC236}">
                    <a16:creationId xmlns:a16="http://schemas.microsoft.com/office/drawing/2014/main" id="{B65A63E5-2A95-4C7B-BE34-0F05566C61FB}"/>
                  </a:ext>
                </a:extLst>
              </p:cNvPr>
              <p:cNvSpPr>
                <a:spLocks noChangeArrowheads="1"/>
              </p:cNvSpPr>
              <p:nvPr/>
            </p:nvSpPr>
            <p:spPr bwMode="auto">
              <a:xfrm>
                <a:off x="2448" y="2112"/>
                <a:ext cx="720" cy="96"/>
              </a:xfrm>
              <a:prstGeom prst="rect">
                <a:avLst/>
              </a:prstGeom>
              <a:solidFill>
                <a:schemeClr val="tx2"/>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7187" name="Rectangle 33">
                <a:extLst>
                  <a:ext uri="{FF2B5EF4-FFF2-40B4-BE49-F238E27FC236}">
                    <a16:creationId xmlns:a16="http://schemas.microsoft.com/office/drawing/2014/main" id="{AA845F2C-5F41-47F8-ABA1-015BDE38F3E3}"/>
                  </a:ext>
                </a:extLst>
              </p:cNvPr>
              <p:cNvSpPr>
                <a:spLocks noChangeArrowheads="1"/>
              </p:cNvSpPr>
              <p:nvPr/>
            </p:nvSpPr>
            <p:spPr bwMode="auto">
              <a:xfrm>
                <a:off x="3168" y="2112"/>
                <a:ext cx="144"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en-US" sz="1800">
                  <a:solidFill>
                    <a:schemeClr val="tx2"/>
                  </a:solidFill>
                </a:endParaRPr>
              </a:p>
            </p:txBody>
          </p:sp>
          <p:sp>
            <p:nvSpPr>
              <p:cNvPr id="7188" name="Rectangle 34">
                <a:extLst>
                  <a:ext uri="{FF2B5EF4-FFF2-40B4-BE49-F238E27FC236}">
                    <a16:creationId xmlns:a16="http://schemas.microsoft.com/office/drawing/2014/main" id="{B4CA523E-266D-448E-B52F-7AB66417F33B}"/>
                  </a:ext>
                </a:extLst>
              </p:cNvPr>
              <p:cNvSpPr>
                <a:spLocks noChangeArrowheads="1"/>
              </p:cNvSpPr>
              <p:nvPr/>
            </p:nvSpPr>
            <p:spPr bwMode="auto">
              <a:xfrm>
                <a:off x="3312" y="2112"/>
                <a:ext cx="1200" cy="96"/>
              </a:xfrm>
              <a:prstGeom prst="rect">
                <a:avLst/>
              </a:prstGeom>
              <a:solidFill>
                <a:schemeClr val="tx2"/>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7189" name="Rectangle 35">
                <a:extLst>
                  <a:ext uri="{FF2B5EF4-FFF2-40B4-BE49-F238E27FC236}">
                    <a16:creationId xmlns:a16="http://schemas.microsoft.com/office/drawing/2014/main" id="{976CF278-50FD-47B2-855E-70F2ECC8E166}"/>
                  </a:ext>
                </a:extLst>
              </p:cNvPr>
              <p:cNvSpPr>
                <a:spLocks noChangeArrowheads="1"/>
              </p:cNvSpPr>
              <p:nvPr/>
            </p:nvSpPr>
            <p:spPr bwMode="auto">
              <a:xfrm>
                <a:off x="4512" y="2112"/>
                <a:ext cx="720" cy="96"/>
              </a:xfrm>
              <a:prstGeom prst="rect">
                <a:avLst/>
              </a:prstGeom>
              <a:solidFill>
                <a:schemeClr val="accent1"/>
              </a:solidFill>
              <a:ln w="12700">
                <a:solidFill>
                  <a:schemeClr val="bg2"/>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grpSp>
        <p:grpSp>
          <p:nvGrpSpPr>
            <p:cNvPr id="7181" name="Group 36">
              <a:extLst>
                <a:ext uri="{FF2B5EF4-FFF2-40B4-BE49-F238E27FC236}">
                  <a16:creationId xmlns:a16="http://schemas.microsoft.com/office/drawing/2014/main" id="{B4503A76-B58C-48FA-9391-FAA7F0672FEF}"/>
                </a:ext>
              </a:extLst>
            </p:cNvPr>
            <p:cNvGrpSpPr>
              <a:grpSpLocks/>
            </p:cNvGrpSpPr>
            <p:nvPr/>
          </p:nvGrpSpPr>
          <p:grpSpPr bwMode="auto">
            <a:xfrm>
              <a:off x="1488" y="2256"/>
              <a:ext cx="747" cy="422"/>
              <a:chOff x="624" y="1728"/>
              <a:chExt cx="960" cy="708"/>
            </a:xfrm>
          </p:grpSpPr>
          <p:sp>
            <p:nvSpPr>
              <p:cNvPr id="144421" name="Text Box 37">
                <a:extLst>
                  <a:ext uri="{FF2B5EF4-FFF2-40B4-BE49-F238E27FC236}">
                    <a16:creationId xmlns:a16="http://schemas.microsoft.com/office/drawing/2014/main" id="{E7A36A88-73C9-4648-9133-CB3C256904FC}"/>
                  </a:ext>
                </a:extLst>
              </p:cNvPr>
              <p:cNvSpPr txBox="1">
                <a:spLocks noChangeArrowheads="1"/>
              </p:cNvSpPr>
              <p:nvPr/>
            </p:nvSpPr>
            <p:spPr bwMode="auto">
              <a:xfrm>
                <a:off x="624" y="1728"/>
                <a:ext cx="960" cy="419"/>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lang="en-US" sz="2000" b="1">
                    <a:solidFill>
                      <a:schemeClr val="accent1"/>
                    </a:solidFill>
                    <a:effectLst>
                      <a:outerShdw blurRad="38100" dist="38100" dir="2700000" algn="tl">
                        <a:srgbClr val="000000"/>
                      </a:outerShdw>
                    </a:effectLst>
                    <a:latin typeface="Times New Roman" charset="0"/>
                  </a:rPr>
                  <a:t>Thread 1</a:t>
                </a:r>
              </a:p>
            </p:txBody>
          </p:sp>
          <p:sp>
            <p:nvSpPr>
              <p:cNvPr id="144422" name="Text Box 38">
                <a:extLst>
                  <a:ext uri="{FF2B5EF4-FFF2-40B4-BE49-F238E27FC236}">
                    <a16:creationId xmlns:a16="http://schemas.microsoft.com/office/drawing/2014/main" id="{7C7A0DCE-120A-400D-9573-83A4529508D7}"/>
                  </a:ext>
                </a:extLst>
              </p:cNvPr>
              <p:cNvSpPr txBox="1">
                <a:spLocks noChangeArrowheads="1"/>
              </p:cNvSpPr>
              <p:nvPr/>
            </p:nvSpPr>
            <p:spPr bwMode="auto">
              <a:xfrm>
                <a:off x="624" y="2017"/>
                <a:ext cx="960" cy="419"/>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lang="en-US" sz="2000" b="1">
                    <a:solidFill>
                      <a:schemeClr val="tx2"/>
                    </a:solidFill>
                    <a:effectLst>
                      <a:outerShdw blurRad="38100" dist="38100" dir="2700000" algn="tl">
                        <a:srgbClr val="000000"/>
                      </a:outerShdw>
                    </a:effectLst>
                    <a:latin typeface="Times New Roman" charset="0"/>
                  </a:rPr>
                  <a:t>Thread 2</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E792BEF0-3280-4DE7-9B22-94CC83063812}"/>
              </a:ext>
            </a:extLst>
          </p:cNvPr>
          <p:cNvSpPr>
            <a:spLocks noGrp="1"/>
          </p:cNvSpPr>
          <p:nvPr>
            <p:ph type="sldNum" sz="quarter" idx="11"/>
          </p:nvPr>
        </p:nvSpPr>
        <p:spPr>
          <a:xfrm>
            <a:off x="67818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61C653B-FD53-47DF-B176-63E4C88E08CA}" type="slidenum">
              <a:rPr lang="en-US" altLang="en-US" sz="1000" smtClean="0"/>
              <a:pPr>
                <a:spcBef>
                  <a:spcPct val="0"/>
                </a:spcBef>
                <a:buFontTx/>
                <a:buNone/>
              </a:pPr>
              <a:t>14</a:t>
            </a:fld>
            <a:endParaRPr lang="en-US" altLang="en-US" sz="1000"/>
          </a:p>
        </p:txBody>
      </p:sp>
      <p:sp>
        <p:nvSpPr>
          <p:cNvPr id="8196" name="Rectangle 3">
            <a:extLst>
              <a:ext uri="{FF2B5EF4-FFF2-40B4-BE49-F238E27FC236}">
                <a16:creationId xmlns:a16="http://schemas.microsoft.com/office/drawing/2014/main" id="{AE8DD02A-FE24-428F-9318-832CA2A1064C}"/>
              </a:ext>
            </a:extLst>
          </p:cNvPr>
          <p:cNvSpPr>
            <a:spLocks noGrp="1" noChangeArrowheads="1"/>
          </p:cNvSpPr>
          <p:nvPr>
            <p:ph type="body" idx="4294967295"/>
          </p:nvPr>
        </p:nvSpPr>
        <p:spPr>
          <a:xfrm>
            <a:off x="381000" y="914400"/>
            <a:ext cx="8382000" cy="5791200"/>
          </a:xfrm>
        </p:spPr>
        <p:txBody>
          <a:bodyPr/>
          <a:lstStyle/>
          <a:p>
            <a:pPr eaLnBrk="1" hangingPunct="1">
              <a:buFontTx/>
              <a:buNone/>
            </a:pPr>
            <a:r>
              <a:rPr lang="en-US" altLang="en-US" sz="2000">
                <a:latin typeface="Times New Roman" panose="02020603050405020304" pitchFamily="18" charset="0"/>
              </a:rPr>
              <a:t>A thread is a single stream of control in the flow of a program.</a:t>
            </a:r>
          </a:p>
          <a:p>
            <a:pPr eaLnBrk="1" hangingPunct="1">
              <a:buFontTx/>
              <a:buNone/>
            </a:pPr>
            <a:r>
              <a:rPr lang="en-US" altLang="en-US" sz="2000">
                <a:latin typeface="Times New Roman" panose="02020603050405020304" pitchFamily="18" charset="0"/>
              </a:rPr>
              <a:t>Code segment for computing the product of two dense matrices of size </a:t>
            </a:r>
            <a:r>
              <a:rPr lang="en-US" altLang="en-US" sz="2000" i="1">
                <a:latin typeface="Times New Roman" panose="02020603050405020304" pitchFamily="18" charset="0"/>
              </a:rPr>
              <a:t>n </a:t>
            </a:r>
            <a:r>
              <a:rPr lang="en-US" altLang="en-US" sz="2000">
                <a:latin typeface="Times New Roman" panose="02020603050405020304" pitchFamily="18" charset="0"/>
              </a:rPr>
              <a:t>x </a:t>
            </a:r>
            <a:r>
              <a:rPr lang="en-US" altLang="en-US" sz="2000" i="1">
                <a:latin typeface="Times New Roman" panose="02020603050405020304" pitchFamily="18" charset="0"/>
              </a:rPr>
              <a:t>n</a:t>
            </a:r>
            <a:r>
              <a:rPr lang="en-US" altLang="en-US" sz="2000">
                <a:latin typeface="Times New Roman" panose="02020603050405020304" pitchFamily="18" charset="0"/>
              </a:rPr>
              <a:t>:</a:t>
            </a:r>
          </a:p>
          <a:p>
            <a:pPr eaLnBrk="1" hangingPunct="1">
              <a:buFontTx/>
              <a:buNone/>
            </a:pPr>
            <a:r>
              <a:rPr lang="en-US" altLang="en-US" sz="2000" b="1">
                <a:latin typeface="Times New Roman" panose="02020603050405020304" pitchFamily="18" charset="0"/>
              </a:rPr>
              <a:t>for(row = 0; row &lt; n; row++)</a:t>
            </a:r>
          </a:p>
          <a:p>
            <a:pPr eaLnBrk="1" hangingPunct="1">
              <a:buFontTx/>
              <a:buNone/>
            </a:pPr>
            <a:r>
              <a:rPr lang="en-US" altLang="en-US" sz="2000" b="1">
                <a:latin typeface="Times New Roman" panose="02020603050405020304" pitchFamily="18" charset="0"/>
              </a:rPr>
              <a:t>	for(column = 0; column &lt; n; column++)</a:t>
            </a:r>
          </a:p>
          <a:p>
            <a:pPr eaLnBrk="1" hangingPunct="1">
              <a:buFontTx/>
              <a:buNone/>
            </a:pPr>
            <a:r>
              <a:rPr lang="en-US" altLang="en-US" sz="2000" b="1">
                <a:latin typeface="Times New Roman" panose="02020603050405020304" pitchFamily="18" charset="0"/>
              </a:rPr>
              <a:t>		c[row][column] = dot_product(get_row(a,row), get_col(b,col));</a:t>
            </a:r>
          </a:p>
          <a:p>
            <a:pPr eaLnBrk="1" hangingPunct="1">
              <a:buFontTx/>
              <a:buNone/>
            </a:pPr>
            <a:endParaRPr lang="en-US" altLang="en-US" sz="2000" b="1">
              <a:latin typeface="Times New Roman" panose="02020603050405020304" pitchFamily="18" charset="0"/>
            </a:endParaRPr>
          </a:p>
          <a:p>
            <a:pPr eaLnBrk="1" hangingPunct="1">
              <a:buFontTx/>
              <a:buNone/>
            </a:pPr>
            <a:r>
              <a:rPr lang="en-US" altLang="en-US" sz="2000">
                <a:latin typeface="Times New Roman" panose="02020603050405020304" pitchFamily="18" charset="0"/>
              </a:rPr>
              <a:t>There are </a:t>
            </a:r>
            <a:r>
              <a:rPr lang="en-US" altLang="en-US" sz="2000" b="1">
                <a:latin typeface="Times New Roman" panose="02020603050405020304" pitchFamily="18" charset="0"/>
              </a:rPr>
              <a:t>n</a:t>
            </a:r>
            <a:r>
              <a:rPr lang="en-US" altLang="en-US" sz="2000" b="1" baseline="30000">
                <a:latin typeface="Times New Roman" panose="02020603050405020304" pitchFamily="18" charset="0"/>
              </a:rPr>
              <a:t>2</a:t>
            </a:r>
            <a:r>
              <a:rPr lang="en-US" altLang="en-US" sz="2000">
                <a:latin typeface="Times New Roman" panose="02020603050405020304" pitchFamily="18" charset="0"/>
              </a:rPr>
              <a:t> iterations which can be executed independently.</a:t>
            </a:r>
          </a:p>
          <a:p>
            <a:pPr eaLnBrk="1" hangingPunct="1">
              <a:buFontTx/>
              <a:buNone/>
            </a:pPr>
            <a:r>
              <a:rPr lang="en-US" altLang="en-US" sz="2000">
                <a:latin typeface="Times New Roman" panose="02020603050405020304" pitchFamily="18" charset="0"/>
              </a:rPr>
              <a:t>The independent sequence of instructions is referred to as a thread leading to n</a:t>
            </a:r>
            <a:r>
              <a:rPr lang="en-US" altLang="en-US" sz="2000" baseline="30000">
                <a:latin typeface="Times New Roman" panose="02020603050405020304" pitchFamily="18" charset="0"/>
              </a:rPr>
              <a:t>2</a:t>
            </a:r>
            <a:r>
              <a:rPr lang="en-US" altLang="en-US" sz="2000">
                <a:latin typeface="Times New Roman" panose="02020603050405020304" pitchFamily="18" charset="0"/>
              </a:rPr>
              <a:t> threads. </a:t>
            </a:r>
          </a:p>
          <a:p>
            <a:pPr eaLnBrk="1" hangingPunct="1">
              <a:buFontTx/>
              <a:buNone/>
            </a:pPr>
            <a:r>
              <a:rPr lang="en-US" altLang="en-US" sz="2000">
                <a:latin typeface="Times New Roman" panose="02020603050405020304" pitchFamily="18" charset="0"/>
              </a:rPr>
              <a:t>The threads can be scheduled concurrently on multiple processors. </a:t>
            </a:r>
          </a:p>
          <a:p>
            <a:pPr eaLnBrk="1" hangingPunct="1">
              <a:buFontTx/>
              <a:buNone/>
            </a:pPr>
            <a:endParaRPr lang="en-US" altLang="en-US" sz="2000">
              <a:latin typeface="Times New Roman" panose="02020603050405020304" pitchFamily="18" charset="0"/>
            </a:endParaRPr>
          </a:p>
          <a:p>
            <a:pPr eaLnBrk="1" hangingPunct="1">
              <a:buFontTx/>
              <a:buNone/>
            </a:pPr>
            <a:r>
              <a:rPr lang="en-US" altLang="en-US" sz="2000" b="1">
                <a:latin typeface="Times New Roman" panose="02020603050405020304" pitchFamily="18" charset="0"/>
              </a:rPr>
              <a:t>for(row = 0; row &lt; n; row++)</a:t>
            </a:r>
          </a:p>
          <a:p>
            <a:pPr eaLnBrk="1" hangingPunct="1">
              <a:buFontTx/>
              <a:buNone/>
            </a:pPr>
            <a:r>
              <a:rPr lang="en-US" altLang="en-US" sz="2000" b="1">
                <a:latin typeface="Times New Roman" panose="02020603050405020304" pitchFamily="18" charset="0"/>
              </a:rPr>
              <a:t>	for(column = 0; column &lt; n; column++)</a:t>
            </a:r>
          </a:p>
          <a:p>
            <a:pPr eaLnBrk="1" hangingPunct="1">
              <a:buFontTx/>
              <a:buNone/>
            </a:pPr>
            <a:r>
              <a:rPr lang="en-US" altLang="en-US" sz="2000" b="1">
                <a:latin typeface="Times New Roman" panose="02020603050405020304" pitchFamily="18" charset="0"/>
              </a:rPr>
              <a:t>		c[row][column] = create_thread(dot_product(get_row(a,row), 							      get_col(b,col)));</a:t>
            </a:r>
            <a:endParaRPr lang="en-US" altLang="en-US" sz="2000" b="1" dirty="0">
              <a:latin typeface="Times New Roman" panose="02020603050405020304" pitchFamily="18" charset="0"/>
            </a:endParaRPr>
          </a:p>
        </p:txBody>
      </p:sp>
      <p:sp>
        <p:nvSpPr>
          <p:cNvPr id="8197" name="Text Box 2">
            <a:extLst>
              <a:ext uri="{FF2B5EF4-FFF2-40B4-BE49-F238E27FC236}">
                <a16:creationId xmlns:a16="http://schemas.microsoft.com/office/drawing/2014/main" id="{D37F3543-93B2-41AD-91C1-C35847F11BA7}"/>
              </a:ext>
            </a:extLst>
          </p:cNvPr>
          <p:cNvSpPr txBox="1">
            <a:spLocks noChangeArrowheads="1"/>
          </p:cNvSpPr>
          <p:nvPr/>
        </p:nvSpPr>
        <p:spPr bwMode="auto">
          <a:xfrm>
            <a:off x="533400" y="533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Thread Basics</a:t>
            </a:r>
            <a:endParaRPr lang="en-US" alt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a:extLst>
              <a:ext uri="{FF2B5EF4-FFF2-40B4-BE49-F238E27FC236}">
                <a16:creationId xmlns:a16="http://schemas.microsoft.com/office/drawing/2014/main" id="{9C1A792A-53CE-4EA3-87A8-364C7796DD1A}"/>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600"/>
              </a:spcAft>
              <a:buFontTx/>
              <a:buNone/>
            </a:pPr>
            <a:r>
              <a:rPr lang="en-US" altLang="en-US" sz="2000" b="1">
                <a:solidFill>
                  <a:schemeClr val="tx2"/>
                </a:solidFill>
                <a:latin typeface="+mj-lt"/>
                <a:ea typeface="ＭＳ Ｐゴシック" charset="-128"/>
              </a:rPr>
              <a:t>Thread Basics</a:t>
            </a:r>
          </a:p>
        </p:txBody>
      </p:sp>
      <p:sp>
        <p:nvSpPr>
          <p:cNvPr id="9222" name="Slide Number Placeholder 5">
            <a:extLst>
              <a:ext uri="{FF2B5EF4-FFF2-40B4-BE49-F238E27FC236}">
                <a16:creationId xmlns:a16="http://schemas.microsoft.com/office/drawing/2014/main" id="{C2E250CF-11AA-49D8-985C-E215DC7712C2}"/>
              </a:ext>
            </a:extLst>
          </p:cNvPr>
          <p:cNvSpPr>
            <a:spLocks noGrp="1"/>
          </p:cNvSpPr>
          <p:nvPr>
            <p:ph type="sldNum" sz="quarter" idx="11"/>
          </p:nvPr>
        </p:nvSpPr>
        <p:spPr>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58F1B9BE-ED99-433A-A60F-AF5B4D4BE1BF}" type="slidenum">
              <a:rPr lang="en-US" altLang="en-US" sz="1400" kern="1200">
                <a:latin typeface="Arial" panose="020B0604020202020204" pitchFamily="34" charset="0"/>
                <a:ea typeface="+mn-ea"/>
                <a:cs typeface="+mn-cs"/>
              </a:rPr>
              <a:pPr>
                <a:spcBef>
                  <a:spcPct val="0"/>
                </a:spcBef>
                <a:spcAft>
                  <a:spcPts val="600"/>
                </a:spcAft>
                <a:buFontTx/>
                <a:buNone/>
              </a:pPr>
              <a:t>15</a:t>
            </a:fld>
            <a:endParaRPr lang="en-US" altLang="en-US" sz="1400" kern="1200">
              <a:latin typeface="Arial" panose="020B0604020202020204" pitchFamily="34" charset="0"/>
              <a:ea typeface="+mn-ea"/>
              <a:cs typeface="+mn-cs"/>
            </a:endParaRPr>
          </a:p>
        </p:txBody>
      </p:sp>
      <p:graphicFrame>
        <p:nvGraphicFramePr>
          <p:cNvPr id="9224" name="Text Box 5">
            <a:extLst>
              <a:ext uri="{FF2B5EF4-FFF2-40B4-BE49-F238E27FC236}">
                <a16:creationId xmlns:a16="http://schemas.microsoft.com/office/drawing/2014/main" id="{E8EF7467-EC4E-41D6-A755-334AAA23F5B8}"/>
              </a:ext>
            </a:extLst>
          </p:cNvPr>
          <p:cNvGraphicFramePr/>
          <p:nvPr>
            <p:extLst>
              <p:ext uri="{D42A27DB-BD31-4B8C-83A1-F6EECF244321}">
                <p14:modId xmlns:p14="http://schemas.microsoft.com/office/powerpoint/2010/main" val="5884926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2">
            <a:extLst>
              <a:ext uri="{FF2B5EF4-FFF2-40B4-BE49-F238E27FC236}">
                <a16:creationId xmlns:a16="http://schemas.microsoft.com/office/drawing/2014/main" id="{E7F70907-93D9-48E5-BD7F-751A0D7CFB23}"/>
              </a:ext>
            </a:extLst>
          </p:cNvPr>
          <p:cNvSpPr txBox="1">
            <a:spLocks noChangeArrowheads="1"/>
          </p:cNvSpPr>
          <p:nvPr/>
        </p:nvSpPr>
        <p:spPr bwMode="auto">
          <a:xfrm>
            <a:off x="431346"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600"/>
              </a:spcAft>
              <a:buFontTx/>
              <a:buNone/>
            </a:pPr>
            <a:r>
              <a:rPr lang="en-US" altLang="en-US" sz="2000" b="1">
                <a:solidFill>
                  <a:schemeClr val="tx2"/>
                </a:solidFill>
                <a:latin typeface="+mj-lt"/>
                <a:ea typeface="ＭＳ Ｐゴシック" charset="-128"/>
              </a:rPr>
              <a:t>Advantages and Disadvantages of Threads</a:t>
            </a:r>
          </a:p>
        </p:txBody>
      </p:sp>
      <p:sp>
        <p:nvSpPr>
          <p:cNvPr id="10244" name="Rectangle 3">
            <a:extLst>
              <a:ext uri="{FF2B5EF4-FFF2-40B4-BE49-F238E27FC236}">
                <a16:creationId xmlns:a16="http://schemas.microsoft.com/office/drawing/2014/main" id="{12A4C3EB-2B30-42C9-9BA6-94C9C5FB25AB}"/>
              </a:ext>
            </a:extLst>
          </p:cNvPr>
          <p:cNvSpPr>
            <a:spLocks noGrp="1" noChangeArrowheads="1"/>
          </p:cNvSpPr>
          <p:nvPr>
            <p:ph idx="1"/>
          </p:nvPr>
        </p:nvSpPr>
        <p:spPr>
          <a:xfrm>
            <a:off x="457200" y="1600201"/>
            <a:ext cx="8229600" cy="3124200"/>
          </a:xfrm>
        </p:spPr>
        <p:txBody>
          <a:bodyPr vert="horz" wrap="square" lIns="91440" tIns="45720" rIns="91440" bIns="45720" numCol="1" anchor="t" anchorCtr="0" compatLnSpc="1">
            <a:prstTxWarp prst="textNoShape">
              <a:avLst/>
            </a:prstTxWarp>
            <a:normAutofit/>
          </a:bodyPr>
          <a:lstStyle/>
          <a:p>
            <a:pPr marL="231775" indent="-231775">
              <a:buFontTx/>
              <a:buNone/>
            </a:pPr>
            <a:r>
              <a:rPr lang="en-US" altLang="en-US" b="1" dirty="0"/>
              <a:t>Software portability</a:t>
            </a:r>
            <a:r>
              <a:rPr lang="en-US" altLang="en-US" dirty="0"/>
              <a:t>: Threaded applications can be developed on serial machines and on parallel machines without changes (migrating programs between diverse architectural platforms).</a:t>
            </a:r>
          </a:p>
          <a:p>
            <a:pPr marL="231775" indent="-231775">
              <a:buFontTx/>
              <a:buNone/>
            </a:pPr>
            <a:endParaRPr lang="en-US" altLang="en-US" b="1" dirty="0"/>
          </a:p>
          <a:p>
            <a:pPr marL="231775" indent="-231775">
              <a:buClr>
                <a:srgbClr val="000099"/>
              </a:buClr>
              <a:buSzPct val="80000"/>
              <a:buFont typeface="Wingdings" panose="05000000000000000000" pitchFamily="2" charset="2"/>
              <a:buNone/>
            </a:pPr>
            <a:r>
              <a:rPr lang="en-US" altLang="en-US" b="1" dirty="0"/>
              <a:t>Latency hiding: </a:t>
            </a:r>
            <a:r>
              <a:rPr lang="en-US" altLang="en-US" dirty="0"/>
              <a:t>One of the major overheads in programs is the access latency for memory access, I/O and communication. Multiple threads are executing on the same processor, thus hiding this latency. While one thread is waiting for a communication operation, other threads can utilize the CPU, thus masking associated overhead.</a:t>
            </a:r>
            <a:endParaRPr lang="en-US" altLang="en-US" b="1" dirty="0"/>
          </a:p>
        </p:txBody>
      </p:sp>
      <p:sp>
        <p:nvSpPr>
          <p:cNvPr id="10243" name="Slide Number Placeholder 5">
            <a:extLst>
              <a:ext uri="{FF2B5EF4-FFF2-40B4-BE49-F238E27FC236}">
                <a16:creationId xmlns:a16="http://schemas.microsoft.com/office/drawing/2014/main" id="{D72F405B-5F78-4919-A220-9A70744A10D5}"/>
              </a:ext>
            </a:extLst>
          </p:cNvPr>
          <p:cNvSpPr>
            <a:spLocks noGrp="1"/>
          </p:cNvSpPr>
          <p:nvPr>
            <p:ph type="sldNum" sz="quarter" idx="11"/>
          </p:nvPr>
        </p:nvSpPr>
        <p:spPr>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2B66AF5E-00DB-446F-A1C4-BCEF7399D413}" type="slidenum">
              <a:rPr lang="en-US" altLang="en-US" sz="1400" kern="1200">
                <a:latin typeface="Arial" panose="020B0604020202020204" pitchFamily="34" charset="0"/>
                <a:ea typeface="+mn-ea"/>
                <a:cs typeface="+mn-cs"/>
              </a:rPr>
              <a:pPr>
                <a:spcBef>
                  <a:spcPct val="0"/>
                </a:spcBef>
                <a:spcAft>
                  <a:spcPts val="600"/>
                </a:spcAft>
                <a:buFontTx/>
                <a:buNone/>
              </a:pPr>
              <a:t>16</a:t>
            </a:fld>
            <a:endParaRPr lang="en-US" altLang="en-US" sz="1400" kern="1200">
              <a:latin typeface="Arial" panose="020B0604020202020204" pitchFamily="34" charset="0"/>
              <a:ea typeface="+mn-ea"/>
              <a:cs typeface="+mn-cs"/>
            </a:endParaRPr>
          </a:p>
        </p:txBody>
      </p:sp>
    </p:spTree>
    <p:extLst>
      <p:ext uri="{BB962C8B-B14F-4D97-AF65-F5344CB8AC3E}">
        <p14:creationId xmlns:p14="http://schemas.microsoft.com/office/powerpoint/2010/main" val="299648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2">
            <a:extLst>
              <a:ext uri="{FF2B5EF4-FFF2-40B4-BE49-F238E27FC236}">
                <a16:creationId xmlns:a16="http://schemas.microsoft.com/office/drawing/2014/main" id="{E7F70907-93D9-48E5-BD7F-751A0D7CFB23}"/>
              </a:ext>
            </a:extLst>
          </p:cNvPr>
          <p:cNvSpPr txBox="1">
            <a:spLocks noChangeArrowheads="1"/>
          </p:cNvSpPr>
          <p:nvPr/>
        </p:nvSpPr>
        <p:spPr bwMode="auto">
          <a:xfrm>
            <a:off x="431346"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600"/>
              </a:spcAft>
              <a:buFontTx/>
              <a:buNone/>
            </a:pPr>
            <a:r>
              <a:rPr lang="en-US" altLang="en-US" sz="2000" b="1">
                <a:solidFill>
                  <a:schemeClr val="tx2"/>
                </a:solidFill>
                <a:latin typeface="+mj-lt"/>
                <a:ea typeface="ＭＳ Ｐゴシック" charset="-128"/>
              </a:rPr>
              <a:t>Advantages and Disadvantages of Threads</a:t>
            </a:r>
          </a:p>
        </p:txBody>
      </p:sp>
      <p:sp>
        <p:nvSpPr>
          <p:cNvPr id="10244" name="Rectangle 3">
            <a:extLst>
              <a:ext uri="{FF2B5EF4-FFF2-40B4-BE49-F238E27FC236}">
                <a16:creationId xmlns:a16="http://schemas.microsoft.com/office/drawing/2014/main" id="{12A4C3EB-2B30-42C9-9BA6-94C9C5FB25AB}"/>
              </a:ext>
            </a:extLst>
          </p:cNvPr>
          <p:cNvSpPr>
            <a:spLocks noGrp="1" noChangeArrowheads="1"/>
          </p:cNvSpPr>
          <p:nvPr>
            <p:ph idx="1"/>
          </p:nvPr>
        </p:nvSpPr>
        <p:spPr>
          <a:xfrm>
            <a:off x="457200" y="1600200"/>
            <a:ext cx="8229600" cy="4525963"/>
          </a:xfrm>
        </p:spPr>
        <p:txBody>
          <a:bodyPr vert="horz" wrap="square" lIns="91440" tIns="45720" rIns="91440" bIns="45720" numCol="1" anchor="t" anchorCtr="0" compatLnSpc="1">
            <a:prstTxWarp prst="textNoShape">
              <a:avLst/>
            </a:prstTxWarp>
            <a:normAutofit lnSpcReduction="10000"/>
          </a:bodyPr>
          <a:lstStyle/>
          <a:p>
            <a:pPr marL="231775" indent="-231775">
              <a:buClr>
                <a:srgbClr val="000099"/>
              </a:buClr>
              <a:buSzPct val="80000"/>
              <a:buFont typeface="Wingdings" panose="05000000000000000000" pitchFamily="2" charset="2"/>
              <a:buNone/>
            </a:pPr>
            <a:r>
              <a:rPr lang="en-US" altLang="en-US" b="1" dirty="0"/>
              <a:t>Scheduling and load balancing</a:t>
            </a:r>
            <a:r>
              <a:rPr lang="en-US" altLang="en-US" dirty="0"/>
              <a:t>: A programmer must express concurrency in a way that minimizes overheads of remote interaction and idling. In many structured applications, the task of allocating equal work to processors is easily accomplished. In unstructured and dynamic applications (e.g. game playing and discrete optimization) this task is more difficult. Threaded APIs allow the programmer to specify a large number of concurrent tasks and support system-level dynamic mapping of tasks to processor with a view to minimizing idling overheads, thus there is no need for explicit scheduling and load balancing. </a:t>
            </a:r>
          </a:p>
          <a:p>
            <a:pPr marL="231775" indent="-231775">
              <a:buClr>
                <a:srgbClr val="000099"/>
              </a:buClr>
              <a:buSzPct val="80000"/>
              <a:buFont typeface="Wingdings" panose="05000000000000000000" pitchFamily="2" charset="2"/>
              <a:buNone/>
            </a:pPr>
            <a:endParaRPr lang="en-US" altLang="en-US" b="1" dirty="0"/>
          </a:p>
          <a:p>
            <a:pPr marL="231775" indent="-231775">
              <a:buClr>
                <a:srgbClr val="000099"/>
              </a:buClr>
              <a:buSzPct val="80000"/>
              <a:buFont typeface="Wingdings" panose="05000000000000000000" pitchFamily="2" charset="2"/>
              <a:buNone/>
            </a:pPr>
            <a:r>
              <a:rPr lang="en-US" altLang="en-US" b="1" dirty="0"/>
              <a:t>Ease of programming, widespread use</a:t>
            </a:r>
            <a:r>
              <a:rPr lang="en-US" altLang="en-US" dirty="0"/>
              <a:t>: Threaded programs are easier to write than programs using message passing APIs. With widespread acceptance of POSIX thread API, development tools for POSIX are more widely available and stable. </a:t>
            </a:r>
          </a:p>
        </p:txBody>
      </p:sp>
      <p:sp>
        <p:nvSpPr>
          <p:cNvPr id="10243" name="Slide Number Placeholder 5">
            <a:extLst>
              <a:ext uri="{FF2B5EF4-FFF2-40B4-BE49-F238E27FC236}">
                <a16:creationId xmlns:a16="http://schemas.microsoft.com/office/drawing/2014/main" id="{D72F405B-5F78-4919-A220-9A70744A10D5}"/>
              </a:ext>
            </a:extLst>
          </p:cNvPr>
          <p:cNvSpPr>
            <a:spLocks noGrp="1"/>
          </p:cNvSpPr>
          <p:nvPr>
            <p:ph type="sldNum" sz="quarter" idx="11"/>
          </p:nvPr>
        </p:nvSpPr>
        <p:spPr>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2B66AF5E-00DB-446F-A1C4-BCEF7399D413}" type="slidenum">
              <a:rPr lang="en-US" altLang="en-US" sz="1400" kern="1200">
                <a:latin typeface="Arial" panose="020B0604020202020204" pitchFamily="34" charset="0"/>
                <a:ea typeface="+mn-ea"/>
                <a:cs typeface="+mn-cs"/>
              </a:rPr>
              <a:pPr>
                <a:spcBef>
                  <a:spcPct val="0"/>
                </a:spcBef>
                <a:spcAft>
                  <a:spcPts val="600"/>
                </a:spcAft>
                <a:buFontTx/>
                <a:buNone/>
              </a:pPr>
              <a:t>17</a:t>
            </a:fld>
            <a:endParaRPr lang="en-US" altLang="en-US" sz="1400" kern="1200">
              <a:latin typeface="Arial" panose="020B0604020202020204" pitchFamily="34"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FBA32FA5-11F0-4C96-A7CF-F716C108DE22}"/>
              </a:ext>
            </a:extLst>
          </p:cNvPr>
          <p:cNvSpPr>
            <a:spLocks noGrp="1" noChangeArrowheads="1"/>
          </p:cNvSpPr>
          <p:nvPr>
            <p:ph type="title"/>
          </p:nvPr>
        </p:nvSpPr>
        <p:spPr>
          <a:xfrm>
            <a:off x="431346" y="685800"/>
            <a:ext cx="8229600" cy="762000"/>
          </a:xfrm>
        </p:spPr>
        <p:txBody>
          <a:bodyPr wrap="square" anchor="ctr">
            <a:normAutofit/>
          </a:bodyPr>
          <a:lstStyle/>
          <a:p>
            <a:pPr eaLnBrk="1" hangingPunct="1"/>
            <a:r>
              <a:rPr lang="en-US" altLang="en-US" b="1"/>
              <a:t>Threads</a:t>
            </a:r>
          </a:p>
        </p:txBody>
      </p:sp>
      <p:sp>
        <p:nvSpPr>
          <p:cNvPr id="11269" name="Rectangle 3">
            <a:extLst>
              <a:ext uri="{FF2B5EF4-FFF2-40B4-BE49-F238E27FC236}">
                <a16:creationId xmlns:a16="http://schemas.microsoft.com/office/drawing/2014/main" id="{BC94CED0-54FC-45BF-B207-D0A2903BECA8}"/>
              </a:ext>
            </a:extLst>
          </p:cNvPr>
          <p:cNvSpPr>
            <a:spLocks noGrp="1" noChangeArrowheads="1"/>
          </p:cNvSpPr>
          <p:nvPr>
            <p:ph idx="1"/>
          </p:nvPr>
        </p:nvSpPr>
        <p:spPr>
          <a:xfrm>
            <a:off x="457200" y="1600200"/>
            <a:ext cx="8229600" cy="4525963"/>
          </a:xfrm>
        </p:spPr>
        <p:txBody>
          <a:bodyPr wrap="square" anchor="t">
            <a:normAutofit/>
          </a:bodyPr>
          <a:lstStyle/>
          <a:p>
            <a:pPr eaLnBrk="1" hangingPunct="1">
              <a:buClr>
                <a:srgbClr val="000099"/>
              </a:buClr>
              <a:buSzPct val="80000"/>
              <a:buFont typeface="Wingdings" panose="05000000000000000000" pitchFamily="2" charset="2"/>
              <a:buChar char="q"/>
            </a:pPr>
            <a:r>
              <a:rPr lang="en-US" altLang="en-US" dirty="0"/>
              <a:t>A number of vendors provide vendor-specific thread APIs. The IEEE specifies a standard 1003.1c-1995, POSIX API (</a:t>
            </a:r>
            <a:r>
              <a:rPr lang="en-US" altLang="en-US" b="1" i="1" dirty="0"/>
              <a:t>Pthreads</a:t>
            </a:r>
            <a:r>
              <a:rPr lang="en-US" altLang="en-US" dirty="0"/>
              <a:t>) – standard threads API supported by most vendors. Other thread APIs: </a:t>
            </a:r>
            <a:r>
              <a:rPr lang="en-US" altLang="en-US" i="1" dirty="0"/>
              <a:t>Win32 or Windows* threads</a:t>
            </a:r>
            <a:r>
              <a:rPr lang="en-US" altLang="en-US" dirty="0"/>
              <a:t>, NT threads, Solaris threads, Java threads, etc. </a:t>
            </a:r>
          </a:p>
        </p:txBody>
      </p:sp>
      <p:sp>
        <p:nvSpPr>
          <p:cNvPr id="11267" name="Slide Number Placeholder 5">
            <a:extLst>
              <a:ext uri="{FF2B5EF4-FFF2-40B4-BE49-F238E27FC236}">
                <a16:creationId xmlns:a16="http://schemas.microsoft.com/office/drawing/2014/main" id="{1AFFE100-92DB-4FFF-A58D-E141B2846E82}"/>
              </a:ext>
            </a:extLst>
          </p:cNvPr>
          <p:cNvSpPr>
            <a:spLocks noGrp="1"/>
          </p:cNvSpPr>
          <p:nvPr>
            <p:ph type="sldNum" sz="quarter" idx="11"/>
          </p:nvPr>
        </p:nvSpPr>
        <p:spPr>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FBE3CCDF-D986-443E-8B0F-F500793F1254}" type="slidenum">
              <a:rPr lang="en-US" altLang="en-US" sz="1400"/>
              <a:pPr>
                <a:spcBef>
                  <a:spcPct val="0"/>
                </a:spcBef>
                <a:spcAft>
                  <a:spcPts val="600"/>
                </a:spcAft>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5">
            <a:extLst>
              <a:ext uri="{FF2B5EF4-FFF2-40B4-BE49-F238E27FC236}">
                <a16:creationId xmlns:a16="http://schemas.microsoft.com/office/drawing/2014/main" id="{06C41DCF-0D52-4648-BF9A-98348A049155}"/>
              </a:ext>
            </a:extLst>
          </p:cNvPr>
          <p:cNvSpPr>
            <a:spLocks noGrp="1" noChangeArrowheads="1"/>
          </p:cNvSpPr>
          <p:nvPr>
            <p:ph idx="1"/>
          </p:nvPr>
        </p:nvSpPr>
        <p:spPr>
          <a:xfrm>
            <a:off x="457200" y="1600200"/>
            <a:ext cx="8229600" cy="4525963"/>
          </a:xfrm>
        </p:spPr>
        <p:txBody>
          <a:bodyPr wrap="square" anchor="t">
            <a:normAutofit/>
          </a:bodyPr>
          <a:lstStyle/>
          <a:p>
            <a:pPr eaLnBrk="1" hangingPunct="1">
              <a:buFontTx/>
              <a:buNone/>
            </a:pPr>
            <a:r>
              <a:rPr lang="en-US" altLang="en-US" b="1" dirty="0"/>
              <a:t>2) POSIX* Thread  or  Pthread </a:t>
            </a:r>
          </a:p>
          <a:p>
            <a:pPr eaLnBrk="1" hangingPunct="1">
              <a:buFontTx/>
              <a:buNone/>
            </a:pPr>
            <a:endParaRPr lang="en-US" altLang="en-US" b="1" dirty="0"/>
          </a:p>
          <a:p>
            <a:pPr eaLnBrk="1" hangingPunct="1">
              <a:buFontTx/>
              <a:buNone/>
            </a:pPr>
            <a:r>
              <a:rPr lang="en-US" altLang="en-US" b="1" dirty="0"/>
              <a:t>Thread Creation &amp; Synchronization</a:t>
            </a:r>
          </a:p>
        </p:txBody>
      </p:sp>
      <p:sp>
        <p:nvSpPr>
          <p:cNvPr id="70659" name="Slide Number Placeholder 5">
            <a:extLst>
              <a:ext uri="{FF2B5EF4-FFF2-40B4-BE49-F238E27FC236}">
                <a16:creationId xmlns:a16="http://schemas.microsoft.com/office/drawing/2014/main" id="{35F00733-EA10-4F4E-9A60-29409F25CA63}"/>
              </a:ext>
            </a:extLst>
          </p:cNvPr>
          <p:cNvSpPr>
            <a:spLocks noGrp="1"/>
          </p:cNvSpPr>
          <p:nvPr>
            <p:ph type="sldNum" sz="quarter" idx="11"/>
          </p:nvPr>
        </p:nvSpPr>
        <p:spPr>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4E98CC58-B1A0-448D-A7C7-D5FDC5C89AD1}" type="slidenum">
              <a:rPr lang="en-US" altLang="en-US" sz="1400"/>
              <a:pPr>
                <a:spcBef>
                  <a:spcPct val="0"/>
                </a:spcBef>
                <a:spcAft>
                  <a:spcPts val="600"/>
                </a:spcAft>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81000" y="609600"/>
            <a:ext cx="8229600" cy="655638"/>
          </a:xfrm>
        </p:spPr>
        <p:txBody>
          <a:bodyPr/>
          <a:lstStyle/>
          <a:p>
            <a:pPr eaLnBrk="1" hangingPunct="1"/>
            <a:r>
              <a:rPr lang="en-US" altLang="en-US" sz="2800" dirty="0"/>
              <a:t>Overview</a:t>
            </a:r>
            <a:endParaRPr lang="en-US" altLang="en-US" sz="2800" b="1" dirty="0"/>
          </a:p>
        </p:txBody>
      </p:sp>
      <p:sp>
        <p:nvSpPr>
          <p:cNvPr id="9220" name="Rectangle 3"/>
          <p:cNvSpPr>
            <a:spLocks noGrp="1" noChangeArrowheads="1"/>
          </p:cNvSpPr>
          <p:nvPr>
            <p:ph idx="1"/>
          </p:nvPr>
        </p:nvSpPr>
        <p:spPr>
          <a:xfrm>
            <a:off x="914400" y="1600200"/>
            <a:ext cx="7772400" cy="1295400"/>
          </a:xfrm>
        </p:spPr>
        <p:txBody>
          <a:bodyPr/>
          <a:lstStyle/>
          <a:p>
            <a:pPr marL="457200" indent="-457200" eaLnBrk="1" hangingPunct="1">
              <a:buFont typeface="+mj-lt"/>
              <a:buAutoNum type="arabicPeriod"/>
            </a:pPr>
            <a:r>
              <a:rPr lang="en-US" altLang="en-US" dirty="0">
                <a:latin typeface="Times New Roman" panose="02020603050405020304" pitchFamily="18" charset="0"/>
              </a:rPr>
              <a:t>Shared memory architecture and constructs for specifying parallelism </a:t>
            </a:r>
          </a:p>
          <a:p>
            <a:pPr marL="457200" indent="-457200" eaLnBrk="1" hangingPunct="1">
              <a:buFont typeface="+mj-lt"/>
              <a:buAutoNum type="arabicPeriod"/>
            </a:pPr>
            <a:r>
              <a:rPr lang="en-US" altLang="en-US" dirty="0">
                <a:latin typeface="Times New Roman" panose="02020603050405020304" pitchFamily="18" charset="0"/>
              </a:rPr>
              <a:t>POSIX for shared memory parallel programming</a:t>
            </a:r>
          </a:p>
          <a:p>
            <a:pPr marL="457200" indent="-457200" eaLnBrk="1" hangingPunct="1">
              <a:buFont typeface="+mj-lt"/>
              <a:buAutoNum type="arabicPeriod"/>
            </a:pPr>
            <a:r>
              <a:rPr lang="en-US" altLang="en-US" dirty="0">
                <a:latin typeface="Times New Roman" panose="02020603050405020304" pitchFamily="18" charset="0"/>
              </a:rPr>
              <a:t>OpenMP for shared memory parallel programming</a:t>
            </a:r>
          </a:p>
        </p:txBody>
      </p:sp>
      <p:sp>
        <p:nvSpPr>
          <p:cNvPr id="921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1150BDF-EB17-435F-AE0B-C96F682BC3E2}" type="slidenum">
              <a:rPr lang="en-US" altLang="en-US" sz="1000"/>
              <a:pPr>
                <a:spcBef>
                  <a:spcPct val="0"/>
                </a:spcBef>
                <a:buClrTx/>
                <a:buSzTx/>
                <a:buFontTx/>
                <a:buNone/>
              </a:pPr>
              <a:t>2</a:t>
            </a:fld>
            <a:endParaRPr lang="en-US" altLang="en-US" sz="1000"/>
          </a:p>
        </p:txBody>
      </p:sp>
      <p:sp>
        <p:nvSpPr>
          <p:cNvPr id="5" name="Rectangle 2">
            <a:extLst>
              <a:ext uri="{FF2B5EF4-FFF2-40B4-BE49-F238E27FC236}">
                <a16:creationId xmlns:a16="http://schemas.microsoft.com/office/drawing/2014/main" id="{35EDA53B-A43C-416F-95A3-12D22A8911B3}"/>
              </a:ext>
            </a:extLst>
          </p:cNvPr>
          <p:cNvSpPr txBox="1">
            <a:spLocks noChangeArrowheads="1"/>
          </p:cNvSpPr>
          <p:nvPr/>
        </p:nvSpPr>
        <p:spPr bwMode="auto">
          <a:xfrm>
            <a:off x="381000" y="358140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2000" b="1">
                <a:solidFill>
                  <a:schemeClr val="tx2"/>
                </a:solidFill>
                <a:latin typeface="Arial" charset="0"/>
              </a:defRPr>
            </a:lvl6pPr>
            <a:lvl7pPr marL="914400" algn="ctr" rtl="0" fontAlgn="base">
              <a:spcBef>
                <a:spcPct val="0"/>
              </a:spcBef>
              <a:spcAft>
                <a:spcPct val="0"/>
              </a:spcAft>
              <a:defRPr sz="2000" b="1">
                <a:solidFill>
                  <a:schemeClr val="tx2"/>
                </a:solidFill>
                <a:latin typeface="Arial" charset="0"/>
              </a:defRPr>
            </a:lvl7pPr>
            <a:lvl8pPr marL="1371600" algn="ctr" rtl="0" fontAlgn="base">
              <a:spcBef>
                <a:spcPct val="0"/>
              </a:spcBef>
              <a:spcAft>
                <a:spcPct val="0"/>
              </a:spcAft>
              <a:defRPr sz="2000" b="1">
                <a:solidFill>
                  <a:schemeClr val="tx2"/>
                </a:solidFill>
                <a:latin typeface="Arial" charset="0"/>
              </a:defRPr>
            </a:lvl8pPr>
            <a:lvl9pPr marL="1828800" algn="ctr" rtl="0" fontAlgn="base">
              <a:spcBef>
                <a:spcPct val="0"/>
              </a:spcBef>
              <a:spcAft>
                <a:spcPct val="0"/>
              </a:spcAft>
              <a:defRPr sz="2000" b="1">
                <a:solidFill>
                  <a:schemeClr val="tx2"/>
                </a:solidFill>
                <a:latin typeface="Arial" charset="0"/>
              </a:defRPr>
            </a:lvl9pPr>
          </a:lstStyle>
          <a:p>
            <a:pPr eaLnBrk="1" hangingPunct="1"/>
            <a:r>
              <a:rPr lang="en-US" altLang="en-US" sz="2800" kern="0" dirty="0"/>
              <a:t>Associated learning outcomes</a:t>
            </a:r>
          </a:p>
        </p:txBody>
      </p:sp>
      <p:sp>
        <p:nvSpPr>
          <p:cNvPr id="6" name="Rectangle 3">
            <a:extLst>
              <a:ext uri="{FF2B5EF4-FFF2-40B4-BE49-F238E27FC236}">
                <a16:creationId xmlns:a16="http://schemas.microsoft.com/office/drawing/2014/main" id="{A815A66F-8DFF-4925-8D3A-8C4254611E78}"/>
              </a:ext>
            </a:extLst>
          </p:cNvPr>
          <p:cNvSpPr txBox="1">
            <a:spLocks noChangeArrowheads="1"/>
          </p:cNvSpPr>
          <p:nvPr/>
        </p:nvSpPr>
        <p:spPr bwMode="auto">
          <a:xfrm>
            <a:off x="914400" y="45720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altLang="en-US" kern="0" dirty="0">
                <a:latin typeface="Times New Roman" panose="02020603050405020304" pitchFamily="18" charset="0"/>
              </a:rPr>
              <a:t>Explain the fundamental principles of parallel computing architectures and algorithms (LO1)</a:t>
            </a:r>
          </a:p>
          <a:p>
            <a:pPr eaLnBrk="1" hangingPunct="1"/>
            <a:r>
              <a:rPr lang="en-US" altLang="en-US" kern="0" dirty="0">
                <a:latin typeface="Times New Roman" panose="02020603050405020304" pitchFamily="18" charset="0"/>
              </a:rPr>
              <a:t>Design and develop parallel algorithms for various parallel computing architectures (LO3)</a:t>
            </a:r>
          </a:p>
          <a:p>
            <a:pPr marL="457200" indent="-457200" eaLnBrk="1" hangingPunct="1">
              <a:buFont typeface="+mj-lt"/>
              <a:buAutoNum type="arabicPeriod"/>
            </a:pPr>
            <a:endParaRPr lang="en-US" altLang="en-US" kern="0" dirty="0">
              <a:latin typeface="Times New Roman" panose="02020603050405020304" pitchFamily="18" charset="0"/>
            </a:endParaRPr>
          </a:p>
        </p:txBody>
      </p:sp>
    </p:spTree>
    <p:extLst>
      <p:ext uri="{BB962C8B-B14F-4D97-AF65-F5344CB8AC3E}">
        <p14:creationId xmlns:p14="http://schemas.microsoft.com/office/powerpoint/2010/main" val="2978522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5">
            <a:extLst>
              <a:ext uri="{FF2B5EF4-FFF2-40B4-BE49-F238E27FC236}">
                <a16:creationId xmlns:a16="http://schemas.microsoft.com/office/drawing/2014/main" id="{CA60E366-E6E3-4BFD-88AB-F96AEFB37736}"/>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53AC2E8-C105-4665-BE33-6FEA97539100}" type="slidenum">
              <a:rPr lang="en-US" altLang="en-US" sz="1000"/>
              <a:pPr>
                <a:spcBef>
                  <a:spcPct val="0"/>
                </a:spcBef>
                <a:buFontTx/>
                <a:buNone/>
              </a:pPr>
              <a:t>20</a:t>
            </a:fld>
            <a:endParaRPr lang="en-US" altLang="en-US" sz="1000"/>
          </a:p>
        </p:txBody>
      </p:sp>
      <p:sp>
        <p:nvSpPr>
          <p:cNvPr id="71684" name="Rectangle 2">
            <a:extLst>
              <a:ext uri="{FF2B5EF4-FFF2-40B4-BE49-F238E27FC236}">
                <a16:creationId xmlns:a16="http://schemas.microsoft.com/office/drawing/2014/main" id="{9534BC78-FE2C-47FF-ABE3-DB78C18CA507}"/>
              </a:ext>
            </a:extLst>
          </p:cNvPr>
          <p:cNvSpPr>
            <a:spLocks noGrp="1" noChangeArrowheads="1"/>
          </p:cNvSpPr>
          <p:nvPr>
            <p:ph type="title" idx="4294967295"/>
          </p:nvPr>
        </p:nvSpPr>
        <p:spPr>
          <a:xfrm>
            <a:off x="356286" y="1447800"/>
            <a:ext cx="3429000" cy="533400"/>
          </a:xfrm>
        </p:spPr>
        <p:txBody>
          <a:bodyPr/>
          <a:lstStyle/>
          <a:p>
            <a:pPr eaLnBrk="1" hangingPunct="1"/>
            <a:r>
              <a:rPr lang="en-US" altLang="en-US" sz="2700" b="1" dirty="0"/>
              <a:t>What </a:t>
            </a:r>
            <a:r>
              <a:rPr lang="en-US" altLang="en-US" sz="2700" dirty="0"/>
              <a:t>are</a:t>
            </a:r>
            <a:r>
              <a:rPr lang="en-US" altLang="en-US" sz="2700" b="1" dirty="0"/>
              <a:t> Pthreads?</a:t>
            </a:r>
          </a:p>
        </p:txBody>
      </p:sp>
      <p:sp>
        <p:nvSpPr>
          <p:cNvPr id="71685" name="Rectangle 3">
            <a:extLst>
              <a:ext uri="{FF2B5EF4-FFF2-40B4-BE49-F238E27FC236}">
                <a16:creationId xmlns:a16="http://schemas.microsoft.com/office/drawing/2014/main" id="{5B62E662-7046-4748-9FE9-0AB92F35A580}"/>
              </a:ext>
            </a:extLst>
          </p:cNvPr>
          <p:cNvSpPr>
            <a:spLocks noGrp="1" noChangeArrowheads="1"/>
          </p:cNvSpPr>
          <p:nvPr>
            <p:ph type="body" idx="4294967295"/>
          </p:nvPr>
        </p:nvSpPr>
        <p:spPr>
          <a:xfrm>
            <a:off x="533400" y="2362200"/>
            <a:ext cx="8229600" cy="2286000"/>
          </a:xfrm>
        </p:spPr>
        <p:txBody>
          <a:bodyPr/>
          <a:lstStyle/>
          <a:p>
            <a:pPr eaLnBrk="1" hangingPunct="1">
              <a:buClr>
                <a:srgbClr val="000099"/>
              </a:buClr>
              <a:buSzPct val="80000"/>
            </a:pPr>
            <a:r>
              <a:rPr lang="en-US" altLang="en-US" sz="2000" dirty="0">
                <a:latin typeface="Times New Roman" panose="02020603050405020304" pitchFamily="18" charset="0"/>
              </a:rPr>
              <a:t>POSIX.1c standard</a:t>
            </a:r>
          </a:p>
          <a:p>
            <a:pPr eaLnBrk="1" hangingPunct="1">
              <a:buClr>
                <a:srgbClr val="000099"/>
              </a:buClr>
              <a:buSzPct val="80000"/>
            </a:pPr>
            <a:r>
              <a:rPr lang="en-US" altLang="en-US" sz="2000" dirty="0">
                <a:latin typeface="Times New Roman" panose="02020603050405020304" pitchFamily="18" charset="0"/>
              </a:rPr>
              <a:t>C language interface</a:t>
            </a:r>
          </a:p>
          <a:p>
            <a:pPr eaLnBrk="1" hangingPunct="1">
              <a:buClr>
                <a:srgbClr val="000099"/>
              </a:buClr>
              <a:buSzPct val="80000"/>
            </a:pPr>
            <a:r>
              <a:rPr lang="en-US" altLang="en-US" sz="2000" dirty="0">
                <a:latin typeface="Times New Roman" panose="02020603050405020304" pitchFamily="18" charset="0"/>
              </a:rPr>
              <a:t>Threads exist within same process</a:t>
            </a:r>
          </a:p>
          <a:p>
            <a:pPr eaLnBrk="1" hangingPunct="1">
              <a:buClr>
                <a:srgbClr val="000099"/>
              </a:buClr>
              <a:buSzPct val="80000"/>
            </a:pPr>
            <a:r>
              <a:rPr lang="en-US" altLang="en-US" sz="2000" dirty="0">
                <a:latin typeface="Times New Roman" panose="02020603050405020304" pitchFamily="18" charset="0"/>
              </a:rPr>
              <a:t>All threads are peers</a:t>
            </a:r>
          </a:p>
          <a:p>
            <a:pPr marL="631825" lvl="1" eaLnBrk="1" hangingPunct="1">
              <a:buClr>
                <a:srgbClr val="000099"/>
              </a:buClr>
              <a:buSzPct val="80000"/>
              <a:buFont typeface="Arial" panose="020B0604020202020204" pitchFamily="34" charset="0"/>
              <a:buChar char="•"/>
            </a:pPr>
            <a:r>
              <a:rPr lang="en-US" altLang="en-US" sz="1800" dirty="0">
                <a:latin typeface="Times New Roman" panose="02020603050405020304" pitchFamily="18" charset="0"/>
              </a:rPr>
              <a:t>No explicit parent-child model</a:t>
            </a:r>
          </a:p>
          <a:p>
            <a:pPr marL="631825" lvl="1" eaLnBrk="1" hangingPunct="1">
              <a:buClr>
                <a:srgbClr val="000099"/>
              </a:buClr>
              <a:buSzPct val="80000"/>
              <a:buFont typeface="Arial" panose="020B0604020202020204" pitchFamily="34" charset="0"/>
              <a:buChar char="•"/>
            </a:pPr>
            <a:r>
              <a:rPr lang="en-US" altLang="en-US" sz="1800" dirty="0">
                <a:latin typeface="Times New Roman" panose="02020603050405020304" pitchFamily="18" charset="0"/>
              </a:rPr>
              <a:t>Exception: “main thread” holds process information</a:t>
            </a:r>
          </a:p>
        </p:txBody>
      </p:sp>
      <p:sp>
        <p:nvSpPr>
          <p:cNvPr id="71686" name="Rectangle 4">
            <a:extLst>
              <a:ext uri="{FF2B5EF4-FFF2-40B4-BE49-F238E27FC236}">
                <a16:creationId xmlns:a16="http://schemas.microsoft.com/office/drawing/2014/main" id="{0CD66AD3-D6E6-433D-BEE7-00C586D5538C}"/>
              </a:ext>
            </a:extLst>
          </p:cNvPr>
          <p:cNvSpPr>
            <a:spLocks noChangeArrowheads="1"/>
          </p:cNvSpPr>
          <p:nvPr/>
        </p:nvSpPr>
        <p:spPr bwMode="auto">
          <a:xfrm>
            <a:off x="381000" y="743465"/>
            <a:ext cx="373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chemeClr val="tx2"/>
                </a:solidFill>
                <a:latin typeface="Times New Roman" panose="02020603050405020304" pitchFamily="18" charset="0"/>
              </a:rPr>
              <a:t>POSIX Threads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a:extLst>
              <a:ext uri="{FF2B5EF4-FFF2-40B4-BE49-F238E27FC236}">
                <a16:creationId xmlns:a16="http://schemas.microsoft.com/office/drawing/2014/main" id="{52EC82AD-71A2-46AB-B2EB-B77D3227607E}"/>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15B229-6A9A-4F7D-A686-2927D1B48846}" type="slidenum">
              <a:rPr lang="en-US" altLang="en-US" sz="1000"/>
              <a:pPr>
                <a:spcBef>
                  <a:spcPct val="0"/>
                </a:spcBef>
                <a:buFontTx/>
                <a:buNone/>
              </a:pPr>
              <a:t>21</a:t>
            </a:fld>
            <a:endParaRPr lang="en-US" altLang="en-US" sz="1000"/>
          </a:p>
        </p:txBody>
      </p:sp>
      <p:sp>
        <p:nvSpPr>
          <p:cNvPr id="72708" name="Rectangle 3">
            <a:extLst>
              <a:ext uri="{FF2B5EF4-FFF2-40B4-BE49-F238E27FC236}">
                <a16:creationId xmlns:a16="http://schemas.microsoft.com/office/drawing/2014/main" id="{C1952C71-DE73-452E-A6B0-2131AD8D29F1}"/>
              </a:ext>
            </a:extLst>
          </p:cNvPr>
          <p:cNvSpPr>
            <a:spLocks noGrp="1" noChangeArrowheads="1"/>
          </p:cNvSpPr>
          <p:nvPr>
            <p:ph type="title" idx="4294967295"/>
          </p:nvPr>
        </p:nvSpPr>
        <p:spPr>
          <a:xfrm>
            <a:off x="2994454" y="253471"/>
            <a:ext cx="3276600" cy="487363"/>
          </a:xfrm>
        </p:spPr>
        <p:txBody>
          <a:bodyPr/>
          <a:lstStyle/>
          <a:p>
            <a:pPr eaLnBrk="1" hangingPunct="1"/>
            <a:r>
              <a:rPr lang="en-US" altLang="en-US" sz="2700" b="1" dirty="0" err="1"/>
              <a:t>pthread_create</a:t>
            </a:r>
            <a:endParaRPr lang="en-US" altLang="en-US" sz="2700" b="1" dirty="0"/>
          </a:p>
        </p:txBody>
      </p:sp>
      <p:sp>
        <p:nvSpPr>
          <p:cNvPr id="72709" name="Rectangle 4">
            <a:extLst>
              <a:ext uri="{FF2B5EF4-FFF2-40B4-BE49-F238E27FC236}">
                <a16:creationId xmlns:a16="http://schemas.microsoft.com/office/drawing/2014/main" id="{65FF2E9E-C2F0-47F2-B1D3-D7A4EE877CCE}"/>
              </a:ext>
            </a:extLst>
          </p:cNvPr>
          <p:cNvSpPr>
            <a:spLocks noGrp="1" noChangeArrowheads="1"/>
          </p:cNvSpPr>
          <p:nvPr>
            <p:ph type="body" idx="4294967295"/>
          </p:nvPr>
        </p:nvSpPr>
        <p:spPr>
          <a:xfrm>
            <a:off x="609600" y="941917"/>
            <a:ext cx="6400800" cy="3048000"/>
          </a:xfrm>
          <a:solidFill>
            <a:schemeClr val="bg1"/>
          </a:solidFill>
          <a:ln>
            <a:solidFill>
              <a:schemeClr val="tx1"/>
            </a:solidFill>
            <a:miter lim="800000"/>
            <a:headEnd/>
            <a:tailEnd/>
          </a:ln>
        </p:spPr>
        <p:txBody>
          <a:bodyPr/>
          <a:lstStyle/>
          <a:p>
            <a:pPr marL="0" indent="0" eaLnBrk="1" hangingPunct="1">
              <a:lnSpc>
                <a:spcPct val="85000"/>
              </a:lnSpc>
              <a:buFontTx/>
              <a:buNone/>
            </a:pPr>
            <a:r>
              <a:rPr lang="en-US" altLang="en-US" sz="2000" b="1" dirty="0">
                <a:latin typeface="Times New Roman" panose="02020603050405020304" pitchFamily="18" charset="0"/>
              </a:rPr>
              <a:t>int </a:t>
            </a:r>
            <a:r>
              <a:rPr lang="en-US" altLang="en-US" sz="2000" b="1" dirty="0" err="1">
                <a:latin typeface="Times New Roman" panose="02020603050405020304" pitchFamily="18" charset="0"/>
              </a:rPr>
              <a:t>pthread_create</a:t>
            </a:r>
            <a:r>
              <a:rPr lang="en-US" altLang="en-US" sz="2000" b="1" dirty="0">
                <a:latin typeface="Times New Roman" panose="02020603050405020304" pitchFamily="18" charset="0"/>
              </a:rPr>
              <a:t>(</a:t>
            </a:r>
            <a:r>
              <a:rPr lang="en-US" altLang="en-US" sz="2000" b="1" dirty="0" err="1">
                <a:latin typeface="Times New Roman" panose="02020603050405020304" pitchFamily="18" charset="0"/>
              </a:rPr>
              <a:t>tid</a:t>
            </a: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attr</a:t>
            </a:r>
            <a:r>
              <a:rPr lang="en-US" altLang="en-US" sz="2000" b="1" dirty="0">
                <a:latin typeface="Times New Roman" panose="02020603050405020304" pitchFamily="18" charset="0"/>
              </a:rPr>
              <a:t>, function, </a:t>
            </a:r>
            <a:r>
              <a:rPr lang="en-US" altLang="en-US" sz="2000" b="1" dirty="0" err="1">
                <a:latin typeface="Times New Roman" panose="02020603050405020304" pitchFamily="18" charset="0"/>
              </a:rPr>
              <a:t>arg</a:t>
            </a:r>
            <a:r>
              <a:rPr lang="en-US" altLang="en-US" sz="2000" b="1" dirty="0">
                <a:latin typeface="Times New Roman" panose="02020603050405020304" pitchFamily="18" charset="0"/>
              </a:rPr>
              <a:t>);</a:t>
            </a:r>
          </a:p>
          <a:p>
            <a:pPr marL="246063" lvl="1" indent="-244475" eaLnBrk="1" hangingPunct="1">
              <a:lnSpc>
                <a:spcPct val="85000"/>
              </a:lnSpc>
              <a:buFontTx/>
              <a:buNone/>
            </a:pPr>
            <a:endParaRPr lang="en-US" altLang="en-US" sz="1800" b="1" dirty="0">
              <a:latin typeface="Times New Roman" panose="02020603050405020304" pitchFamily="18" charset="0"/>
            </a:endParaRPr>
          </a:p>
          <a:p>
            <a:pPr marL="246063" lvl="1" indent="-244475" eaLnBrk="1" hangingPunct="1">
              <a:lnSpc>
                <a:spcPct val="85000"/>
              </a:lnSpc>
              <a:buFontTx/>
              <a:buNone/>
            </a:pPr>
            <a:r>
              <a:rPr lang="en-US" altLang="en-US" sz="1800" b="1" dirty="0" err="1">
                <a:latin typeface="Times New Roman" panose="02020603050405020304" pitchFamily="18" charset="0"/>
              </a:rPr>
              <a:t>pthread_t</a:t>
            </a:r>
            <a:r>
              <a:rPr lang="en-US" altLang="en-US" sz="1800" b="1" dirty="0">
                <a:latin typeface="Times New Roman" panose="02020603050405020304" pitchFamily="18" charset="0"/>
              </a:rPr>
              <a:t> *</a:t>
            </a:r>
            <a:r>
              <a:rPr lang="en-US" altLang="en-US" sz="1800" b="1" dirty="0" err="1">
                <a:latin typeface="Times New Roman" panose="02020603050405020304" pitchFamily="18" charset="0"/>
              </a:rPr>
              <a:t>tid</a:t>
            </a:r>
            <a:endParaRPr lang="en-US" altLang="en-US" sz="1800" b="1" dirty="0">
              <a:latin typeface="Times New Roman" panose="02020603050405020304" pitchFamily="18" charset="0"/>
            </a:endParaRPr>
          </a:p>
          <a:p>
            <a:pPr marL="246063" lvl="1" indent="-244475" eaLnBrk="1" hangingPunct="1">
              <a:lnSpc>
                <a:spcPct val="85000"/>
              </a:lnSpc>
              <a:buFontTx/>
              <a:buNone/>
            </a:pPr>
            <a:r>
              <a:rPr lang="en-US" altLang="en-US" sz="1800" dirty="0">
                <a:latin typeface="Times New Roman" panose="02020603050405020304" pitchFamily="18" charset="0"/>
              </a:rPr>
              <a:t>	handle of created thread</a:t>
            </a:r>
          </a:p>
          <a:p>
            <a:pPr marL="246063" lvl="1" indent="-244475" eaLnBrk="1" hangingPunct="1">
              <a:lnSpc>
                <a:spcPct val="85000"/>
              </a:lnSpc>
              <a:buFontTx/>
              <a:buNone/>
            </a:pPr>
            <a:r>
              <a:rPr lang="en-US" altLang="en-US" sz="1800" b="1" dirty="0">
                <a:latin typeface="Times New Roman" panose="02020603050405020304" pitchFamily="18" charset="0"/>
              </a:rPr>
              <a:t>const </a:t>
            </a:r>
            <a:r>
              <a:rPr lang="en-US" altLang="en-US" sz="1800" b="1" dirty="0" err="1">
                <a:latin typeface="Times New Roman" panose="02020603050405020304" pitchFamily="18" charset="0"/>
              </a:rPr>
              <a:t>pthread_attr_t</a:t>
            </a:r>
            <a:r>
              <a:rPr lang="en-US" altLang="en-US" sz="1800" b="1" dirty="0">
                <a:latin typeface="Times New Roman" panose="02020603050405020304" pitchFamily="18" charset="0"/>
              </a:rPr>
              <a:t> *</a:t>
            </a:r>
            <a:r>
              <a:rPr lang="en-US" altLang="en-US" sz="1800" b="1" dirty="0" err="1">
                <a:latin typeface="Times New Roman" panose="02020603050405020304" pitchFamily="18" charset="0"/>
              </a:rPr>
              <a:t>attr</a:t>
            </a:r>
            <a:endParaRPr lang="en-US" altLang="en-US" sz="1800" b="1" dirty="0">
              <a:latin typeface="Times New Roman" panose="02020603050405020304" pitchFamily="18" charset="0"/>
            </a:endParaRPr>
          </a:p>
          <a:p>
            <a:pPr marL="246063" lvl="1" indent="-244475" eaLnBrk="1" hangingPunct="1">
              <a:lnSpc>
                <a:spcPct val="85000"/>
              </a:lnSpc>
              <a:buFontTx/>
              <a:buNone/>
            </a:pPr>
            <a:r>
              <a:rPr lang="en-US" altLang="en-US" sz="1800" dirty="0">
                <a:latin typeface="Times New Roman" panose="02020603050405020304" pitchFamily="18" charset="0"/>
              </a:rPr>
              <a:t>	attributes of thread to be created</a:t>
            </a:r>
          </a:p>
          <a:p>
            <a:pPr marL="246063" lvl="1" indent="-244475" eaLnBrk="1" hangingPunct="1">
              <a:lnSpc>
                <a:spcPct val="85000"/>
              </a:lnSpc>
              <a:buFontTx/>
              <a:buNone/>
            </a:pPr>
            <a:r>
              <a:rPr lang="en-US" altLang="en-US" sz="1800" b="1" dirty="0">
                <a:latin typeface="Times New Roman" panose="02020603050405020304" pitchFamily="18" charset="0"/>
              </a:rPr>
              <a:t>void *(*function)(void *)</a:t>
            </a:r>
          </a:p>
          <a:p>
            <a:pPr marL="246063" lvl="1" indent="-244475" eaLnBrk="1" hangingPunct="1">
              <a:lnSpc>
                <a:spcPct val="85000"/>
              </a:lnSpc>
              <a:buFontTx/>
              <a:buNone/>
            </a:pPr>
            <a:r>
              <a:rPr lang="en-US" altLang="en-US" sz="1800" dirty="0">
                <a:latin typeface="Times New Roman" panose="02020603050405020304" pitchFamily="18" charset="0"/>
              </a:rPr>
              <a:t>	function to be mapped to thread</a:t>
            </a:r>
          </a:p>
          <a:p>
            <a:pPr marL="246063" lvl="1" indent="-244475" eaLnBrk="1" hangingPunct="1">
              <a:lnSpc>
                <a:spcPct val="85000"/>
              </a:lnSpc>
              <a:buFontTx/>
              <a:buNone/>
            </a:pPr>
            <a:r>
              <a:rPr lang="en-US" altLang="en-US" sz="1800" b="1" dirty="0">
                <a:latin typeface="Times New Roman" panose="02020603050405020304" pitchFamily="18" charset="0"/>
              </a:rPr>
              <a:t>void *</a:t>
            </a:r>
            <a:r>
              <a:rPr lang="en-US" altLang="en-US" sz="1800" b="1" dirty="0" err="1">
                <a:latin typeface="Times New Roman" panose="02020603050405020304" pitchFamily="18" charset="0"/>
              </a:rPr>
              <a:t>arg</a:t>
            </a:r>
            <a:endParaRPr lang="en-US" altLang="en-US" sz="1800" b="1" dirty="0">
              <a:latin typeface="Times New Roman" panose="02020603050405020304" pitchFamily="18" charset="0"/>
            </a:endParaRPr>
          </a:p>
          <a:p>
            <a:pPr marL="246063" lvl="1" indent="-244475" eaLnBrk="1" hangingPunct="1">
              <a:lnSpc>
                <a:spcPct val="85000"/>
              </a:lnSpc>
              <a:buFontTx/>
              <a:buNone/>
            </a:pPr>
            <a:r>
              <a:rPr lang="en-US" altLang="en-US" sz="1800" dirty="0">
                <a:latin typeface="Times New Roman" panose="02020603050405020304" pitchFamily="18" charset="0"/>
              </a:rPr>
              <a:t>	single argument to function</a:t>
            </a:r>
          </a:p>
        </p:txBody>
      </p:sp>
      <p:sp>
        <p:nvSpPr>
          <p:cNvPr id="72710" name="Rectangle 5">
            <a:extLst>
              <a:ext uri="{FF2B5EF4-FFF2-40B4-BE49-F238E27FC236}">
                <a16:creationId xmlns:a16="http://schemas.microsoft.com/office/drawing/2014/main" id="{39031743-EC07-4EDE-ADB3-C55918D29674}"/>
              </a:ext>
            </a:extLst>
          </p:cNvPr>
          <p:cNvSpPr>
            <a:spLocks noChangeArrowheads="1"/>
          </p:cNvSpPr>
          <p:nvPr/>
        </p:nvSpPr>
        <p:spPr bwMode="auto">
          <a:xfrm>
            <a:off x="609600" y="4191000"/>
            <a:ext cx="4724400" cy="213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174625" indent="-174625">
              <a:spcBef>
                <a:spcPct val="20000"/>
              </a:spcBef>
              <a:buChar char="•"/>
              <a:defRPr sz="3200">
                <a:solidFill>
                  <a:schemeClr val="tx1"/>
                </a:solidFill>
                <a:latin typeface="Arial" panose="020B0604020202020204" pitchFamily="34" charset="0"/>
              </a:defRPr>
            </a:lvl1pPr>
            <a:lvl2pPr marL="533400" indent="-2444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Spawn a thread running the function</a:t>
            </a:r>
          </a:p>
          <a:p>
            <a:pPr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Thread handle returned via </a:t>
            </a:r>
            <a:r>
              <a:rPr lang="en-US" altLang="en-US" sz="1800" b="1" dirty="0" err="1">
                <a:latin typeface="Times New Roman" panose="02020603050405020304" pitchFamily="18" charset="0"/>
              </a:rPr>
              <a:t>pthread_t</a:t>
            </a:r>
            <a:r>
              <a:rPr lang="en-US" altLang="en-US" sz="1800" dirty="0">
                <a:latin typeface="Times New Roman" panose="02020603050405020304" pitchFamily="18" charset="0"/>
              </a:rPr>
              <a:t> structure</a:t>
            </a:r>
          </a:p>
          <a:p>
            <a:pPr lvl="1"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Specify </a:t>
            </a:r>
            <a:r>
              <a:rPr lang="en-US" altLang="en-US" sz="1800" b="1" dirty="0">
                <a:latin typeface="Times New Roman" panose="02020603050405020304" pitchFamily="18" charset="0"/>
              </a:rPr>
              <a:t>NULL</a:t>
            </a:r>
            <a:r>
              <a:rPr lang="en-US" altLang="en-US" sz="1800" dirty="0">
                <a:latin typeface="Times New Roman" panose="02020603050405020304" pitchFamily="18" charset="0"/>
              </a:rPr>
              <a:t> to use default attributes</a:t>
            </a:r>
          </a:p>
          <a:p>
            <a:pPr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Single argument sent to function</a:t>
            </a:r>
          </a:p>
          <a:p>
            <a:pPr lvl="1"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If no arguments to function, specify </a:t>
            </a:r>
            <a:r>
              <a:rPr lang="en-US" altLang="en-US" sz="1800" b="1" dirty="0">
                <a:latin typeface="Times New Roman" panose="02020603050405020304" pitchFamily="18" charset="0"/>
              </a:rPr>
              <a:t>NULL</a:t>
            </a:r>
          </a:p>
          <a:p>
            <a:pPr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Check error codes!</a:t>
            </a:r>
          </a:p>
        </p:txBody>
      </p:sp>
      <p:sp>
        <p:nvSpPr>
          <p:cNvPr id="243718" name="Text Box 6">
            <a:extLst>
              <a:ext uri="{FF2B5EF4-FFF2-40B4-BE49-F238E27FC236}">
                <a16:creationId xmlns:a16="http://schemas.microsoft.com/office/drawing/2014/main" id="{4309FAA5-AABC-4C98-9785-F65CB22DD2A8}"/>
              </a:ext>
            </a:extLst>
          </p:cNvPr>
          <p:cNvSpPr txBox="1">
            <a:spLocks noChangeArrowheads="1"/>
          </p:cNvSpPr>
          <p:nvPr/>
        </p:nvSpPr>
        <p:spPr bwMode="auto">
          <a:xfrm>
            <a:off x="2846388" y="5867400"/>
            <a:ext cx="6221412" cy="654050"/>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b="1">
                <a:effectLst>
                  <a:outerShdw blurRad="38100" dist="38100" dir="2700000" algn="tl">
                    <a:srgbClr val="FFFFFF"/>
                  </a:outerShdw>
                </a:effectLst>
                <a:latin typeface="Times New Roman" pitchFamily="18" charset="0"/>
              </a:rPr>
              <a:t>EAGAIN - insufficient resources to create thread</a:t>
            </a:r>
          </a:p>
          <a:p>
            <a:pPr>
              <a:defRPr/>
            </a:pPr>
            <a:r>
              <a:rPr lang="en-US" b="1">
                <a:effectLst>
                  <a:outerShdw blurRad="38100" dist="38100" dir="2700000" algn="tl">
                    <a:srgbClr val="FFFFFF"/>
                  </a:outerShdw>
                </a:effectLst>
                <a:latin typeface="Times New Roman" pitchFamily="18" charset="0"/>
              </a:rPr>
              <a:t>EINVAL - invalid attribute</a:t>
            </a:r>
            <a:endParaRPr lang="en-US" b="1">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4">
            <a:extLst>
              <a:ext uri="{FF2B5EF4-FFF2-40B4-BE49-F238E27FC236}">
                <a16:creationId xmlns:a16="http://schemas.microsoft.com/office/drawing/2014/main" id="{C8F50D76-2760-480A-9C21-E7712817B432}"/>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B3BEA4-CCA9-4962-9133-B35946B0371A}" type="slidenum">
              <a:rPr lang="en-US" altLang="en-US" sz="1000"/>
              <a:pPr>
                <a:spcBef>
                  <a:spcPct val="0"/>
                </a:spcBef>
                <a:buFontTx/>
                <a:buNone/>
              </a:pPr>
              <a:t>22</a:t>
            </a:fld>
            <a:endParaRPr lang="en-US" altLang="en-US" sz="1000"/>
          </a:p>
        </p:txBody>
      </p:sp>
      <p:sp>
        <p:nvSpPr>
          <p:cNvPr id="73732" name="Rectangle 2">
            <a:extLst>
              <a:ext uri="{FF2B5EF4-FFF2-40B4-BE49-F238E27FC236}">
                <a16:creationId xmlns:a16="http://schemas.microsoft.com/office/drawing/2014/main" id="{282B9CF2-2039-4FE7-8292-D8748E6F8EBA}"/>
              </a:ext>
            </a:extLst>
          </p:cNvPr>
          <p:cNvSpPr>
            <a:spLocks noGrp="1" noChangeArrowheads="1"/>
          </p:cNvSpPr>
          <p:nvPr>
            <p:ph type="title" idx="4294967295"/>
          </p:nvPr>
        </p:nvSpPr>
        <p:spPr>
          <a:xfrm>
            <a:off x="1676400" y="457200"/>
            <a:ext cx="5943600" cy="563563"/>
          </a:xfrm>
        </p:spPr>
        <p:txBody>
          <a:bodyPr/>
          <a:lstStyle/>
          <a:p>
            <a:pPr eaLnBrk="1" hangingPunct="1"/>
            <a:r>
              <a:rPr lang="en-US" altLang="en-US" sz="2700" b="1"/>
              <a:t>Example I: Thread Creation</a:t>
            </a:r>
          </a:p>
        </p:txBody>
      </p:sp>
      <p:sp>
        <p:nvSpPr>
          <p:cNvPr id="73733" name="Rectangle 3">
            <a:extLst>
              <a:ext uri="{FF2B5EF4-FFF2-40B4-BE49-F238E27FC236}">
                <a16:creationId xmlns:a16="http://schemas.microsoft.com/office/drawing/2014/main" id="{82716321-CFB7-43B7-B27E-DD1ABD4BECFA}"/>
              </a:ext>
            </a:extLst>
          </p:cNvPr>
          <p:cNvSpPr>
            <a:spLocks noGrp="1" noChangeArrowheads="1"/>
          </p:cNvSpPr>
          <p:nvPr>
            <p:ph type="body" idx="4294967295"/>
          </p:nvPr>
        </p:nvSpPr>
        <p:spPr>
          <a:xfrm>
            <a:off x="228600" y="1143000"/>
            <a:ext cx="7162800" cy="3200400"/>
          </a:xfrm>
          <a:ln>
            <a:solidFill>
              <a:schemeClr val="tx1"/>
            </a:solidFill>
            <a:miter lim="800000"/>
            <a:headEnd/>
            <a:tailEnd/>
          </a:ln>
        </p:spPr>
        <p:txBody>
          <a:bodyPr lIns="92075" tIns="46038" rIns="92075" bIns="46038"/>
          <a:lstStyle/>
          <a:p>
            <a:pPr marL="0" indent="0" eaLnBrk="1" hangingPunct="1">
              <a:lnSpc>
                <a:spcPct val="75000"/>
              </a:lnSpc>
              <a:spcBef>
                <a:spcPct val="30000"/>
              </a:spcBef>
              <a:buFontTx/>
              <a:buNone/>
            </a:pPr>
            <a:r>
              <a:rPr lang="en-US" altLang="en-US" sz="1600" dirty="0">
                <a:latin typeface="Times New Roman" panose="02020603050405020304" pitchFamily="18" charset="0"/>
              </a:rPr>
              <a:t>#include &lt;</a:t>
            </a:r>
            <a:r>
              <a:rPr lang="en-US" altLang="en-US" sz="1600" dirty="0" err="1">
                <a:latin typeface="Times New Roman" panose="02020603050405020304" pitchFamily="18" charset="0"/>
              </a:rPr>
              <a:t>stdio.h</a:t>
            </a:r>
            <a:r>
              <a:rPr lang="en-US" altLang="en-US" sz="1600" dirty="0">
                <a:latin typeface="Times New Roman" panose="02020603050405020304" pitchFamily="18" charset="0"/>
              </a:rPr>
              <a:t>&gt;</a:t>
            </a:r>
          </a:p>
          <a:p>
            <a:pPr marL="0" indent="0" eaLnBrk="1" hangingPunct="1">
              <a:lnSpc>
                <a:spcPct val="75000"/>
              </a:lnSpc>
              <a:spcBef>
                <a:spcPct val="30000"/>
              </a:spcBef>
              <a:buFontTx/>
              <a:buNone/>
            </a:pPr>
            <a:r>
              <a:rPr lang="en-US" altLang="en-US" sz="1600" dirty="0">
                <a:latin typeface="Times New Roman" panose="02020603050405020304" pitchFamily="18" charset="0"/>
              </a:rPr>
              <a:t>#include &lt;</a:t>
            </a:r>
            <a:r>
              <a:rPr lang="en-US" altLang="en-US" sz="1600" dirty="0" err="1">
                <a:latin typeface="Times New Roman" panose="02020603050405020304" pitchFamily="18" charset="0"/>
              </a:rPr>
              <a:t>pthread.h</a:t>
            </a:r>
            <a:r>
              <a:rPr lang="en-US" altLang="en-US" sz="1600" dirty="0">
                <a:latin typeface="Times New Roman" panose="02020603050405020304" pitchFamily="18" charset="0"/>
              </a:rPr>
              <a:t>&gt;</a:t>
            </a:r>
          </a:p>
          <a:p>
            <a:pPr marL="0" indent="0" eaLnBrk="1" hangingPunct="1">
              <a:lnSpc>
                <a:spcPct val="75000"/>
              </a:lnSpc>
              <a:spcBef>
                <a:spcPct val="30000"/>
              </a:spcBef>
              <a:buFontTx/>
              <a:buNone/>
            </a:pPr>
            <a:endParaRPr lang="en-US" altLang="en-US" sz="1600" dirty="0">
              <a:latin typeface="Times New Roman" panose="02020603050405020304" pitchFamily="18" charset="0"/>
            </a:endParaRPr>
          </a:p>
          <a:p>
            <a:pPr marL="0" indent="0" eaLnBrk="1" hangingPunct="1">
              <a:lnSpc>
                <a:spcPct val="75000"/>
              </a:lnSpc>
              <a:spcBef>
                <a:spcPct val="30000"/>
              </a:spcBef>
              <a:buFontTx/>
              <a:buNone/>
            </a:pPr>
            <a:r>
              <a:rPr lang="en-US" altLang="en-US" sz="1600" dirty="0">
                <a:latin typeface="Times New Roman" panose="02020603050405020304" pitchFamily="18" charset="0"/>
              </a:rPr>
              <a:t>void *hello (void * </a:t>
            </a:r>
            <a:r>
              <a:rPr lang="en-US" altLang="en-US" sz="1600" dirty="0" err="1">
                <a:latin typeface="Times New Roman" panose="02020603050405020304" pitchFamily="18" charset="0"/>
              </a:rPr>
              <a:t>arg</a:t>
            </a:r>
            <a:r>
              <a:rPr lang="en-US" altLang="en-US" sz="1600" dirty="0">
                <a:latin typeface="Times New Roman" panose="02020603050405020304" pitchFamily="18" charset="0"/>
              </a:rPr>
              <a:t>) { </a:t>
            </a:r>
          </a:p>
          <a:p>
            <a:pPr marL="0" indent="0" eaLnBrk="1" hangingPunct="1">
              <a:lnSpc>
                <a:spcPct val="75000"/>
              </a:lnSpc>
              <a:spcBef>
                <a:spcPct val="3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printf</a:t>
            </a:r>
            <a:r>
              <a:rPr lang="en-US" altLang="en-US" sz="1600" dirty="0">
                <a:latin typeface="Times New Roman" panose="02020603050405020304" pitchFamily="18" charset="0"/>
              </a:rPr>
              <a:t>(“Hello Thread\n”); </a:t>
            </a:r>
          </a:p>
          <a:p>
            <a:pPr marL="0" indent="0" eaLnBrk="1" hangingPunct="1">
              <a:lnSpc>
                <a:spcPct val="75000"/>
              </a:lnSpc>
              <a:spcBef>
                <a:spcPct val="30000"/>
              </a:spcBef>
              <a:buFontTx/>
              <a:buNone/>
            </a:pPr>
            <a:r>
              <a:rPr lang="en-US" altLang="en-US" sz="1600" dirty="0">
                <a:latin typeface="Times New Roman" panose="02020603050405020304" pitchFamily="18" charset="0"/>
              </a:rPr>
              <a:t>	return NULL;</a:t>
            </a:r>
          </a:p>
          <a:p>
            <a:pPr marL="0" indent="0" eaLnBrk="1" hangingPunct="1">
              <a:lnSpc>
                <a:spcPct val="75000"/>
              </a:lnSpc>
              <a:spcBef>
                <a:spcPct val="30000"/>
              </a:spcBef>
              <a:buFontTx/>
              <a:buNone/>
            </a:pPr>
            <a:r>
              <a:rPr lang="en-US" altLang="en-US" sz="1600" dirty="0">
                <a:latin typeface="Times New Roman" panose="02020603050405020304" pitchFamily="18" charset="0"/>
              </a:rPr>
              <a:t>}</a:t>
            </a:r>
          </a:p>
          <a:p>
            <a:pPr marL="0" indent="0" eaLnBrk="1" hangingPunct="1">
              <a:lnSpc>
                <a:spcPct val="75000"/>
              </a:lnSpc>
              <a:spcBef>
                <a:spcPct val="30000"/>
              </a:spcBef>
              <a:buFontTx/>
              <a:buNone/>
            </a:pPr>
            <a:endParaRPr lang="en-US" altLang="en-US" sz="1600" dirty="0">
              <a:latin typeface="Times New Roman" panose="02020603050405020304" pitchFamily="18" charset="0"/>
            </a:endParaRPr>
          </a:p>
          <a:p>
            <a:pPr marL="0" indent="0" eaLnBrk="1" hangingPunct="1">
              <a:lnSpc>
                <a:spcPct val="75000"/>
              </a:lnSpc>
              <a:spcBef>
                <a:spcPct val="30000"/>
              </a:spcBef>
              <a:buFontTx/>
              <a:buNone/>
            </a:pPr>
            <a:r>
              <a:rPr lang="en-US" altLang="en-US" sz="1600" dirty="0">
                <a:latin typeface="Times New Roman" panose="02020603050405020304" pitchFamily="18" charset="0"/>
              </a:rPr>
              <a:t>main() {</a:t>
            </a:r>
          </a:p>
          <a:p>
            <a:pPr marL="0" indent="0" eaLnBrk="1" hangingPunct="1">
              <a:lnSpc>
                <a:spcPct val="75000"/>
              </a:lnSpc>
              <a:spcBef>
                <a:spcPct val="3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pthread_t</a:t>
            </a:r>
            <a:r>
              <a:rPr lang="en-US" altLang="en-US" sz="1600" dirty="0">
                <a:latin typeface="Times New Roman" panose="02020603050405020304" pitchFamily="18" charset="0"/>
              </a:rPr>
              <a:t> </a:t>
            </a:r>
            <a:r>
              <a:rPr lang="en-US" altLang="en-US" sz="1600" dirty="0" err="1">
                <a:latin typeface="Times New Roman" panose="02020603050405020304" pitchFamily="18" charset="0"/>
              </a:rPr>
              <a:t>tid</a:t>
            </a:r>
            <a:r>
              <a:rPr lang="en-US" altLang="en-US" sz="1600" dirty="0">
                <a:latin typeface="Times New Roman" panose="02020603050405020304" pitchFamily="18" charset="0"/>
              </a:rPr>
              <a:t>;	</a:t>
            </a:r>
          </a:p>
          <a:p>
            <a:pPr marL="0" indent="0" eaLnBrk="1" hangingPunct="1">
              <a:lnSpc>
                <a:spcPct val="75000"/>
              </a:lnSpc>
              <a:spcBef>
                <a:spcPct val="3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pthread_create</a:t>
            </a:r>
            <a:r>
              <a:rPr lang="en-US" altLang="en-US" sz="1600" dirty="0">
                <a:latin typeface="Times New Roman" panose="02020603050405020304" pitchFamily="18" charset="0"/>
              </a:rPr>
              <a:t>(&amp;</a:t>
            </a:r>
            <a:r>
              <a:rPr lang="en-US" altLang="en-US" sz="1600" dirty="0" err="1">
                <a:latin typeface="Times New Roman" panose="02020603050405020304" pitchFamily="18" charset="0"/>
              </a:rPr>
              <a:t>tid</a:t>
            </a:r>
            <a:r>
              <a:rPr lang="en-US" altLang="en-US" sz="1600" dirty="0">
                <a:latin typeface="Times New Roman" panose="02020603050405020304" pitchFamily="18" charset="0"/>
              </a:rPr>
              <a:t>, NULL, hello, NULL);</a:t>
            </a:r>
          </a:p>
          <a:p>
            <a:pPr marL="0" indent="0" eaLnBrk="1" hangingPunct="1">
              <a:lnSpc>
                <a:spcPct val="75000"/>
              </a:lnSpc>
              <a:spcBef>
                <a:spcPct val="30000"/>
              </a:spcBef>
              <a:buFontTx/>
              <a:buNone/>
            </a:pPr>
            <a:r>
              <a:rPr lang="en-US" altLang="en-US" sz="1600" dirty="0">
                <a:latin typeface="Times New Roman" panose="02020603050405020304" pitchFamily="18" charset="0"/>
              </a:rPr>
              <a:t>}</a:t>
            </a:r>
          </a:p>
        </p:txBody>
      </p:sp>
      <p:sp>
        <p:nvSpPr>
          <p:cNvPr id="73734" name="Rectangle 5">
            <a:extLst>
              <a:ext uri="{FF2B5EF4-FFF2-40B4-BE49-F238E27FC236}">
                <a16:creationId xmlns:a16="http://schemas.microsoft.com/office/drawing/2014/main" id="{60033F34-1AD4-4EEE-95A5-8660D7E9BC99}"/>
              </a:ext>
            </a:extLst>
          </p:cNvPr>
          <p:cNvSpPr>
            <a:spLocks noChangeArrowheads="1"/>
          </p:cNvSpPr>
          <p:nvPr/>
        </p:nvSpPr>
        <p:spPr bwMode="auto">
          <a:xfrm>
            <a:off x="762000" y="4691063"/>
            <a:ext cx="7848600" cy="1557337"/>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None/>
            </a:pPr>
            <a:r>
              <a:rPr lang="en-US" altLang="en-US" sz="1600" b="1" dirty="0">
                <a:latin typeface="Times New Roman" panose="02020603050405020304" pitchFamily="18" charset="0"/>
              </a:rPr>
              <a:t>Possible outcomes:</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Message “Hello Thread” is printed on screen</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Nothing printed on screen.  This outcome is more likely that previous.  Main thread is the process and when the process ends, all threads are cancelled, too.  Thus, if the </a:t>
            </a:r>
            <a:r>
              <a:rPr lang="en-US" altLang="en-US" sz="1600" b="1" dirty="0" err="1">
                <a:latin typeface="Times New Roman" panose="02020603050405020304" pitchFamily="18" charset="0"/>
              </a:rPr>
              <a:t>pthread_create</a:t>
            </a:r>
            <a:r>
              <a:rPr lang="en-US" altLang="en-US" sz="1600" b="1" dirty="0">
                <a:latin typeface="Times New Roman" panose="02020603050405020304" pitchFamily="18" charset="0"/>
              </a:rPr>
              <a:t> call returns before the O/S has had the time to set up the thread and begin execution, the thread will die a premature death when the process ends.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5">
            <a:extLst>
              <a:ext uri="{FF2B5EF4-FFF2-40B4-BE49-F238E27FC236}">
                <a16:creationId xmlns:a16="http://schemas.microsoft.com/office/drawing/2014/main" id="{B3F06F6F-E3A4-4CD4-A0CC-49F84097E7EB}"/>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E539E3-9904-4C44-8BB3-C8471D02CC54}" type="slidenum">
              <a:rPr lang="en-US" altLang="en-US" sz="1000"/>
              <a:pPr>
                <a:spcBef>
                  <a:spcPct val="0"/>
                </a:spcBef>
                <a:buFontTx/>
                <a:buNone/>
              </a:pPr>
              <a:t>23</a:t>
            </a:fld>
            <a:endParaRPr lang="en-US" altLang="en-US" sz="1000"/>
          </a:p>
        </p:txBody>
      </p:sp>
      <p:sp>
        <p:nvSpPr>
          <p:cNvPr id="75780" name="Rectangle 3">
            <a:extLst>
              <a:ext uri="{FF2B5EF4-FFF2-40B4-BE49-F238E27FC236}">
                <a16:creationId xmlns:a16="http://schemas.microsoft.com/office/drawing/2014/main" id="{4648C3E5-F96E-4924-A9E3-ED061D79173B}"/>
              </a:ext>
            </a:extLst>
          </p:cNvPr>
          <p:cNvSpPr>
            <a:spLocks noGrp="1" noChangeArrowheads="1"/>
          </p:cNvSpPr>
          <p:nvPr>
            <p:ph type="title" idx="4294967295"/>
          </p:nvPr>
        </p:nvSpPr>
        <p:spPr>
          <a:xfrm>
            <a:off x="2209800" y="76200"/>
            <a:ext cx="4953000" cy="914400"/>
          </a:xfrm>
        </p:spPr>
        <p:txBody>
          <a:bodyPr/>
          <a:lstStyle/>
          <a:p>
            <a:pPr eaLnBrk="1" hangingPunct="1"/>
            <a:r>
              <a:rPr lang="en-US" altLang="en-US" sz="3200" b="1" dirty="0"/>
              <a:t>Waiting for a Thread</a:t>
            </a:r>
          </a:p>
        </p:txBody>
      </p:sp>
      <p:sp>
        <p:nvSpPr>
          <p:cNvPr id="75781" name="Rectangle 4">
            <a:extLst>
              <a:ext uri="{FF2B5EF4-FFF2-40B4-BE49-F238E27FC236}">
                <a16:creationId xmlns:a16="http://schemas.microsoft.com/office/drawing/2014/main" id="{8345C21E-91EF-4617-B883-9D9FC333A3D4}"/>
              </a:ext>
            </a:extLst>
          </p:cNvPr>
          <p:cNvSpPr>
            <a:spLocks noGrp="1" noChangeArrowheads="1"/>
          </p:cNvSpPr>
          <p:nvPr>
            <p:ph type="body" idx="4294967295"/>
          </p:nvPr>
        </p:nvSpPr>
        <p:spPr>
          <a:xfrm>
            <a:off x="0" y="914400"/>
            <a:ext cx="3962400" cy="2057400"/>
          </a:xfrm>
          <a:solidFill>
            <a:schemeClr val="bg1"/>
          </a:solidFill>
          <a:ln>
            <a:solidFill>
              <a:schemeClr val="tx1"/>
            </a:solidFill>
            <a:miter lim="800000"/>
            <a:headEnd/>
            <a:tailEnd/>
          </a:ln>
        </p:spPr>
        <p:txBody>
          <a:bodyPr/>
          <a:lstStyle/>
          <a:p>
            <a:pPr marL="0" indent="0" eaLnBrk="1" hangingPunct="1">
              <a:buFontTx/>
              <a:buNone/>
            </a:pPr>
            <a:r>
              <a:rPr lang="en-US" altLang="en-US" sz="2000" b="1" dirty="0">
                <a:latin typeface="Times New Roman" panose="02020603050405020304" pitchFamily="18" charset="0"/>
              </a:rPr>
              <a:t>int </a:t>
            </a:r>
            <a:r>
              <a:rPr lang="en-US" altLang="en-US" sz="2000" b="1" dirty="0" err="1">
                <a:latin typeface="Times New Roman" panose="02020603050405020304" pitchFamily="18" charset="0"/>
              </a:rPr>
              <a:t>pthread_join</a:t>
            </a:r>
            <a:r>
              <a:rPr lang="en-US" altLang="en-US" sz="2000" b="1" dirty="0">
                <a:latin typeface="Times New Roman" panose="02020603050405020304" pitchFamily="18" charset="0"/>
              </a:rPr>
              <a:t>(</a:t>
            </a:r>
            <a:r>
              <a:rPr lang="en-US" altLang="en-US" sz="2000" b="1" dirty="0" err="1">
                <a:latin typeface="Times New Roman" panose="02020603050405020304" pitchFamily="18" charset="0"/>
              </a:rPr>
              <a:t>tid</a:t>
            </a: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val_ptr</a:t>
            </a:r>
            <a:r>
              <a:rPr lang="en-US" altLang="en-US" sz="2000" b="1" dirty="0">
                <a:latin typeface="Times New Roman" panose="02020603050405020304" pitchFamily="18" charset="0"/>
              </a:rPr>
              <a:t>);</a:t>
            </a:r>
          </a:p>
          <a:p>
            <a:pPr marL="0" indent="0" eaLnBrk="1" hangingPunct="1">
              <a:buFontTx/>
              <a:buNone/>
            </a:pPr>
            <a:endParaRPr lang="en-US" altLang="en-US" sz="2000" b="1" dirty="0">
              <a:latin typeface="Times New Roman" panose="02020603050405020304" pitchFamily="18" charset="0"/>
            </a:endParaRPr>
          </a:p>
          <a:p>
            <a:pPr marL="246063" lvl="1" indent="-244475" eaLnBrk="1" hangingPunct="1">
              <a:buFontTx/>
              <a:buNone/>
            </a:pPr>
            <a:r>
              <a:rPr lang="en-US" altLang="en-US" sz="1800" b="1" dirty="0" err="1">
                <a:latin typeface="Times New Roman" panose="02020603050405020304" pitchFamily="18" charset="0"/>
              </a:rPr>
              <a:t>pthread_t</a:t>
            </a:r>
            <a:r>
              <a:rPr lang="en-US" altLang="en-US" sz="1800" b="1" dirty="0">
                <a:latin typeface="Times New Roman" panose="02020603050405020304" pitchFamily="18" charset="0"/>
              </a:rPr>
              <a:t> </a:t>
            </a:r>
            <a:r>
              <a:rPr lang="en-US" altLang="en-US" sz="1800" b="1" dirty="0" err="1">
                <a:latin typeface="Times New Roman" panose="02020603050405020304" pitchFamily="18" charset="0"/>
              </a:rPr>
              <a:t>tid</a:t>
            </a:r>
            <a:endParaRPr lang="en-US" altLang="en-US" sz="18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	handle of </a:t>
            </a:r>
            <a:r>
              <a:rPr lang="en-US" altLang="en-US" sz="1800" i="1" dirty="0">
                <a:latin typeface="Times New Roman" panose="02020603050405020304" pitchFamily="18" charset="0"/>
              </a:rPr>
              <a:t>joinable</a:t>
            </a:r>
            <a:r>
              <a:rPr lang="en-US" altLang="en-US" sz="1800" dirty="0">
                <a:latin typeface="Times New Roman" panose="02020603050405020304" pitchFamily="18" charset="0"/>
              </a:rPr>
              <a:t> thread</a:t>
            </a:r>
          </a:p>
          <a:p>
            <a:pPr marL="246063" lvl="1" indent="-244475" eaLnBrk="1" hangingPunct="1">
              <a:buFontTx/>
              <a:buNone/>
            </a:pPr>
            <a:r>
              <a:rPr lang="en-US" altLang="en-US" sz="1800" b="1" dirty="0">
                <a:latin typeface="Times New Roman" panose="02020603050405020304" pitchFamily="18" charset="0"/>
              </a:rPr>
              <a:t>void **</a:t>
            </a:r>
            <a:r>
              <a:rPr lang="en-US" altLang="en-US" sz="1800" b="1" dirty="0" err="1">
                <a:latin typeface="Times New Roman" panose="02020603050405020304" pitchFamily="18" charset="0"/>
              </a:rPr>
              <a:t>val_ptr</a:t>
            </a:r>
            <a:endParaRPr lang="en-US" altLang="en-US" sz="18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	exit value returned by joined thread</a:t>
            </a:r>
          </a:p>
        </p:txBody>
      </p:sp>
      <p:sp>
        <p:nvSpPr>
          <p:cNvPr id="75782" name="Rectangle 5">
            <a:extLst>
              <a:ext uri="{FF2B5EF4-FFF2-40B4-BE49-F238E27FC236}">
                <a16:creationId xmlns:a16="http://schemas.microsoft.com/office/drawing/2014/main" id="{8CDBF029-FAEF-489E-9A3F-B730B72B28AB}"/>
              </a:ext>
            </a:extLst>
          </p:cNvPr>
          <p:cNvSpPr>
            <a:spLocks noChangeArrowheads="1"/>
          </p:cNvSpPr>
          <p:nvPr/>
        </p:nvSpPr>
        <p:spPr bwMode="auto">
          <a:xfrm>
            <a:off x="685800" y="4914900"/>
            <a:ext cx="8305800" cy="175260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This is the better way to have one thread wait for the completion of another thread.</a:t>
            </a:r>
          </a:p>
          <a:p>
            <a:pPr eaLnBrk="1" hangingPunct="1">
              <a:lnSpc>
                <a:spcPct val="80000"/>
              </a:lnSpc>
              <a:buClr>
                <a:srgbClr val="000099"/>
              </a:buClr>
              <a:buSzPct val="80000"/>
              <a:buFont typeface="Wingdings" panose="05000000000000000000" pitchFamily="2" charset="2"/>
              <a:buChar char="q"/>
            </a:pPr>
            <a:r>
              <a:rPr lang="en-US" altLang="en-US" sz="1600" b="1" dirty="0" err="1">
                <a:latin typeface="Times New Roman" panose="02020603050405020304" pitchFamily="18" charset="0"/>
              </a:rPr>
              <a:t>Pthread_join</a:t>
            </a:r>
            <a:r>
              <a:rPr lang="en-US" altLang="en-US" sz="1600" b="1" dirty="0">
                <a:latin typeface="Times New Roman" panose="02020603050405020304" pitchFamily="18" charset="0"/>
              </a:rPr>
              <a:t> will block until the thread associated with the </a:t>
            </a:r>
            <a:r>
              <a:rPr lang="en-US" altLang="en-US" sz="1600" b="1" dirty="0" err="1">
                <a:latin typeface="Times New Roman" panose="02020603050405020304" pitchFamily="18" charset="0"/>
              </a:rPr>
              <a:t>pthread_t</a:t>
            </a:r>
            <a:r>
              <a:rPr lang="en-US" altLang="en-US" sz="1600" b="1" dirty="0">
                <a:latin typeface="Times New Roman" panose="02020603050405020304" pitchFamily="18" charset="0"/>
              </a:rPr>
              <a:t> handle has terminated.  The second parameter returns a pointer to a value from the thread being joined.  This value can be “sent” from the joined thread by use of return or </a:t>
            </a:r>
            <a:r>
              <a:rPr lang="en-US" altLang="en-US" sz="1600" b="1" dirty="0" err="1">
                <a:latin typeface="Times New Roman" panose="02020603050405020304" pitchFamily="18" charset="0"/>
              </a:rPr>
              <a:t>pthread_exit</a:t>
            </a:r>
            <a:r>
              <a:rPr lang="en-US" altLang="en-US" sz="1600" b="1" dirty="0">
                <a:latin typeface="Times New Roman" panose="02020603050405020304" pitchFamily="18" charset="0"/>
              </a:rPr>
              <a:t>().  The type of the returned value is (void *) since this is the return type of the function that was used in the </a:t>
            </a:r>
            <a:r>
              <a:rPr lang="en-US" altLang="en-US" sz="1600" b="1" dirty="0" err="1">
                <a:latin typeface="Times New Roman" panose="02020603050405020304" pitchFamily="18" charset="0"/>
              </a:rPr>
              <a:t>pthread_create</a:t>
            </a:r>
            <a:r>
              <a:rPr lang="en-US" altLang="en-US" sz="1600" b="1" dirty="0">
                <a:latin typeface="Times New Roman" panose="02020603050405020304" pitchFamily="18" charset="0"/>
              </a:rPr>
              <a:t> call.</a:t>
            </a:r>
          </a:p>
          <a:p>
            <a:pPr eaLnBrk="1" hangingPunct="1">
              <a:lnSpc>
                <a:spcPct val="80000"/>
              </a:lnSpc>
              <a:buClr>
                <a:srgbClr val="000099"/>
              </a:buClr>
              <a:buSzPct val="80000"/>
              <a:buFont typeface="Wingdings" panose="05000000000000000000" pitchFamily="2" charset="2"/>
              <a:buChar char="q"/>
            </a:pPr>
            <a:r>
              <a:rPr lang="en-US" altLang="en-US" sz="1600" b="1" dirty="0" err="1">
                <a:latin typeface="Times New Roman" panose="02020603050405020304" pitchFamily="18" charset="0"/>
              </a:rPr>
              <a:t>pthread_join</a:t>
            </a:r>
            <a:r>
              <a:rPr lang="en-US" altLang="en-US" sz="1600" b="1" dirty="0">
                <a:latin typeface="Times New Roman" panose="02020603050405020304" pitchFamily="18" charset="0"/>
              </a:rPr>
              <a:t>() can be used to wait for one thread to terminate.  There is no single function that can join multiple threads. </a:t>
            </a:r>
          </a:p>
        </p:txBody>
      </p:sp>
      <p:sp>
        <p:nvSpPr>
          <p:cNvPr id="75783" name="Rectangle 6">
            <a:extLst>
              <a:ext uri="{FF2B5EF4-FFF2-40B4-BE49-F238E27FC236}">
                <a16:creationId xmlns:a16="http://schemas.microsoft.com/office/drawing/2014/main" id="{DE00BCD0-90EB-408A-9D5B-83AC4B49AC2B}"/>
              </a:ext>
            </a:extLst>
          </p:cNvPr>
          <p:cNvSpPr>
            <a:spLocks noChangeArrowheads="1"/>
          </p:cNvSpPr>
          <p:nvPr/>
        </p:nvSpPr>
        <p:spPr bwMode="auto">
          <a:xfrm>
            <a:off x="4191000" y="1676400"/>
            <a:ext cx="4572000" cy="2362200"/>
          </a:xfrm>
          <a:prstGeom prst="rect">
            <a:avLst/>
          </a:prstGeom>
          <a:solidFill>
            <a:srgbClr val="FFFFFF"/>
          </a:solidFill>
          <a:ln w="9525">
            <a:solidFill>
              <a:srgbClr val="000000"/>
            </a:solidFill>
            <a:miter lim="800000"/>
            <a:headEnd/>
            <a:tailEnd/>
          </a:ln>
        </p:spPr>
        <p:txBody>
          <a:bodyPr/>
          <a:lstStyle>
            <a:lvl1pPr marL="174625" indent="-174625">
              <a:spcBef>
                <a:spcPct val="20000"/>
              </a:spcBef>
              <a:buChar char="•"/>
              <a:defRPr sz="3200">
                <a:solidFill>
                  <a:schemeClr val="tx1"/>
                </a:solidFill>
                <a:latin typeface="Arial" panose="020B0604020202020204" pitchFamily="34" charset="0"/>
              </a:defRPr>
            </a:lvl1pPr>
            <a:lvl2pPr marL="533400" indent="-2444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Calling thread waits for thread with handle </a:t>
            </a:r>
            <a:r>
              <a:rPr lang="en-US" altLang="en-US" sz="1800" b="1">
                <a:latin typeface="Times New Roman" panose="02020603050405020304" pitchFamily="18" charset="0"/>
              </a:rPr>
              <a:t>tid</a:t>
            </a:r>
            <a:r>
              <a:rPr lang="en-US" altLang="en-US" sz="1800">
                <a:latin typeface="Times New Roman" panose="02020603050405020304" pitchFamily="18" charset="0"/>
              </a:rPr>
              <a:t> to terminate</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Only one thread can be joined</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Thread must be </a:t>
            </a:r>
            <a:r>
              <a:rPr lang="en-US" altLang="en-US" sz="1800" i="1">
                <a:latin typeface="Times New Roman" panose="02020603050405020304" pitchFamily="18" charset="0"/>
              </a:rPr>
              <a:t>joinable</a:t>
            </a:r>
          </a:p>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Exit value is returned from joined thread</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Type returned is </a:t>
            </a:r>
            <a:r>
              <a:rPr lang="en-US" altLang="en-US" sz="1800" b="1">
                <a:latin typeface="Times New Roman" panose="02020603050405020304" pitchFamily="18" charset="0"/>
              </a:rPr>
              <a:t>(void *)</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Use </a:t>
            </a:r>
            <a:r>
              <a:rPr lang="en-US" altLang="en-US" sz="1800" b="1">
                <a:latin typeface="Times New Roman" panose="02020603050405020304" pitchFamily="18" charset="0"/>
              </a:rPr>
              <a:t>NULL</a:t>
            </a:r>
            <a:r>
              <a:rPr lang="en-US" altLang="en-US" sz="1800">
                <a:latin typeface="Times New Roman" panose="02020603050405020304" pitchFamily="18" charset="0"/>
              </a:rPr>
              <a:t> if no return value expected</a:t>
            </a:r>
          </a:p>
        </p:txBody>
      </p:sp>
      <p:sp>
        <p:nvSpPr>
          <p:cNvPr id="247815" name="Text Box 7">
            <a:extLst>
              <a:ext uri="{FF2B5EF4-FFF2-40B4-BE49-F238E27FC236}">
                <a16:creationId xmlns:a16="http://schemas.microsoft.com/office/drawing/2014/main" id="{B6787976-C343-499B-A606-425378E4667E}"/>
              </a:ext>
            </a:extLst>
          </p:cNvPr>
          <p:cNvSpPr txBox="1">
            <a:spLocks noChangeArrowheads="1"/>
          </p:cNvSpPr>
          <p:nvPr/>
        </p:nvSpPr>
        <p:spPr bwMode="auto">
          <a:xfrm>
            <a:off x="4267200" y="4114800"/>
            <a:ext cx="4419600" cy="654050"/>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b="1" dirty="0">
                <a:effectLst>
                  <a:outerShdw blurRad="38100" dist="38100" dir="2700000" algn="tl">
                    <a:srgbClr val="FFFFFF"/>
                  </a:outerShdw>
                </a:effectLst>
                <a:latin typeface="Times New Roman" pitchFamily="18" charset="0"/>
              </a:rPr>
              <a:t>ESRCH  - thread (</a:t>
            </a:r>
            <a:r>
              <a:rPr lang="en-US" b="1" dirty="0" err="1">
                <a:effectLst>
                  <a:outerShdw blurRad="38100" dist="38100" dir="2700000" algn="tl">
                    <a:srgbClr val="FFFFFF"/>
                  </a:outerShdw>
                </a:effectLst>
                <a:latin typeface="Times New Roman" pitchFamily="18" charset="0"/>
              </a:rPr>
              <a:t>pthread_t</a:t>
            </a:r>
            <a:r>
              <a:rPr lang="en-US" b="1" dirty="0">
                <a:effectLst>
                  <a:outerShdw blurRad="38100" dist="38100" dir="2700000" algn="tl">
                    <a:srgbClr val="FFFFFF"/>
                  </a:outerShdw>
                </a:effectLst>
                <a:latin typeface="Times New Roman" pitchFamily="18" charset="0"/>
              </a:rPr>
              <a:t>) not found</a:t>
            </a:r>
          </a:p>
          <a:p>
            <a:pPr>
              <a:defRPr/>
            </a:pPr>
            <a:r>
              <a:rPr lang="en-US" b="1" dirty="0">
                <a:effectLst>
                  <a:outerShdw blurRad="38100" dist="38100" dir="2700000" algn="tl">
                    <a:srgbClr val="FFFFFF"/>
                  </a:outerShdw>
                </a:effectLst>
                <a:latin typeface="Times New Roman" pitchFamily="18" charset="0"/>
              </a:rPr>
              <a:t>EINVAL - thread (</a:t>
            </a:r>
            <a:r>
              <a:rPr lang="en-US" b="1" dirty="0" err="1">
                <a:effectLst>
                  <a:outerShdw blurRad="38100" dist="38100" dir="2700000" algn="tl">
                    <a:srgbClr val="FFFFFF"/>
                  </a:outerShdw>
                </a:effectLst>
                <a:latin typeface="Times New Roman" pitchFamily="18" charset="0"/>
              </a:rPr>
              <a:t>pthread_t</a:t>
            </a:r>
            <a:r>
              <a:rPr lang="en-US" b="1" dirty="0">
                <a:effectLst>
                  <a:outerShdw blurRad="38100" dist="38100" dir="2700000" algn="tl">
                    <a:srgbClr val="FFFFFF"/>
                  </a:outerShdw>
                </a:effectLst>
                <a:latin typeface="Times New Roman" pitchFamily="18" charset="0"/>
              </a:rPr>
              <a:t>) not joinable</a:t>
            </a:r>
            <a:endParaRPr lang="en-US" b="1" dirty="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5">
            <a:extLst>
              <a:ext uri="{FF2B5EF4-FFF2-40B4-BE49-F238E27FC236}">
                <a16:creationId xmlns:a16="http://schemas.microsoft.com/office/drawing/2014/main" id="{D71BDAF3-F6A6-4BE1-A543-19B88653332F}"/>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FB14F9-5F67-4DEE-9EBF-49D5C78D0BD8}" type="slidenum">
              <a:rPr lang="en-US" altLang="en-US" sz="1000"/>
              <a:pPr>
                <a:spcBef>
                  <a:spcPct val="0"/>
                </a:spcBef>
                <a:buFontTx/>
                <a:buNone/>
              </a:pPr>
              <a:t>24</a:t>
            </a:fld>
            <a:endParaRPr lang="en-US" altLang="en-US" sz="1000"/>
          </a:p>
        </p:txBody>
      </p:sp>
      <p:sp>
        <p:nvSpPr>
          <p:cNvPr id="77828" name="Rectangle 2">
            <a:extLst>
              <a:ext uri="{FF2B5EF4-FFF2-40B4-BE49-F238E27FC236}">
                <a16:creationId xmlns:a16="http://schemas.microsoft.com/office/drawing/2014/main" id="{A3AD11AF-F20F-4CF7-86BA-2DB1B16C887E}"/>
              </a:ext>
            </a:extLst>
          </p:cNvPr>
          <p:cNvSpPr>
            <a:spLocks noGrp="1" noChangeArrowheads="1"/>
          </p:cNvSpPr>
          <p:nvPr>
            <p:ph type="title" idx="4294967295"/>
          </p:nvPr>
        </p:nvSpPr>
        <p:spPr>
          <a:xfrm>
            <a:off x="3048000" y="330200"/>
            <a:ext cx="3352800" cy="944563"/>
          </a:xfrm>
        </p:spPr>
        <p:txBody>
          <a:bodyPr/>
          <a:lstStyle/>
          <a:p>
            <a:pPr eaLnBrk="1" hangingPunct="1"/>
            <a:r>
              <a:rPr lang="en-US" altLang="en-US" sz="2700" b="1" dirty="0"/>
              <a:t>Thread States</a:t>
            </a:r>
          </a:p>
        </p:txBody>
      </p:sp>
      <p:sp>
        <p:nvSpPr>
          <p:cNvPr id="77829" name="Rectangle 3">
            <a:extLst>
              <a:ext uri="{FF2B5EF4-FFF2-40B4-BE49-F238E27FC236}">
                <a16:creationId xmlns:a16="http://schemas.microsoft.com/office/drawing/2014/main" id="{C3F4A01F-D6E8-43C1-8334-A6D35C31756F}"/>
              </a:ext>
            </a:extLst>
          </p:cNvPr>
          <p:cNvSpPr>
            <a:spLocks noGrp="1" noChangeArrowheads="1"/>
          </p:cNvSpPr>
          <p:nvPr>
            <p:ph type="body" idx="4294967295"/>
          </p:nvPr>
        </p:nvSpPr>
        <p:spPr>
          <a:xfrm>
            <a:off x="609600" y="1399059"/>
            <a:ext cx="6096000" cy="2895600"/>
          </a:xfrm>
        </p:spPr>
        <p:txBody>
          <a:bodyPr/>
          <a:lstStyle/>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Pthreads threads have two states</a:t>
            </a:r>
          </a:p>
          <a:p>
            <a:pPr marL="590550" lvl="1" indent="-244475" eaLnBrk="1" hangingPunct="1">
              <a:buClr>
                <a:srgbClr val="000099"/>
              </a:buClr>
              <a:buSzPct val="80000"/>
              <a:buFont typeface="Wingdings" panose="05000000000000000000" pitchFamily="2" charset="2"/>
              <a:buChar char="q"/>
            </a:pPr>
            <a:r>
              <a:rPr lang="en-US" altLang="en-US" sz="1800" i="1" dirty="0">
                <a:latin typeface="Times New Roman" panose="02020603050405020304" pitchFamily="18" charset="0"/>
              </a:rPr>
              <a:t>joinable</a:t>
            </a:r>
            <a:r>
              <a:rPr lang="en-US" altLang="en-US" sz="1800" dirty="0">
                <a:latin typeface="Times New Roman" panose="02020603050405020304" pitchFamily="18" charset="0"/>
              </a:rPr>
              <a:t> and </a:t>
            </a:r>
            <a:r>
              <a:rPr lang="en-US" altLang="en-US" sz="1800" i="1" dirty="0">
                <a:latin typeface="Times New Roman" panose="02020603050405020304" pitchFamily="18" charset="0"/>
              </a:rPr>
              <a:t>detached</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Threads are joinable by default</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Resources are kept until </a:t>
            </a:r>
            <a:r>
              <a:rPr lang="en-US" altLang="en-US" sz="1800" b="1" dirty="0" err="1">
                <a:latin typeface="Times New Roman" panose="02020603050405020304" pitchFamily="18" charset="0"/>
              </a:rPr>
              <a:t>pthread_join</a:t>
            </a:r>
            <a:endParaRPr lang="en-US" altLang="en-US" sz="1800" b="1" dirty="0">
              <a:latin typeface="Times New Roman" panose="02020603050405020304" pitchFamily="18" charset="0"/>
            </a:endParaRP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Can be reset with attributes or API call </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Detached threads cannot be joined</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Resources can be reclaimed at termination</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Cannot reset to be </a:t>
            </a:r>
            <a:r>
              <a:rPr lang="en-US" altLang="en-US" sz="1800" i="1" dirty="0">
                <a:latin typeface="Times New Roman" panose="02020603050405020304" pitchFamily="18" charset="0"/>
              </a:rPr>
              <a:t>joinable</a:t>
            </a:r>
          </a:p>
        </p:txBody>
      </p:sp>
      <p:sp>
        <p:nvSpPr>
          <p:cNvPr id="77830" name="Rectangle 4">
            <a:extLst>
              <a:ext uri="{FF2B5EF4-FFF2-40B4-BE49-F238E27FC236}">
                <a16:creationId xmlns:a16="http://schemas.microsoft.com/office/drawing/2014/main" id="{C2CF44AA-C41F-4E7A-BC77-54EE6CC9C25E}"/>
              </a:ext>
            </a:extLst>
          </p:cNvPr>
          <p:cNvSpPr>
            <a:spLocks noChangeArrowheads="1"/>
          </p:cNvSpPr>
          <p:nvPr/>
        </p:nvSpPr>
        <p:spPr bwMode="auto">
          <a:xfrm>
            <a:off x="609600" y="4343400"/>
            <a:ext cx="7315200" cy="111760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dirty="0" err="1">
                <a:latin typeface="Times New Roman" panose="02020603050405020304" pitchFamily="18" charset="0"/>
              </a:rPr>
              <a:t>Pthread_join</a:t>
            </a:r>
            <a:r>
              <a:rPr lang="en-US" altLang="en-US" sz="1600" b="1" dirty="0">
                <a:latin typeface="Times New Roman" panose="02020603050405020304" pitchFamily="18" charset="0"/>
              </a:rPr>
              <a:t> detaches the thread automatically, so resources can be reclaimed at that time.  This would be why threads can only be joined once during the execution.</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Once a thread is detached, whether by attributes or API call, that thread cannot be set to be joinable.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lide Number Placeholder 4">
            <a:extLst>
              <a:ext uri="{FF2B5EF4-FFF2-40B4-BE49-F238E27FC236}">
                <a16:creationId xmlns:a16="http://schemas.microsoft.com/office/drawing/2014/main" id="{DF0FC814-5D4B-40E0-ADB0-EA850C25D8AB}"/>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5EE0E0-855A-4DD9-8E2A-6F04BD39562C}" type="slidenum">
              <a:rPr lang="en-US" altLang="en-US" sz="1000"/>
              <a:pPr>
                <a:spcBef>
                  <a:spcPct val="0"/>
                </a:spcBef>
                <a:buFontTx/>
                <a:buNone/>
              </a:pPr>
              <a:t>25</a:t>
            </a:fld>
            <a:endParaRPr lang="en-US" altLang="en-US" sz="1000"/>
          </a:p>
        </p:txBody>
      </p:sp>
      <p:sp>
        <p:nvSpPr>
          <p:cNvPr id="79876" name="Rectangle 2">
            <a:extLst>
              <a:ext uri="{FF2B5EF4-FFF2-40B4-BE49-F238E27FC236}">
                <a16:creationId xmlns:a16="http://schemas.microsoft.com/office/drawing/2014/main" id="{435CA7F1-27EC-4F9F-892E-B36DC6CC0754}"/>
              </a:ext>
            </a:extLst>
          </p:cNvPr>
          <p:cNvSpPr>
            <a:spLocks noGrp="1" noChangeArrowheads="1"/>
          </p:cNvSpPr>
          <p:nvPr>
            <p:ph type="title" idx="4294967295"/>
          </p:nvPr>
        </p:nvSpPr>
        <p:spPr>
          <a:xfrm>
            <a:off x="1447800" y="533400"/>
            <a:ext cx="5638800" cy="563563"/>
          </a:xfrm>
        </p:spPr>
        <p:txBody>
          <a:bodyPr/>
          <a:lstStyle/>
          <a:p>
            <a:pPr eaLnBrk="1" hangingPunct="1"/>
            <a:r>
              <a:rPr lang="en-US" altLang="en-US" sz="2700" b="1"/>
              <a:t>Example II: Multiple Threads</a:t>
            </a:r>
          </a:p>
        </p:txBody>
      </p:sp>
      <p:sp>
        <p:nvSpPr>
          <p:cNvPr id="79877" name="Rectangle 3">
            <a:extLst>
              <a:ext uri="{FF2B5EF4-FFF2-40B4-BE49-F238E27FC236}">
                <a16:creationId xmlns:a16="http://schemas.microsoft.com/office/drawing/2014/main" id="{672464A8-650E-4720-80E0-AB40196962A7}"/>
              </a:ext>
            </a:extLst>
          </p:cNvPr>
          <p:cNvSpPr>
            <a:spLocks noGrp="1" noChangeArrowheads="1"/>
          </p:cNvSpPr>
          <p:nvPr>
            <p:ph type="body" idx="4294967295"/>
          </p:nvPr>
        </p:nvSpPr>
        <p:spPr>
          <a:xfrm>
            <a:off x="304800" y="1447800"/>
            <a:ext cx="4884738" cy="4799012"/>
          </a:xfrm>
          <a:ln>
            <a:solidFill>
              <a:schemeClr val="tx1"/>
            </a:solidFill>
            <a:miter lim="800000"/>
            <a:headEnd/>
            <a:tailEnd/>
          </a:ln>
        </p:spPr>
        <p:txBody>
          <a:bodyPr lIns="92075" tIns="46038" rIns="92075" bIns="46038"/>
          <a:lstStyle/>
          <a:p>
            <a:pPr marL="0" indent="0" eaLnBrk="1" hangingPunct="1">
              <a:lnSpc>
                <a:spcPct val="75000"/>
              </a:lnSpc>
              <a:spcBef>
                <a:spcPct val="15000"/>
              </a:spcBef>
              <a:buFontTx/>
              <a:buNone/>
            </a:pPr>
            <a:r>
              <a:rPr lang="en-US" altLang="en-US" sz="2000" dirty="0">
                <a:latin typeface="Times New Roman" panose="02020603050405020304" pitchFamily="18" charset="0"/>
              </a:rPr>
              <a:t>#include &lt;</a:t>
            </a:r>
            <a:r>
              <a:rPr lang="en-US" altLang="en-US" sz="2000" dirty="0" err="1">
                <a:latin typeface="Times New Roman" panose="02020603050405020304" pitchFamily="18" charset="0"/>
              </a:rPr>
              <a:t>stdio.h</a:t>
            </a:r>
            <a:r>
              <a:rPr lang="en-US" altLang="en-US" sz="2000" dirty="0">
                <a:latin typeface="Times New Roman" panose="02020603050405020304" pitchFamily="18" charset="0"/>
              </a:rPr>
              <a:t>&gt;</a:t>
            </a:r>
          </a:p>
          <a:p>
            <a:pPr marL="0" indent="0" eaLnBrk="1" hangingPunct="1">
              <a:lnSpc>
                <a:spcPct val="75000"/>
              </a:lnSpc>
              <a:spcBef>
                <a:spcPct val="15000"/>
              </a:spcBef>
              <a:buFontTx/>
              <a:buNone/>
            </a:pPr>
            <a:r>
              <a:rPr lang="en-US" altLang="en-US" sz="2000" dirty="0">
                <a:latin typeface="Times New Roman" panose="02020603050405020304" pitchFamily="18" charset="0"/>
              </a:rPr>
              <a:t>#include &lt;</a:t>
            </a:r>
            <a:r>
              <a:rPr lang="en-US" altLang="en-US" sz="2000" dirty="0" err="1">
                <a:latin typeface="Times New Roman" panose="02020603050405020304" pitchFamily="18" charset="0"/>
              </a:rPr>
              <a:t>pthread.h</a:t>
            </a:r>
            <a:r>
              <a:rPr lang="en-US" altLang="en-US" sz="2000" dirty="0">
                <a:latin typeface="Times New Roman" panose="02020603050405020304" pitchFamily="18" charset="0"/>
              </a:rPr>
              <a:t>&gt;</a:t>
            </a:r>
          </a:p>
          <a:p>
            <a:pPr marL="0" indent="0" eaLnBrk="1" hangingPunct="1">
              <a:lnSpc>
                <a:spcPct val="75000"/>
              </a:lnSpc>
              <a:spcBef>
                <a:spcPct val="15000"/>
              </a:spcBef>
              <a:buFontTx/>
              <a:buNone/>
            </a:pPr>
            <a:r>
              <a:rPr lang="en-US" altLang="en-US" sz="2000" dirty="0">
                <a:latin typeface="Times New Roman" panose="02020603050405020304" pitchFamily="18" charset="0"/>
              </a:rPr>
              <a:t>#define NUM_THREADS 4</a:t>
            </a:r>
          </a:p>
          <a:p>
            <a:pPr marL="0" indent="0" eaLnBrk="1" hangingPunct="1">
              <a:lnSpc>
                <a:spcPct val="75000"/>
              </a:lnSpc>
              <a:spcBef>
                <a:spcPct val="15000"/>
              </a:spcBef>
              <a:buFontTx/>
              <a:buNone/>
            </a:pPr>
            <a:endParaRPr lang="en-US" altLang="en-US" sz="2000" dirty="0">
              <a:latin typeface="Times New Roman" panose="02020603050405020304" pitchFamily="18" charset="0"/>
            </a:endParaRPr>
          </a:p>
          <a:p>
            <a:pPr marL="0" indent="0" eaLnBrk="1" hangingPunct="1">
              <a:lnSpc>
                <a:spcPct val="75000"/>
              </a:lnSpc>
              <a:spcBef>
                <a:spcPct val="15000"/>
              </a:spcBef>
              <a:buFontTx/>
              <a:buNone/>
            </a:pPr>
            <a:r>
              <a:rPr lang="en-US" altLang="en-US" sz="2000" dirty="0">
                <a:latin typeface="Times New Roman" panose="02020603050405020304" pitchFamily="18" charset="0"/>
              </a:rPr>
              <a:t>void *hello (void *</a:t>
            </a:r>
            <a:r>
              <a:rPr lang="en-US" altLang="en-US" sz="2000" dirty="0" err="1">
                <a:latin typeface="Times New Roman" panose="02020603050405020304" pitchFamily="18" charset="0"/>
              </a:rPr>
              <a:t>arg</a:t>
            </a:r>
            <a:r>
              <a:rPr lang="en-US" altLang="en-US" sz="2000" dirty="0">
                <a:latin typeface="Times New Roman" panose="02020603050405020304" pitchFamily="18" charset="0"/>
              </a:rPr>
              <a:t>) { </a:t>
            </a:r>
          </a:p>
          <a:p>
            <a:pPr marL="0" indent="0" eaLnBrk="1" hangingPunct="1">
              <a:lnSpc>
                <a:spcPct val="75000"/>
              </a:lnSpc>
              <a:spcBef>
                <a:spcPct val="15000"/>
              </a:spcBef>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printf</a:t>
            </a:r>
            <a:r>
              <a:rPr lang="en-US" altLang="en-US" sz="2000" dirty="0">
                <a:latin typeface="Times New Roman" panose="02020603050405020304" pitchFamily="18" charset="0"/>
              </a:rPr>
              <a:t>(“Hello Thread\n”); </a:t>
            </a:r>
          </a:p>
          <a:p>
            <a:pPr marL="0" indent="0" eaLnBrk="1" hangingPunct="1">
              <a:lnSpc>
                <a:spcPct val="75000"/>
              </a:lnSpc>
              <a:spcBef>
                <a:spcPct val="15000"/>
              </a:spcBef>
              <a:buFontTx/>
              <a:buNone/>
            </a:pPr>
            <a:r>
              <a:rPr lang="en-US" altLang="en-US" sz="2000" dirty="0">
                <a:latin typeface="Times New Roman" panose="02020603050405020304" pitchFamily="18" charset="0"/>
              </a:rPr>
              <a:t>}</a:t>
            </a:r>
          </a:p>
          <a:p>
            <a:pPr marL="0" indent="0" eaLnBrk="1" hangingPunct="1">
              <a:lnSpc>
                <a:spcPct val="75000"/>
              </a:lnSpc>
              <a:spcBef>
                <a:spcPct val="15000"/>
              </a:spcBef>
              <a:buFontTx/>
              <a:buNone/>
            </a:pPr>
            <a:r>
              <a:rPr lang="en-US" altLang="en-US" sz="2000" dirty="0">
                <a:latin typeface="Times New Roman" panose="02020603050405020304" pitchFamily="18" charset="0"/>
              </a:rPr>
              <a:t> </a:t>
            </a:r>
          </a:p>
          <a:p>
            <a:pPr marL="0" indent="0" eaLnBrk="1" hangingPunct="1">
              <a:lnSpc>
                <a:spcPct val="75000"/>
              </a:lnSpc>
              <a:spcBef>
                <a:spcPct val="15000"/>
              </a:spcBef>
              <a:buFontTx/>
              <a:buNone/>
            </a:pPr>
            <a:r>
              <a:rPr lang="en-US" altLang="en-US" sz="2000" dirty="0">
                <a:latin typeface="Times New Roman" panose="02020603050405020304" pitchFamily="18" charset="0"/>
              </a:rPr>
              <a:t>main() {	</a:t>
            </a:r>
          </a:p>
          <a:p>
            <a:pPr marL="0" indent="0" eaLnBrk="1" hangingPunct="1">
              <a:lnSpc>
                <a:spcPct val="75000"/>
              </a:lnSpc>
              <a:spcBef>
                <a:spcPct val="15000"/>
              </a:spcBef>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pthread_t</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tid</a:t>
            </a:r>
            <a:r>
              <a:rPr lang="en-US" altLang="en-US" sz="2000" dirty="0">
                <a:latin typeface="Times New Roman" panose="02020603050405020304" pitchFamily="18" charset="0"/>
              </a:rPr>
              <a:t>[NUM_THREADS];</a:t>
            </a:r>
          </a:p>
          <a:p>
            <a:pPr marL="0" indent="0" eaLnBrk="1" hangingPunct="1">
              <a:lnSpc>
                <a:spcPct val="75000"/>
              </a:lnSpc>
              <a:spcBef>
                <a:spcPct val="15000"/>
              </a:spcBef>
              <a:buFontTx/>
              <a:buNone/>
            </a:pPr>
            <a:r>
              <a:rPr lang="en-US" altLang="en-US" sz="2000" dirty="0">
                <a:latin typeface="Times New Roman" panose="02020603050405020304" pitchFamily="18" charset="0"/>
              </a:rPr>
              <a:t>  for (int i = 0; i &lt; NUM_THREADS; i++)</a:t>
            </a:r>
          </a:p>
          <a:p>
            <a:pPr marL="0" indent="0" eaLnBrk="1" hangingPunct="1">
              <a:lnSpc>
                <a:spcPct val="75000"/>
              </a:lnSpc>
              <a:spcBef>
                <a:spcPct val="15000"/>
              </a:spcBef>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pthread_create</a:t>
            </a:r>
            <a:r>
              <a:rPr lang="en-US" altLang="en-US" sz="2000" dirty="0">
                <a:latin typeface="Times New Roman" panose="02020603050405020304" pitchFamily="18" charset="0"/>
              </a:rPr>
              <a:t>(&amp;</a:t>
            </a:r>
            <a:r>
              <a:rPr lang="en-US" altLang="en-US" sz="2000" dirty="0" err="1">
                <a:latin typeface="Times New Roman" panose="02020603050405020304" pitchFamily="18" charset="0"/>
              </a:rPr>
              <a:t>tid</a:t>
            </a:r>
            <a:r>
              <a:rPr lang="en-US" altLang="en-US" sz="2000" dirty="0">
                <a:latin typeface="Times New Roman" panose="02020603050405020304" pitchFamily="18" charset="0"/>
              </a:rPr>
              <a:t>[i], NULL, hello, NULL);</a:t>
            </a:r>
          </a:p>
          <a:p>
            <a:pPr marL="0" indent="0" eaLnBrk="1" hangingPunct="1">
              <a:lnSpc>
                <a:spcPct val="75000"/>
              </a:lnSpc>
              <a:spcBef>
                <a:spcPct val="15000"/>
              </a:spcBef>
              <a:buFontTx/>
              <a:buNone/>
            </a:pPr>
            <a:endParaRPr lang="en-US" altLang="en-US" sz="2000" dirty="0">
              <a:latin typeface="Times New Roman" panose="02020603050405020304" pitchFamily="18" charset="0"/>
            </a:endParaRPr>
          </a:p>
          <a:p>
            <a:pPr marL="0" indent="0" eaLnBrk="1" hangingPunct="1">
              <a:lnSpc>
                <a:spcPct val="75000"/>
              </a:lnSpc>
              <a:spcBef>
                <a:spcPct val="15000"/>
              </a:spcBef>
              <a:buFontTx/>
              <a:buNone/>
            </a:pPr>
            <a:r>
              <a:rPr lang="en-US" altLang="en-US" sz="2000" dirty="0">
                <a:latin typeface="Times New Roman" panose="02020603050405020304" pitchFamily="18" charset="0"/>
              </a:rPr>
              <a:t>  for (int i = 0; i &lt; NUM_THREADS; i++)</a:t>
            </a:r>
          </a:p>
          <a:p>
            <a:pPr marL="0" indent="0" eaLnBrk="1" hangingPunct="1">
              <a:lnSpc>
                <a:spcPct val="75000"/>
              </a:lnSpc>
              <a:spcBef>
                <a:spcPct val="15000"/>
              </a:spcBef>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pthread_join</a:t>
            </a:r>
            <a:r>
              <a:rPr lang="en-US" altLang="en-US" sz="2000" dirty="0">
                <a:latin typeface="Times New Roman" panose="02020603050405020304" pitchFamily="18" charset="0"/>
              </a:rPr>
              <a:t>(</a:t>
            </a:r>
            <a:r>
              <a:rPr lang="en-US" altLang="en-US" sz="2000" dirty="0" err="1">
                <a:latin typeface="Times New Roman" panose="02020603050405020304" pitchFamily="18" charset="0"/>
              </a:rPr>
              <a:t>tid</a:t>
            </a:r>
            <a:r>
              <a:rPr lang="en-US" altLang="en-US" sz="2000" dirty="0">
                <a:latin typeface="Times New Roman" panose="02020603050405020304" pitchFamily="18" charset="0"/>
              </a:rPr>
              <a:t>[i], NULL);</a:t>
            </a:r>
          </a:p>
          <a:p>
            <a:pPr marL="0" indent="0" eaLnBrk="1" hangingPunct="1">
              <a:lnSpc>
                <a:spcPct val="75000"/>
              </a:lnSpc>
              <a:spcBef>
                <a:spcPct val="15000"/>
              </a:spcBef>
              <a:buFontTx/>
              <a:buNone/>
            </a:pPr>
            <a:r>
              <a:rPr lang="en-US" altLang="en-US" sz="2000" dirty="0">
                <a:latin typeface="Times New Roman" panose="02020603050405020304" pitchFamily="18" charset="0"/>
              </a:rPr>
              <a:t>}</a:t>
            </a:r>
          </a:p>
        </p:txBody>
      </p:sp>
      <p:sp>
        <p:nvSpPr>
          <p:cNvPr id="79878" name="Rectangle 4">
            <a:extLst>
              <a:ext uri="{FF2B5EF4-FFF2-40B4-BE49-F238E27FC236}">
                <a16:creationId xmlns:a16="http://schemas.microsoft.com/office/drawing/2014/main" id="{2068BCDB-0086-4655-93B4-CB129F8EE361}"/>
              </a:ext>
            </a:extLst>
          </p:cNvPr>
          <p:cNvSpPr>
            <a:spLocks noChangeArrowheads="1"/>
          </p:cNvSpPr>
          <p:nvPr/>
        </p:nvSpPr>
        <p:spPr bwMode="auto">
          <a:xfrm>
            <a:off x="5791200" y="1447800"/>
            <a:ext cx="2971800" cy="327025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b="1">
                <a:latin typeface="Times New Roman" panose="02020603050405020304" pitchFamily="18" charset="0"/>
              </a:rPr>
              <a:t>Better example of waiting for threads, in this case, multiple threads doing the same function. Notice that there must be one call for each thread needed to be “joined” after termination.  Also, the joins are done in the order of the thread’s creation.  Thus, if the last thread created is the first to finish, it will not be joined until the previous threads have finished.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Slide Number Placeholder 5">
            <a:extLst>
              <a:ext uri="{FF2B5EF4-FFF2-40B4-BE49-F238E27FC236}">
                <a16:creationId xmlns:a16="http://schemas.microsoft.com/office/drawing/2014/main" id="{54534B62-00B5-4713-A6D0-0C845CE23887}"/>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0B702DA-0C10-419F-9DE2-DD0C734A3B5D}" type="slidenum">
              <a:rPr lang="en-US" altLang="en-US" sz="1000"/>
              <a:pPr>
                <a:spcBef>
                  <a:spcPct val="0"/>
                </a:spcBef>
                <a:buFontTx/>
                <a:buNone/>
              </a:pPr>
              <a:t>26</a:t>
            </a:fld>
            <a:endParaRPr lang="en-US" altLang="en-US" sz="1000"/>
          </a:p>
        </p:txBody>
      </p:sp>
      <p:sp>
        <p:nvSpPr>
          <p:cNvPr id="81924" name="Rectangle 2">
            <a:extLst>
              <a:ext uri="{FF2B5EF4-FFF2-40B4-BE49-F238E27FC236}">
                <a16:creationId xmlns:a16="http://schemas.microsoft.com/office/drawing/2014/main" id="{A7416841-C7C4-4A1A-961E-153C7976F5B2}"/>
              </a:ext>
            </a:extLst>
          </p:cNvPr>
          <p:cNvSpPr>
            <a:spLocks noGrp="1" noChangeArrowheads="1"/>
          </p:cNvSpPr>
          <p:nvPr>
            <p:ph type="title" idx="4294967295"/>
          </p:nvPr>
        </p:nvSpPr>
        <p:spPr>
          <a:xfrm>
            <a:off x="2819400" y="275432"/>
            <a:ext cx="3581400" cy="487362"/>
          </a:xfrm>
        </p:spPr>
        <p:txBody>
          <a:bodyPr/>
          <a:lstStyle/>
          <a:p>
            <a:pPr eaLnBrk="1" hangingPunct="1"/>
            <a:r>
              <a:rPr lang="en-US" altLang="en-US" sz="2700" b="1" dirty="0"/>
              <a:t>What’s Wrong?</a:t>
            </a:r>
          </a:p>
        </p:txBody>
      </p:sp>
      <p:sp>
        <p:nvSpPr>
          <p:cNvPr id="81925" name="Rectangle 3">
            <a:extLst>
              <a:ext uri="{FF2B5EF4-FFF2-40B4-BE49-F238E27FC236}">
                <a16:creationId xmlns:a16="http://schemas.microsoft.com/office/drawing/2014/main" id="{64E4AEA5-78E4-4C8E-9D18-C247DADDB35B}"/>
              </a:ext>
            </a:extLst>
          </p:cNvPr>
          <p:cNvSpPr>
            <a:spLocks noGrp="1" noChangeArrowheads="1"/>
          </p:cNvSpPr>
          <p:nvPr>
            <p:ph type="body" idx="4294967295"/>
          </p:nvPr>
        </p:nvSpPr>
        <p:spPr>
          <a:xfrm>
            <a:off x="0" y="1447800"/>
            <a:ext cx="4038600" cy="457200"/>
          </a:xfrm>
        </p:spPr>
        <p:txBody>
          <a:bodyPr/>
          <a:lstStyle/>
          <a:p>
            <a:pPr marL="0" indent="0" eaLnBrk="1" hangingPunct="1">
              <a:buFontTx/>
              <a:buNone/>
            </a:pPr>
            <a:r>
              <a:rPr lang="en-US" altLang="en-US" sz="2400">
                <a:latin typeface="Times New Roman" panose="02020603050405020304" pitchFamily="18" charset="0"/>
              </a:rPr>
              <a:t>What is printed for myNum?</a:t>
            </a:r>
          </a:p>
          <a:p>
            <a:pPr marL="0" indent="0" eaLnBrk="1" hangingPunct="1">
              <a:buFontTx/>
              <a:buNone/>
            </a:pPr>
            <a:endParaRPr lang="en-US" altLang="en-US" sz="2400">
              <a:latin typeface="Times New Roman" panose="02020603050405020304" pitchFamily="18" charset="0"/>
            </a:endParaRPr>
          </a:p>
        </p:txBody>
      </p:sp>
      <p:sp>
        <p:nvSpPr>
          <p:cNvPr id="254980" name="Text Box 4">
            <a:extLst>
              <a:ext uri="{FF2B5EF4-FFF2-40B4-BE49-F238E27FC236}">
                <a16:creationId xmlns:a16="http://schemas.microsoft.com/office/drawing/2014/main" id="{AEE36E18-CE10-4410-A9EA-31DC5EC43C0B}"/>
              </a:ext>
            </a:extLst>
          </p:cNvPr>
          <p:cNvSpPr txBox="1">
            <a:spLocks noChangeArrowheads="1"/>
          </p:cNvSpPr>
          <p:nvPr/>
        </p:nvSpPr>
        <p:spPr bwMode="auto">
          <a:xfrm>
            <a:off x="609600" y="1905000"/>
            <a:ext cx="5327650" cy="2851150"/>
          </a:xfrm>
          <a:prstGeom prst="rect">
            <a:avLst/>
          </a:prstGeom>
          <a:noFill/>
          <a:ln w="12700">
            <a:solidFill>
              <a:schemeClr val="tx1"/>
            </a:solidFill>
            <a:miter lim="800000"/>
            <a:headEnd type="none" w="sm" len="sm"/>
            <a:tailEnd type="none" w="sm" len="sm"/>
          </a:ln>
          <a:effectLst/>
        </p:spPr>
        <p:txBody>
          <a:bodyPr>
            <a:spAutoFit/>
          </a:bodyPr>
          <a:lstStyle/>
          <a:p>
            <a:pPr>
              <a:defRPr/>
            </a:pPr>
            <a:r>
              <a:rPr lang="en-US" dirty="0">
                <a:effectLst>
                  <a:outerShdw blurRad="38100" dist="38100" dir="2700000" algn="tl">
                    <a:srgbClr val="C0C0C0"/>
                  </a:outerShdw>
                </a:effectLst>
                <a:latin typeface="Times New Roman" pitchFamily="18" charset="0"/>
              </a:rPr>
              <a:t>void *</a:t>
            </a:r>
            <a:r>
              <a:rPr lang="en-US" dirty="0" err="1">
                <a:effectLst>
                  <a:outerShdw blurRad="38100" dist="38100" dir="2700000" algn="tl">
                    <a:srgbClr val="C0C0C0"/>
                  </a:outerShdw>
                </a:effectLst>
                <a:latin typeface="Times New Roman" pitchFamily="18" charset="0"/>
              </a:rPr>
              <a:t>threadFunc</a:t>
            </a:r>
            <a:r>
              <a:rPr lang="en-US" dirty="0">
                <a:effectLst>
                  <a:outerShdw blurRad="38100" dist="38100" dir="2700000" algn="tl">
                    <a:srgbClr val="C0C0C0"/>
                  </a:outerShdw>
                </a:effectLst>
                <a:latin typeface="Times New Roman" pitchFamily="18" charset="0"/>
              </a:rPr>
              <a:t>(void *</a:t>
            </a:r>
            <a:r>
              <a:rPr lang="en-US" dirty="0" err="1">
                <a:latin typeface="Times New Roman" pitchFamily="18" charset="0"/>
              </a:rPr>
              <a:t>pArg</a:t>
            </a:r>
            <a:r>
              <a:rPr lang="en-US" dirty="0">
                <a:effectLst>
                  <a:outerShdw blurRad="38100" dist="38100" dir="2700000" algn="tl">
                    <a:srgbClr val="C0C0C0"/>
                  </a:outerShdw>
                </a:effectLst>
                <a:latin typeface="Times New Roman" pitchFamily="18" charset="0"/>
              </a:rPr>
              <a:t>) { </a:t>
            </a:r>
          </a:p>
          <a:p>
            <a:pPr>
              <a:defRPr/>
            </a:pPr>
            <a:r>
              <a:rPr lang="en-US" dirty="0">
                <a:effectLst>
                  <a:outerShdw blurRad="38100" dist="38100" dir="2700000" algn="tl">
                    <a:srgbClr val="C0C0C0"/>
                  </a:outerShdw>
                </a:effectLst>
                <a:latin typeface="Times New Roman" pitchFamily="18" charset="0"/>
              </a:rPr>
              <a:t>  int* p = (int*)</a:t>
            </a:r>
            <a:r>
              <a:rPr lang="en-US" dirty="0" err="1">
                <a:effectLst>
                  <a:outerShdw blurRad="38100" dist="38100" dir="2700000" algn="tl">
                    <a:srgbClr val="C0C0C0"/>
                  </a:outerShdw>
                </a:effectLst>
                <a:latin typeface="Times New Roman" pitchFamily="18" charset="0"/>
              </a:rPr>
              <a:t>pArg</a:t>
            </a:r>
            <a:r>
              <a:rPr lang="en-US" dirty="0">
                <a:effectLst>
                  <a:outerShdw blurRad="38100" dist="38100" dir="2700000" algn="tl">
                    <a:srgbClr val="C0C0C0"/>
                  </a:outerShdw>
                </a:effectLst>
                <a:latin typeface="Times New Roman" pitchFamily="18" charset="0"/>
              </a:rPr>
              <a:t>;</a:t>
            </a:r>
          </a:p>
          <a:p>
            <a:pPr>
              <a:defRPr/>
            </a:pPr>
            <a:r>
              <a:rPr lang="en-US" dirty="0">
                <a:latin typeface="Times New Roman" pitchFamily="18" charset="0"/>
              </a:rPr>
              <a:t>  int </a:t>
            </a:r>
            <a:r>
              <a:rPr lang="en-US" dirty="0" err="1">
                <a:latin typeface="Times New Roman" pitchFamily="18" charset="0"/>
              </a:rPr>
              <a:t>myNum</a:t>
            </a:r>
            <a:r>
              <a:rPr lang="en-US" dirty="0">
                <a:latin typeface="Times New Roman" pitchFamily="18" charset="0"/>
              </a:rPr>
              <a:t> = *p;</a:t>
            </a:r>
          </a:p>
          <a:p>
            <a:pPr>
              <a:defRPr/>
            </a:pPr>
            <a:r>
              <a:rPr lang="en-US" dirty="0">
                <a:latin typeface="Times New Roman" pitchFamily="18" charset="0"/>
              </a:rPr>
              <a:t>  </a:t>
            </a:r>
            <a:r>
              <a:rPr lang="en-US" dirty="0" err="1">
                <a:latin typeface="Times New Roman" pitchFamily="18" charset="0"/>
              </a:rPr>
              <a:t>printf</a:t>
            </a:r>
            <a:r>
              <a:rPr lang="en-US" dirty="0">
                <a:latin typeface="Times New Roman" pitchFamily="18" charset="0"/>
              </a:rPr>
              <a:t>( “Thread number %d\n”, </a:t>
            </a:r>
            <a:r>
              <a:rPr lang="en-US" dirty="0" err="1">
                <a:latin typeface="Times New Roman" pitchFamily="18" charset="0"/>
              </a:rPr>
              <a:t>myNum</a:t>
            </a:r>
            <a:r>
              <a:rPr lang="en-US" dirty="0">
                <a:latin typeface="Times New Roman" pitchFamily="18" charset="0"/>
              </a:rPr>
              <a:t>);</a:t>
            </a:r>
          </a:p>
          <a:p>
            <a:pPr>
              <a:defRPr/>
            </a:pPr>
            <a:r>
              <a:rPr lang="en-US" dirty="0">
                <a:effectLst>
                  <a:outerShdw blurRad="38100" dist="38100" dir="2700000" algn="tl">
                    <a:srgbClr val="C0C0C0"/>
                  </a:outerShdw>
                </a:effectLst>
                <a:latin typeface="Times New Roman" pitchFamily="18" charset="0"/>
              </a:rPr>
              <a:t>}</a:t>
            </a:r>
          </a:p>
          <a:p>
            <a:pPr>
              <a:defRPr/>
            </a:pPr>
            <a:r>
              <a:rPr lang="en-US" dirty="0">
                <a:effectLst>
                  <a:outerShdw blurRad="38100" dist="38100" dir="2700000" algn="tl">
                    <a:srgbClr val="C0C0C0"/>
                  </a:outerShdw>
                </a:effectLst>
                <a:latin typeface="Times New Roman" pitchFamily="18" charset="0"/>
              </a:rPr>
              <a:t>. . .</a:t>
            </a:r>
          </a:p>
          <a:p>
            <a:pPr>
              <a:defRPr/>
            </a:pPr>
            <a:r>
              <a:rPr lang="en-US" dirty="0">
                <a:effectLst>
                  <a:outerShdw blurRad="38100" dist="38100" dir="2700000" algn="tl">
                    <a:srgbClr val="C0C0C0"/>
                  </a:outerShdw>
                </a:effectLst>
                <a:latin typeface="Times New Roman" pitchFamily="18" charset="0"/>
              </a:rPr>
              <a:t>// from main():</a:t>
            </a:r>
          </a:p>
          <a:p>
            <a:pPr>
              <a:defRPr/>
            </a:pPr>
            <a:r>
              <a:rPr lang="en-US" dirty="0">
                <a:effectLst>
                  <a:outerShdw blurRad="38100" dist="38100" dir="2700000" algn="tl">
                    <a:srgbClr val="C0C0C0"/>
                  </a:outerShdw>
                </a:effectLst>
                <a:latin typeface="Times New Roman" pitchFamily="18" charset="0"/>
              </a:rPr>
              <a:t>for (int i = 0; i &lt; </a:t>
            </a:r>
            <a:r>
              <a:rPr lang="en-US" dirty="0" err="1">
                <a:effectLst>
                  <a:outerShdw blurRad="38100" dist="38100" dir="2700000" algn="tl">
                    <a:srgbClr val="C0C0C0"/>
                  </a:outerShdw>
                </a:effectLst>
                <a:latin typeface="Times New Roman" pitchFamily="18" charset="0"/>
              </a:rPr>
              <a:t>numThreads</a:t>
            </a:r>
            <a:r>
              <a:rPr lang="en-US" dirty="0">
                <a:effectLst>
                  <a:outerShdw blurRad="38100" dist="38100" dir="2700000" algn="tl">
                    <a:srgbClr val="C0C0C0"/>
                  </a:outerShdw>
                </a:effectLst>
                <a:latin typeface="Times New Roman" pitchFamily="18" charset="0"/>
              </a:rPr>
              <a:t>; i++) {</a:t>
            </a:r>
          </a:p>
          <a:p>
            <a:pPr>
              <a:defRPr/>
            </a:pPr>
            <a:r>
              <a:rPr lang="en-US" dirty="0">
                <a:effectLst>
                  <a:outerShdw blurRad="38100" dist="38100" dir="2700000" algn="tl">
                    <a:srgbClr val="C0C0C0"/>
                  </a:outerShdw>
                </a:effectLst>
                <a:latin typeface="Times New Roman" pitchFamily="18" charset="0"/>
              </a:rPr>
              <a:t>   </a:t>
            </a:r>
            <a:r>
              <a:rPr lang="en-US" dirty="0" err="1">
                <a:effectLst>
                  <a:outerShdw blurRad="38100" dist="38100" dir="2700000" algn="tl">
                    <a:srgbClr val="C0C0C0"/>
                  </a:outerShdw>
                </a:effectLst>
                <a:latin typeface="Times New Roman" pitchFamily="18" charset="0"/>
              </a:rPr>
              <a:t>pthread_create</a:t>
            </a:r>
            <a:r>
              <a:rPr lang="en-US" dirty="0">
                <a:effectLst>
                  <a:outerShdw blurRad="38100" dist="38100" dir="2700000" algn="tl">
                    <a:srgbClr val="C0C0C0"/>
                  </a:outerShdw>
                </a:effectLst>
                <a:latin typeface="Times New Roman" pitchFamily="18" charset="0"/>
              </a:rPr>
              <a:t>(&amp;</a:t>
            </a:r>
            <a:r>
              <a:rPr lang="en-US" dirty="0" err="1">
                <a:effectLst>
                  <a:outerShdw blurRad="38100" dist="38100" dir="2700000" algn="tl">
                    <a:srgbClr val="C0C0C0"/>
                  </a:outerShdw>
                </a:effectLst>
                <a:latin typeface="Times New Roman" pitchFamily="18" charset="0"/>
              </a:rPr>
              <a:t>tid</a:t>
            </a:r>
            <a:r>
              <a:rPr lang="en-US" dirty="0">
                <a:effectLst>
                  <a:outerShdw blurRad="38100" dist="38100" dir="2700000" algn="tl">
                    <a:srgbClr val="C0C0C0"/>
                  </a:outerShdw>
                </a:effectLst>
                <a:latin typeface="Times New Roman" pitchFamily="18" charset="0"/>
              </a:rPr>
              <a:t>[i], NULL, </a:t>
            </a:r>
            <a:r>
              <a:rPr lang="en-US" dirty="0" err="1">
                <a:effectLst>
                  <a:outerShdw blurRad="38100" dist="38100" dir="2700000" algn="tl">
                    <a:srgbClr val="C0C0C0"/>
                  </a:outerShdw>
                </a:effectLst>
                <a:latin typeface="Times New Roman" pitchFamily="18" charset="0"/>
              </a:rPr>
              <a:t>threadFunc</a:t>
            </a:r>
            <a:r>
              <a:rPr lang="en-US" dirty="0">
                <a:effectLst>
                  <a:outerShdw blurRad="38100" dist="38100" dir="2700000" algn="tl">
                    <a:srgbClr val="C0C0C0"/>
                  </a:outerShdw>
                </a:effectLst>
                <a:latin typeface="Times New Roman" pitchFamily="18" charset="0"/>
              </a:rPr>
              <a:t>, &amp;i);</a:t>
            </a:r>
          </a:p>
          <a:p>
            <a:pPr>
              <a:defRPr/>
            </a:pPr>
            <a:r>
              <a:rPr lang="en-US" dirty="0">
                <a:effectLst>
                  <a:outerShdw blurRad="38100" dist="38100" dir="2700000" algn="tl">
                    <a:srgbClr val="C0C0C0"/>
                  </a:outerShdw>
                </a:effectLst>
                <a:latin typeface="Times New Roman" pitchFamily="18" charset="0"/>
              </a:rPr>
              <a:t>}</a:t>
            </a:r>
            <a:endParaRPr lang="en-US" dirty="0">
              <a:latin typeface="Times New Roman" pitchFamily="18" charset="0"/>
            </a:endParaRPr>
          </a:p>
        </p:txBody>
      </p:sp>
      <p:sp>
        <p:nvSpPr>
          <p:cNvPr id="81927" name="Rectangle 5">
            <a:extLst>
              <a:ext uri="{FF2B5EF4-FFF2-40B4-BE49-F238E27FC236}">
                <a16:creationId xmlns:a16="http://schemas.microsoft.com/office/drawing/2014/main" id="{D0A7D40D-1BE3-49F7-B857-F4D741F5C0DE}"/>
              </a:ext>
            </a:extLst>
          </p:cNvPr>
          <p:cNvSpPr>
            <a:spLocks noChangeArrowheads="1"/>
          </p:cNvSpPr>
          <p:nvPr/>
        </p:nvSpPr>
        <p:spPr bwMode="auto">
          <a:xfrm>
            <a:off x="4191000" y="1066800"/>
            <a:ext cx="4800600" cy="82550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dirty="0">
                <a:latin typeface="Times New Roman" panose="02020603050405020304" pitchFamily="18" charset="0"/>
              </a:rPr>
              <a:t>Problem is passing *address* of “i”; value of “i” is changing and will likely be different when thread is allowed to run than when </a:t>
            </a:r>
            <a:r>
              <a:rPr lang="en-US" altLang="en-US" sz="1600" b="1" dirty="0" err="1">
                <a:latin typeface="Times New Roman" panose="02020603050405020304" pitchFamily="18" charset="0"/>
              </a:rPr>
              <a:t>pthread_create</a:t>
            </a:r>
            <a:r>
              <a:rPr lang="en-US" altLang="en-US" sz="1600" b="1" dirty="0">
                <a:latin typeface="Times New Roman" panose="02020603050405020304" pitchFamily="18" charset="0"/>
              </a:rPr>
              <a:t> was called.</a:t>
            </a:r>
          </a:p>
        </p:txBody>
      </p:sp>
      <p:sp>
        <p:nvSpPr>
          <p:cNvPr id="81928" name="Rectangle 6">
            <a:extLst>
              <a:ext uri="{FF2B5EF4-FFF2-40B4-BE49-F238E27FC236}">
                <a16:creationId xmlns:a16="http://schemas.microsoft.com/office/drawing/2014/main" id="{62F65C0D-39A9-4466-B6DA-D7A025A5C0E2}"/>
              </a:ext>
            </a:extLst>
          </p:cNvPr>
          <p:cNvSpPr>
            <a:spLocks noChangeArrowheads="1"/>
          </p:cNvSpPr>
          <p:nvPr/>
        </p:nvSpPr>
        <p:spPr bwMode="auto">
          <a:xfrm>
            <a:off x="2438400" y="4876800"/>
            <a:ext cx="6477000" cy="1265238"/>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Time		thread0	thread1	thread2	index</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0:		created			0</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1:			created		1</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2:		get *arg			2	// value of *arg is 2</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4">
            <a:extLst>
              <a:ext uri="{FF2B5EF4-FFF2-40B4-BE49-F238E27FC236}">
                <a16:creationId xmlns:a16="http://schemas.microsoft.com/office/drawing/2014/main" id="{26C69612-D50F-45BF-9CE4-A587F707368F}"/>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F76807-C660-457B-8B81-816C16B0D2DE}" type="slidenum">
              <a:rPr lang="en-US" altLang="en-US" sz="1000"/>
              <a:pPr>
                <a:spcBef>
                  <a:spcPct val="0"/>
                </a:spcBef>
                <a:buFontTx/>
                <a:buNone/>
              </a:pPr>
              <a:t>27</a:t>
            </a:fld>
            <a:endParaRPr lang="en-US" altLang="en-US" sz="1000"/>
          </a:p>
        </p:txBody>
      </p:sp>
      <p:sp>
        <p:nvSpPr>
          <p:cNvPr id="83972" name="Rectangle 2">
            <a:extLst>
              <a:ext uri="{FF2B5EF4-FFF2-40B4-BE49-F238E27FC236}">
                <a16:creationId xmlns:a16="http://schemas.microsoft.com/office/drawing/2014/main" id="{67C50503-17CC-4CF3-B32F-69305DC600BC}"/>
              </a:ext>
            </a:extLst>
          </p:cNvPr>
          <p:cNvSpPr>
            <a:spLocks noGrp="1" noChangeArrowheads="1"/>
          </p:cNvSpPr>
          <p:nvPr>
            <p:ph type="title" idx="4294967295"/>
          </p:nvPr>
        </p:nvSpPr>
        <p:spPr>
          <a:xfrm>
            <a:off x="304800" y="655637"/>
            <a:ext cx="5334000" cy="563563"/>
          </a:xfrm>
        </p:spPr>
        <p:txBody>
          <a:bodyPr/>
          <a:lstStyle/>
          <a:p>
            <a:pPr eaLnBrk="1" hangingPunct="1"/>
            <a:r>
              <a:rPr lang="en-US" altLang="en-US" sz="2700" b="1" dirty="0"/>
              <a:t>Solution – “Local” Storage</a:t>
            </a:r>
          </a:p>
        </p:txBody>
      </p:sp>
      <p:sp>
        <p:nvSpPr>
          <p:cNvPr id="257027" name="Text Box 3">
            <a:extLst>
              <a:ext uri="{FF2B5EF4-FFF2-40B4-BE49-F238E27FC236}">
                <a16:creationId xmlns:a16="http://schemas.microsoft.com/office/drawing/2014/main" id="{F2F7F8E7-57FA-44AA-A1B4-D48DC985A07A}"/>
              </a:ext>
            </a:extLst>
          </p:cNvPr>
          <p:cNvSpPr txBox="1">
            <a:spLocks noChangeArrowheads="1"/>
          </p:cNvSpPr>
          <p:nvPr/>
        </p:nvSpPr>
        <p:spPr bwMode="auto">
          <a:xfrm>
            <a:off x="609600" y="1447800"/>
            <a:ext cx="5572125" cy="340042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dirty="0">
                <a:effectLst>
                  <a:outerShdw blurRad="38100" dist="38100" dir="2700000" algn="tl">
                    <a:srgbClr val="C0C0C0"/>
                  </a:outerShdw>
                </a:effectLst>
                <a:latin typeface="Times New Roman" pitchFamily="18" charset="0"/>
              </a:rPr>
              <a:t>void *</a:t>
            </a:r>
            <a:r>
              <a:rPr lang="en-US" dirty="0" err="1">
                <a:effectLst>
                  <a:outerShdw blurRad="38100" dist="38100" dir="2700000" algn="tl">
                    <a:srgbClr val="C0C0C0"/>
                  </a:outerShdw>
                </a:effectLst>
                <a:latin typeface="Times New Roman" pitchFamily="18" charset="0"/>
              </a:rPr>
              <a:t>threadFunc</a:t>
            </a:r>
            <a:r>
              <a:rPr lang="en-US" dirty="0">
                <a:effectLst>
                  <a:outerShdw blurRad="38100" dist="38100" dir="2700000" algn="tl">
                    <a:srgbClr val="C0C0C0"/>
                  </a:outerShdw>
                </a:effectLst>
                <a:latin typeface="Times New Roman" pitchFamily="18" charset="0"/>
              </a:rPr>
              <a:t>(void *</a:t>
            </a:r>
            <a:r>
              <a:rPr lang="en-US" dirty="0" err="1">
                <a:latin typeface="Times New Roman" pitchFamily="18" charset="0"/>
              </a:rPr>
              <a:t>pArg</a:t>
            </a:r>
            <a:r>
              <a:rPr lang="en-US" dirty="0">
                <a:effectLst>
                  <a:outerShdw blurRad="38100" dist="38100" dir="2700000" algn="tl">
                    <a:srgbClr val="C0C0C0"/>
                  </a:outerShdw>
                </a:effectLst>
                <a:latin typeface="Times New Roman" pitchFamily="18" charset="0"/>
              </a:rPr>
              <a:t>) </a:t>
            </a:r>
          </a:p>
          <a:p>
            <a:pPr>
              <a:defRPr/>
            </a:pPr>
            <a:r>
              <a:rPr lang="en-US" dirty="0">
                <a:effectLst>
                  <a:outerShdw blurRad="38100" dist="38100" dir="2700000" algn="tl">
                    <a:srgbClr val="C0C0C0"/>
                  </a:outerShdw>
                </a:effectLst>
                <a:latin typeface="Times New Roman" pitchFamily="18" charset="0"/>
              </a:rPr>
              <a:t>{ </a:t>
            </a:r>
          </a:p>
          <a:p>
            <a:pPr>
              <a:defRPr/>
            </a:pPr>
            <a:r>
              <a:rPr lang="en-US" dirty="0">
                <a:solidFill>
                  <a:srgbClr val="FF0000"/>
                </a:solidFill>
                <a:latin typeface="Times New Roman" pitchFamily="18" charset="0"/>
              </a:rPr>
              <a:t>  </a:t>
            </a:r>
            <a:r>
              <a:rPr lang="en-US" b="1" dirty="0">
                <a:solidFill>
                  <a:srgbClr val="FF0000"/>
                </a:solidFill>
                <a:latin typeface="Times New Roman" pitchFamily="18" charset="0"/>
              </a:rPr>
              <a:t>int </a:t>
            </a:r>
            <a:r>
              <a:rPr lang="en-US" b="1" dirty="0" err="1">
                <a:solidFill>
                  <a:srgbClr val="FF0000"/>
                </a:solidFill>
                <a:latin typeface="Times New Roman" pitchFamily="18" charset="0"/>
              </a:rPr>
              <a:t>myNum</a:t>
            </a:r>
            <a:r>
              <a:rPr lang="en-US" b="1" dirty="0">
                <a:solidFill>
                  <a:srgbClr val="FF0000"/>
                </a:solidFill>
                <a:latin typeface="Times New Roman" pitchFamily="18" charset="0"/>
              </a:rPr>
              <a:t> = *(</a:t>
            </a:r>
            <a:r>
              <a:rPr lang="en-US" b="1" dirty="0">
                <a:solidFill>
                  <a:srgbClr val="FF0000"/>
                </a:solidFill>
                <a:effectLst>
                  <a:outerShdw blurRad="38100" dist="38100" dir="2700000" algn="tl">
                    <a:srgbClr val="C0C0C0"/>
                  </a:outerShdw>
                </a:effectLst>
                <a:latin typeface="Times New Roman" pitchFamily="18" charset="0"/>
              </a:rPr>
              <a:t>(int*)</a:t>
            </a:r>
            <a:r>
              <a:rPr lang="en-US" b="1" dirty="0" err="1">
                <a:solidFill>
                  <a:srgbClr val="FF0000"/>
                </a:solidFill>
                <a:effectLst>
                  <a:outerShdw blurRad="38100" dist="38100" dir="2700000" algn="tl">
                    <a:srgbClr val="C0C0C0"/>
                  </a:outerShdw>
                </a:effectLst>
                <a:latin typeface="Times New Roman" pitchFamily="18" charset="0"/>
              </a:rPr>
              <a:t>pArg</a:t>
            </a:r>
            <a:r>
              <a:rPr lang="en-US" b="1" dirty="0">
                <a:solidFill>
                  <a:srgbClr val="FF0000"/>
                </a:solidFill>
                <a:effectLst>
                  <a:outerShdw blurRad="38100" dist="38100" dir="2700000" algn="tl">
                    <a:srgbClr val="C0C0C0"/>
                  </a:outerShdw>
                </a:effectLst>
                <a:latin typeface="Times New Roman" pitchFamily="18" charset="0"/>
              </a:rPr>
              <a:t>)</a:t>
            </a:r>
            <a:r>
              <a:rPr lang="en-US" b="1" dirty="0">
                <a:solidFill>
                  <a:srgbClr val="FF0000"/>
                </a:solidFill>
                <a:latin typeface="Times New Roman" pitchFamily="18" charset="0"/>
              </a:rPr>
              <a:t>;</a:t>
            </a:r>
          </a:p>
          <a:p>
            <a:pPr>
              <a:defRPr/>
            </a:pPr>
            <a:r>
              <a:rPr lang="en-US" dirty="0">
                <a:latin typeface="Times New Roman" pitchFamily="18" charset="0"/>
              </a:rPr>
              <a:t>  </a:t>
            </a:r>
            <a:r>
              <a:rPr lang="en-US" dirty="0" err="1">
                <a:latin typeface="Times New Roman" pitchFamily="18" charset="0"/>
              </a:rPr>
              <a:t>printf</a:t>
            </a:r>
            <a:r>
              <a:rPr lang="en-US" dirty="0">
                <a:latin typeface="Times New Roman" pitchFamily="18" charset="0"/>
              </a:rPr>
              <a:t>( “Thread number %d\n”, </a:t>
            </a:r>
            <a:r>
              <a:rPr lang="en-US" dirty="0" err="1">
                <a:latin typeface="Times New Roman" pitchFamily="18" charset="0"/>
              </a:rPr>
              <a:t>myNum</a:t>
            </a:r>
            <a:r>
              <a:rPr lang="en-US" dirty="0">
                <a:latin typeface="Times New Roman" pitchFamily="18" charset="0"/>
              </a:rPr>
              <a:t>);</a:t>
            </a:r>
          </a:p>
          <a:p>
            <a:pPr>
              <a:defRPr/>
            </a:pPr>
            <a:r>
              <a:rPr lang="en-US" dirty="0">
                <a:effectLst>
                  <a:outerShdw blurRad="38100" dist="38100" dir="2700000" algn="tl">
                    <a:srgbClr val="C0C0C0"/>
                  </a:outerShdw>
                </a:effectLst>
                <a:latin typeface="Times New Roman" pitchFamily="18" charset="0"/>
              </a:rPr>
              <a:t>}</a:t>
            </a:r>
          </a:p>
          <a:p>
            <a:pPr>
              <a:defRPr/>
            </a:pPr>
            <a:r>
              <a:rPr lang="en-US" dirty="0">
                <a:effectLst>
                  <a:outerShdw blurRad="38100" dist="38100" dir="2700000" algn="tl">
                    <a:srgbClr val="C0C0C0"/>
                  </a:outerShdw>
                </a:effectLst>
                <a:latin typeface="Times New Roman" pitchFamily="18" charset="0"/>
              </a:rPr>
              <a:t>. . .</a:t>
            </a:r>
          </a:p>
          <a:p>
            <a:pPr>
              <a:defRPr/>
            </a:pPr>
            <a:endParaRPr lang="en-US" dirty="0">
              <a:effectLst>
                <a:outerShdw blurRad="38100" dist="38100" dir="2700000" algn="tl">
                  <a:srgbClr val="C0C0C0"/>
                </a:outerShdw>
              </a:effectLst>
              <a:latin typeface="Times New Roman" pitchFamily="18" charset="0"/>
            </a:endParaRPr>
          </a:p>
          <a:p>
            <a:pPr>
              <a:defRPr/>
            </a:pPr>
            <a:r>
              <a:rPr lang="en-US" dirty="0">
                <a:effectLst>
                  <a:outerShdw blurRad="38100" dist="38100" dir="2700000" algn="tl">
                    <a:srgbClr val="C0C0C0"/>
                  </a:outerShdw>
                </a:effectLst>
                <a:latin typeface="Times New Roman" pitchFamily="18" charset="0"/>
              </a:rPr>
              <a:t>// from main():</a:t>
            </a:r>
          </a:p>
          <a:p>
            <a:pPr>
              <a:defRPr/>
            </a:pPr>
            <a:r>
              <a:rPr lang="en-US" dirty="0">
                <a:effectLst>
                  <a:outerShdw blurRad="38100" dist="38100" dir="2700000" algn="tl">
                    <a:srgbClr val="C0C0C0"/>
                  </a:outerShdw>
                </a:effectLst>
                <a:latin typeface="Times New Roman" pitchFamily="18" charset="0"/>
              </a:rPr>
              <a:t>for (int i = 0; i &lt; </a:t>
            </a:r>
            <a:r>
              <a:rPr lang="en-US" dirty="0" err="1">
                <a:effectLst>
                  <a:outerShdw blurRad="38100" dist="38100" dir="2700000" algn="tl">
                    <a:srgbClr val="C0C0C0"/>
                  </a:outerShdw>
                </a:effectLst>
                <a:latin typeface="Times New Roman" pitchFamily="18" charset="0"/>
              </a:rPr>
              <a:t>numThreads</a:t>
            </a:r>
            <a:r>
              <a:rPr lang="en-US" dirty="0">
                <a:effectLst>
                  <a:outerShdw blurRad="38100" dist="38100" dir="2700000" algn="tl">
                    <a:srgbClr val="C0C0C0"/>
                  </a:outerShdw>
                </a:effectLst>
                <a:latin typeface="Times New Roman" pitchFamily="18" charset="0"/>
              </a:rPr>
              <a:t>; i++) {</a:t>
            </a:r>
          </a:p>
          <a:p>
            <a:pPr>
              <a:defRPr/>
            </a:pPr>
            <a:r>
              <a:rPr lang="en-US" dirty="0">
                <a:solidFill>
                  <a:srgbClr val="FF0000"/>
                </a:solidFill>
                <a:effectLst>
                  <a:outerShdw blurRad="38100" dist="38100" dir="2700000" algn="tl">
                    <a:srgbClr val="C0C0C0"/>
                  </a:outerShdw>
                </a:effectLst>
                <a:latin typeface="Times New Roman" pitchFamily="18" charset="0"/>
              </a:rPr>
              <a:t>  </a:t>
            </a:r>
            <a:r>
              <a:rPr lang="en-US" b="1" dirty="0" err="1">
                <a:solidFill>
                  <a:srgbClr val="FF0000"/>
                </a:solidFill>
                <a:effectLst>
                  <a:outerShdw blurRad="38100" dist="38100" dir="2700000" algn="tl">
                    <a:srgbClr val="C0C0C0"/>
                  </a:outerShdw>
                </a:effectLst>
                <a:latin typeface="Times New Roman" pitchFamily="18" charset="0"/>
              </a:rPr>
              <a:t>tNum</a:t>
            </a:r>
            <a:r>
              <a:rPr lang="en-US" b="1" dirty="0">
                <a:solidFill>
                  <a:srgbClr val="FF0000"/>
                </a:solidFill>
                <a:effectLst>
                  <a:outerShdw blurRad="38100" dist="38100" dir="2700000" algn="tl">
                    <a:srgbClr val="C0C0C0"/>
                  </a:outerShdw>
                </a:effectLst>
                <a:latin typeface="Times New Roman" pitchFamily="18" charset="0"/>
              </a:rPr>
              <a:t>[i] = i;</a:t>
            </a:r>
          </a:p>
          <a:p>
            <a:pPr>
              <a:defRPr/>
            </a:pPr>
            <a:r>
              <a:rPr lang="en-US" dirty="0">
                <a:effectLst>
                  <a:outerShdw blurRad="38100" dist="38100" dir="2700000" algn="tl">
                    <a:srgbClr val="C0C0C0"/>
                  </a:outerShdw>
                </a:effectLst>
                <a:latin typeface="Times New Roman" pitchFamily="18" charset="0"/>
              </a:rPr>
              <a:t>  </a:t>
            </a:r>
            <a:r>
              <a:rPr lang="en-US" dirty="0" err="1">
                <a:effectLst>
                  <a:outerShdw blurRad="38100" dist="38100" dir="2700000" algn="tl">
                    <a:srgbClr val="C0C0C0"/>
                  </a:outerShdw>
                </a:effectLst>
                <a:latin typeface="Times New Roman" pitchFamily="18" charset="0"/>
              </a:rPr>
              <a:t>pthread_create</a:t>
            </a:r>
            <a:r>
              <a:rPr lang="en-US" dirty="0">
                <a:effectLst>
                  <a:outerShdw blurRad="38100" dist="38100" dir="2700000" algn="tl">
                    <a:srgbClr val="C0C0C0"/>
                  </a:outerShdw>
                </a:effectLst>
                <a:latin typeface="Times New Roman" pitchFamily="18" charset="0"/>
              </a:rPr>
              <a:t>(&amp;</a:t>
            </a:r>
            <a:r>
              <a:rPr lang="en-US" dirty="0" err="1">
                <a:effectLst>
                  <a:outerShdw blurRad="38100" dist="38100" dir="2700000" algn="tl">
                    <a:srgbClr val="C0C0C0"/>
                  </a:outerShdw>
                </a:effectLst>
                <a:latin typeface="Times New Roman" pitchFamily="18" charset="0"/>
              </a:rPr>
              <a:t>tid</a:t>
            </a:r>
            <a:r>
              <a:rPr lang="en-US" dirty="0">
                <a:effectLst>
                  <a:outerShdw blurRad="38100" dist="38100" dir="2700000" algn="tl">
                    <a:srgbClr val="C0C0C0"/>
                  </a:outerShdw>
                </a:effectLst>
                <a:latin typeface="Times New Roman" pitchFamily="18" charset="0"/>
              </a:rPr>
              <a:t>[i], NULL, </a:t>
            </a:r>
            <a:r>
              <a:rPr lang="en-US" dirty="0" err="1">
                <a:effectLst>
                  <a:outerShdw blurRad="38100" dist="38100" dir="2700000" algn="tl">
                    <a:srgbClr val="C0C0C0"/>
                  </a:outerShdw>
                </a:effectLst>
                <a:latin typeface="Times New Roman" pitchFamily="18" charset="0"/>
              </a:rPr>
              <a:t>threadFunc</a:t>
            </a:r>
            <a:r>
              <a:rPr lang="en-US" dirty="0">
                <a:effectLst>
                  <a:outerShdw blurRad="38100" dist="38100" dir="2700000" algn="tl">
                    <a:srgbClr val="C0C0C0"/>
                  </a:outerShdw>
                </a:effectLst>
                <a:latin typeface="Times New Roman" pitchFamily="18" charset="0"/>
              </a:rPr>
              <a:t>, </a:t>
            </a:r>
            <a:r>
              <a:rPr lang="en-US" b="1" dirty="0">
                <a:solidFill>
                  <a:srgbClr val="FF0000"/>
                </a:solidFill>
                <a:effectLst>
                  <a:outerShdw blurRad="38100" dist="38100" dir="2700000" algn="tl">
                    <a:srgbClr val="C0C0C0"/>
                  </a:outerShdw>
                </a:effectLst>
                <a:latin typeface="Times New Roman" pitchFamily="18" charset="0"/>
              </a:rPr>
              <a:t>&amp;</a:t>
            </a:r>
            <a:r>
              <a:rPr lang="en-US" b="1" dirty="0" err="1">
                <a:solidFill>
                  <a:srgbClr val="FF0000"/>
                </a:solidFill>
                <a:effectLst>
                  <a:outerShdw blurRad="38100" dist="38100" dir="2700000" algn="tl">
                    <a:srgbClr val="C0C0C0"/>
                  </a:outerShdw>
                </a:effectLst>
                <a:latin typeface="Times New Roman" pitchFamily="18" charset="0"/>
              </a:rPr>
              <a:t>tNum</a:t>
            </a:r>
            <a:r>
              <a:rPr lang="en-US" b="1" dirty="0">
                <a:solidFill>
                  <a:srgbClr val="FF0000"/>
                </a:solidFill>
                <a:effectLst>
                  <a:outerShdw blurRad="38100" dist="38100" dir="2700000" algn="tl">
                    <a:srgbClr val="C0C0C0"/>
                  </a:outerShdw>
                </a:effectLst>
                <a:latin typeface="Times New Roman" pitchFamily="18" charset="0"/>
              </a:rPr>
              <a:t>[i]</a:t>
            </a:r>
            <a:r>
              <a:rPr lang="en-US" dirty="0">
                <a:effectLst>
                  <a:outerShdw blurRad="38100" dist="38100" dir="2700000" algn="tl">
                    <a:srgbClr val="C0C0C0"/>
                  </a:outerShdw>
                </a:effectLst>
                <a:latin typeface="Times New Roman" pitchFamily="18" charset="0"/>
              </a:rPr>
              <a:t>);</a:t>
            </a:r>
          </a:p>
          <a:p>
            <a:pPr>
              <a:defRPr/>
            </a:pPr>
            <a:r>
              <a:rPr lang="en-US" dirty="0">
                <a:effectLst>
                  <a:outerShdw blurRad="38100" dist="38100" dir="2700000" algn="tl">
                    <a:srgbClr val="C0C0C0"/>
                  </a:outerShdw>
                </a:effectLst>
                <a:latin typeface="Times New Roman" pitchFamily="18" charset="0"/>
              </a:rPr>
              <a:t>}</a:t>
            </a:r>
          </a:p>
        </p:txBody>
      </p:sp>
      <p:sp>
        <p:nvSpPr>
          <p:cNvPr id="83974" name="Rectangle 4">
            <a:extLst>
              <a:ext uri="{FF2B5EF4-FFF2-40B4-BE49-F238E27FC236}">
                <a16:creationId xmlns:a16="http://schemas.microsoft.com/office/drawing/2014/main" id="{44580348-AFE0-4E59-834A-D41A1D7EA117}"/>
              </a:ext>
            </a:extLst>
          </p:cNvPr>
          <p:cNvSpPr>
            <a:spLocks noChangeArrowheads="1"/>
          </p:cNvSpPr>
          <p:nvPr/>
        </p:nvSpPr>
        <p:spPr bwMode="auto">
          <a:xfrm>
            <a:off x="5105400" y="1905000"/>
            <a:ext cx="3657600" cy="131445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a:latin typeface="Times New Roman" panose="02020603050405020304" pitchFamily="18" charset="0"/>
              </a:rPr>
              <a:t>Solve the problem of passing *address* of “i” by saving current value of “i” in location that will not change.  Be sure each thread gets pointer to unique element of tNum array.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Slide Number Placeholder 5">
            <a:extLst>
              <a:ext uri="{FF2B5EF4-FFF2-40B4-BE49-F238E27FC236}">
                <a16:creationId xmlns:a16="http://schemas.microsoft.com/office/drawing/2014/main" id="{EF3195AF-3290-4F9B-874C-F7F97E81DAA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1D3C577-3A51-4FBF-A5E6-24F87432D8F3}" type="slidenum">
              <a:rPr lang="en-US" altLang="en-US" sz="1000"/>
              <a:pPr>
                <a:spcBef>
                  <a:spcPct val="0"/>
                </a:spcBef>
                <a:buFontTx/>
                <a:buNone/>
              </a:pPr>
              <a:t>28</a:t>
            </a:fld>
            <a:endParaRPr lang="en-US" altLang="en-US" sz="1000"/>
          </a:p>
        </p:txBody>
      </p:sp>
      <p:sp>
        <p:nvSpPr>
          <p:cNvPr id="86020" name="Rectangle 2">
            <a:extLst>
              <a:ext uri="{FF2B5EF4-FFF2-40B4-BE49-F238E27FC236}">
                <a16:creationId xmlns:a16="http://schemas.microsoft.com/office/drawing/2014/main" id="{A7468DF3-A33A-4C2D-8255-F1E84E2B8896}"/>
              </a:ext>
            </a:extLst>
          </p:cNvPr>
          <p:cNvSpPr>
            <a:spLocks noGrp="1" noChangeArrowheads="1"/>
          </p:cNvSpPr>
          <p:nvPr>
            <p:ph type="title" idx="4294967295"/>
          </p:nvPr>
        </p:nvSpPr>
        <p:spPr>
          <a:xfrm>
            <a:off x="228600" y="685800"/>
            <a:ext cx="5029200" cy="563563"/>
          </a:xfrm>
        </p:spPr>
        <p:txBody>
          <a:bodyPr/>
          <a:lstStyle/>
          <a:p>
            <a:pPr eaLnBrk="1" hangingPunct="1"/>
            <a:r>
              <a:rPr lang="en-US" altLang="en-US" sz="2700" b="1" dirty="0"/>
              <a:t>Pthreads Mutex Variables</a:t>
            </a:r>
          </a:p>
        </p:txBody>
      </p:sp>
      <p:sp>
        <p:nvSpPr>
          <p:cNvPr id="86021" name="Rectangle 3">
            <a:extLst>
              <a:ext uri="{FF2B5EF4-FFF2-40B4-BE49-F238E27FC236}">
                <a16:creationId xmlns:a16="http://schemas.microsoft.com/office/drawing/2014/main" id="{0CC57C98-9C9C-4578-B765-FE7F609F704E}"/>
              </a:ext>
            </a:extLst>
          </p:cNvPr>
          <p:cNvSpPr>
            <a:spLocks noGrp="1" noChangeArrowheads="1"/>
          </p:cNvSpPr>
          <p:nvPr>
            <p:ph type="body" idx="4294967295"/>
          </p:nvPr>
        </p:nvSpPr>
        <p:spPr>
          <a:xfrm>
            <a:off x="685800" y="1371600"/>
            <a:ext cx="6934200" cy="2819400"/>
          </a:xfrm>
        </p:spPr>
        <p:txBody>
          <a:bodyPr/>
          <a:lstStyle/>
          <a:p>
            <a:pPr marL="231775" indent="-231775" eaLnBrk="1" hangingPunct="1">
              <a:lnSpc>
                <a:spcPct val="85000"/>
              </a:lnSpc>
              <a:buClr>
                <a:srgbClr val="000099"/>
              </a:buClr>
              <a:buSzPct val="80000"/>
              <a:buFont typeface="Wingdings" panose="05000000000000000000" pitchFamily="2" charset="2"/>
              <a:buChar char="q"/>
            </a:pPr>
            <a:r>
              <a:rPr lang="en-US" altLang="en-US" sz="2000" dirty="0">
                <a:latin typeface="Times New Roman" panose="02020603050405020304" pitchFamily="18" charset="0"/>
              </a:rPr>
              <a:t>Simple, flexible, and efficient</a:t>
            </a:r>
          </a:p>
          <a:p>
            <a:pPr marL="231775" indent="-231775" eaLnBrk="1" hangingPunct="1">
              <a:lnSpc>
                <a:spcPct val="85000"/>
              </a:lnSpc>
              <a:buClr>
                <a:srgbClr val="000099"/>
              </a:buClr>
              <a:buSzPct val="80000"/>
              <a:buFont typeface="Wingdings" panose="05000000000000000000" pitchFamily="2" charset="2"/>
              <a:buChar char="q"/>
            </a:pPr>
            <a:r>
              <a:rPr lang="en-US" altLang="en-US" sz="2000" dirty="0">
                <a:latin typeface="Times New Roman" panose="02020603050405020304" pitchFamily="18" charset="0"/>
              </a:rPr>
              <a:t>Enables correct programming structures for avoiding race conditions </a:t>
            </a:r>
          </a:p>
          <a:p>
            <a:pPr marL="231775" indent="-231775" eaLnBrk="1" hangingPunct="1">
              <a:lnSpc>
                <a:spcPct val="85000"/>
              </a:lnSpc>
              <a:buClr>
                <a:srgbClr val="000099"/>
              </a:buClr>
              <a:buSzPct val="80000"/>
              <a:buFont typeface="Wingdings" panose="05000000000000000000" pitchFamily="2" charset="2"/>
              <a:buChar char="q"/>
            </a:pPr>
            <a:r>
              <a:rPr lang="en-US" altLang="en-US" sz="2000" dirty="0">
                <a:latin typeface="Times New Roman" panose="02020603050405020304" pitchFamily="18" charset="0"/>
              </a:rPr>
              <a:t>New data types to declare objects</a:t>
            </a:r>
          </a:p>
          <a:p>
            <a:pPr marL="649288" lvl="1" indent="-244475" eaLnBrk="1" hangingPunct="1">
              <a:lnSpc>
                <a:spcPct val="85000"/>
              </a:lnSpc>
              <a:buClr>
                <a:srgbClr val="000099"/>
              </a:buClr>
              <a:buSzPct val="80000"/>
              <a:buFont typeface="Wingdings" panose="05000000000000000000" pitchFamily="2" charset="2"/>
              <a:buChar char="q"/>
            </a:pPr>
            <a:r>
              <a:rPr lang="en-US" altLang="en-US" sz="1800" dirty="0">
                <a:latin typeface="Times New Roman" panose="02020603050405020304" pitchFamily="18" charset="0"/>
              </a:rPr>
              <a:t> </a:t>
            </a:r>
            <a:r>
              <a:rPr lang="en-US" altLang="en-US" sz="1800" b="1" dirty="0" err="1">
                <a:latin typeface="Times New Roman" panose="02020603050405020304" pitchFamily="18" charset="0"/>
              </a:rPr>
              <a:t>pthread_mutex_t</a:t>
            </a:r>
            <a:endParaRPr lang="en-US" altLang="en-US" sz="1800" b="1" dirty="0">
              <a:latin typeface="Times New Roman" panose="02020603050405020304" pitchFamily="18" charset="0"/>
            </a:endParaRPr>
          </a:p>
          <a:p>
            <a:pPr marL="1087438" lvl="2" indent="-323850" eaLnBrk="1" hangingPunct="1">
              <a:lnSpc>
                <a:spcPct val="85000"/>
              </a:lnSpc>
              <a:buClr>
                <a:srgbClr val="000099"/>
              </a:buClr>
              <a:buSzPct val="80000"/>
              <a:buFont typeface="Wingdings" panose="05000000000000000000" pitchFamily="2" charset="2"/>
              <a:buChar char="q"/>
            </a:pPr>
            <a:r>
              <a:rPr lang="en-US" altLang="en-US" sz="1700" dirty="0">
                <a:latin typeface="Times New Roman" panose="02020603050405020304" pitchFamily="18" charset="0"/>
              </a:rPr>
              <a:t>the mutex variable</a:t>
            </a:r>
          </a:p>
          <a:p>
            <a:pPr marL="649288" lvl="1" indent="-244475" eaLnBrk="1" hangingPunct="1">
              <a:lnSpc>
                <a:spcPct val="85000"/>
              </a:lnSpc>
              <a:buClr>
                <a:srgbClr val="000099"/>
              </a:buClr>
              <a:buSzPct val="80000"/>
              <a:buFont typeface="Wingdings" panose="05000000000000000000" pitchFamily="2" charset="2"/>
              <a:buChar char="q"/>
            </a:pPr>
            <a:r>
              <a:rPr lang="en-US" altLang="en-US" sz="1800" b="1" dirty="0" err="1">
                <a:latin typeface="Times New Roman" panose="02020603050405020304" pitchFamily="18" charset="0"/>
              </a:rPr>
              <a:t>pthread_mutexattr_t</a:t>
            </a:r>
            <a:endParaRPr lang="en-US" altLang="en-US" sz="1800" b="1" dirty="0">
              <a:latin typeface="Times New Roman" panose="02020603050405020304" pitchFamily="18" charset="0"/>
            </a:endParaRPr>
          </a:p>
          <a:p>
            <a:pPr marL="1087438" lvl="2" indent="-323850" eaLnBrk="1" hangingPunct="1">
              <a:lnSpc>
                <a:spcPct val="85000"/>
              </a:lnSpc>
              <a:buClr>
                <a:srgbClr val="000099"/>
              </a:buClr>
              <a:buSzPct val="80000"/>
              <a:buFont typeface="Wingdings" panose="05000000000000000000" pitchFamily="2" charset="2"/>
              <a:buChar char="q"/>
            </a:pPr>
            <a:r>
              <a:rPr lang="en-US" altLang="en-US" sz="1700" dirty="0">
                <a:latin typeface="Times New Roman" panose="02020603050405020304" pitchFamily="18" charset="0"/>
              </a:rPr>
              <a:t>mutex attributes</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Mutex must first be initialized before it can be used.</a:t>
            </a:r>
          </a:p>
        </p:txBody>
      </p:sp>
      <p:sp>
        <p:nvSpPr>
          <p:cNvPr id="86022" name="Rectangle 4">
            <a:extLst>
              <a:ext uri="{FF2B5EF4-FFF2-40B4-BE49-F238E27FC236}">
                <a16:creationId xmlns:a16="http://schemas.microsoft.com/office/drawing/2014/main" id="{103BA1E9-5708-472A-BFC9-6FA594B77C5F}"/>
              </a:ext>
            </a:extLst>
          </p:cNvPr>
          <p:cNvSpPr>
            <a:spLocks noChangeArrowheads="1"/>
          </p:cNvSpPr>
          <p:nvPr/>
        </p:nvSpPr>
        <p:spPr bwMode="auto">
          <a:xfrm>
            <a:off x="3581400" y="4572000"/>
            <a:ext cx="4876800" cy="72707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600" b="1" dirty="0">
                <a:latin typeface="Times New Roman" panose="02020603050405020304" pitchFamily="18" charset="0"/>
              </a:rPr>
              <a:t>Mutex can only be “held” by one thread at a time.  </a:t>
            </a:r>
          </a:p>
          <a:p>
            <a:pPr eaLnBrk="1" hangingPunct="1">
              <a:lnSpc>
                <a:spcPct val="80000"/>
              </a:lnSpc>
              <a:buClr>
                <a:schemeClr val="folHlink"/>
              </a:buClr>
              <a:buSzPct val="90000"/>
              <a:buFont typeface="Wingdings" panose="05000000000000000000" pitchFamily="2" charset="2"/>
              <a:buNone/>
            </a:pPr>
            <a:r>
              <a:rPr lang="en-US" altLang="en-US" sz="1600" b="1" dirty="0">
                <a:latin typeface="Times New Roman" panose="02020603050405020304" pitchFamily="18" charset="0"/>
              </a:rPr>
              <a:t>Mutexes can be shared between processes, but only if the Pthreads system supports the functionality.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a:extLst>
              <a:ext uri="{FF2B5EF4-FFF2-40B4-BE49-F238E27FC236}">
                <a16:creationId xmlns:a16="http://schemas.microsoft.com/office/drawing/2014/main" id="{54411695-E59B-4A86-8F76-6ECC34068FB1}"/>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644E5E4-5571-4511-B09C-6D386BF187E3}" type="slidenum">
              <a:rPr lang="en-US" altLang="en-US" sz="1000"/>
              <a:pPr>
                <a:spcBef>
                  <a:spcPct val="0"/>
                </a:spcBef>
                <a:buFontTx/>
                <a:buNone/>
              </a:pPr>
              <a:t>29</a:t>
            </a:fld>
            <a:endParaRPr lang="en-US" altLang="en-US" sz="1000"/>
          </a:p>
        </p:txBody>
      </p:sp>
      <p:sp>
        <p:nvSpPr>
          <p:cNvPr id="88068" name="Rectangle 3">
            <a:extLst>
              <a:ext uri="{FF2B5EF4-FFF2-40B4-BE49-F238E27FC236}">
                <a16:creationId xmlns:a16="http://schemas.microsoft.com/office/drawing/2014/main" id="{47CDF04A-A39B-484B-82F3-4FCBB2647A8F}"/>
              </a:ext>
            </a:extLst>
          </p:cNvPr>
          <p:cNvSpPr>
            <a:spLocks noGrp="1" noChangeArrowheads="1"/>
          </p:cNvSpPr>
          <p:nvPr>
            <p:ph type="title" idx="4294967295"/>
          </p:nvPr>
        </p:nvSpPr>
        <p:spPr>
          <a:xfrm>
            <a:off x="2209800" y="381000"/>
            <a:ext cx="4343400" cy="487363"/>
          </a:xfrm>
        </p:spPr>
        <p:txBody>
          <a:bodyPr/>
          <a:lstStyle/>
          <a:p>
            <a:pPr eaLnBrk="1" hangingPunct="1"/>
            <a:r>
              <a:rPr lang="en-US" altLang="en-US" sz="2700" b="1" dirty="0" err="1"/>
              <a:t>pthread_mutex_init</a:t>
            </a:r>
            <a:endParaRPr lang="en-US" altLang="en-US" sz="2700" b="1" dirty="0"/>
          </a:p>
        </p:txBody>
      </p:sp>
      <p:sp>
        <p:nvSpPr>
          <p:cNvPr id="88069" name="Rectangle 4">
            <a:extLst>
              <a:ext uri="{FF2B5EF4-FFF2-40B4-BE49-F238E27FC236}">
                <a16:creationId xmlns:a16="http://schemas.microsoft.com/office/drawing/2014/main" id="{DB16DE83-FD8D-4F79-B470-38A1772D3FF9}"/>
              </a:ext>
            </a:extLst>
          </p:cNvPr>
          <p:cNvSpPr>
            <a:spLocks noGrp="1" noChangeArrowheads="1"/>
          </p:cNvSpPr>
          <p:nvPr>
            <p:ph type="body" idx="4294967295"/>
          </p:nvPr>
        </p:nvSpPr>
        <p:spPr>
          <a:xfrm>
            <a:off x="228600" y="1196181"/>
            <a:ext cx="4953000" cy="2057400"/>
          </a:xfrm>
          <a:solidFill>
            <a:schemeClr val="bg1"/>
          </a:solidFill>
          <a:ln>
            <a:solidFill>
              <a:schemeClr val="tx1"/>
            </a:solidFill>
            <a:miter lim="800000"/>
            <a:headEnd/>
            <a:tailEnd/>
          </a:ln>
        </p:spPr>
        <p:txBody>
          <a:bodyPr/>
          <a:lstStyle/>
          <a:p>
            <a:pPr marL="0" indent="0" eaLnBrk="1" hangingPunct="1">
              <a:buFontTx/>
              <a:buNone/>
            </a:pPr>
            <a:r>
              <a:rPr lang="en-US" altLang="en-US" sz="2000" b="1" dirty="0">
                <a:latin typeface="Times New Roman" panose="02020603050405020304" pitchFamily="18" charset="0"/>
              </a:rPr>
              <a:t>int </a:t>
            </a:r>
            <a:r>
              <a:rPr lang="en-US" altLang="en-US" sz="2000" b="1" dirty="0" err="1">
                <a:latin typeface="Times New Roman" panose="02020603050405020304" pitchFamily="18" charset="0"/>
              </a:rPr>
              <a:t>pthread_mutex_init</a:t>
            </a:r>
            <a:r>
              <a:rPr lang="en-US" altLang="en-US" sz="2000" b="1" dirty="0">
                <a:latin typeface="Times New Roman" panose="02020603050405020304" pitchFamily="18" charset="0"/>
              </a:rPr>
              <a:t>( mutex, </a:t>
            </a:r>
            <a:r>
              <a:rPr lang="en-US" altLang="en-US" sz="2000" b="1" dirty="0" err="1">
                <a:latin typeface="Times New Roman" panose="02020603050405020304" pitchFamily="18" charset="0"/>
              </a:rPr>
              <a:t>attr</a:t>
            </a:r>
            <a:r>
              <a:rPr lang="en-US" altLang="en-US" sz="2000" b="1" dirty="0">
                <a:latin typeface="Times New Roman" panose="02020603050405020304" pitchFamily="18" charset="0"/>
              </a:rPr>
              <a:t> );</a:t>
            </a:r>
          </a:p>
          <a:p>
            <a:pPr marL="246063" lvl="1" indent="-244475" eaLnBrk="1" hangingPunct="1">
              <a:buFontTx/>
              <a:buNone/>
            </a:pPr>
            <a:endParaRPr lang="en-US" altLang="en-US" sz="1800" b="1" dirty="0">
              <a:latin typeface="Times New Roman" panose="02020603050405020304" pitchFamily="18" charset="0"/>
            </a:endParaRPr>
          </a:p>
          <a:p>
            <a:pPr marL="246063" lvl="1" indent="-244475" eaLnBrk="1" hangingPunct="1">
              <a:buFontTx/>
              <a:buNone/>
            </a:pPr>
            <a:r>
              <a:rPr lang="en-US" altLang="en-US" sz="1800" b="1" dirty="0" err="1">
                <a:latin typeface="Times New Roman" panose="02020603050405020304" pitchFamily="18" charset="0"/>
              </a:rPr>
              <a:t>pthread_mutex_t</a:t>
            </a:r>
            <a:r>
              <a:rPr lang="en-US" altLang="en-US" sz="1800" b="1" dirty="0">
                <a:latin typeface="Times New Roman" panose="02020603050405020304" pitchFamily="18" charset="0"/>
              </a:rPr>
              <a:t> *mutex</a:t>
            </a:r>
          </a:p>
          <a:p>
            <a:pPr marL="246063" lvl="1" indent="-244475" eaLnBrk="1" hangingPunct="1">
              <a:buFontTx/>
              <a:buNone/>
            </a:pPr>
            <a:r>
              <a:rPr lang="en-US" altLang="en-US" sz="1800" dirty="0">
                <a:latin typeface="Times New Roman" panose="02020603050405020304" pitchFamily="18" charset="0"/>
              </a:rPr>
              <a:t>	mutex to be initialized</a:t>
            </a:r>
          </a:p>
          <a:p>
            <a:pPr marL="246063" lvl="1" indent="-244475" eaLnBrk="1" hangingPunct="1">
              <a:buFontTx/>
              <a:buNone/>
            </a:pPr>
            <a:r>
              <a:rPr lang="en-US" altLang="en-US" sz="1800" b="1" dirty="0">
                <a:latin typeface="Times New Roman" panose="02020603050405020304" pitchFamily="18" charset="0"/>
              </a:rPr>
              <a:t>const </a:t>
            </a:r>
            <a:r>
              <a:rPr lang="en-US" altLang="en-US" sz="1800" b="1" dirty="0" err="1">
                <a:latin typeface="Times New Roman" panose="02020603050405020304" pitchFamily="18" charset="0"/>
              </a:rPr>
              <a:t>pthread_mutexattr_t</a:t>
            </a:r>
            <a:r>
              <a:rPr lang="en-US" altLang="en-US" sz="1800" b="1" dirty="0">
                <a:latin typeface="Times New Roman" panose="02020603050405020304" pitchFamily="18" charset="0"/>
              </a:rPr>
              <a:t> *</a:t>
            </a:r>
            <a:r>
              <a:rPr lang="en-US" altLang="en-US" sz="1800" b="1" dirty="0" err="1">
                <a:latin typeface="Times New Roman" panose="02020603050405020304" pitchFamily="18" charset="0"/>
              </a:rPr>
              <a:t>attr</a:t>
            </a:r>
            <a:endParaRPr lang="en-US" altLang="en-US" sz="18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	attributes to be given to mutex</a:t>
            </a:r>
          </a:p>
          <a:p>
            <a:pPr marL="0" indent="0" eaLnBrk="1" hangingPunct="1">
              <a:buFontTx/>
              <a:buNone/>
            </a:pPr>
            <a:endParaRPr lang="en-US" altLang="en-US" sz="2000" dirty="0">
              <a:latin typeface="Times New Roman" panose="02020603050405020304" pitchFamily="18" charset="0"/>
            </a:endParaRPr>
          </a:p>
        </p:txBody>
      </p:sp>
      <p:sp>
        <p:nvSpPr>
          <p:cNvPr id="261125" name="Text Box 5">
            <a:extLst>
              <a:ext uri="{FF2B5EF4-FFF2-40B4-BE49-F238E27FC236}">
                <a16:creationId xmlns:a16="http://schemas.microsoft.com/office/drawing/2014/main" id="{1080DE6A-1B2A-4724-A82C-5711285A221F}"/>
              </a:ext>
            </a:extLst>
          </p:cNvPr>
          <p:cNvSpPr txBox="1">
            <a:spLocks noChangeArrowheads="1"/>
          </p:cNvSpPr>
          <p:nvPr/>
        </p:nvSpPr>
        <p:spPr bwMode="auto">
          <a:xfrm>
            <a:off x="1371600" y="3581400"/>
            <a:ext cx="6856413" cy="838200"/>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sz="1600" b="1">
                <a:effectLst>
                  <a:outerShdw blurRad="38100" dist="38100" dir="2700000" algn="tl">
                    <a:srgbClr val="FFFFFF"/>
                  </a:outerShdw>
                </a:effectLst>
                <a:latin typeface="Times New Roman" pitchFamily="18" charset="0"/>
              </a:rPr>
              <a:t>ENOMEM - insufficient memory for mutex</a:t>
            </a:r>
          </a:p>
          <a:p>
            <a:pPr>
              <a:defRPr/>
            </a:pPr>
            <a:r>
              <a:rPr lang="en-US" sz="1600" b="1">
                <a:effectLst>
                  <a:outerShdw blurRad="38100" dist="38100" dir="2700000" algn="tl">
                    <a:srgbClr val="FFFFFF"/>
                  </a:outerShdw>
                </a:effectLst>
                <a:latin typeface="Times New Roman" pitchFamily="18" charset="0"/>
              </a:rPr>
              <a:t>EAGAIN - insufficient resources (other than memory)</a:t>
            </a:r>
          </a:p>
          <a:p>
            <a:pPr>
              <a:defRPr/>
            </a:pPr>
            <a:r>
              <a:rPr lang="en-US" sz="1600" b="1">
                <a:effectLst>
                  <a:outerShdw blurRad="38100" dist="38100" dir="2700000" algn="tl">
                    <a:srgbClr val="FFFFFF"/>
                  </a:outerShdw>
                </a:effectLst>
                <a:latin typeface="Times New Roman" pitchFamily="18" charset="0"/>
              </a:rPr>
              <a:t>EPERM  - no privilege to perform operation</a:t>
            </a:r>
            <a:endParaRPr lang="en-US" sz="1600" b="1">
              <a:latin typeface="Times New Roman" pitchFamily="18" charset="0"/>
            </a:endParaRPr>
          </a:p>
        </p:txBody>
      </p:sp>
      <p:sp>
        <p:nvSpPr>
          <p:cNvPr id="88071" name="Rectangle 6">
            <a:extLst>
              <a:ext uri="{FF2B5EF4-FFF2-40B4-BE49-F238E27FC236}">
                <a16:creationId xmlns:a16="http://schemas.microsoft.com/office/drawing/2014/main" id="{02756511-93C8-4EDA-B27C-1CEA1E16F367}"/>
              </a:ext>
            </a:extLst>
          </p:cNvPr>
          <p:cNvSpPr>
            <a:spLocks noChangeArrowheads="1"/>
          </p:cNvSpPr>
          <p:nvPr/>
        </p:nvSpPr>
        <p:spPr bwMode="auto">
          <a:xfrm>
            <a:off x="609600" y="4876800"/>
            <a:ext cx="807720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90000"/>
              <a:buFont typeface="Wingdings" panose="05000000000000000000" pitchFamily="2" charset="2"/>
              <a:buNone/>
            </a:pPr>
            <a:r>
              <a:rPr lang="en-US" altLang="en-US" sz="1800" dirty="0">
                <a:latin typeface="Times New Roman" panose="02020603050405020304" pitchFamily="18" charset="0"/>
              </a:rPr>
              <a:t>Can also use the static, default initializer: </a:t>
            </a:r>
            <a:r>
              <a:rPr lang="en-US" altLang="en-US" sz="1800" b="1" dirty="0">
                <a:latin typeface="Times New Roman" panose="02020603050405020304" pitchFamily="18" charset="0"/>
              </a:rPr>
              <a:t>PTHREAD_MUTEX_INITIALIZER</a:t>
            </a:r>
          </a:p>
          <a:p>
            <a:pPr algn="ctr">
              <a:spcBef>
                <a:spcPct val="50000"/>
              </a:spcBef>
              <a:buFontTx/>
              <a:buNone/>
            </a:pPr>
            <a:r>
              <a:rPr lang="en-US" altLang="en-US" sz="1800" b="1" dirty="0" err="1">
                <a:solidFill>
                  <a:srgbClr val="000099"/>
                </a:solidFill>
                <a:latin typeface="Times New Roman" panose="02020603050405020304" pitchFamily="18" charset="0"/>
              </a:rPr>
              <a:t>pthread_mutex_t</a:t>
            </a:r>
            <a:r>
              <a:rPr lang="en-US" altLang="en-US" sz="1800" b="1" dirty="0">
                <a:solidFill>
                  <a:srgbClr val="000099"/>
                </a:solidFill>
                <a:latin typeface="Times New Roman" panose="02020603050405020304" pitchFamily="18" charset="0"/>
              </a:rPr>
              <a:t> mtx1 = PTHREAD_MUTEX_INITIALIZER;</a:t>
            </a:r>
          </a:p>
          <a:p>
            <a:pPr lvl="1" eaLnBrk="1" hangingPunct="1">
              <a:buClr>
                <a:schemeClr val="folHlink"/>
              </a:buClr>
              <a:buSzPct val="90000"/>
              <a:buFont typeface="Wingdings" panose="05000000000000000000" pitchFamily="2" charset="2"/>
              <a:buNone/>
            </a:pPr>
            <a:r>
              <a:rPr lang="en-US" altLang="en-US" sz="1800" dirty="0">
                <a:latin typeface="Times New Roman" panose="02020603050405020304" pitchFamily="18" charset="0"/>
              </a:rPr>
              <a:t>which uses default attributes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a:extLst>
              <a:ext uri="{FF2B5EF4-FFF2-40B4-BE49-F238E27FC236}">
                <a16:creationId xmlns:a16="http://schemas.microsoft.com/office/drawing/2014/main" id="{1B5780D4-832C-4404-B1B0-3030BF503F77}"/>
              </a:ext>
            </a:extLst>
          </p:cNvPr>
          <p:cNvSpPr>
            <a:spLocks noChangeArrowheads="1"/>
          </p:cNvSpPr>
          <p:nvPr/>
        </p:nvSpPr>
        <p:spPr bwMode="auto">
          <a:xfrm>
            <a:off x="431346"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600"/>
              </a:spcAft>
              <a:buFontTx/>
              <a:buNone/>
            </a:pPr>
            <a:r>
              <a:rPr lang="en-US" altLang="en-US" sz="2000" b="1" dirty="0">
                <a:solidFill>
                  <a:schemeClr val="tx2"/>
                </a:solidFill>
                <a:latin typeface="+mj-lt"/>
                <a:ea typeface="ＭＳ Ｐゴシック" charset="-128"/>
              </a:rPr>
              <a:t>Shared Memory architecture</a:t>
            </a:r>
          </a:p>
        </p:txBody>
      </p:sp>
      <p:sp>
        <p:nvSpPr>
          <p:cNvPr id="10244" name="Text Box 2">
            <a:extLst>
              <a:ext uri="{FF2B5EF4-FFF2-40B4-BE49-F238E27FC236}">
                <a16:creationId xmlns:a16="http://schemas.microsoft.com/office/drawing/2014/main" id="{0AB2E942-46B8-4F3B-8C06-BF6492B14B2D}"/>
              </a:ext>
            </a:extLst>
          </p:cNvPr>
          <p:cNvSpPr txBox="1">
            <a:spLocks noChangeArrowheads="1"/>
          </p:cNvSpPr>
          <p:nvPr/>
        </p:nvSpPr>
        <p:spPr bwMode="auto">
          <a:xfrm>
            <a:off x="457200" y="1600200"/>
            <a:ext cx="3962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chemeClr val="tx1"/>
              </a:buClr>
              <a:buSzPct val="80000"/>
              <a:buFont typeface="Wingdings" panose="05000000000000000000" pitchFamily="2" charset="2"/>
              <a:buChar char="q"/>
            </a:pPr>
            <a:r>
              <a:rPr lang="en-US" altLang="en-US" sz="2000" dirty="0">
                <a:latin typeface="+mn-lt"/>
                <a:ea typeface="ＭＳ Ｐゴシック" charset="-128"/>
              </a:rPr>
              <a:t>Any memory location can be accessible by any of the processors or cores within a processor.</a:t>
            </a:r>
          </a:p>
          <a:p>
            <a:pPr>
              <a:lnSpc>
                <a:spcPct val="90000"/>
              </a:lnSpc>
              <a:buClr>
                <a:schemeClr val="tx1"/>
              </a:buClr>
              <a:buSzPct val="80000"/>
              <a:buFont typeface="Wingdings" panose="05000000000000000000" pitchFamily="2" charset="2"/>
              <a:buChar char="q"/>
            </a:pPr>
            <a:r>
              <a:rPr lang="en-US" altLang="en-US" sz="2000" dirty="0">
                <a:latin typeface="+mn-lt"/>
                <a:ea typeface="ＭＳ Ｐゴシック" charset="-128"/>
              </a:rPr>
              <a:t>A </a:t>
            </a:r>
            <a:r>
              <a:rPr lang="en-US" altLang="en-US" sz="2000" i="1" dirty="0">
                <a:latin typeface="+mn-lt"/>
                <a:ea typeface="ＭＳ Ｐゴシック" charset="-128"/>
              </a:rPr>
              <a:t>single address space </a:t>
            </a:r>
            <a:r>
              <a:rPr lang="en-US" altLang="en-US" sz="2000" dirty="0">
                <a:latin typeface="+mn-lt"/>
                <a:ea typeface="ＭＳ Ｐゴシック" charset="-128"/>
              </a:rPr>
              <a:t>exists, meaning that each memory location is given a unique address within a single range of addresses.</a:t>
            </a:r>
          </a:p>
        </p:txBody>
      </p:sp>
      <p:pic>
        <p:nvPicPr>
          <p:cNvPr id="7" name="Picture 4">
            <a:extLst>
              <a:ext uri="{FF2B5EF4-FFF2-40B4-BE49-F238E27FC236}">
                <a16:creationId xmlns:a16="http://schemas.microsoft.com/office/drawing/2014/main" id="{49757574-A0A6-48A4-9E11-9C35FCD2FD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7800" y="4343400"/>
            <a:ext cx="6248400" cy="2358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43" name="Slide Number Placeholder 3">
            <a:extLst>
              <a:ext uri="{FF2B5EF4-FFF2-40B4-BE49-F238E27FC236}">
                <a16:creationId xmlns:a16="http://schemas.microsoft.com/office/drawing/2014/main" id="{2BBAA042-A59A-4DED-BFA0-50B6E01FB48F}"/>
              </a:ext>
            </a:extLst>
          </p:cNvPr>
          <p:cNvSpPr>
            <a:spLocks noGrp="1"/>
          </p:cNvSpPr>
          <p:nvPr>
            <p:ph type="sldNum" sz="quarter" idx="11"/>
          </p:nvPr>
        </p:nvSpPr>
        <p:spPr bwMode="auto">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spcAft>
                <a:spcPts val="600"/>
              </a:spcAft>
              <a:buFontTx/>
              <a:buNone/>
            </a:pPr>
            <a:fld id="{B00DDBF8-3D47-4039-99F3-531702A24100}" type="slidenum">
              <a:rPr lang="en-US" altLang="en-US" kern="1200">
                <a:latin typeface="Arial" panose="020B0604020202020204" pitchFamily="34" charset="0"/>
                <a:ea typeface="+mn-ea"/>
                <a:cs typeface="+mn-cs"/>
              </a:rPr>
              <a:pPr eaLnBrk="0" hangingPunct="0">
                <a:spcAft>
                  <a:spcPts val="600"/>
                </a:spcAft>
                <a:buFontTx/>
                <a:buNone/>
              </a:pPr>
              <a:t>3</a:t>
            </a:fld>
            <a:endParaRPr lang="en-US" altLang="en-US" kern="1200">
              <a:latin typeface="Arial" panose="020B0604020202020204" pitchFamily="34" charset="0"/>
              <a:ea typeface="+mn-ea"/>
              <a:cs typeface="+mn-cs"/>
            </a:endParaRPr>
          </a:p>
        </p:txBody>
      </p:sp>
      <p:pic>
        <p:nvPicPr>
          <p:cNvPr id="8" name="Picture 2">
            <a:extLst>
              <a:ext uri="{FF2B5EF4-FFF2-40B4-BE49-F238E27FC236}">
                <a16:creationId xmlns:a16="http://schemas.microsoft.com/office/drawing/2014/main" id="{A133C473-73B8-4B44-9539-D522A993F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82788"/>
            <a:ext cx="4358846" cy="2450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Slide Number Placeholder 5">
            <a:extLst>
              <a:ext uri="{FF2B5EF4-FFF2-40B4-BE49-F238E27FC236}">
                <a16:creationId xmlns:a16="http://schemas.microsoft.com/office/drawing/2014/main" id="{5B5E6A52-CAD4-439C-AC0F-359B451EA35E}"/>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6E9E84-A01C-4E44-99A4-C557946000B1}" type="slidenum">
              <a:rPr lang="en-US" altLang="en-US" sz="1000"/>
              <a:pPr>
                <a:spcBef>
                  <a:spcPct val="0"/>
                </a:spcBef>
                <a:buFontTx/>
                <a:buNone/>
              </a:pPr>
              <a:t>30</a:t>
            </a:fld>
            <a:endParaRPr lang="en-US" altLang="en-US" sz="1000"/>
          </a:p>
        </p:txBody>
      </p:sp>
      <p:sp>
        <p:nvSpPr>
          <p:cNvPr id="90116" name="Rectangle 3">
            <a:extLst>
              <a:ext uri="{FF2B5EF4-FFF2-40B4-BE49-F238E27FC236}">
                <a16:creationId xmlns:a16="http://schemas.microsoft.com/office/drawing/2014/main" id="{DF7E1406-FC50-45B8-93C7-C9CC752CD3EE}"/>
              </a:ext>
            </a:extLst>
          </p:cNvPr>
          <p:cNvSpPr>
            <a:spLocks noGrp="1" noChangeArrowheads="1"/>
          </p:cNvSpPr>
          <p:nvPr>
            <p:ph type="title" idx="4294967295"/>
          </p:nvPr>
        </p:nvSpPr>
        <p:spPr>
          <a:xfrm>
            <a:off x="2175819" y="290512"/>
            <a:ext cx="4572000" cy="563563"/>
          </a:xfrm>
        </p:spPr>
        <p:txBody>
          <a:bodyPr/>
          <a:lstStyle/>
          <a:p>
            <a:pPr eaLnBrk="1" hangingPunct="1"/>
            <a:r>
              <a:rPr lang="en-US" altLang="en-US" sz="2700" b="1" dirty="0" err="1"/>
              <a:t>pthread_mutex_lock</a:t>
            </a:r>
            <a:endParaRPr lang="en-US" altLang="en-US" sz="2700" b="1" dirty="0"/>
          </a:p>
        </p:txBody>
      </p:sp>
      <p:sp>
        <p:nvSpPr>
          <p:cNvPr id="90117" name="Rectangle 4">
            <a:extLst>
              <a:ext uri="{FF2B5EF4-FFF2-40B4-BE49-F238E27FC236}">
                <a16:creationId xmlns:a16="http://schemas.microsoft.com/office/drawing/2014/main" id="{AC812497-20A4-45C1-B2B7-1F5B5DC89502}"/>
              </a:ext>
            </a:extLst>
          </p:cNvPr>
          <p:cNvSpPr>
            <a:spLocks noGrp="1" noChangeArrowheads="1"/>
          </p:cNvSpPr>
          <p:nvPr>
            <p:ph type="body" idx="4294967295"/>
          </p:nvPr>
        </p:nvSpPr>
        <p:spPr>
          <a:xfrm>
            <a:off x="457200" y="1417638"/>
            <a:ext cx="3505200" cy="1905000"/>
          </a:xfrm>
          <a:solidFill>
            <a:schemeClr val="bg1"/>
          </a:solidFill>
          <a:ln>
            <a:solidFill>
              <a:schemeClr val="tx1"/>
            </a:solidFill>
            <a:miter lim="800000"/>
            <a:headEnd/>
            <a:tailEnd/>
          </a:ln>
        </p:spPr>
        <p:txBody>
          <a:bodyPr/>
          <a:lstStyle/>
          <a:p>
            <a:pPr marL="0" indent="0" eaLnBrk="1" hangingPunct="1">
              <a:buFontTx/>
              <a:buNone/>
            </a:pPr>
            <a:r>
              <a:rPr lang="en-US" altLang="en-US" sz="2000" b="1" dirty="0">
                <a:latin typeface="Times New Roman" panose="02020603050405020304" pitchFamily="18" charset="0"/>
              </a:rPr>
              <a:t>int </a:t>
            </a:r>
            <a:r>
              <a:rPr lang="en-US" altLang="en-US" sz="2000" b="1" dirty="0" err="1">
                <a:latin typeface="Times New Roman" panose="02020603050405020304" pitchFamily="18" charset="0"/>
              </a:rPr>
              <a:t>pthread_mutex_lock</a:t>
            </a:r>
            <a:r>
              <a:rPr lang="en-US" altLang="en-US" sz="2000" b="1" dirty="0">
                <a:latin typeface="Times New Roman" panose="02020603050405020304" pitchFamily="18" charset="0"/>
              </a:rPr>
              <a:t>( mutex );</a:t>
            </a:r>
          </a:p>
          <a:p>
            <a:pPr marL="0" indent="0" eaLnBrk="1" hangingPunct="1">
              <a:buFontTx/>
              <a:buNone/>
            </a:pPr>
            <a:endParaRPr lang="en-US" altLang="en-US" sz="2000" b="1" dirty="0">
              <a:latin typeface="Times New Roman" panose="02020603050405020304" pitchFamily="18" charset="0"/>
            </a:endParaRPr>
          </a:p>
          <a:p>
            <a:pPr marL="246063" lvl="1" indent="-244475" eaLnBrk="1" hangingPunct="1">
              <a:buFontTx/>
              <a:buNone/>
            </a:pPr>
            <a:r>
              <a:rPr lang="en-US" altLang="en-US" sz="1800" b="1" dirty="0" err="1">
                <a:latin typeface="Times New Roman" panose="02020603050405020304" pitchFamily="18" charset="0"/>
              </a:rPr>
              <a:t>pthread_mutex_t</a:t>
            </a:r>
            <a:r>
              <a:rPr lang="en-US" altLang="en-US" sz="1800" b="1" dirty="0">
                <a:latin typeface="Times New Roman" panose="02020603050405020304" pitchFamily="18" charset="0"/>
              </a:rPr>
              <a:t> *mutex</a:t>
            </a:r>
          </a:p>
          <a:p>
            <a:pPr marL="571500" lvl="2" indent="-323850" eaLnBrk="1" hangingPunct="1">
              <a:buFontTx/>
              <a:buNone/>
            </a:pPr>
            <a:r>
              <a:rPr lang="en-US" altLang="en-US" sz="1700" dirty="0">
                <a:latin typeface="Times New Roman" panose="02020603050405020304" pitchFamily="18" charset="0"/>
              </a:rPr>
              <a:t>mutex to attempt to lock</a:t>
            </a:r>
          </a:p>
        </p:txBody>
      </p:sp>
      <p:sp>
        <p:nvSpPr>
          <p:cNvPr id="90118" name="Rectangle 5">
            <a:extLst>
              <a:ext uri="{FF2B5EF4-FFF2-40B4-BE49-F238E27FC236}">
                <a16:creationId xmlns:a16="http://schemas.microsoft.com/office/drawing/2014/main" id="{C7FB498F-2CEA-40DD-B898-E10994F2DEF0}"/>
              </a:ext>
            </a:extLst>
          </p:cNvPr>
          <p:cNvSpPr>
            <a:spLocks noChangeArrowheads="1"/>
          </p:cNvSpPr>
          <p:nvPr/>
        </p:nvSpPr>
        <p:spPr bwMode="auto">
          <a:xfrm>
            <a:off x="4267200" y="1371600"/>
            <a:ext cx="4876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chemeClr val="tx1"/>
                </a:solidFill>
                <a:latin typeface="Arial" panose="020B0604020202020204" pitchFamily="34" charset="0"/>
              </a:defRPr>
            </a:lvl1pPr>
            <a:lvl2pPr marL="590550" indent="-2444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Attempts to lock mutex</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If mutex is locked by another thread, calling thread is blocked</a:t>
            </a:r>
          </a:p>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Mutex is held by calling thread until unlocked</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Mutex lock/unlock must be paired or deadlock occurs</a:t>
            </a:r>
          </a:p>
        </p:txBody>
      </p:sp>
      <p:sp>
        <p:nvSpPr>
          <p:cNvPr id="265222" name="Text Box 6">
            <a:extLst>
              <a:ext uri="{FF2B5EF4-FFF2-40B4-BE49-F238E27FC236}">
                <a16:creationId xmlns:a16="http://schemas.microsoft.com/office/drawing/2014/main" id="{FA912443-FDEE-4B79-BCFD-5C44112A4898}"/>
              </a:ext>
            </a:extLst>
          </p:cNvPr>
          <p:cNvSpPr txBox="1">
            <a:spLocks noChangeArrowheads="1"/>
          </p:cNvSpPr>
          <p:nvPr/>
        </p:nvSpPr>
        <p:spPr bwMode="auto">
          <a:xfrm>
            <a:off x="4267200" y="3352800"/>
            <a:ext cx="4648200" cy="593725"/>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sz="1600" b="1">
                <a:effectLst>
                  <a:outerShdw blurRad="38100" dist="38100" dir="2700000" algn="tl">
                    <a:srgbClr val="FFFFFF"/>
                  </a:outerShdw>
                </a:effectLst>
                <a:latin typeface="Times New Roman" charset="0"/>
              </a:rPr>
              <a:t>EINVAL  - mutex is invalid</a:t>
            </a:r>
          </a:p>
          <a:p>
            <a:pPr>
              <a:defRPr/>
            </a:pPr>
            <a:r>
              <a:rPr lang="en-US" sz="1600" b="1">
                <a:effectLst>
                  <a:outerShdw blurRad="38100" dist="38100" dir="2700000" algn="tl">
                    <a:srgbClr val="FFFFFF"/>
                  </a:outerShdw>
                </a:effectLst>
                <a:latin typeface="Times New Roman" charset="0"/>
              </a:rPr>
              <a:t>EDEADLK - calling thread already owns mutex</a:t>
            </a:r>
          </a:p>
        </p:txBody>
      </p:sp>
      <p:sp>
        <p:nvSpPr>
          <p:cNvPr id="90120" name="Rectangle 7">
            <a:extLst>
              <a:ext uri="{FF2B5EF4-FFF2-40B4-BE49-F238E27FC236}">
                <a16:creationId xmlns:a16="http://schemas.microsoft.com/office/drawing/2014/main" id="{CC54912E-3FE0-47EF-9D78-AE99963BEA57}"/>
              </a:ext>
            </a:extLst>
          </p:cNvPr>
          <p:cNvSpPr>
            <a:spLocks noChangeArrowheads="1"/>
          </p:cNvSpPr>
          <p:nvPr/>
        </p:nvSpPr>
        <p:spPr bwMode="auto">
          <a:xfrm>
            <a:off x="533400" y="4343400"/>
            <a:ext cx="3276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err="1">
                <a:solidFill>
                  <a:schemeClr val="tx2"/>
                </a:solidFill>
                <a:latin typeface="Times New Roman" panose="02020603050405020304" pitchFamily="18" charset="0"/>
              </a:rPr>
              <a:t>pthread_mutex_unlock</a:t>
            </a:r>
            <a:endParaRPr lang="en-US" altLang="en-US" sz="2400" b="1" dirty="0">
              <a:solidFill>
                <a:schemeClr val="tx2"/>
              </a:solidFill>
              <a:latin typeface="Times New Roman" panose="02020603050405020304" pitchFamily="18" charset="0"/>
            </a:endParaRPr>
          </a:p>
        </p:txBody>
      </p:sp>
      <p:sp>
        <p:nvSpPr>
          <p:cNvPr id="90121" name="Rectangle 8">
            <a:extLst>
              <a:ext uri="{FF2B5EF4-FFF2-40B4-BE49-F238E27FC236}">
                <a16:creationId xmlns:a16="http://schemas.microsoft.com/office/drawing/2014/main" id="{74EE3F83-3576-4155-A512-6935F3F2E72C}"/>
              </a:ext>
            </a:extLst>
          </p:cNvPr>
          <p:cNvSpPr>
            <a:spLocks noChangeArrowheads="1"/>
          </p:cNvSpPr>
          <p:nvPr/>
        </p:nvSpPr>
        <p:spPr bwMode="auto">
          <a:xfrm>
            <a:off x="381000" y="4800600"/>
            <a:ext cx="3810000" cy="1447800"/>
          </a:xfrm>
          <a:prstGeom prst="rect">
            <a:avLst/>
          </a:prstGeom>
          <a:solidFill>
            <a:schemeClr val="bg1"/>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246063" indent="-2444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90000"/>
              <a:buFont typeface="Wingdings" panose="05000000000000000000" pitchFamily="2" charset="2"/>
              <a:buNone/>
            </a:pPr>
            <a:r>
              <a:rPr lang="en-US" altLang="en-US" sz="1800" b="1" dirty="0">
                <a:latin typeface="Times New Roman" panose="02020603050405020304" pitchFamily="18" charset="0"/>
              </a:rPr>
              <a:t>int </a:t>
            </a:r>
            <a:r>
              <a:rPr lang="en-US" altLang="en-US" sz="1800" b="1" dirty="0" err="1">
                <a:latin typeface="Times New Roman" panose="02020603050405020304" pitchFamily="18" charset="0"/>
              </a:rPr>
              <a:t>pthread_mutex_unlock</a:t>
            </a:r>
            <a:r>
              <a:rPr lang="en-US" altLang="en-US" sz="1800" b="1" dirty="0">
                <a:latin typeface="Times New Roman" panose="02020603050405020304" pitchFamily="18" charset="0"/>
              </a:rPr>
              <a:t>( mutex );</a:t>
            </a:r>
          </a:p>
          <a:p>
            <a:pPr eaLnBrk="1" hangingPunct="1">
              <a:buClr>
                <a:schemeClr val="folHlink"/>
              </a:buClr>
              <a:buSzPct val="90000"/>
              <a:buFont typeface="Wingdings" panose="05000000000000000000" pitchFamily="2" charset="2"/>
              <a:buNone/>
            </a:pPr>
            <a:endParaRPr lang="en-US" altLang="en-US" sz="1800" b="1" dirty="0">
              <a:latin typeface="Times New Roman" panose="02020603050405020304" pitchFamily="18" charset="0"/>
            </a:endParaRPr>
          </a:p>
          <a:p>
            <a:pPr eaLnBrk="1" hangingPunct="1">
              <a:buClr>
                <a:schemeClr val="folHlink"/>
              </a:buClr>
              <a:buSzPct val="90000"/>
              <a:buFont typeface="Wingdings" panose="05000000000000000000" pitchFamily="2" charset="2"/>
              <a:buNone/>
            </a:pPr>
            <a:r>
              <a:rPr lang="en-US" altLang="en-US" sz="1800" b="1" dirty="0" err="1">
                <a:latin typeface="Times New Roman" panose="02020603050405020304" pitchFamily="18" charset="0"/>
              </a:rPr>
              <a:t>pthread_mutex_t</a:t>
            </a:r>
            <a:r>
              <a:rPr lang="en-US" altLang="en-US" sz="1800" b="1" dirty="0">
                <a:latin typeface="Times New Roman" panose="02020603050405020304" pitchFamily="18" charset="0"/>
              </a:rPr>
              <a:t> *mutex</a:t>
            </a:r>
          </a:p>
          <a:p>
            <a:pPr lvl="1" eaLnBrk="1" hangingPunct="1">
              <a:buClr>
                <a:schemeClr val="accent1"/>
              </a:buClr>
              <a:buSzPct val="75000"/>
              <a:buFont typeface="Wingdings" panose="05000000000000000000" pitchFamily="2" charset="2"/>
              <a:buNone/>
            </a:pPr>
            <a:r>
              <a:rPr lang="en-US" altLang="en-US" sz="1800" dirty="0">
                <a:latin typeface="Times New Roman" panose="02020603050405020304" pitchFamily="18" charset="0"/>
              </a:rPr>
              <a:t>	mutex to be unlocked</a:t>
            </a:r>
          </a:p>
        </p:txBody>
      </p:sp>
      <p:sp>
        <p:nvSpPr>
          <p:cNvPr id="265225" name="Text Box 9">
            <a:extLst>
              <a:ext uri="{FF2B5EF4-FFF2-40B4-BE49-F238E27FC236}">
                <a16:creationId xmlns:a16="http://schemas.microsoft.com/office/drawing/2014/main" id="{A7A7EABD-F9A2-40B0-AE85-F2A17FC0FC89}"/>
              </a:ext>
            </a:extLst>
          </p:cNvPr>
          <p:cNvSpPr txBox="1">
            <a:spLocks noChangeArrowheads="1"/>
          </p:cNvSpPr>
          <p:nvPr/>
        </p:nvSpPr>
        <p:spPr bwMode="auto">
          <a:xfrm>
            <a:off x="4269259" y="5105400"/>
            <a:ext cx="4267200" cy="593725"/>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sz="1600" b="1" dirty="0">
                <a:effectLst>
                  <a:outerShdw blurRad="38100" dist="38100" dir="2700000" algn="tl">
                    <a:srgbClr val="FFFFFF"/>
                  </a:outerShdw>
                </a:effectLst>
                <a:latin typeface="Times New Roman" charset="0"/>
              </a:rPr>
              <a:t>EINVAL - </a:t>
            </a:r>
            <a:r>
              <a:rPr lang="en-US" sz="1600" b="1" dirty="0" err="1">
                <a:effectLst>
                  <a:outerShdw blurRad="38100" dist="38100" dir="2700000" algn="tl">
                    <a:srgbClr val="FFFFFF"/>
                  </a:outerShdw>
                </a:effectLst>
                <a:latin typeface="Times New Roman" charset="0"/>
              </a:rPr>
              <a:t>mutex</a:t>
            </a:r>
            <a:r>
              <a:rPr lang="en-US" sz="1600" b="1" dirty="0">
                <a:effectLst>
                  <a:outerShdw blurRad="38100" dist="38100" dir="2700000" algn="tl">
                    <a:srgbClr val="FFFFFF"/>
                  </a:outerShdw>
                </a:effectLst>
                <a:latin typeface="Times New Roman" charset="0"/>
              </a:rPr>
              <a:t> is invalid</a:t>
            </a:r>
          </a:p>
          <a:p>
            <a:pPr>
              <a:defRPr/>
            </a:pPr>
            <a:r>
              <a:rPr lang="en-US" sz="1600" b="1" dirty="0">
                <a:effectLst>
                  <a:outerShdw blurRad="38100" dist="38100" dir="2700000" algn="tl">
                    <a:srgbClr val="FFFFFF"/>
                  </a:outerShdw>
                </a:effectLst>
                <a:latin typeface="Times New Roman" charset="0"/>
              </a:rPr>
              <a:t>EPERM  - calling thread does not own </a:t>
            </a:r>
            <a:r>
              <a:rPr lang="en-US" sz="1600" b="1" dirty="0" err="1">
                <a:effectLst>
                  <a:outerShdw blurRad="38100" dist="38100" dir="2700000" algn="tl">
                    <a:srgbClr val="FFFFFF"/>
                  </a:outerShdw>
                </a:effectLst>
                <a:latin typeface="Times New Roman" charset="0"/>
              </a:rPr>
              <a:t>mutex</a:t>
            </a:r>
            <a:endParaRPr lang="en-US" sz="1600" b="1" dirty="0">
              <a:effectLst>
                <a:outerShdw blurRad="38100" dist="38100" dir="2700000" algn="tl">
                  <a:srgbClr val="FFFFFF"/>
                </a:outerShdw>
              </a:effectLst>
              <a:latin typeface="Times New 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4">
            <a:extLst>
              <a:ext uri="{FF2B5EF4-FFF2-40B4-BE49-F238E27FC236}">
                <a16:creationId xmlns:a16="http://schemas.microsoft.com/office/drawing/2014/main" id="{B0165B86-B9DA-4FDC-AE44-AD721B7A645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1009AD-2B6B-4BF6-8F7A-C8B9A2748BF9}" type="slidenum">
              <a:rPr lang="en-US" altLang="en-US" sz="1000"/>
              <a:pPr>
                <a:spcBef>
                  <a:spcPct val="0"/>
                </a:spcBef>
                <a:buFontTx/>
                <a:buNone/>
              </a:pPr>
              <a:t>31</a:t>
            </a:fld>
            <a:endParaRPr lang="en-US" altLang="en-US" sz="1000"/>
          </a:p>
        </p:txBody>
      </p:sp>
      <p:sp>
        <p:nvSpPr>
          <p:cNvPr id="91140" name="Rectangle 2">
            <a:extLst>
              <a:ext uri="{FF2B5EF4-FFF2-40B4-BE49-F238E27FC236}">
                <a16:creationId xmlns:a16="http://schemas.microsoft.com/office/drawing/2014/main" id="{20F7CDF0-456C-42B8-AAD4-372F66F5CA69}"/>
              </a:ext>
            </a:extLst>
          </p:cNvPr>
          <p:cNvSpPr>
            <a:spLocks noGrp="1" noChangeArrowheads="1"/>
          </p:cNvSpPr>
          <p:nvPr>
            <p:ph type="title" idx="4294967295"/>
          </p:nvPr>
        </p:nvSpPr>
        <p:spPr>
          <a:xfrm>
            <a:off x="2667000" y="375851"/>
            <a:ext cx="4343400" cy="487363"/>
          </a:xfrm>
        </p:spPr>
        <p:txBody>
          <a:bodyPr/>
          <a:lstStyle/>
          <a:p>
            <a:pPr eaLnBrk="1" hangingPunct="1"/>
            <a:r>
              <a:rPr lang="en-US" altLang="en-US" sz="2700" b="1"/>
              <a:t>Example III: Use of mutex</a:t>
            </a:r>
          </a:p>
        </p:txBody>
      </p:sp>
      <p:sp>
        <p:nvSpPr>
          <p:cNvPr id="91141" name="Rectangle 3">
            <a:extLst>
              <a:ext uri="{FF2B5EF4-FFF2-40B4-BE49-F238E27FC236}">
                <a16:creationId xmlns:a16="http://schemas.microsoft.com/office/drawing/2014/main" id="{6FAD7A6C-DA29-43EC-AD54-514B026DF690}"/>
              </a:ext>
            </a:extLst>
          </p:cNvPr>
          <p:cNvSpPr>
            <a:spLocks noGrp="1" noChangeArrowheads="1"/>
          </p:cNvSpPr>
          <p:nvPr>
            <p:ph type="body" idx="4294967295"/>
          </p:nvPr>
        </p:nvSpPr>
        <p:spPr>
          <a:xfrm>
            <a:off x="228600" y="990600"/>
            <a:ext cx="6927850" cy="5581650"/>
          </a:xfrm>
        </p:spPr>
        <p:txBody>
          <a:bodyPr lIns="92075" tIns="46038" rIns="92075" bIns="46038"/>
          <a:lstStyle/>
          <a:p>
            <a:pPr marL="0" indent="0" eaLnBrk="1" hangingPunct="1">
              <a:lnSpc>
                <a:spcPct val="75000"/>
              </a:lnSpc>
              <a:spcBef>
                <a:spcPct val="10000"/>
              </a:spcBef>
              <a:buFontTx/>
              <a:buNone/>
            </a:pPr>
            <a:r>
              <a:rPr lang="en-US" altLang="en-US" sz="1600" dirty="0">
                <a:latin typeface="Times New Roman" panose="02020603050405020304" pitchFamily="18" charset="0"/>
              </a:rPr>
              <a:t>#define NUMTHREADS 4</a:t>
            </a:r>
          </a:p>
          <a:p>
            <a:pPr marL="0" indent="0" eaLnBrk="1" hangingPunct="1">
              <a:lnSpc>
                <a:spcPct val="75000"/>
              </a:lnSpc>
              <a:spcBef>
                <a:spcPct val="10000"/>
              </a:spcBef>
              <a:buFontTx/>
              <a:buNone/>
            </a:pPr>
            <a:r>
              <a:rPr lang="en-US" altLang="en-US" sz="1600" b="1" dirty="0" err="1">
                <a:solidFill>
                  <a:srgbClr val="FF0000"/>
                </a:solidFill>
                <a:latin typeface="Times New Roman" panose="02020603050405020304" pitchFamily="18" charset="0"/>
              </a:rPr>
              <a:t>pthread_mutex_t</a:t>
            </a:r>
            <a:r>
              <a:rPr lang="en-US" altLang="en-US" sz="1600" b="1" dirty="0">
                <a:solidFill>
                  <a:srgbClr val="FF0000"/>
                </a:solidFill>
                <a:latin typeface="Times New Roman" panose="02020603050405020304" pitchFamily="18" charset="0"/>
              </a:rPr>
              <a:t> </a:t>
            </a:r>
            <a:r>
              <a:rPr lang="en-US" altLang="en-US" sz="1600" b="1" dirty="0" err="1">
                <a:solidFill>
                  <a:srgbClr val="FF0000"/>
                </a:solidFill>
                <a:latin typeface="Times New Roman" panose="02020603050405020304" pitchFamily="18" charset="0"/>
              </a:rPr>
              <a:t>gMutex</a:t>
            </a:r>
            <a:r>
              <a:rPr lang="en-US" altLang="en-US" sz="1600" b="1" dirty="0">
                <a:solidFill>
                  <a:srgbClr val="FF0000"/>
                </a:solidFill>
                <a:latin typeface="Times New Roman" panose="02020603050405020304" pitchFamily="18" charset="0"/>
              </a:rPr>
              <a:t>;</a:t>
            </a:r>
            <a:r>
              <a:rPr lang="en-US" altLang="en-US" sz="1600" dirty="0">
                <a:solidFill>
                  <a:srgbClr val="FFFF00"/>
                </a:solidFill>
                <a:latin typeface="Times New Roman" panose="02020603050405020304" pitchFamily="18" charset="0"/>
              </a:rPr>
              <a:t> </a:t>
            </a:r>
            <a:r>
              <a:rPr lang="en-US" altLang="en-US" sz="1600" dirty="0">
                <a:solidFill>
                  <a:srgbClr val="000099"/>
                </a:solidFill>
                <a:latin typeface="Times New Roman" panose="02020603050405020304" pitchFamily="18" charset="0"/>
              </a:rPr>
              <a:t>// why does this have to be global?</a:t>
            </a:r>
          </a:p>
          <a:p>
            <a:pPr marL="0" indent="0" eaLnBrk="1" hangingPunct="1">
              <a:lnSpc>
                <a:spcPct val="75000"/>
              </a:lnSpc>
              <a:spcBef>
                <a:spcPct val="10000"/>
              </a:spcBef>
              <a:buFontTx/>
              <a:buNone/>
            </a:pPr>
            <a:r>
              <a:rPr lang="en-US" altLang="en-US" sz="1600" dirty="0">
                <a:latin typeface="Times New Roman" panose="02020603050405020304" pitchFamily="18" charset="0"/>
              </a:rPr>
              <a:t>int </a:t>
            </a:r>
            <a:r>
              <a:rPr lang="en-US" altLang="en-US" sz="1600" dirty="0" err="1">
                <a:latin typeface="Times New Roman" panose="02020603050405020304" pitchFamily="18" charset="0"/>
              </a:rPr>
              <a:t>g_sum</a:t>
            </a:r>
            <a:r>
              <a:rPr lang="en-US" altLang="en-US" sz="1600" dirty="0">
                <a:latin typeface="Times New Roman" panose="02020603050405020304" pitchFamily="18" charset="0"/>
              </a:rPr>
              <a:t> = 0;</a:t>
            </a:r>
          </a:p>
          <a:p>
            <a:pPr marL="0" indent="0" eaLnBrk="1" hangingPunct="1">
              <a:lnSpc>
                <a:spcPct val="75000"/>
              </a:lnSpc>
              <a:spcBef>
                <a:spcPct val="10000"/>
              </a:spcBef>
              <a:buFontTx/>
              <a:buNone/>
            </a:pPr>
            <a:endParaRPr lang="en-US" altLang="en-US" sz="1600" dirty="0">
              <a:latin typeface="Times New Roman" panose="02020603050405020304" pitchFamily="18" charset="0"/>
            </a:endParaRPr>
          </a:p>
          <a:p>
            <a:pPr marL="0" indent="0" eaLnBrk="1" hangingPunct="1">
              <a:lnSpc>
                <a:spcPct val="75000"/>
              </a:lnSpc>
              <a:spcBef>
                <a:spcPct val="10000"/>
              </a:spcBef>
              <a:buFontTx/>
              <a:buNone/>
            </a:pPr>
            <a:r>
              <a:rPr lang="en-US" altLang="en-US" sz="1600" dirty="0">
                <a:latin typeface="Times New Roman" panose="02020603050405020304" pitchFamily="18" charset="0"/>
              </a:rPr>
              <a:t>void *</a:t>
            </a:r>
            <a:r>
              <a:rPr lang="en-US" altLang="en-US" sz="1600" dirty="0" err="1">
                <a:latin typeface="Times New Roman" panose="02020603050405020304" pitchFamily="18" charset="0"/>
              </a:rPr>
              <a:t>threadFunc</a:t>
            </a:r>
            <a:r>
              <a:rPr lang="en-US" altLang="en-US" sz="1600" dirty="0">
                <a:latin typeface="Times New Roman" panose="02020603050405020304" pitchFamily="18" charset="0"/>
              </a:rPr>
              <a:t>(void *</a:t>
            </a:r>
            <a:r>
              <a:rPr lang="en-US" altLang="en-US" sz="1600" dirty="0" err="1">
                <a:latin typeface="Times New Roman" panose="02020603050405020304" pitchFamily="18" charset="0"/>
              </a:rPr>
              <a:t>arg</a:t>
            </a:r>
            <a:r>
              <a:rPr lang="en-US" altLang="en-US" sz="1600" dirty="0">
                <a:latin typeface="Times New Roman" panose="02020603050405020304" pitchFamily="18" charset="0"/>
              </a:rPr>
              <a:t>) </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p>
          <a:p>
            <a:pPr marL="0" indent="0" eaLnBrk="1" hangingPunct="1">
              <a:lnSpc>
                <a:spcPct val="75000"/>
              </a:lnSpc>
              <a:spcBef>
                <a:spcPct val="10000"/>
              </a:spcBef>
              <a:buFontTx/>
              <a:buNone/>
            </a:pPr>
            <a:r>
              <a:rPr lang="en-US" altLang="en-US" sz="1600" dirty="0">
                <a:latin typeface="Times New Roman" panose="02020603050405020304" pitchFamily="18" charset="0"/>
              </a:rPr>
              <a:t>  int </a:t>
            </a:r>
            <a:r>
              <a:rPr lang="en-US" altLang="en-US" sz="1600" dirty="0" err="1">
                <a:latin typeface="Times New Roman" panose="02020603050405020304" pitchFamily="18" charset="0"/>
              </a:rPr>
              <a:t>mySum</a:t>
            </a:r>
            <a:r>
              <a:rPr lang="en-US" altLang="en-US" sz="1600" dirty="0">
                <a:latin typeface="Times New Roman" panose="02020603050405020304" pitchFamily="18" charset="0"/>
              </a:rPr>
              <a:t> = </a:t>
            </a:r>
            <a:r>
              <a:rPr lang="en-US" altLang="en-US" sz="1600" dirty="0" err="1">
                <a:latin typeface="Times New Roman" panose="02020603050405020304" pitchFamily="18" charset="0"/>
              </a:rPr>
              <a:t>bigComputation</a:t>
            </a:r>
            <a:r>
              <a:rPr lang="en-US" altLang="en-US" sz="1600" dirty="0">
                <a:latin typeface="Times New Roman" panose="02020603050405020304" pitchFamily="18" charset="0"/>
              </a:rPr>
              <a:t>();</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b="1" dirty="0" err="1">
                <a:solidFill>
                  <a:srgbClr val="FF0000"/>
                </a:solidFill>
                <a:latin typeface="Times New Roman" panose="02020603050405020304" pitchFamily="18" charset="0"/>
              </a:rPr>
              <a:t>pthread_mutex_lock</a:t>
            </a:r>
            <a:r>
              <a:rPr lang="en-US" altLang="en-US" sz="1600" b="1" dirty="0">
                <a:solidFill>
                  <a:srgbClr val="FF0000"/>
                </a:solidFill>
                <a:latin typeface="Times New Roman" panose="02020603050405020304" pitchFamily="18" charset="0"/>
              </a:rPr>
              <a:t>( &amp;</a:t>
            </a:r>
            <a:r>
              <a:rPr lang="en-US" altLang="en-US" sz="1600" b="1" dirty="0" err="1">
                <a:solidFill>
                  <a:srgbClr val="FF0000"/>
                </a:solidFill>
                <a:latin typeface="Times New Roman" panose="02020603050405020304" pitchFamily="18" charset="0"/>
              </a:rPr>
              <a:t>gMutex</a:t>
            </a:r>
            <a:r>
              <a:rPr lang="en-US" altLang="en-US" sz="1600" b="1" dirty="0">
                <a:solidFill>
                  <a:srgbClr val="FF0000"/>
                </a:solidFill>
                <a:latin typeface="Times New Roman" panose="02020603050405020304" pitchFamily="18" charset="0"/>
              </a:rPr>
              <a:t> );</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g_sum</a:t>
            </a:r>
            <a:r>
              <a:rPr lang="en-US" altLang="en-US" sz="1600" dirty="0">
                <a:latin typeface="Times New Roman" panose="02020603050405020304" pitchFamily="18" charset="0"/>
              </a:rPr>
              <a:t> += </a:t>
            </a:r>
            <a:r>
              <a:rPr lang="en-US" altLang="en-US" sz="1600" dirty="0" err="1">
                <a:latin typeface="Times New Roman" panose="02020603050405020304" pitchFamily="18" charset="0"/>
              </a:rPr>
              <a:t>mySum</a:t>
            </a:r>
            <a:r>
              <a:rPr lang="en-US" altLang="en-US" sz="1600" dirty="0">
                <a:latin typeface="Times New Roman" panose="02020603050405020304" pitchFamily="18" charset="0"/>
              </a:rPr>
              <a:t>;		 </a:t>
            </a:r>
            <a:r>
              <a:rPr lang="en-US" altLang="en-US" sz="1600" dirty="0">
                <a:solidFill>
                  <a:srgbClr val="000099"/>
                </a:solidFill>
                <a:latin typeface="Times New Roman" panose="02020603050405020304" pitchFamily="18" charset="0"/>
              </a:rPr>
              <a:t>// threads access one at a time</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b="1" dirty="0" err="1">
                <a:solidFill>
                  <a:srgbClr val="FF0000"/>
                </a:solidFill>
                <a:latin typeface="Times New Roman" panose="02020603050405020304" pitchFamily="18" charset="0"/>
              </a:rPr>
              <a:t>pthread_mutex_unlock</a:t>
            </a:r>
            <a:r>
              <a:rPr lang="en-US" altLang="en-US" sz="1600" b="1" dirty="0">
                <a:solidFill>
                  <a:srgbClr val="FF0000"/>
                </a:solidFill>
                <a:latin typeface="Times New Roman" panose="02020603050405020304" pitchFamily="18" charset="0"/>
              </a:rPr>
              <a:t>( &amp;</a:t>
            </a:r>
            <a:r>
              <a:rPr lang="en-US" altLang="en-US" sz="1600" b="1" dirty="0" err="1">
                <a:solidFill>
                  <a:srgbClr val="FF0000"/>
                </a:solidFill>
                <a:latin typeface="Times New Roman" panose="02020603050405020304" pitchFamily="18" charset="0"/>
              </a:rPr>
              <a:t>gMutex</a:t>
            </a:r>
            <a:r>
              <a:rPr lang="en-US" altLang="en-US" sz="1600" b="1" dirty="0">
                <a:solidFill>
                  <a:srgbClr val="FF0000"/>
                </a:solidFill>
                <a:latin typeface="Times New Roman" panose="02020603050405020304" pitchFamily="18" charset="0"/>
              </a:rPr>
              <a:t> );</a:t>
            </a:r>
          </a:p>
          <a:p>
            <a:pPr marL="0" indent="0" eaLnBrk="1" hangingPunct="1">
              <a:lnSpc>
                <a:spcPct val="75000"/>
              </a:lnSpc>
              <a:spcBef>
                <a:spcPct val="10000"/>
              </a:spcBef>
              <a:buFontTx/>
              <a:buNone/>
            </a:pPr>
            <a:r>
              <a:rPr lang="en-US" altLang="en-US" sz="1600" dirty="0">
                <a:latin typeface="Times New Roman" panose="02020603050405020304" pitchFamily="18" charset="0"/>
              </a:rPr>
              <a:t>}</a:t>
            </a:r>
          </a:p>
          <a:p>
            <a:pPr marL="0" indent="0" eaLnBrk="1" hangingPunct="1">
              <a:lnSpc>
                <a:spcPct val="75000"/>
              </a:lnSpc>
              <a:spcBef>
                <a:spcPct val="10000"/>
              </a:spcBef>
              <a:buFontTx/>
              <a:buNone/>
            </a:pPr>
            <a:endParaRPr lang="en-US" altLang="en-US" sz="1600" dirty="0">
              <a:latin typeface="Times New Roman" panose="02020603050405020304" pitchFamily="18" charset="0"/>
            </a:endParaRPr>
          </a:p>
          <a:p>
            <a:pPr marL="0" indent="0" eaLnBrk="1" hangingPunct="1">
              <a:lnSpc>
                <a:spcPct val="75000"/>
              </a:lnSpc>
              <a:spcBef>
                <a:spcPct val="10000"/>
              </a:spcBef>
              <a:buFontTx/>
              <a:buNone/>
            </a:pPr>
            <a:r>
              <a:rPr lang="en-US" altLang="en-US" sz="1600" dirty="0">
                <a:latin typeface="Times New Roman" panose="02020603050405020304" pitchFamily="18" charset="0"/>
              </a:rPr>
              <a:t>int main() {	</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pthread_t</a:t>
            </a:r>
            <a:r>
              <a:rPr lang="en-US" altLang="en-US" sz="1600" dirty="0">
                <a:latin typeface="Times New Roman" panose="02020603050405020304" pitchFamily="18" charset="0"/>
              </a:rPr>
              <a:t> </a:t>
            </a:r>
            <a:r>
              <a:rPr lang="en-US" altLang="en-US" sz="1600" dirty="0" err="1">
                <a:latin typeface="Times New Roman" panose="02020603050405020304" pitchFamily="18" charset="0"/>
              </a:rPr>
              <a:t>hThread</a:t>
            </a:r>
            <a:r>
              <a:rPr lang="en-US" altLang="en-US" sz="1600" dirty="0">
                <a:latin typeface="Times New Roman" panose="02020603050405020304" pitchFamily="18" charset="0"/>
              </a:rPr>
              <a:t>[NUMTHREADS];</a:t>
            </a:r>
          </a:p>
          <a:p>
            <a:pPr marL="0" indent="0" eaLnBrk="1" hangingPunct="1">
              <a:lnSpc>
                <a:spcPct val="75000"/>
              </a:lnSpc>
              <a:spcBef>
                <a:spcPct val="10000"/>
              </a:spcBef>
              <a:buFontTx/>
              <a:buNone/>
            </a:pPr>
            <a:endParaRPr lang="en-US" altLang="en-US" sz="1600" dirty="0">
              <a:latin typeface="Times New Roman" panose="02020603050405020304" pitchFamily="18" charset="0"/>
            </a:endParaRP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b="1" dirty="0" err="1">
                <a:solidFill>
                  <a:srgbClr val="FF0000"/>
                </a:solidFill>
                <a:latin typeface="Times New Roman" panose="02020603050405020304" pitchFamily="18" charset="0"/>
              </a:rPr>
              <a:t>pthread_mutex_init</a:t>
            </a:r>
            <a:r>
              <a:rPr lang="en-US" altLang="en-US" sz="1600" b="1" dirty="0">
                <a:solidFill>
                  <a:srgbClr val="FF0000"/>
                </a:solidFill>
                <a:latin typeface="Times New Roman" panose="02020603050405020304" pitchFamily="18" charset="0"/>
              </a:rPr>
              <a:t>( &amp;</a:t>
            </a:r>
            <a:r>
              <a:rPr lang="en-US" altLang="en-US" sz="1600" b="1" dirty="0" err="1">
                <a:solidFill>
                  <a:srgbClr val="FF0000"/>
                </a:solidFill>
                <a:latin typeface="Times New Roman" panose="02020603050405020304" pitchFamily="18" charset="0"/>
              </a:rPr>
              <a:t>gMutex</a:t>
            </a:r>
            <a:r>
              <a:rPr lang="en-US" altLang="en-US" sz="1600" b="1" dirty="0">
                <a:solidFill>
                  <a:srgbClr val="FF0000"/>
                </a:solidFill>
                <a:latin typeface="Times New Roman" panose="02020603050405020304" pitchFamily="18" charset="0"/>
              </a:rPr>
              <a:t>, NULL );</a:t>
            </a:r>
          </a:p>
          <a:p>
            <a:pPr marL="0" indent="0" eaLnBrk="1" hangingPunct="1">
              <a:lnSpc>
                <a:spcPct val="75000"/>
              </a:lnSpc>
              <a:spcBef>
                <a:spcPct val="10000"/>
              </a:spcBef>
              <a:buFontTx/>
              <a:buNone/>
            </a:pPr>
            <a:r>
              <a:rPr lang="en-US" altLang="en-US" sz="1600" dirty="0">
                <a:latin typeface="Times New Roman" panose="02020603050405020304" pitchFamily="18" charset="0"/>
              </a:rPr>
              <a:t>  for (int i = 0; i &lt; NUMTHREADS; i++)</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pthread_create</a:t>
            </a:r>
            <a:r>
              <a:rPr lang="en-US" altLang="en-US" sz="1600" dirty="0">
                <a:latin typeface="Times New Roman" panose="02020603050405020304" pitchFamily="18" charset="0"/>
              </a:rPr>
              <a:t>(&amp;</a:t>
            </a:r>
            <a:r>
              <a:rPr lang="en-US" altLang="en-US" sz="1600" dirty="0" err="1">
                <a:latin typeface="Times New Roman" panose="02020603050405020304" pitchFamily="18" charset="0"/>
              </a:rPr>
              <a:t>hThread</a:t>
            </a:r>
            <a:r>
              <a:rPr lang="en-US" altLang="en-US" sz="1600" dirty="0">
                <a:latin typeface="Times New Roman" panose="02020603050405020304" pitchFamily="18" charset="0"/>
              </a:rPr>
              <a:t>[i],</a:t>
            </a:r>
            <a:r>
              <a:rPr lang="en-US" altLang="en-US" sz="1600" dirty="0" err="1">
                <a:latin typeface="Times New Roman" panose="02020603050405020304" pitchFamily="18" charset="0"/>
              </a:rPr>
              <a:t>NULL,threadFunc,NULL</a:t>
            </a:r>
            <a:r>
              <a:rPr lang="en-US" altLang="en-US" sz="1600" dirty="0">
                <a:latin typeface="Times New Roman" panose="02020603050405020304" pitchFamily="18" charset="0"/>
              </a:rPr>
              <a:t>);</a:t>
            </a:r>
          </a:p>
          <a:p>
            <a:pPr marL="0" indent="0" eaLnBrk="1" hangingPunct="1">
              <a:lnSpc>
                <a:spcPct val="75000"/>
              </a:lnSpc>
              <a:spcBef>
                <a:spcPct val="10000"/>
              </a:spcBef>
              <a:buFontTx/>
              <a:buNone/>
            </a:pPr>
            <a:endParaRPr lang="en-US" altLang="en-US" sz="1600" dirty="0">
              <a:latin typeface="Times New Roman" panose="02020603050405020304" pitchFamily="18" charset="0"/>
            </a:endParaRPr>
          </a:p>
          <a:p>
            <a:pPr marL="0" indent="0" eaLnBrk="1" hangingPunct="1">
              <a:lnSpc>
                <a:spcPct val="75000"/>
              </a:lnSpc>
              <a:spcBef>
                <a:spcPct val="10000"/>
              </a:spcBef>
              <a:buFontTx/>
              <a:buNone/>
            </a:pPr>
            <a:r>
              <a:rPr lang="en-US" altLang="en-US" sz="1600" dirty="0">
                <a:latin typeface="Times New Roman" panose="02020603050405020304" pitchFamily="18" charset="0"/>
              </a:rPr>
              <a:t>  for (int i = 0; i &lt; NUMTHREADS; i++)</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pthread_join</a:t>
            </a:r>
            <a:r>
              <a:rPr lang="en-US" altLang="en-US" sz="1600" dirty="0">
                <a:latin typeface="Times New Roman" panose="02020603050405020304" pitchFamily="18" charset="0"/>
              </a:rPr>
              <a:t>(</a:t>
            </a:r>
            <a:r>
              <a:rPr lang="en-US" altLang="en-US" sz="1600" dirty="0" err="1">
                <a:latin typeface="Times New Roman" panose="02020603050405020304" pitchFamily="18" charset="0"/>
              </a:rPr>
              <a:t>hThread</a:t>
            </a:r>
            <a:r>
              <a:rPr lang="en-US" altLang="en-US" sz="1600" dirty="0">
                <a:latin typeface="Times New Roman" panose="02020603050405020304" pitchFamily="18" charset="0"/>
              </a:rPr>
              <a:t>[i]);</a:t>
            </a:r>
          </a:p>
          <a:p>
            <a:pPr marL="0" indent="0" eaLnBrk="1" hangingPunct="1">
              <a:lnSpc>
                <a:spcPct val="75000"/>
              </a:lnSpc>
              <a:spcBef>
                <a:spcPct val="10000"/>
              </a:spcBef>
              <a:buFontTx/>
              <a:buNone/>
            </a:pPr>
            <a:r>
              <a:rPr lang="en-US" altLang="en-US" sz="1600" dirty="0">
                <a:latin typeface="Times New Roman" panose="02020603050405020304" pitchFamily="18" charset="0"/>
              </a:rPr>
              <a:t>  </a:t>
            </a:r>
            <a:r>
              <a:rPr lang="en-US" altLang="en-US" sz="1600" dirty="0" err="1">
                <a:latin typeface="Times New Roman" panose="02020603050405020304" pitchFamily="18" charset="0"/>
              </a:rPr>
              <a:t>printf</a:t>
            </a:r>
            <a:r>
              <a:rPr lang="en-US" altLang="en-US" sz="1600" dirty="0">
                <a:latin typeface="Times New Roman" panose="02020603050405020304" pitchFamily="18" charset="0"/>
              </a:rPr>
              <a:t> (“Global sum = %f\n”, </a:t>
            </a:r>
            <a:r>
              <a:rPr lang="en-US" altLang="en-US" sz="1600" dirty="0" err="1">
                <a:latin typeface="Times New Roman" panose="02020603050405020304" pitchFamily="18" charset="0"/>
              </a:rPr>
              <a:t>g_sum</a:t>
            </a:r>
            <a:r>
              <a:rPr lang="en-US" altLang="en-US" sz="1600" dirty="0">
                <a:latin typeface="Times New Roman" panose="02020603050405020304" pitchFamily="18" charset="0"/>
              </a:rPr>
              <a:t>);</a:t>
            </a:r>
          </a:p>
          <a:p>
            <a:pPr marL="0" indent="0" eaLnBrk="1" hangingPunct="1">
              <a:lnSpc>
                <a:spcPct val="75000"/>
              </a:lnSpc>
              <a:spcBef>
                <a:spcPct val="10000"/>
              </a:spcBef>
              <a:buFontTx/>
              <a:buNone/>
            </a:pPr>
            <a:r>
              <a:rPr lang="en-US" altLang="en-US" sz="1600" dirty="0">
                <a:latin typeface="Times New Roman" panose="02020603050405020304" pitchFamily="18" charset="0"/>
              </a:rPr>
              <a:t>}</a:t>
            </a:r>
          </a:p>
        </p:txBody>
      </p:sp>
      <p:sp>
        <p:nvSpPr>
          <p:cNvPr id="91142" name="Rectangle 4">
            <a:extLst>
              <a:ext uri="{FF2B5EF4-FFF2-40B4-BE49-F238E27FC236}">
                <a16:creationId xmlns:a16="http://schemas.microsoft.com/office/drawing/2014/main" id="{A263B7C4-2765-4A3A-BF44-1E8BE416F3A2}"/>
              </a:ext>
            </a:extLst>
          </p:cNvPr>
          <p:cNvSpPr>
            <a:spLocks noChangeArrowheads="1"/>
          </p:cNvSpPr>
          <p:nvPr/>
        </p:nvSpPr>
        <p:spPr bwMode="auto">
          <a:xfrm>
            <a:off x="6172200" y="1752600"/>
            <a:ext cx="2590800" cy="3059113"/>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(Point out features and function calls of example code)</a:t>
            </a:r>
          </a:p>
          <a:p>
            <a:pPr eaLnBrk="1" hangingPunct="1">
              <a:lnSpc>
                <a:spcPct val="9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Q: Why not just put bigComputation() into critical region?  </a:t>
            </a:r>
          </a:p>
          <a:p>
            <a:pPr eaLnBrk="1" hangingPunct="1">
              <a:lnSpc>
                <a:spcPct val="9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A: Thread would exclude all other threads from running their own, independent calls to bigComputation.  This would make the code serial.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5">
            <a:extLst>
              <a:ext uri="{FF2B5EF4-FFF2-40B4-BE49-F238E27FC236}">
                <a16:creationId xmlns:a16="http://schemas.microsoft.com/office/drawing/2014/main" id="{4129169B-319C-495B-84DA-224F33D75B3A}"/>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4E3E542-F654-4095-9F66-89ACE53B1283}" type="slidenum">
              <a:rPr lang="en-US" altLang="en-US" sz="1000" smtClean="0"/>
              <a:pPr>
                <a:spcBef>
                  <a:spcPct val="0"/>
                </a:spcBef>
                <a:buFontTx/>
                <a:buNone/>
              </a:pPr>
              <a:t>32</a:t>
            </a:fld>
            <a:endParaRPr lang="en-US" altLang="en-US" sz="1000"/>
          </a:p>
        </p:txBody>
      </p:sp>
      <p:sp>
        <p:nvSpPr>
          <p:cNvPr id="93188" name="Rectangle 2">
            <a:extLst>
              <a:ext uri="{FF2B5EF4-FFF2-40B4-BE49-F238E27FC236}">
                <a16:creationId xmlns:a16="http://schemas.microsoft.com/office/drawing/2014/main" id="{A34FB914-A261-4755-99C0-91F3A9FAD27D}"/>
              </a:ext>
            </a:extLst>
          </p:cNvPr>
          <p:cNvSpPr>
            <a:spLocks noGrp="1" noChangeArrowheads="1"/>
          </p:cNvSpPr>
          <p:nvPr>
            <p:ph type="title" idx="4294967295"/>
          </p:nvPr>
        </p:nvSpPr>
        <p:spPr>
          <a:xfrm>
            <a:off x="2057400" y="598488"/>
            <a:ext cx="3962400" cy="487362"/>
          </a:xfrm>
        </p:spPr>
        <p:txBody>
          <a:bodyPr/>
          <a:lstStyle/>
          <a:p>
            <a:pPr eaLnBrk="1" hangingPunct="1"/>
            <a:r>
              <a:rPr lang="en-US" altLang="en-US" sz="2700" b="1"/>
              <a:t>Condition Variables</a:t>
            </a:r>
          </a:p>
        </p:txBody>
      </p:sp>
      <p:sp>
        <p:nvSpPr>
          <p:cNvPr id="93189" name="Rectangle 3">
            <a:extLst>
              <a:ext uri="{FF2B5EF4-FFF2-40B4-BE49-F238E27FC236}">
                <a16:creationId xmlns:a16="http://schemas.microsoft.com/office/drawing/2014/main" id="{6661A5FC-638A-4C51-B1A5-5E5E5E2052EF}"/>
              </a:ext>
            </a:extLst>
          </p:cNvPr>
          <p:cNvSpPr>
            <a:spLocks noGrp="1" noChangeArrowheads="1"/>
          </p:cNvSpPr>
          <p:nvPr>
            <p:ph type="body" idx="4294967295"/>
          </p:nvPr>
        </p:nvSpPr>
        <p:spPr>
          <a:xfrm>
            <a:off x="304800" y="1447800"/>
            <a:ext cx="6629400" cy="1524000"/>
          </a:xfrm>
        </p:spPr>
        <p:txBody>
          <a:bodyPr/>
          <a:lstStyle/>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Semaphores are conditional on the semaphore count</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Condition variable is associated with an arbitrary conditional </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Same operations: wait and signal</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Provides mutual exclusion</a:t>
            </a:r>
          </a:p>
        </p:txBody>
      </p:sp>
      <p:sp>
        <p:nvSpPr>
          <p:cNvPr id="93190" name="Rectangle 4">
            <a:extLst>
              <a:ext uri="{FF2B5EF4-FFF2-40B4-BE49-F238E27FC236}">
                <a16:creationId xmlns:a16="http://schemas.microsoft.com/office/drawing/2014/main" id="{83265313-3423-4F25-96C1-D211F08666F1}"/>
              </a:ext>
            </a:extLst>
          </p:cNvPr>
          <p:cNvSpPr>
            <a:spLocks noChangeArrowheads="1"/>
          </p:cNvSpPr>
          <p:nvPr/>
        </p:nvSpPr>
        <p:spPr bwMode="auto">
          <a:xfrm>
            <a:off x="2667000" y="3418703"/>
            <a:ext cx="5638800" cy="260985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31775" indent="-2317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Clr>
                <a:srgbClr val="000099"/>
              </a:buClr>
              <a:buSzPct val="80000"/>
              <a:buFont typeface="Wingdings" panose="05000000000000000000" pitchFamily="2" charset="2"/>
              <a:buChar char="q"/>
            </a:pPr>
            <a:r>
              <a:rPr lang="en-US" altLang="en-US" sz="1600" b="1">
                <a:latin typeface="Times New Roman" panose="02020603050405020304" pitchFamily="18" charset="0"/>
              </a:rPr>
              <a:t>This box is meant to call out the difference between a semaphore and a condition variable.  The semaphore is conditioned on the value of the semaphore (zero or non-zero), while condition variables can be triggered on any arbitrary condition the programmer cares to write.</a:t>
            </a:r>
          </a:p>
          <a:p>
            <a:pPr>
              <a:spcBef>
                <a:spcPct val="30000"/>
              </a:spcBef>
              <a:buClr>
                <a:srgbClr val="000099"/>
              </a:buClr>
              <a:buSzPct val="80000"/>
              <a:buFont typeface="Wingdings" panose="05000000000000000000" pitchFamily="2" charset="2"/>
              <a:buChar char="q"/>
            </a:pPr>
            <a:r>
              <a:rPr lang="en-US" altLang="en-US" sz="1600" b="1">
                <a:latin typeface="Times New Roman" panose="02020603050405020304" pitchFamily="18" charset="0"/>
              </a:rPr>
              <a:t>Mutual exclusion is provided by having threads wait on the condition variable until signaled.  Once signaled and woken up, if the conditional expression evaluates correctly, a thread will proceed; otherwise, the thread should be directed to return to waiting on the condition variable.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5">
            <a:extLst>
              <a:ext uri="{FF2B5EF4-FFF2-40B4-BE49-F238E27FC236}">
                <a16:creationId xmlns:a16="http://schemas.microsoft.com/office/drawing/2014/main" id="{E92BEE29-AD96-42B5-BCA1-74636C29A44F}"/>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EE2184-5654-4AB5-8AF5-BE48A5A0C0CC}" type="slidenum">
              <a:rPr lang="en-US" altLang="en-US" sz="1000"/>
              <a:pPr>
                <a:spcBef>
                  <a:spcPct val="0"/>
                </a:spcBef>
                <a:buFontTx/>
                <a:buNone/>
              </a:pPr>
              <a:t>33</a:t>
            </a:fld>
            <a:endParaRPr lang="en-US" altLang="en-US" sz="1000"/>
          </a:p>
        </p:txBody>
      </p:sp>
      <p:sp>
        <p:nvSpPr>
          <p:cNvPr id="95236" name="Rectangle 2">
            <a:extLst>
              <a:ext uri="{FF2B5EF4-FFF2-40B4-BE49-F238E27FC236}">
                <a16:creationId xmlns:a16="http://schemas.microsoft.com/office/drawing/2014/main" id="{5D1019C7-93CF-4FB3-A605-36FC2F96DC51}"/>
              </a:ext>
            </a:extLst>
          </p:cNvPr>
          <p:cNvSpPr>
            <a:spLocks noGrp="1" noChangeArrowheads="1"/>
          </p:cNvSpPr>
          <p:nvPr>
            <p:ph type="title" idx="4294967295"/>
          </p:nvPr>
        </p:nvSpPr>
        <p:spPr>
          <a:xfrm>
            <a:off x="1752600" y="579437"/>
            <a:ext cx="5257800" cy="487363"/>
          </a:xfrm>
        </p:spPr>
        <p:txBody>
          <a:bodyPr/>
          <a:lstStyle/>
          <a:p>
            <a:pPr eaLnBrk="1" hangingPunct="1"/>
            <a:r>
              <a:rPr lang="en-US" altLang="en-US" sz="2700" b="1" dirty="0"/>
              <a:t>Lost and Spurious Signals</a:t>
            </a:r>
          </a:p>
        </p:txBody>
      </p:sp>
      <p:sp>
        <p:nvSpPr>
          <p:cNvPr id="95237" name="Rectangle 3">
            <a:extLst>
              <a:ext uri="{FF2B5EF4-FFF2-40B4-BE49-F238E27FC236}">
                <a16:creationId xmlns:a16="http://schemas.microsoft.com/office/drawing/2014/main" id="{FBA37C74-9138-4791-9A7B-D95F8F684859}"/>
              </a:ext>
            </a:extLst>
          </p:cNvPr>
          <p:cNvSpPr>
            <a:spLocks noGrp="1" noChangeArrowheads="1"/>
          </p:cNvSpPr>
          <p:nvPr>
            <p:ph type="body" idx="4294967295"/>
          </p:nvPr>
        </p:nvSpPr>
        <p:spPr>
          <a:xfrm>
            <a:off x="457200" y="1219200"/>
            <a:ext cx="7086600" cy="2133600"/>
          </a:xfrm>
        </p:spPr>
        <p:txBody>
          <a:bodyPr/>
          <a:lstStyle/>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Signal to condition variable is not saved</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If no thread waiting, signal is “lost”</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Thread can be deadlocked waiting for signal that will not be sent</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Condition variable can (rarely) receive spurious signals</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Slowed execution from predictable signals</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Need to retest conditional expression</a:t>
            </a:r>
          </a:p>
        </p:txBody>
      </p:sp>
      <p:sp>
        <p:nvSpPr>
          <p:cNvPr id="95238" name="Rectangle 4">
            <a:extLst>
              <a:ext uri="{FF2B5EF4-FFF2-40B4-BE49-F238E27FC236}">
                <a16:creationId xmlns:a16="http://schemas.microsoft.com/office/drawing/2014/main" id="{0C781EC6-A341-48DD-B66C-C9455E2CFFAA}"/>
              </a:ext>
            </a:extLst>
          </p:cNvPr>
          <p:cNvSpPr>
            <a:spLocks noChangeArrowheads="1"/>
          </p:cNvSpPr>
          <p:nvPr/>
        </p:nvSpPr>
        <p:spPr bwMode="auto">
          <a:xfrm>
            <a:off x="533400" y="3757613"/>
            <a:ext cx="8077200" cy="2338387"/>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a:latin typeface="Times New Roman" panose="02020603050405020304" pitchFamily="18" charset="0"/>
              </a:rPr>
              <a:t>Two problems that can arise from using condition variables.  Both of these are taken care of when using the algorithm on the next slide.</a:t>
            </a:r>
          </a:p>
          <a:p>
            <a:pPr eaLnBrk="1" hangingPunct="1">
              <a:lnSpc>
                <a:spcPct val="80000"/>
              </a:lnSpc>
              <a:buClr>
                <a:srgbClr val="000099"/>
              </a:buClr>
              <a:buSzPct val="80000"/>
              <a:buFont typeface="Wingdings" panose="05000000000000000000" pitchFamily="2" charset="2"/>
              <a:buChar char="q"/>
            </a:pPr>
            <a:r>
              <a:rPr lang="en-US" altLang="en-US" sz="1600" b="1">
                <a:latin typeface="Times New Roman" panose="02020603050405020304" pitchFamily="18" charset="0"/>
              </a:rPr>
              <a:t>Lost signal – condition has no memory, thus, if no thread is waiting on the condition variable, all signals on that condition variable will do nothing.  If a thread “blindly” waits on a condition variable, it can be deadlocked if there is no other signal to wake it up.  (Thus, the conditional expression is checked before a thread will wait.)</a:t>
            </a:r>
          </a:p>
          <a:p>
            <a:pPr eaLnBrk="1" hangingPunct="1">
              <a:lnSpc>
                <a:spcPct val="80000"/>
              </a:lnSpc>
              <a:buClr>
                <a:srgbClr val="000099"/>
              </a:buClr>
              <a:buSzPct val="80000"/>
              <a:buFont typeface="Wingdings" panose="05000000000000000000" pitchFamily="2" charset="2"/>
              <a:buChar char="q"/>
            </a:pPr>
            <a:r>
              <a:rPr lang="en-US" altLang="en-US" sz="1600" b="1">
                <a:latin typeface="Times New Roman" panose="02020603050405020304" pitchFamily="18" charset="0"/>
              </a:rPr>
              <a:t>Spurious wakeups – on some multi-processor systems, condition variable code could be slowed down if all signals were to be made predictable.  (Thus, the correct algorithm requires a retest of the conditional expression after a thread is signaled after waiting on the condition variable.  Spurious wakeups should put the thread back to waiting on the condition variable.)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a:extLst>
              <a:ext uri="{FF2B5EF4-FFF2-40B4-BE49-F238E27FC236}">
                <a16:creationId xmlns:a16="http://schemas.microsoft.com/office/drawing/2014/main" id="{AF2997BE-1873-4CE6-BBDD-42EA8F3AE42D}"/>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8767EF-40EE-48AD-A7D3-4FC37595F533}" type="slidenum">
              <a:rPr lang="en-US" altLang="en-US" sz="1000"/>
              <a:pPr>
                <a:spcBef>
                  <a:spcPct val="0"/>
                </a:spcBef>
                <a:buFontTx/>
                <a:buNone/>
              </a:pPr>
              <a:t>34</a:t>
            </a:fld>
            <a:endParaRPr lang="en-US" altLang="en-US" sz="1000"/>
          </a:p>
        </p:txBody>
      </p:sp>
      <p:sp>
        <p:nvSpPr>
          <p:cNvPr id="97284" name="Rectangle 2">
            <a:extLst>
              <a:ext uri="{FF2B5EF4-FFF2-40B4-BE49-F238E27FC236}">
                <a16:creationId xmlns:a16="http://schemas.microsoft.com/office/drawing/2014/main" id="{0EA4A07D-464D-456B-9B95-40AC23FE762E}"/>
              </a:ext>
            </a:extLst>
          </p:cNvPr>
          <p:cNvSpPr>
            <a:spLocks noGrp="1" noChangeArrowheads="1"/>
          </p:cNvSpPr>
          <p:nvPr>
            <p:ph type="title" idx="4294967295"/>
          </p:nvPr>
        </p:nvSpPr>
        <p:spPr>
          <a:xfrm>
            <a:off x="1524000" y="526256"/>
            <a:ext cx="5638800" cy="487363"/>
          </a:xfrm>
        </p:spPr>
        <p:txBody>
          <a:bodyPr/>
          <a:lstStyle/>
          <a:p>
            <a:pPr eaLnBrk="1" hangingPunct="1"/>
            <a:r>
              <a:rPr lang="en-US" altLang="en-US" sz="2700" b="1" dirty="0"/>
              <a:t>Condition Variable and Mutex</a:t>
            </a:r>
          </a:p>
        </p:txBody>
      </p:sp>
      <p:sp>
        <p:nvSpPr>
          <p:cNvPr id="97285" name="Rectangle 3">
            <a:extLst>
              <a:ext uri="{FF2B5EF4-FFF2-40B4-BE49-F238E27FC236}">
                <a16:creationId xmlns:a16="http://schemas.microsoft.com/office/drawing/2014/main" id="{9EA0AF8C-7009-47F1-BA17-7E6A84B0BC48}"/>
              </a:ext>
            </a:extLst>
          </p:cNvPr>
          <p:cNvSpPr>
            <a:spLocks noGrp="1" noChangeArrowheads="1"/>
          </p:cNvSpPr>
          <p:nvPr>
            <p:ph type="body" idx="4294967295"/>
          </p:nvPr>
        </p:nvSpPr>
        <p:spPr>
          <a:xfrm>
            <a:off x="381000" y="1335741"/>
            <a:ext cx="8001000" cy="1447800"/>
          </a:xfrm>
        </p:spPr>
        <p:txBody>
          <a:bodyPr/>
          <a:lstStyle/>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Mutex is associated with condition variable</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Protects evaluation of the conditional expression</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Prevents race condition between signaling thread and threads waiting on condition variable</a:t>
            </a:r>
          </a:p>
        </p:txBody>
      </p:sp>
      <p:sp>
        <p:nvSpPr>
          <p:cNvPr id="97286" name="Rectangle 4">
            <a:extLst>
              <a:ext uri="{FF2B5EF4-FFF2-40B4-BE49-F238E27FC236}">
                <a16:creationId xmlns:a16="http://schemas.microsoft.com/office/drawing/2014/main" id="{6D73EBAE-9B73-465B-BB68-6FF0AAF00954}"/>
              </a:ext>
            </a:extLst>
          </p:cNvPr>
          <p:cNvSpPr>
            <a:spLocks noChangeArrowheads="1"/>
          </p:cNvSpPr>
          <p:nvPr/>
        </p:nvSpPr>
        <p:spPr bwMode="auto">
          <a:xfrm>
            <a:off x="609600" y="3048000"/>
            <a:ext cx="7772400" cy="2093913"/>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a:latin typeface="Times New Roman" panose="02020603050405020304" pitchFamily="18" charset="0"/>
              </a:rPr>
              <a:t>Condition variables are always paired with a mutex.  The mutex is used to protect access any variables that are used in the conditional expression.  This access will be in testing the conditional and updating variables that are involved in the conditional test.  In other words, the mutex must protect the code from race conditions between a thread signaling the condition variable with a thread waiting on the condition variable.</a:t>
            </a:r>
          </a:p>
          <a:p>
            <a:pPr eaLnBrk="1" hangingPunct="1">
              <a:lnSpc>
                <a:spcPct val="80000"/>
              </a:lnSpc>
              <a:buClr>
                <a:srgbClr val="000099"/>
              </a:buClr>
              <a:buSzPct val="80000"/>
              <a:buFont typeface="Wingdings" panose="05000000000000000000" pitchFamily="2" charset="2"/>
              <a:buChar char="q"/>
            </a:pPr>
            <a:r>
              <a:rPr lang="en-US" altLang="en-US" sz="1600" b="1">
                <a:latin typeface="Times New Roman" panose="02020603050405020304" pitchFamily="18" charset="0"/>
              </a:rPr>
              <a:t>The only job of the mutex should be to protect variables used in the conditional.  This will ensure proper utilization of condition variables and prevent lock contention performance problems when a mutex is overloaded by being used in other parts of the code.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a:extLst>
              <a:ext uri="{FF2B5EF4-FFF2-40B4-BE49-F238E27FC236}">
                <a16:creationId xmlns:a16="http://schemas.microsoft.com/office/drawing/2014/main" id="{FAE876F9-6660-44FC-9262-F42B1E50A930}"/>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4BFD266-E149-4B4D-B052-4437F6C0396F}" type="slidenum">
              <a:rPr lang="en-US" altLang="en-US" sz="1000"/>
              <a:pPr>
                <a:spcBef>
                  <a:spcPct val="0"/>
                </a:spcBef>
                <a:buFontTx/>
                <a:buNone/>
              </a:pPr>
              <a:t>35</a:t>
            </a:fld>
            <a:endParaRPr lang="en-US" altLang="en-US" sz="1000"/>
          </a:p>
        </p:txBody>
      </p:sp>
      <p:sp>
        <p:nvSpPr>
          <p:cNvPr id="99332" name="Rectangle 2">
            <a:extLst>
              <a:ext uri="{FF2B5EF4-FFF2-40B4-BE49-F238E27FC236}">
                <a16:creationId xmlns:a16="http://schemas.microsoft.com/office/drawing/2014/main" id="{C34796D5-15EF-4B9A-8FCF-F48C30EB9730}"/>
              </a:ext>
            </a:extLst>
          </p:cNvPr>
          <p:cNvSpPr>
            <a:spLocks noGrp="1" noChangeArrowheads="1"/>
          </p:cNvSpPr>
          <p:nvPr>
            <p:ph type="title" idx="4294967295"/>
          </p:nvPr>
        </p:nvSpPr>
        <p:spPr>
          <a:xfrm>
            <a:off x="1524000" y="444759"/>
            <a:ext cx="5638800" cy="685800"/>
          </a:xfrm>
        </p:spPr>
        <p:txBody>
          <a:bodyPr/>
          <a:lstStyle/>
          <a:p>
            <a:pPr eaLnBrk="1" hangingPunct="1"/>
            <a:r>
              <a:rPr lang="en-US" altLang="en-US" sz="2700" b="1" dirty="0"/>
              <a:t>Condition Variable Algorithm</a:t>
            </a:r>
          </a:p>
        </p:txBody>
      </p:sp>
      <p:sp>
        <p:nvSpPr>
          <p:cNvPr id="99333" name="Rectangle 3">
            <a:extLst>
              <a:ext uri="{FF2B5EF4-FFF2-40B4-BE49-F238E27FC236}">
                <a16:creationId xmlns:a16="http://schemas.microsoft.com/office/drawing/2014/main" id="{28E32A15-D7ED-43CD-A1B4-0B7B559EDC22}"/>
              </a:ext>
            </a:extLst>
          </p:cNvPr>
          <p:cNvSpPr>
            <a:spLocks noGrp="1" noChangeArrowheads="1"/>
          </p:cNvSpPr>
          <p:nvPr>
            <p:ph type="body" idx="4294967295"/>
          </p:nvPr>
        </p:nvSpPr>
        <p:spPr>
          <a:xfrm>
            <a:off x="644525" y="2088356"/>
            <a:ext cx="1981200" cy="1066800"/>
          </a:xfrm>
        </p:spPr>
        <p:txBody>
          <a:bodyPr/>
          <a:lstStyle/>
          <a:p>
            <a:pPr marL="0" indent="0" eaLnBrk="1" hangingPunct="1">
              <a:buFontTx/>
              <a:buNone/>
            </a:pPr>
            <a:r>
              <a:rPr lang="en-US" altLang="en-US" sz="2000" dirty="0">
                <a:latin typeface="Times New Roman" panose="02020603050405020304" pitchFamily="18" charset="0"/>
              </a:rPr>
              <a:t>Avoids problems with lost and spurious signals </a:t>
            </a:r>
          </a:p>
        </p:txBody>
      </p:sp>
      <p:sp>
        <p:nvSpPr>
          <p:cNvPr id="276484" name="Text Box 4">
            <a:extLst>
              <a:ext uri="{FF2B5EF4-FFF2-40B4-BE49-F238E27FC236}">
                <a16:creationId xmlns:a16="http://schemas.microsoft.com/office/drawing/2014/main" id="{FB79A0F5-69D1-4300-832D-2700C7ED8ACF}"/>
              </a:ext>
            </a:extLst>
          </p:cNvPr>
          <p:cNvSpPr txBox="1">
            <a:spLocks noChangeArrowheads="1"/>
          </p:cNvSpPr>
          <p:nvPr/>
        </p:nvSpPr>
        <p:spPr bwMode="auto">
          <a:xfrm>
            <a:off x="2971800" y="1747838"/>
            <a:ext cx="5702300" cy="1985962"/>
          </a:xfrm>
          <a:prstGeom prst="rect">
            <a:avLst/>
          </a:prstGeom>
          <a:solidFill>
            <a:srgbClr val="001E8A"/>
          </a:solidFill>
          <a:ln w="12700">
            <a:noFill/>
            <a:miter lim="800000"/>
            <a:headEnd type="none" w="sm" len="sm"/>
            <a:tailEnd type="none" w="sm" len="sm"/>
          </a:ln>
          <a:effectLst/>
        </p:spPr>
        <p:txBody>
          <a:bodyPr>
            <a:spAutoFit/>
          </a:bodyPr>
          <a:lstStyle/>
          <a:p>
            <a:pPr>
              <a:lnSpc>
                <a:spcPct val="85000"/>
              </a:lnSpc>
              <a:spcBef>
                <a:spcPct val="30000"/>
              </a:spcBef>
              <a:buClr>
                <a:schemeClr val="tx2"/>
              </a:buClr>
              <a:buFont typeface="Wingdings" pitchFamily="2" charset="2"/>
              <a:buNone/>
              <a:defRPr/>
            </a:pPr>
            <a:r>
              <a:rPr lang="en-US" sz="1600" b="1">
                <a:solidFill>
                  <a:srgbClr val="FFFFFF"/>
                </a:solidFill>
                <a:effectLst>
                  <a:outerShdw blurRad="38100" dist="38100" dir="2700000" algn="tl">
                    <a:srgbClr val="000000"/>
                  </a:outerShdw>
                </a:effectLst>
                <a:latin typeface="Times New Roman" pitchFamily="18" charset="0"/>
              </a:rPr>
              <a:t>acquire mutex;</a:t>
            </a:r>
          </a:p>
          <a:p>
            <a:pPr>
              <a:lnSpc>
                <a:spcPct val="85000"/>
              </a:lnSpc>
              <a:spcBef>
                <a:spcPct val="30000"/>
              </a:spcBef>
              <a:buClr>
                <a:schemeClr val="tx2"/>
              </a:buClr>
              <a:buFont typeface="Wingdings" pitchFamily="2" charset="2"/>
              <a:buNone/>
              <a:defRPr/>
            </a:pPr>
            <a:r>
              <a:rPr lang="en-US" sz="1600" b="1">
                <a:solidFill>
                  <a:srgbClr val="FFFFFF"/>
                </a:solidFill>
                <a:effectLst>
                  <a:outerShdw blurRad="38100" dist="38100" dir="2700000" algn="tl">
                    <a:srgbClr val="000000"/>
                  </a:outerShdw>
                </a:effectLst>
                <a:latin typeface="Times New Roman" pitchFamily="18" charset="0"/>
              </a:rPr>
              <a:t>while (conditional is true)</a:t>
            </a:r>
          </a:p>
          <a:p>
            <a:pPr>
              <a:lnSpc>
                <a:spcPct val="85000"/>
              </a:lnSpc>
              <a:spcBef>
                <a:spcPct val="30000"/>
              </a:spcBef>
              <a:buClr>
                <a:schemeClr val="tx2"/>
              </a:buClr>
              <a:buFont typeface="Wingdings" pitchFamily="2" charset="2"/>
              <a:buNone/>
              <a:defRPr/>
            </a:pPr>
            <a:r>
              <a:rPr lang="en-US" sz="1600" b="1">
                <a:solidFill>
                  <a:srgbClr val="FFFFFF"/>
                </a:solidFill>
                <a:effectLst>
                  <a:outerShdw blurRad="38100" dist="38100" dir="2700000" algn="tl">
                    <a:srgbClr val="000000"/>
                  </a:outerShdw>
                </a:effectLst>
                <a:latin typeface="Times New Roman" pitchFamily="18" charset="0"/>
              </a:rPr>
              <a:t>    wait on condition variable;</a:t>
            </a:r>
          </a:p>
          <a:p>
            <a:pPr>
              <a:lnSpc>
                <a:spcPct val="85000"/>
              </a:lnSpc>
              <a:spcBef>
                <a:spcPct val="30000"/>
              </a:spcBef>
              <a:buClr>
                <a:schemeClr val="tx2"/>
              </a:buClr>
              <a:buFont typeface="Wingdings" pitchFamily="2" charset="2"/>
              <a:buNone/>
              <a:defRPr/>
            </a:pPr>
            <a:r>
              <a:rPr lang="en-US" sz="1600" b="1">
                <a:solidFill>
                  <a:srgbClr val="FFFFFF"/>
                </a:solidFill>
                <a:effectLst>
                  <a:outerShdw blurRad="38100" dist="38100" dir="2700000" algn="tl">
                    <a:srgbClr val="000000"/>
                  </a:outerShdw>
                </a:effectLst>
                <a:latin typeface="Times New Roman" pitchFamily="18" charset="0"/>
              </a:rPr>
              <a:t>perform critical region computation;</a:t>
            </a:r>
          </a:p>
          <a:p>
            <a:pPr>
              <a:lnSpc>
                <a:spcPct val="85000"/>
              </a:lnSpc>
              <a:spcBef>
                <a:spcPct val="30000"/>
              </a:spcBef>
              <a:buClr>
                <a:schemeClr val="tx2"/>
              </a:buClr>
              <a:buFont typeface="Wingdings" pitchFamily="2" charset="2"/>
              <a:buNone/>
              <a:defRPr/>
            </a:pPr>
            <a:r>
              <a:rPr lang="en-US" sz="1600" b="1">
                <a:solidFill>
                  <a:srgbClr val="CDCDCD"/>
                </a:solidFill>
                <a:effectLst>
                  <a:outerShdw blurRad="38100" dist="38100" dir="2700000" algn="tl">
                    <a:srgbClr val="000000"/>
                  </a:outerShdw>
                </a:effectLst>
                <a:latin typeface="Times New Roman" pitchFamily="18" charset="0"/>
              </a:rPr>
              <a:t>update conditional;</a:t>
            </a:r>
          </a:p>
          <a:p>
            <a:pPr>
              <a:lnSpc>
                <a:spcPct val="85000"/>
              </a:lnSpc>
              <a:spcBef>
                <a:spcPct val="30000"/>
              </a:spcBef>
              <a:buClr>
                <a:schemeClr val="tx2"/>
              </a:buClr>
              <a:buFont typeface="Wingdings" pitchFamily="2" charset="2"/>
              <a:buNone/>
              <a:defRPr/>
            </a:pPr>
            <a:r>
              <a:rPr lang="en-US" sz="1600" b="1">
                <a:solidFill>
                  <a:srgbClr val="CDCDCD"/>
                </a:solidFill>
                <a:effectLst>
                  <a:outerShdw blurRad="38100" dist="38100" dir="2700000" algn="tl">
                    <a:srgbClr val="000000"/>
                  </a:outerShdw>
                </a:effectLst>
                <a:latin typeface="Times New Roman" pitchFamily="18" charset="0"/>
              </a:rPr>
              <a:t>signal sleeping thread(s);</a:t>
            </a:r>
          </a:p>
          <a:p>
            <a:pPr>
              <a:lnSpc>
                <a:spcPct val="85000"/>
              </a:lnSpc>
              <a:spcBef>
                <a:spcPct val="30000"/>
              </a:spcBef>
              <a:buClr>
                <a:schemeClr val="tx2"/>
              </a:buClr>
              <a:buFont typeface="Wingdings" pitchFamily="2" charset="2"/>
              <a:buNone/>
              <a:defRPr/>
            </a:pPr>
            <a:r>
              <a:rPr lang="en-US" sz="1600" b="1">
                <a:solidFill>
                  <a:srgbClr val="FFFFFF"/>
                </a:solidFill>
                <a:effectLst>
                  <a:outerShdw blurRad="38100" dist="38100" dir="2700000" algn="tl">
                    <a:srgbClr val="000000"/>
                  </a:outerShdw>
                </a:effectLst>
                <a:latin typeface="Times New Roman" pitchFamily="18" charset="0"/>
              </a:rPr>
              <a:t>release mutex;</a:t>
            </a:r>
            <a:endParaRPr lang="en-US" sz="1600" b="1">
              <a:latin typeface="Times New Roman" pitchFamily="18" charset="0"/>
            </a:endParaRPr>
          </a:p>
        </p:txBody>
      </p:sp>
      <p:grpSp>
        <p:nvGrpSpPr>
          <p:cNvPr id="2" name="Group 5">
            <a:extLst>
              <a:ext uri="{FF2B5EF4-FFF2-40B4-BE49-F238E27FC236}">
                <a16:creationId xmlns:a16="http://schemas.microsoft.com/office/drawing/2014/main" id="{15B4DED5-265C-4A4B-8ECC-E2C91E9C38A5}"/>
              </a:ext>
            </a:extLst>
          </p:cNvPr>
          <p:cNvGrpSpPr>
            <a:grpSpLocks/>
          </p:cNvGrpSpPr>
          <p:nvPr/>
        </p:nvGrpSpPr>
        <p:grpSpPr bwMode="auto">
          <a:xfrm>
            <a:off x="4864100" y="1219200"/>
            <a:ext cx="2362200" cy="1143000"/>
            <a:chOff x="3751" y="1325"/>
            <a:chExt cx="1851" cy="980"/>
          </a:xfrm>
        </p:grpSpPr>
        <p:sp>
          <p:nvSpPr>
            <p:cNvPr id="99341" name="Text Box 6">
              <a:extLst>
                <a:ext uri="{FF2B5EF4-FFF2-40B4-BE49-F238E27FC236}">
                  <a16:creationId xmlns:a16="http://schemas.microsoft.com/office/drawing/2014/main" id="{AFB89B75-8EE8-40B2-83CA-2C33EE960FE5}"/>
                </a:ext>
              </a:extLst>
            </p:cNvPr>
            <p:cNvSpPr txBox="1">
              <a:spLocks noChangeArrowheads="1"/>
            </p:cNvSpPr>
            <p:nvPr/>
          </p:nvSpPr>
          <p:spPr bwMode="auto">
            <a:xfrm>
              <a:off x="3751" y="1325"/>
              <a:ext cx="1851" cy="498"/>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600" b="1">
                  <a:solidFill>
                    <a:srgbClr val="000000"/>
                  </a:solidFill>
                  <a:latin typeface="Times New Roman" panose="02020603050405020304" pitchFamily="18" charset="0"/>
                </a:rPr>
                <a:t>Negation of condition needed to proceed</a:t>
              </a:r>
            </a:p>
          </p:txBody>
        </p:sp>
        <p:sp>
          <p:nvSpPr>
            <p:cNvPr id="99342" name="AutoShape 7">
              <a:extLst>
                <a:ext uri="{FF2B5EF4-FFF2-40B4-BE49-F238E27FC236}">
                  <a16:creationId xmlns:a16="http://schemas.microsoft.com/office/drawing/2014/main" id="{9ED8537E-9466-4511-A972-94FE3DA8227E}"/>
                </a:ext>
              </a:extLst>
            </p:cNvPr>
            <p:cNvSpPr>
              <a:spLocks noChangeArrowheads="1"/>
            </p:cNvSpPr>
            <p:nvPr/>
          </p:nvSpPr>
          <p:spPr bwMode="auto">
            <a:xfrm rot="10800000">
              <a:off x="4186" y="1761"/>
              <a:ext cx="617" cy="5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8 w 21600"/>
                <a:gd name="T13" fmla="*/ 2899 h 21600"/>
                <a:gd name="T14" fmla="*/ 18239 w 21600"/>
                <a:gd name="T15" fmla="*/ 9251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CC66"/>
            </a:solidFill>
            <a:ln w="12700">
              <a:solidFill>
                <a:srgbClr val="FFCC66"/>
              </a:solidFill>
              <a:miter lim="800000"/>
              <a:headEnd type="none" w="sm" len="sm"/>
              <a:tailEnd type="none" w="sm" len="sm"/>
            </a:ln>
          </p:spPr>
          <p:txBody>
            <a:bodyPr wrap="none" anchor="ctr"/>
            <a:lstStyle/>
            <a:p>
              <a:endParaRPr lang="en-MY"/>
            </a:p>
          </p:txBody>
        </p:sp>
      </p:grpSp>
      <p:sp>
        <p:nvSpPr>
          <p:cNvPr id="276488" name="Text Box 8">
            <a:extLst>
              <a:ext uri="{FF2B5EF4-FFF2-40B4-BE49-F238E27FC236}">
                <a16:creationId xmlns:a16="http://schemas.microsoft.com/office/drawing/2014/main" id="{D849691C-7E90-4B82-AC89-EC3E8B5D68C5}"/>
              </a:ext>
            </a:extLst>
          </p:cNvPr>
          <p:cNvSpPr txBox="1">
            <a:spLocks noChangeArrowheads="1"/>
          </p:cNvSpPr>
          <p:nvPr/>
        </p:nvSpPr>
        <p:spPr bwMode="auto">
          <a:xfrm>
            <a:off x="6007100" y="1828800"/>
            <a:ext cx="3013075" cy="581025"/>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600" b="1">
                <a:solidFill>
                  <a:srgbClr val="000000"/>
                </a:solidFill>
                <a:latin typeface="Times New Roman" panose="02020603050405020304" pitchFamily="18" charset="0"/>
              </a:rPr>
              <a:t>Mutex is automatically released when thread waits</a:t>
            </a:r>
          </a:p>
        </p:txBody>
      </p:sp>
      <p:grpSp>
        <p:nvGrpSpPr>
          <p:cNvPr id="3" name="Group 9">
            <a:extLst>
              <a:ext uri="{FF2B5EF4-FFF2-40B4-BE49-F238E27FC236}">
                <a16:creationId xmlns:a16="http://schemas.microsoft.com/office/drawing/2014/main" id="{A5C63A18-2EAB-42A3-A9A0-167E336521E7}"/>
              </a:ext>
            </a:extLst>
          </p:cNvPr>
          <p:cNvGrpSpPr>
            <a:grpSpLocks/>
          </p:cNvGrpSpPr>
          <p:nvPr/>
        </p:nvGrpSpPr>
        <p:grpSpPr bwMode="auto">
          <a:xfrm>
            <a:off x="5321300" y="2895600"/>
            <a:ext cx="2514600" cy="519113"/>
            <a:chOff x="3497" y="2813"/>
            <a:chExt cx="1197" cy="545"/>
          </a:xfrm>
        </p:grpSpPr>
        <p:sp>
          <p:nvSpPr>
            <p:cNvPr id="99339" name="AutoShape 10">
              <a:extLst>
                <a:ext uri="{FF2B5EF4-FFF2-40B4-BE49-F238E27FC236}">
                  <a16:creationId xmlns:a16="http://schemas.microsoft.com/office/drawing/2014/main" id="{206389ED-5D1B-4461-ACCC-34D6985061FC}"/>
                </a:ext>
              </a:extLst>
            </p:cNvPr>
            <p:cNvSpPr>
              <a:spLocks/>
            </p:cNvSpPr>
            <p:nvPr/>
          </p:nvSpPr>
          <p:spPr bwMode="auto">
            <a:xfrm>
              <a:off x="3497" y="2813"/>
              <a:ext cx="181" cy="545"/>
            </a:xfrm>
            <a:prstGeom prst="rightBrace">
              <a:avLst>
                <a:gd name="adj1" fmla="val 25092"/>
                <a:gd name="adj2" fmla="val 50000"/>
              </a:avLst>
            </a:prstGeom>
            <a:noFill/>
            <a:ln w="57150">
              <a:solidFill>
                <a:srgbClr val="FFCC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99340" name="Text Box 11">
              <a:extLst>
                <a:ext uri="{FF2B5EF4-FFF2-40B4-BE49-F238E27FC236}">
                  <a16:creationId xmlns:a16="http://schemas.microsoft.com/office/drawing/2014/main" id="{2190AFF0-EBB7-4913-BF47-952566563783}"/>
                </a:ext>
              </a:extLst>
            </p:cNvPr>
            <p:cNvSpPr txBox="1">
              <a:spLocks noChangeArrowheads="1"/>
            </p:cNvSpPr>
            <p:nvPr/>
          </p:nvSpPr>
          <p:spPr bwMode="auto">
            <a:xfrm>
              <a:off x="3860" y="2850"/>
              <a:ext cx="834" cy="353"/>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600" b="1">
                  <a:solidFill>
                    <a:srgbClr val="000000"/>
                  </a:solidFill>
                  <a:latin typeface="Times New Roman" panose="02020603050405020304" pitchFamily="18" charset="0"/>
                </a:rPr>
                <a:t>May be optional</a:t>
              </a:r>
            </a:p>
          </p:txBody>
        </p:sp>
      </p:grpSp>
      <p:sp>
        <p:nvSpPr>
          <p:cNvPr id="99338" name="Rectangle 12">
            <a:extLst>
              <a:ext uri="{FF2B5EF4-FFF2-40B4-BE49-F238E27FC236}">
                <a16:creationId xmlns:a16="http://schemas.microsoft.com/office/drawing/2014/main" id="{A3B4A465-8A2B-4127-997D-73AC8042F715}"/>
              </a:ext>
            </a:extLst>
          </p:cNvPr>
          <p:cNvSpPr>
            <a:spLocks noChangeArrowheads="1"/>
          </p:cNvSpPr>
          <p:nvPr/>
        </p:nvSpPr>
        <p:spPr bwMode="auto">
          <a:xfrm>
            <a:off x="409575" y="3960284"/>
            <a:ext cx="8610600" cy="263207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Conditional in while test is the negation of the condition needed to proceed in to the critical region.  For example, if (x &gt; 0) is needed to get past condition variable, test will be while (x&lt;= 0).  This is the most important part of the algorithm presented.  The while test prevents…</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LOST SIGNALS since the conditional is tested before the thread waits.  If the condition is false (able to proceed), the thread will not wait</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SPURIOUS WAKEUP since the thread will retest the while condition.  If the condition is still true (not able to proceed), the thread will go back to waiting. [This is not prevented, but handled properly so that the code works as expected even when spurious wakeups occur.]</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As will be seen shortly, the mutex is released when the thread waits on the condition variable.</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The “update” and “signal” steps can be done external to the algorithm, dependent upon the requirements of the application.  However, programmer must be sure the variables involved are updated while protected by the mutex associated with the condition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488"/>
                                        </p:tgtEl>
                                        <p:attrNameLst>
                                          <p:attrName>style.visibility</p:attrName>
                                        </p:attrNameLst>
                                      </p:cBhvr>
                                      <p:to>
                                        <p:strVal val="visible"/>
                                      </p:to>
                                    </p:set>
                                  </p:childTnLst>
                                  <p:subTnLst>
                                    <p:set>
                                      <p:cBhvr override="childStyle">
                                        <p:cTn dur="1" fill="hold" display="0" masterRel="nextClick" afterEffect="1"/>
                                        <p:tgtEl>
                                          <p:spTgt spid="27648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a:extLst>
              <a:ext uri="{FF2B5EF4-FFF2-40B4-BE49-F238E27FC236}">
                <a16:creationId xmlns:a16="http://schemas.microsoft.com/office/drawing/2014/main" id="{19F18DE2-13A9-46BB-A46F-C46A4D94396A}"/>
              </a:ext>
            </a:extLst>
          </p:cNvPr>
          <p:cNvSpPr>
            <a:spLocks noGrp="1"/>
          </p:cNvSpPr>
          <p:nvPr>
            <p:ph type="ftr" sz="quarter" idx="4294967295"/>
          </p:nvPr>
        </p:nvSpPr>
        <p:spPr>
          <a:xfrm>
            <a:off x="3352800" y="62484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MY" altLang="en-US" sz="1000"/>
              <a:t>Chapter 2: Parallel Processing on Shared Memory II &amp; III</a:t>
            </a:r>
            <a:endParaRPr lang="en-US" altLang="en-US" sz="1000"/>
          </a:p>
        </p:txBody>
      </p:sp>
      <p:sp>
        <p:nvSpPr>
          <p:cNvPr id="101379" name="Slide Number Placeholder 5">
            <a:extLst>
              <a:ext uri="{FF2B5EF4-FFF2-40B4-BE49-F238E27FC236}">
                <a16:creationId xmlns:a16="http://schemas.microsoft.com/office/drawing/2014/main" id="{D17F5EE6-44ED-44CA-AD62-978DBE06A3C0}"/>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324E5E5-391C-41EA-AD16-44C605CA690F}" type="slidenum">
              <a:rPr lang="en-US" altLang="en-US" sz="1000"/>
              <a:pPr>
                <a:spcBef>
                  <a:spcPct val="0"/>
                </a:spcBef>
                <a:buFontTx/>
                <a:buNone/>
              </a:pPr>
              <a:t>36</a:t>
            </a:fld>
            <a:endParaRPr lang="en-US" altLang="en-US" sz="1000"/>
          </a:p>
        </p:txBody>
      </p:sp>
      <p:sp>
        <p:nvSpPr>
          <p:cNvPr id="101380" name="Rectangle 2">
            <a:extLst>
              <a:ext uri="{FF2B5EF4-FFF2-40B4-BE49-F238E27FC236}">
                <a16:creationId xmlns:a16="http://schemas.microsoft.com/office/drawing/2014/main" id="{503C158E-46B4-4DAD-B4D0-0EA154762303}"/>
              </a:ext>
            </a:extLst>
          </p:cNvPr>
          <p:cNvSpPr>
            <a:spLocks noGrp="1" noChangeArrowheads="1"/>
          </p:cNvSpPr>
          <p:nvPr>
            <p:ph type="title" idx="4294967295"/>
          </p:nvPr>
        </p:nvSpPr>
        <p:spPr>
          <a:xfrm>
            <a:off x="2362200" y="230980"/>
            <a:ext cx="4038600" cy="487363"/>
          </a:xfrm>
        </p:spPr>
        <p:txBody>
          <a:bodyPr/>
          <a:lstStyle/>
          <a:p>
            <a:pPr eaLnBrk="1" hangingPunct="1"/>
            <a:r>
              <a:rPr lang="en-US" altLang="en-US" sz="2700" b="1" dirty="0"/>
              <a:t>Condition Variables</a:t>
            </a:r>
          </a:p>
        </p:txBody>
      </p:sp>
      <p:sp>
        <p:nvSpPr>
          <p:cNvPr id="101381" name="Rectangle 3">
            <a:extLst>
              <a:ext uri="{FF2B5EF4-FFF2-40B4-BE49-F238E27FC236}">
                <a16:creationId xmlns:a16="http://schemas.microsoft.com/office/drawing/2014/main" id="{608BD835-91C4-4CE6-A561-7A9560B3B877}"/>
              </a:ext>
            </a:extLst>
          </p:cNvPr>
          <p:cNvSpPr>
            <a:spLocks noGrp="1" noChangeArrowheads="1"/>
          </p:cNvSpPr>
          <p:nvPr>
            <p:ph type="body" idx="4294967295"/>
          </p:nvPr>
        </p:nvSpPr>
        <p:spPr>
          <a:xfrm>
            <a:off x="3733800" y="990600"/>
            <a:ext cx="5410200" cy="2743200"/>
          </a:xfrm>
          <a:solidFill>
            <a:schemeClr val="bg1"/>
          </a:solidFill>
          <a:ln>
            <a:solidFill>
              <a:schemeClr val="tx1"/>
            </a:solidFill>
            <a:miter lim="800000"/>
            <a:headEnd/>
            <a:tailEnd/>
          </a:ln>
        </p:spPr>
        <p:txBody>
          <a:bodyPr/>
          <a:lstStyle/>
          <a:p>
            <a:pPr marL="0" indent="0" eaLnBrk="1" hangingPunct="1">
              <a:buFontTx/>
              <a:buNone/>
            </a:pPr>
            <a:r>
              <a:rPr lang="en-US" altLang="en-US" sz="2000" b="1" dirty="0" err="1">
                <a:latin typeface="Times New Roman" panose="02020603050405020304" pitchFamily="18" charset="0"/>
              </a:rPr>
              <a:t>pthread_cond_init</a:t>
            </a: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pthread_cond_destroy</a:t>
            </a:r>
            <a:endParaRPr lang="en-US" altLang="en-US" sz="20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initialize/destroy condition variable</a:t>
            </a:r>
          </a:p>
          <a:p>
            <a:pPr marL="0" indent="0" eaLnBrk="1" hangingPunct="1">
              <a:buFontTx/>
              <a:buNone/>
            </a:pPr>
            <a:r>
              <a:rPr lang="en-US" altLang="en-US" sz="2000" b="1" dirty="0" err="1">
                <a:latin typeface="Times New Roman" panose="02020603050405020304" pitchFamily="18" charset="0"/>
              </a:rPr>
              <a:t>pthread_cond_wait</a:t>
            </a:r>
            <a:endParaRPr lang="en-US" altLang="en-US" sz="20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thread goes to sleep until signal of condition variable</a:t>
            </a:r>
          </a:p>
          <a:p>
            <a:pPr marL="0" indent="0" eaLnBrk="1" hangingPunct="1">
              <a:buFontTx/>
              <a:buNone/>
            </a:pPr>
            <a:r>
              <a:rPr lang="en-US" altLang="en-US" sz="2000" b="1" dirty="0" err="1">
                <a:latin typeface="Times New Roman" panose="02020603050405020304" pitchFamily="18" charset="0"/>
              </a:rPr>
              <a:t>pthread_cond_signal</a:t>
            </a:r>
            <a:endParaRPr lang="en-US" altLang="en-US" sz="20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signal release of condition variable</a:t>
            </a:r>
          </a:p>
          <a:p>
            <a:pPr marL="0" indent="0" eaLnBrk="1" hangingPunct="1">
              <a:buFontTx/>
              <a:buNone/>
            </a:pPr>
            <a:r>
              <a:rPr lang="en-US" altLang="en-US" sz="2000" b="1" dirty="0" err="1">
                <a:latin typeface="Times New Roman" panose="02020603050405020304" pitchFamily="18" charset="0"/>
              </a:rPr>
              <a:t>pthread_cond_broadcast</a:t>
            </a:r>
            <a:endParaRPr lang="en-US" altLang="en-US" sz="20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broadcast release of condition variable</a:t>
            </a:r>
          </a:p>
        </p:txBody>
      </p:sp>
      <p:sp>
        <p:nvSpPr>
          <p:cNvPr id="101382" name="Rectangle 4">
            <a:extLst>
              <a:ext uri="{FF2B5EF4-FFF2-40B4-BE49-F238E27FC236}">
                <a16:creationId xmlns:a16="http://schemas.microsoft.com/office/drawing/2014/main" id="{5E7E0890-EC18-402F-BC74-CDA71B7AA81F}"/>
              </a:ext>
            </a:extLst>
          </p:cNvPr>
          <p:cNvSpPr>
            <a:spLocks noChangeArrowheads="1"/>
          </p:cNvSpPr>
          <p:nvPr/>
        </p:nvSpPr>
        <p:spPr bwMode="auto">
          <a:xfrm>
            <a:off x="533400" y="3886200"/>
            <a:ext cx="3657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chemeClr val="tx2"/>
                </a:solidFill>
                <a:latin typeface="Times New Roman" panose="02020603050405020304" pitchFamily="18" charset="0"/>
              </a:rPr>
              <a:t>Condition Variable Types</a:t>
            </a:r>
          </a:p>
        </p:txBody>
      </p:sp>
      <p:sp>
        <p:nvSpPr>
          <p:cNvPr id="101383" name="Rectangle 5">
            <a:extLst>
              <a:ext uri="{FF2B5EF4-FFF2-40B4-BE49-F238E27FC236}">
                <a16:creationId xmlns:a16="http://schemas.microsoft.com/office/drawing/2014/main" id="{4BCC1D2A-C888-48C0-AC4A-BB9126DDBBB2}"/>
              </a:ext>
            </a:extLst>
          </p:cNvPr>
          <p:cNvSpPr>
            <a:spLocks noChangeArrowheads="1"/>
          </p:cNvSpPr>
          <p:nvPr/>
        </p:nvSpPr>
        <p:spPr bwMode="auto">
          <a:xfrm>
            <a:off x="609600" y="4419600"/>
            <a:ext cx="5867400" cy="2362200"/>
          </a:xfrm>
          <a:prstGeom prst="rect">
            <a:avLst/>
          </a:prstGeom>
          <a:solidFill>
            <a:schemeClr val="bg1"/>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246063" indent="-244475">
              <a:spcBef>
                <a:spcPct val="20000"/>
              </a:spcBef>
              <a:buChar char="–"/>
              <a:defRPr sz="2800">
                <a:solidFill>
                  <a:schemeClr val="tx1"/>
                </a:solidFill>
                <a:latin typeface="Arial" panose="020B0604020202020204" pitchFamily="34" charset="0"/>
              </a:defRPr>
            </a:lvl2pPr>
            <a:lvl3pPr marL="571500" indent="-32385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90000"/>
              <a:buFont typeface="Wingdings" panose="05000000000000000000" pitchFamily="2" charset="2"/>
              <a:buNone/>
            </a:pPr>
            <a:r>
              <a:rPr lang="en-US" altLang="en-US" sz="1800" dirty="0">
                <a:latin typeface="Times New Roman" panose="02020603050405020304" pitchFamily="18" charset="0"/>
              </a:rPr>
              <a:t>Data types used</a:t>
            </a:r>
          </a:p>
          <a:p>
            <a:pPr lvl="1" eaLnBrk="1" hangingPunct="1">
              <a:buClr>
                <a:schemeClr val="accent1"/>
              </a:buClr>
              <a:buSzPct val="75000"/>
              <a:buFont typeface="Wingdings" panose="05000000000000000000" pitchFamily="2" charset="2"/>
              <a:buNone/>
            </a:pPr>
            <a:r>
              <a:rPr lang="en-US" altLang="en-US" sz="1800" dirty="0">
                <a:latin typeface="Times New Roman" panose="02020603050405020304" pitchFamily="18" charset="0"/>
              </a:rPr>
              <a:t> </a:t>
            </a:r>
            <a:r>
              <a:rPr lang="en-US" altLang="en-US" sz="1800" b="1" dirty="0" err="1">
                <a:latin typeface="Times New Roman" panose="02020603050405020304" pitchFamily="18" charset="0"/>
              </a:rPr>
              <a:t>pthread_cond_t</a:t>
            </a:r>
            <a:endParaRPr lang="en-US" altLang="en-US" sz="1800" b="1" dirty="0">
              <a:latin typeface="Times New Roman" panose="02020603050405020304" pitchFamily="18" charset="0"/>
            </a:endParaRPr>
          </a:p>
          <a:p>
            <a:pPr lvl="2" eaLnBrk="1" hangingPunct="1">
              <a:buClr>
                <a:schemeClr val="folHlink"/>
              </a:buClr>
              <a:buSzPct val="55000"/>
              <a:buFont typeface="Wingdings" panose="05000000000000000000" pitchFamily="2" charset="2"/>
              <a:buNone/>
            </a:pPr>
            <a:r>
              <a:rPr lang="en-US" altLang="en-US" sz="1800" dirty="0">
                <a:latin typeface="Times New Roman" panose="02020603050405020304" pitchFamily="18" charset="0"/>
              </a:rPr>
              <a:t>the condition variable</a:t>
            </a:r>
          </a:p>
          <a:p>
            <a:pPr lvl="1" eaLnBrk="1" hangingPunct="1">
              <a:buClr>
                <a:schemeClr val="accent1"/>
              </a:buClr>
              <a:buSzPct val="75000"/>
              <a:buFont typeface="Wingdings" panose="05000000000000000000" pitchFamily="2" charset="2"/>
              <a:buNone/>
            </a:pPr>
            <a:r>
              <a:rPr lang="en-US" altLang="en-US" sz="1800" b="1" dirty="0" err="1">
                <a:latin typeface="Times New Roman" panose="02020603050405020304" pitchFamily="18" charset="0"/>
              </a:rPr>
              <a:t>pthread_condattr_t</a:t>
            </a:r>
            <a:endParaRPr lang="en-US" altLang="en-US" sz="1800" b="1" dirty="0">
              <a:latin typeface="Times New Roman" panose="02020603050405020304" pitchFamily="18" charset="0"/>
            </a:endParaRPr>
          </a:p>
          <a:p>
            <a:pPr lvl="2" eaLnBrk="1" hangingPunct="1">
              <a:buClr>
                <a:schemeClr val="folHlink"/>
              </a:buClr>
              <a:buSzPct val="55000"/>
              <a:buFont typeface="Wingdings" panose="05000000000000000000" pitchFamily="2" charset="2"/>
              <a:buNone/>
            </a:pPr>
            <a:r>
              <a:rPr lang="en-US" altLang="en-US" sz="1800" dirty="0">
                <a:latin typeface="Times New Roman" panose="02020603050405020304" pitchFamily="18" charset="0"/>
              </a:rPr>
              <a:t>condition variable attributes</a:t>
            </a:r>
          </a:p>
          <a:p>
            <a:pPr lvl="2" eaLnBrk="1" hangingPunct="1">
              <a:buClr>
                <a:schemeClr val="folHlink"/>
              </a:buClr>
              <a:buSzPct val="55000"/>
              <a:buFont typeface="Wingdings" panose="05000000000000000000" pitchFamily="2" charset="2"/>
              <a:buNone/>
            </a:pPr>
            <a:endParaRPr lang="en-US" altLang="en-US" sz="1800" dirty="0">
              <a:latin typeface="Times New Roman" panose="02020603050405020304" pitchFamily="18" charset="0"/>
            </a:endParaRPr>
          </a:p>
          <a:p>
            <a:pPr eaLnBrk="1" hangingPunct="1">
              <a:buClr>
                <a:schemeClr val="folHlink"/>
              </a:buClr>
              <a:buSzPct val="90000"/>
              <a:buFont typeface="Wingdings" panose="05000000000000000000" pitchFamily="2" charset="2"/>
              <a:buNone/>
            </a:pPr>
            <a:r>
              <a:rPr lang="en-US" altLang="en-US" sz="1800" dirty="0">
                <a:latin typeface="Times New Roman" panose="02020603050405020304" pitchFamily="18" charset="0"/>
              </a:rPr>
              <a:t>Before use, condition variable (and mutex) must be initialized</a:t>
            </a:r>
          </a:p>
        </p:txBody>
      </p:sp>
      <p:sp>
        <p:nvSpPr>
          <p:cNvPr id="101384" name="Rectangle 6">
            <a:extLst>
              <a:ext uri="{FF2B5EF4-FFF2-40B4-BE49-F238E27FC236}">
                <a16:creationId xmlns:a16="http://schemas.microsoft.com/office/drawing/2014/main" id="{49334C5D-C1C7-487F-A07F-FB3557B4CC8C}"/>
              </a:ext>
            </a:extLst>
          </p:cNvPr>
          <p:cNvSpPr>
            <a:spLocks noChangeArrowheads="1"/>
          </p:cNvSpPr>
          <p:nvPr/>
        </p:nvSpPr>
        <p:spPr bwMode="auto">
          <a:xfrm>
            <a:off x="4267200" y="4191000"/>
            <a:ext cx="4648200" cy="2192338"/>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The Pthread condition variable object.</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New data types used to declare objects.  Condition variable must first be initialized before it can be used.</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Condition is used to have threads wait until some condition has been met.  </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Condition variables can be shared between processes (in shared memory), but only if the Pthreads implementation supports the functionality.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Slide Number Placeholder 5">
            <a:extLst>
              <a:ext uri="{FF2B5EF4-FFF2-40B4-BE49-F238E27FC236}">
                <a16:creationId xmlns:a16="http://schemas.microsoft.com/office/drawing/2014/main" id="{96E68DD5-4CCA-4356-9C75-B3D2F9D8DBB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D203C3B-C217-497D-BFE0-25EF02492221}" type="slidenum">
              <a:rPr lang="en-US" altLang="en-US" sz="1000"/>
              <a:pPr>
                <a:spcBef>
                  <a:spcPct val="0"/>
                </a:spcBef>
                <a:buFontTx/>
                <a:buNone/>
              </a:pPr>
              <a:t>37</a:t>
            </a:fld>
            <a:endParaRPr lang="en-US" altLang="en-US" sz="1000"/>
          </a:p>
        </p:txBody>
      </p:sp>
      <p:sp>
        <p:nvSpPr>
          <p:cNvPr id="102404" name="Rectangle 3">
            <a:extLst>
              <a:ext uri="{FF2B5EF4-FFF2-40B4-BE49-F238E27FC236}">
                <a16:creationId xmlns:a16="http://schemas.microsoft.com/office/drawing/2014/main" id="{F6685E96-AA85-4E49-A791-DBBD2A7675A0}"/>
              </a:ext>
            </a:extLst>
          </p:cNvPr>
          <p:cNvSpPr>
            <a:spLocks noGrp="1" noChangeArrowheads="1"/>
          </p:cNvSpPr>
          <p:nvPr>
            <p:ph type="title" idx="4294967295"/>
          </p:nvPr>
        </p:nvSpPr>
        <p:spPr>
          <a:xfrm>
            <a:off x="2057400" y="457200"/>
            <a:ext cx="4343400" cy="487363"/>
          </a:xfrm>
        </p:spPr>
        <p:txBody>
          <a:bodyPr/>
          <a:lstStyle/>
          <a:p>
            <a:pPr eaLnBrk="1" hangingPunct="1"/>
            <a:r>
              <a:rPr lang="en-US" altLang="en-US" sz="2700" b="1" dirty="0" err="1"/>
              <a:t>pthread_cond_init</a:t>
            </a:r>
            <a:endParaRPr lang="en-US" altLang="en-US" sz="2700" b="1" dirty="0"/>
          </a:p>
        </p:txBody>
      </p:sp>
      <p:sp>
        <p:nvSpPr>
          <p:cNvPr id="102405" name="Rectangle 4">
            <a:extLst>
              <a:ext uri="{FF2B5EF4-FFF2-40B4-BE49-F238E27FC236}">
                <a16:creationId xmlns:a16="http://schemas.microsoft.com/office/drawing/2014/main" id="{A49C8DDE-D68C-4451-B831-71CE7899D32C}"/>
              </a:ext>
            </a:extLst>
          </p:cNvPr>
          <p:cNvSpPr>
            <a:spLocks noGrp="1" noChangeArrowheads="1"/>
          </p:cNvSpPr>
          <p:nvPr>
            <p:ph type="body" idx="4294967295"/>
          </p:nvPr>
        </p:nvSpPr>
        <p:spPr>
          <a:xfrm>
            <a:off x="304800" y="1143665"/>
            <a:ext cx="4876800" cy="2209800"/>
          </a:xfrm>
          <a:solidFill>
            <a:schemeClr val="bg1"/>
          </a:solidFill>
          <a:ln>
            <a:solidFill>
              <a:schemeClr val="tx1"/>
            </a:solidFill>
            <a:miter lim="800000"/>
            <a:headEnd/>
            <a:tailEnd/>
          </a:ln>
        </p:spPr>
        <p:txBody>
          <a:bodyPr/>
          <a:lstStyle/>
          <a:p>
            <a:pPr marL="0" indent="0" eaLnBrk="1" hangingPunct="1">
              <a:buFontTx/>
              <a:buNone/>
            </a:pPr>
            <a:r>
              <a:rPr lang="en-US" altLang="en-US" sz="2000" b="1" dirty="0">
                <a:latin typeface="Times New Roman" panose="02020603050405020304" pitchFamily="18" charset="0"/>
              </a:rPr>
              <a:t>int </a:t>
            </a:r>
            <a:r>
              <a:rPr lang="en-US" altLang="en-US" sz="2000" b="1" dirty="0" err="1">
                <a:latin typeface="Times New Roman" panose="02020603050405020304" pitchFamily="18" charset="0"/>
              </a:rPr>
              <a:t>pthread_cond_init</a:t>
            </a: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cond</a:t>
            </a: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attr</a:t>
            </a:r>
            <a:r>
              <a:rPr lang="en-US" altLang="en-US" sz="2000" b="1" dirty="0">
                <a:latin typeface="Times New Roman" panose="02020603050405020304" pitchFamily="18" charset="0"/>
              </a:rPr>
              <a:t> );</a:t>
            </a:r>
          </a:p>
          <a:p>
            <a:pPr marL="246063" lvl="1" indent="-244475" eaLnBrk="1" hangingPunct="1">
              <a:buFontTx/>
              <a:buNone/>
            </a:pPr>
            <a:endParaRPr lang="en-US" altLang="en-US" sz="1800" b="1" dirty="0">
              <a:latin typeface="Times New Roman" panose="02020603050405020304" pitchFamily="18" charset="0"/>
            </a:endParaRPr>
          </a:p>
          <a:p>
            <a:pPr marL="246063" lvl="1" indent="-244475" eaLnBrk="1" hangingPunct="1">
              <a:buFontTx/>
              <a:buNone/>
            </a:pPr>
            <a:r>
              <a:rPr lang="en-US" altLang="en-US" sz="1800" b="1" dirty="0" err="1">
                <a:latin typeface="Times New Roman" panose="02020603050405020304" pitchFamily="18" charset="0"/>
              </a:rPr>
              <a:t>pthread_cond_t</a:t>
            </a:r>
            <a:r>
              <a:rPr lang="en-US" altLang="en-US" sz="1800" b="1" dirty="0">
                <a:latin typeface="Times New Roman" panose="02020603050405020304" pitchFamily="18" charset="0"/>
              </a:rPr>
              <a:t> *</a:t>
            </a:r>
            <a:r>
              <a:rPr lang="en-US" altLang="en-US" sz="1800" b="1" dirty="0" err="1">
                <a:latin typeface="Times New Roman" panose="02020603050405020304" pitchFamily="18" charset="0"/>
              </a:rPr>
              <a:t>cond</a:t>
            </a:r>
            <a:endParaRPr lang="en-US" altLang="en-US" sz="18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	condition variable to be initialized</a:t>
            </a:r>
          </a:p>
          <a:p>
            <a:pPr marL="246063" lvl="1" indent="-244475" eaLnBrk="1" hangingPunct="1">
              <a:buFontTx/>
              <a:buNone/>
            </a:pPr>
            <a:r>
              <a:rPr lang="en-US" altLang="en-US" sz="1800" b="1" dirty="0">
                <a:latin typeface="Times New Roman" panose="02020603050405020304" pitchFamily="18" charset="0"/>
              </a:rPr>
              <a:t>const </a:t>
            </a:r>
            <a:r>
              <a:rPr lang="en-US" altLang="en-US" sz="1800" b="1" dirty="0" err="1">
                <a:latin typeface="Times New Roman" panose="02020603050405020304" pitchFamily="18" charset="0"/>
              </a:rPr>
              <a:t>pthread_condattr_t</a:t>
            </a:r>
            <a:r>
              <a:rPr lang="en-US" altLang="en-US" sz="1800" b="1" dirty="0">
                <a:latin typeface="Times New Roman" panose="02020603050405020304" pitchFamily="18" charset="0"/>
              </a:rPr>
              <a:t> *</a:t>
            </a:r>
            <a:r>
              <a:rPr lang="en-US" altLang="en-US" sz="1800" b="1" dirty="0" err="1">
                <a:latin typeface="Times New Roman" panose="02020603050405020304" pitchFamily="18" charset="0"/>
              </a:rPr>
              <a:t>attr</a:t>
            </a:r>
            <a:endParaRPr lang="en-US" altLang="en-US" sz="1800" b="1" dirty="0">
              <a:latin typeface="Times New Roman" panose="02020603050405020304" pitchFamily="18" charset="0"/>
            </a:endParaRPr>
          </a:p>
          <a:p>
            <a:pPr marL="246063" lvl="1" indent="-244475" eaLnBrk="1" hangingPunct="1">
              <a:buFontTx/>
              <a:buNone/>
            </a:pPr>
            <a:r>
              <a:rPr lang="en-US" altLang="en-US" sz="1800" dirty="0">
                <a:latin typeface="Times New Roman" panose="02020603050405020304" pitchFamily="18" charset="0"/>
              </a:rPr>
              <a:t>	attributes to be given to condition variable</a:t>
            </a:r>
          </a:p>
          <a:p>
            <a:pPr marL="0" indent="0" eaLnBrk="1" hangingPunct="1">
              <a:buFontTx/>
              <a:buNone/>
            </a:pPr>
            <a:endParaRPr lang="en-US" altLang="en-US" sz="2000" dirty="0">
              <a:latin typeface="Times New Roman" panose="02020603050405020304" pitchFamily="18" charset="0"/>
            </a:endParaRPr>
          </a:p>
        </p:txBody>
      </p:sp>
      <p:sp>
        <p:nvSpPr>
          <p:cNvPr id="281605" name="Text Box 5">
            <a:extLst>
              <a:ext uri="{FF2B5EF4-FFF2-40B4-BE49-F238E27FC236}">
                <a16:creationId xmlns:a16="http://schemas.microsoft.com/office/drawing/2014/main" id="{8BFF75BD-4318-4E8F-A68D-39CB52A7B992}"/>
              </a:ext>
            </a:extLst>
          </p:cNvPr>
          <p:cNvSpPr txBox="1">
            <a:spLocks noChangeArrowheads="1"/>
          </p:cNvSpPr>
          <p:nvPr/>
        </p:nvSpPr>
        <p:spPr bwMode="auto">
          <a:xfrm>
            <a:off x="1068388" y="3581400"/>
            <a:ext cx="6856412" cy="1082675"/>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sz="1600" b="1">
                <a:effectLst>
                  <a:outerShdw blurRad="38100" dist="38100" dir="2700000" algn="tl">
                    <a:srgbClr val="FFFFFF"/>
                  </a:outerShdw>
                </a:effectLst>
                <a:latin typeface="Times New Roman" pitchFamily="18" charset="0"/>
              </a:rPr>
              <a:t>ENOMEM - insufficient memory for condition variable</a:t>
            </a:r>
          </a:p>
          <a:p>
            <a:pPr>
              <a:defRPr/>
            </a:pPr>
            <a:r>
              <a:rPr lang="en-US" sz="1600" b="1">
                <a:effectLst>
                  <a:outerShdw blurRad="38100" dist="38100" dir="2700000" algn="tl">
                    <a:srgbClr val="FFFFFF"/>
                  </a:outerShdw>
                </a:effectLst>
                <a:latin typeface="Times New Roman" pitchFamily="18" charset="0"/>
              </a:rPr>
              <a:t>EAGAIN - insufficient resources (other than memory)</a:t>
            </a:r>
          </a:p>
          <a:p>
            <a:pPr>
              <a:defRPr/>
            </a:pPr>
            <a:r>
              <a:rPr lang="en-US" sz="1600" b="1">
                <a:effectLst>
                  <a:outerShdw blurRad="38100" dist="38100" dir="2700000" algn="tl">
                    <a:srgbClr val="FFFFFF"/>
                  </a:outerShdw>
                </a:effectLst>
                <a:latin typeface="Times New Roman" pitchFamily="18" charset="0"/>
              </a:rPr>
              <a:t>EBUSY  - condition variable already intialized</a:t>
            </a:r>
          </a:p>
          <a:p>
            <a:pPr>
              <a:defRPr/>
            </a:pPr>
            <a:r>
              <a:rPr lang="en-US" sz="1600" b="1">
                <a:effectLst>
                  <a:outerShdw blurRad="38100" dist="38100" dir="2700000" algn="tl">
                    <a:srgbClr val="FFFFFF"/>
                  </a:outerShdw>
                </a:effectLst>
                <a:latin typeface="Times New Roman" pitchFamily="18" charset="0"/>
              </a:rPr>
              <a:t>EINVAL - attr is invalid</a:t>
            </a:r>
            <a:endParaRPr lang="en-US" sz="1600" b="1">
              <a:latin typeface="Times New Roman" pitchFamily="18" charset="0"/>
            </a:endParaRPr>
          </a:p>
        </p:txBody>
      </p:sp>
      <p:sp>
        <p:nvSpPr>
          <p:cNvPr id="102407" name="Rectangle 6">
            <a:extLst>
              <a:ext uri="{FF2B5EF4-FFF2-40B4-BE49-F238E27FC236}">
                <a16:creationId xmlns:a16="http://schemas.microsoft.com/office/drawing/2014/main" id="{583B6467-4A5F-42B5-8512-755DE59705D8}"/>
              </a:ext>
            </a:extLst>
          </p:cNvPr>
          <p:cNvSpPr>
            <a:spLocks noChangeArrowheads="1"/>
          </p:cNvSpPr>
          <p:nvPr/>
        </p:nvSpPr>
        <p:spPr bwMode="auto">
          <a:xfrm>
            <a:off x="533400" y="5194300"/>
            <a:ext cx="7620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800" dirty="0">
                <a:latin typeface="Times New Roman" panose="02020603050405020304" pitchFamily="18" charset="0"/>
              </a:rPr>
              <a:t>Can also use the static, default initializer: </a:t>
            </a:r>
            <a:r>
              <a:rPr lang="en-US" altLang="en-US" sz="1800" b="1" dirty="0">
                <a:latin typeface="Times New Roman" panose="02020603050405020304" pitchFamily="18" charset="0"/>
              </a:rPr>
              <a:t>PTHREAD_COND_INITIALIZER</a:t>
            </a:r>
          </a:p>
          <a:p>
            <a:pPr algn="ctr">
              <a:spcBef>
                <a:spcPct val="50000"/>
              </a:spcBef>
              <a:buFontTx/>
              <a:buNone/>
            </a:pPr>
            <a:r>
              <a:rPr lang="en-US" altLang="en-US" sz="1800" b="1" dirty="0" err="1">
                <a:solidFill>
                  <a:srgbClr val="000099"/>
                </a:solidFill>
                <a:latin typeface="Times New Roman" panose="02020603050405020304" pitchFamily="18" charset="0"/>
              </a:rPr>
              <a:t>pthread_cond_t</a:t>
            </a:r>
            <a:r>
              <a:rPr lang="en-US" altLang="en-US" sz="1800" b="1" dirty="0">
                <a:solidFill>
                  <a:srgbClr val="000099"/>
                </a:solidFill>
                <a:latin typeface="Times New Roman" panose="02020603050405020304" pitchFamily="18" charset="0"/>
              </a:rPr>
              <a:t> cond1 = PTHREAD_COND_INITIALIZER;</a:t>
            </a:r>
            <a:endParaRPr lang="en-US" altLang="en-US" sz="1800" dirty="0">
              <a:solidFill>
                <a:srgbClr val="000099"/>
              </a:solidFill>
              <a:latin typeface="Times New Roman" panose="02020603050405020304" pitchFamily="18" charset="0"/>
            </a:endParaRPr>
          </a:p>
          <a:p>
            <a:pPr lvl="1" eaLnBrk="1" hangingPunct="1">
              <a:buClr>
                <a:schemeClr val="folHlink"/>
              </a:buClr>
              <a:buSzPct val="90000"/>
              <a:buFont typeface="Wingdings" panose="05000000000000000000" pitchFamily="2" charset="2"/>
              <a:buNone/>
            </a:pPr>
            <a:r>
              <a:rPr lang="en-US" altLang="en-US" sz="1800" dirty="0">
                <a:latin typeface="Times New Roman" panose="02020603050405020304" pitchFamily="18" charset="0"/>
              </a:rPr>
              <a:t>which uses default attributes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a:extLst>
              <a:ext uri="{FF2B5EF4-FFF2-40B4-BE49-F238E27FC236}">
                <a16:creationId xmlns:a16="http://schemas.microsoft.com/office/drawing/2014/main" id="{EA1A787A-6899-47A1-9B87-7A6A664721FA}"/>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857188-617B-4421-8CB1-41218B4A907D}" type="slidenum">
              <a:rPr lang="en-US" altLang="en-US" sz="1000"/>
              <a:pPr>
                <a:spcBef>
                  <a:spcPct val="0"/>
                </a:spcBef>
                <a:buFontTx/>
                <a:buNone/>
              </a:pPr>
              <a:t>38</a:t>
            </a:fld>
            <a:endParaRPr lang="en-US" altLang="en-US" sz="1000"/>
          </a:p>
        </p:txBody>
      </p:sp>
      <p:sp>
        <p:nvSpPr>
          <p:cNvPr id="104452" name="Rectangle 3">
            <a:extLst>
              <a:ext uri="{FF2B5EF4-FFF2-40B4-BE49-F238E27FC236}">
                <a16:creationId xmlns:a16="http://schemas.microsoft.com/office/drawing/2014/main" id="{19EA5962-4A97-4E41-AB02-E2AC07794AAB}"/>
              </a:ext>
            </a:extLst>
          </p:cNvPr>
          <p:cNvSpPr>
            <a:spLocks noGrp="1" noChangeArrowheads="1"/>
          </p:cNvSpPr>
          <p:nvPr>
            <p:ph type="title" idx="4294967295"/>
          </p:nvPr>
        </p:nvSpPr>
        <p:spPr>
          <a:xfrm>
            <a:off x="2286000" y="311786"/>
            <a:ext cx="3962400" cy="487363"/>
          </a:xfrm>
        </p:spPr>
        <p:txBody>
          <a:bodyPr/>
          <a:lstStyle/>
          <a:p>
            <a:pPr eaLnBrk="1" hangingPunct="1"/>
            <a:r>
              <a:rPr lang="en-US" altLang="en-US" sz="2700" b="1" dirty="0" err="1"/>
              <a:t>pthread_cond_wait</a:t>
            </a:r>
            <a:endParaRPr lang="en-US" altLang="en-US" sz="2700" b="1" dirty="0"/>
          </a:p>
        </p:txBody>
      </p:sp>
      <p:sp>
        <p:nvSpPr>
          <p:cNvPr id="104453" name="Rectangle 4">
            <a:extLst>
              <a:ext uri="{FF2B5EF4-FFF2-40B4-BE49-F238E27FC236}">
                <a16:creationId xmlns:a16="http://schemas.microsoft.com/office/drawing/2014/main" id="{B2ECCE27-1255-4BE5-A21E-40B810900F75}"/>
              </a:ext>
            </a:extLst>
          </p:cNvPr>
          <p:cNvSpPr>
            <a:spLocks noGrp="1" noChangeArrowheads="1"/>
          </p:cNvSpPr>
          <p:nvPr>
            <p:ph type="body" idx="4294967295"/>
          </p:nvPr>
        </p:nvSpPr>
        <p:spPr>
          <a:xfrm>
            <a:off x="150341" y="894874"/>
            <a:ext cx="4038600" cy="2362200"/>
          </a:xfrm>
          <a:solidFill>
            <a:schemeClr val="bg1"/>
          </a:solidFill>
          <a:ln>
            <a:solidFill>
              <a:schemeClr val="tx1"/>
            </a:solidFill>
            <a:miter lim="800000"/>
            <a:headEnd/>
            <a:tailEnd/>
          </a:ln>
        </p:spPr>
        <p:txBody>
          <a:bodyPr/>
          <a:lstStyle/>
          <a:p>
            <a:pPr marL="0" indent="0" eaLnBrk="1" hangingPunct="1">
              <a:buFontTx/>
              <a:buNone/>
            </a:pPr>
            <a:r>
              <a:rPr lang="en-US" altLang="en-US" sz="2000" b="1" dirty="0">
                <a:latin typeface="Times New Roman" panose="02020603050405020304" pitchFamily="18" charset="0"/>
              </a:rPr>
              <a:t>int </a:t>
            </a:r>
            <a:r>
              <a:rPr lang="en-US" altLang="en-US" sz="2000" b="1" dirty="0" err="1">
                <a:latin typeface="Times New Roman" panose="02020603050405020304" pitchFamily="18" charset="0"/>
              </a:rPr>
              <a:t>pthread_cond_wait</a:t>
            </a: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cond</a:t>
            </a:r>
            <a:r>
              <a:rPr lang="en-US" altLang="en-US" sz="2000" b="1" dirty="0">
                <a:latin typeface="Times New Roman" panose="02020603050405020304" pitchFamily="18" charset="0"/>
              </a:rPr>
              <a:t>, mutex );</a:t>
            </a:r>
          </a:p>
          <a:p>
            <a:pPr marL="0" indent="0" eaLnBrk="1" hangingPunct="1">
              <a:buFontTx/>
              <a:buNone/>
            </a:pPr>
            <a:endParaRPr lang="en-US" altLang="en-US" sz="2000" b="1" dirty="0">
              <a:latin typeface="Times New Roman" panose="02020603050405020304" pitchFamily="18" charset="0"/>
            </a:endParaRPr>
          </a:p>
          <a:p>
            <a:pPr marL="246063" lvl="1" indent="-244475" eaLnBrk="1" hangingPunct="1">
              <a:buFontTx/>
              <a:buNone/>
            </a:pPr>
            <a:r>
              <a:rPr lang="en-US" altLang="en-US" sz="1800" b="1" dirty="0" err="1">
                <a:latin typeface="Times New Roman" panose="02020603050405020304" pitchFamily="18" charset="0"/>
              </a:rPr>
              <a:t>pthread_cond_t</a:t>
            </a:r>
            <a:r>
              <a:rPr lang="en-US" altLang="en-US" sz="1800" b="1" dirty="0">
                <a:latin typeface="Times New Roman" panose="02020603050405020304" pitchFamily="18" charset="0"/>
              </a:rPr>
              <a:t> *</a:t>
            </a:r>
            <a:r>
              <a:rPr lang="en-US" altLang="en-US" sz="1800" b="1" dirty="0" err="1">
                <a:latin typeface="Times New Roman" panose="02020603050405020304" pitchFamily="18" charset="0"/>
              </a:rPr>
              <a:t>cond</a:t>
            </a:r>
            <a:endParaRPr lang="en-US" altLang="en-US" sz="1800" b="1" dirty="0">
              <a:latin typeface="Times New Roman" panose="02020603050405020304" pitchFamily="18" charset="0"/>
            </a:endParaRPr>
          </a:p>
          <a:p>
            <a:pPr marL="571500" lvl="2" indent="-323850" eaLnBrk="1" hangingPunct="1">
              <a:buFontTx/>
              <a:buNone/>
            </a:pPr>
            <a:r>
              <a:rPr lang="en-US" altLang="en-US" sz="1700" dirty="0">
                <a:latin typeface="Times New Roman" panose="02020603050405020304" pitchFamily="18" charset="0"/>
              </a:rPr>
              <a:t>condition variable to wait on</a:t>
            </a:r>
          </a:p>
          <a:p>
            <a:pPr marL="246063" lvl="1" indent="-244475" eaLnBrk="1" hangingPunct="1">
              <a:buFontTx/>
              <a:buNone/>
            </a:pPr>
            <a:r>
              <a:rPr lang="en-US" altLang="en-US" sz="1800" b="1" dirty="0" err="1">
                <a:latin typeface="Times New Roman" panose="02020603050405020304" pitchFamily="18" charset="0"/>
              </a:rPr>
              <a:t>pthread_mutex_t</a:t>
            </a:r>
            <a:r>
              <a:rPr lang="en-US" altLang="en-US" sz="1800" b="1" dirty="0">
                <a:latin typeface="Times New Roman" panose="02020603050405020304" pitchFamily="18" charset="0"/>
              </a:rPr>
              <a:t> *mutex</a:t>
            </a:r>
          </a:p>
          <a:p>
            <a:pPr marL="571500" lvl="2" indent="-323850" eaLnBrk="1" hangingPunct="1">
              <a:buFontTx/>
              <a:buNone/>
            </a:pPr>
            <a:r>
              <a:rPr lang="en-US" altLang="en-US" sz="1700" dirty="0">
                <a:latin typeface="Times New Roman" panose="02020603050405020304" pitchFamily="18" charset="0"/>
              </a:rPr>
              <a:t>mutex to be unlocked</a:t>
            </a:r>
          </a:p>
        </p:txBody>
      </p:sp>
      <p:sp>
        <p:nvSpPr>
          <p:cNvPr id="104454" name="Rectangle 5">
            <a:extLst>
              <a:ext uri="{FF2B5EF4-FFF2-40B4-BE49-F238E27FC236}">
                <a16:creationId xmlns:a16="http://schemas.microsoft.com/office/drawing/2014/main" id="{6E9E5213-BED9-44F3-A96E-26408EF68B13}"/>
              </a:ext>
            </a:extLst>
          </p:cNvPr>
          <p:cNvSpPr>
            <a:spLocks noChangeArrowheads="1"/>
          </p:cNvSpPr>
          <p:nvPr/>
        </p:nvSpPr>
        <p:spPr bwMode="auto">
          <a:xfrm>
            <a:off x="4495800" y="1143000"/>
            <a:ext cx="4495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chemeClr val="tx1"/>
                </a:solidFill>
                <a:latin typeface="Arial" panose="020B0604020202020204" pitchFamily="34" charset="0"/>
              </a:defRPr>
            </a:lvl1pPr>
            <a:lvl2pPr marL="649288" indent="-2444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Thread put to “sleep” waiting for signal on </a:t>
            </a:r>
            <a:r>
              <a:rPr lang="en-US" altLang="en-US" sz="1800" b="1" dirty="0" err="1">
                <a:latin typeface="Times New Roman" panose="02020603050405020304" pitchFamily="18" charset="0"/>
              </a:rPr>
              <a:t>cond</a:t>
            </a:r>
            <a:endParaRPr lang="en-US" altLang="en-US" sz="1800" b="1" dirty="0">
              <a:latin typeface="Times New Roman" panose="02020603050405020304" pitchFamily="18" charset="0"/>
            </a:endParaRPr>
          </a:p>
          <a:p>
            <a:pPr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Mutex is unlocked </a:t>
            </a:r>
          </a:p>
          <a:p>
            <a:pPr lvl="1"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Allows other threads to acquire lock</a:t>
            </a:r>
          </a:p>
          <a:p>
            <a:pPr lvl="1"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When signal arrives, mutex will be reacquired before </a:t>
            </a:r>
            <a:r>
              <a:rPr lang="en-US" altLang="en-US" sz="1800" b="1" dirty="0" err="1">
                <a:latin typeface="Times New Roman" panose="02020603050405020304" pitchFamily="18" charset="0"/>
              </a:rPr>
              <a:t>pthread_cond_wait</a:t>
            </a:r>
            <a:r>
              <a:rPr lang="en-US" altLang="en-US" sz="1800" b="1" dirty="0">
                <a:latin typeface="Times New Roman" panose="02020603050405020304" pitchFamily="18" charset="0"/>
              </a:rPr>
              <a:t> </a:t>
            </a:r>
            <a:r>
              <a:rPr lang="en-US" altLang="en-US" sz="1800" dirty="0">
                <a:latin typeface="Times New Roman" panose="02020603050405020304" pitchFamily="18" charset="0"/>
              </a:rPr>
              <a:t>returns</a:t>
            </a:r>
          </a:p>
        </p:txBody>
      </p:sp>
      <p:sp>
        <p:nvSpPr>
          <p:cNvPr id="285702" name="Text Box 6">
            <a:extLst>
              <a:ext uri="{FF2B5EF4-FFF2-40B4-BE49-F238E27FC236}">
                <a16:creationId xmlns:a16="http://schemas.microsoft.com/office/drawing/2014/main" id="{EE812C7C-49DE-4A58-9D62-20F180232BCC}"/>
              </a:ext>
            </a:extLst>
          </p:cNvPr>
          <p:cNvSpPr txBox="1">
            <a:spLocks noChangeArrowheads="1"/>
          </p:cNvSpPr>
          <p:nvPr/>
        </p:nvSpPr>
        <p:spPr bwMode="auto">
          <a:xfrm>
            <a:off x="3733800" y="3352800"/>
            <a:ext cx="4876800" cy="838200"/>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sz="1600" b="1">
                <a:effectLst>
                  <a:outerShdw blurRad="38100" dist="38100" dir="2700000" algn="tl">
                    <a:srgbClr val="FFFFFF"/>
                  </a:outerShdw>
                </a:effectLst>
                <a:latin typeface="Times New Roman" charset="0"/>
              </a:rPr>
              <a:t>EINVAL  - cond or mutex is invalid</a:t>
            </a:r>
          </a:p>
          <a:p>
            <a:pPr>
              <a:defRPr/>
            </a:pPr>
            <a:r>
              <a:rPr lang="en-US" sz="1600" b="1">
                <a:effectLst>
                  <a:outerShdw blurRad="38100" dist="38100" dir="2700000" algn="tl">
                    <a:srgbClr val="FFFFFF"/>
                  </a:outerShdw>
                </a:effectLst>
                <a:latin typeface="Times New Roman" charset="0"/>
              </a:rPr>
              <a:t>EINVAL  - different mutex for concurrent waits</a:t>
            </a:r>
          </a:p>
          <a:p>
            <a:pPr>
              <a:defRPr/>
            </a:pPr>
            <a:r>
              <a:rPr lang="en-US" sz="1600" b="1">
                <a:effectLst>
                  <a:outerShdw blurRad="38100" dist="38100" dir="2700000" algn="tl">
                    <a:srgbClr val="FFFFFF"/>
                  </a:outerShdw>
                </a:effectLst>
                <a:latin typeface="Times New Roman" charset="0"/>
              </a:rPr>
              <a:t>EINVAL  - calling thread does not own mutex</a:t>
            </a:r>
          </a:p>
        </p:txBody>
      </p:sp>
      <p:sp>
        <p:nvSpPr>
          <p:cNvPr id="104456" name="Rectangle 7">
            <a:extLst>
              <a:ext uri="{FF2B5EF4-FFF2-40B4-BE49-F238E27FC236}">
                <a16:creationId xmlns:a16="http://schemas.microsoft.com/office/drawing/2014/main" id="{025BCCC7-3CD1-458B-85B2-824A1B0A12E0}"/>
              </a:ext>
            </a:extLst>
          </p:cNvPr>
          <p:cNvSpPr>
            <a:spLocks noChangeArrowheads="1"/>
          </p:cNvSpPr>
          <p:nvPr/>
        </p:nvSpPr>
        <p:spPr bwMode="auto">
          <a:xfrm>
            <a:off x="381000" y="4330965"/>
            <a:ext cx="8534400" cy="2093912"/>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The calling thread will block (sleep) until such time as a </a:t>
            </a:r>
            <a:r>
              <a:rPr lang="en-US" altLang="en-US" sz="1600" b="1" dirty="0" err="1">
                <a:latin typeface="Times New Roman" panose="02020603050405020304" pitchFamily="18" charset="0"/>
              </a:rPr>
              <a:t>pthread_cond_signal</a:t>
            </a:r>
            <a:r>
              <a:rPr lang="en-US" altLang="en-US" sz="1600" b="1" dirty="0">
                <a:latin typeface="Times New Roman" panose="02020603050405020304" pitchFamily="18" charset="0"/>
              </a:rPr>
              <a:t> is issued that wakes up the threads.  Upon going to sleep, the mutex (held because the thread has the mutex via the standard algorithm already presented) is unlocked.  This will allow other threads that may be wanting to wait on the condition variable to enter the wait algorithm and for threads that need to update the variables used in the conditional expression the chance to lock the mutex to make changes.</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Before the </a:t>
            </a:r>
            <a:r>
              <a:rPr lang="en-US" altLang="en-US" sz="1600" b="1" dirty="0" err="1">
                <a:latin typeface="Times New Roman" panose="02020603050405020304" pitchFamily="18" charset="0"/>
              </a:rPr>
              <a:t>pthread_cond_wait</a:t>
            </a:r>
            <a:r>
              <a:rPr lang="en-US" altLang="en-US" sz="1600" b="1" dirty="0">
                <a:latin typeface="Times New Roman" panose="02020603050405020304" pitchFamily="18" charset="0"/>
              </a:rPr>
              <a:t> function returns (after the thread receives a signal), the mutex will be automatically reacquired (locked).  This gives the thread mutually exclusive access to the conditional expression variables (if needed) and why the standard algorithm releases the lock when done.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a:extLst>
              <a:ext uri="{FF2B5EF4-FFF2-40B4-BE49-F238E27FC236}">
                <a16:creationId xmlns:a16="http://schemas.microsoft.com/office/drawing/2014/main" id="{29ADC540-A9BD-4A5F-9BB6-86497419C751}"/>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354F5E-411F-40D5-BA74-3E599D2E3F88}" type="slidenum">
              <a:rPr lang="en-US" altLang="en-US" sz="1000"/>
              <a:pPr>
                <a:spcBef>
                  <a:spcPct val="0"/>
                </a:spcBef>
                <a:buFontTx/>
                <a:buNone/>
              </a:pPr>
              <a:t>39</a:t>
            </a:fld>
            <a:endParaRPr lang="en-US" altLang="en-US" sz="1000"/>
          </a:p>
        </p:txBody>
      </p:sp>
      <p:sp>
        <p:nvSpPr>
          <p:cNvPr id="105476" name="Rectangle 3">
            <a:extLst>
              <a:ext uri="{FF2B5EF4-FFF2-40B4-BE49-F238E27FC236}">
                <a16:creationId xmlns:a16="http://schemas.microsoft.com/office/drawing/2014/main" id="{FE395245-F1EB-4CC4-85CA-68935DCF74C9}"/>
              </a:ext>
            </a:extLst>
          </p:cNvPr>
          <p:cNvSpPr>
            <a:spLocks noGrp="1" noChangeArrowheads="1"/>
          </p:cNvSpPr>
          <p:nvPr>
            <p:ph type="title" idx="4294967295"/>
          </p:nvPr>
        </p:nvSpPr>
        <p:spPr>
          <a:xfrm>
            <a:off x="1981200" y="361693"/>
            <a:ext cx="4572000" cy="563563"/>
          </a:xfrm>
        </p:spPr>
        <p:txBody>
          <a:bodyPr/>
          <a:lstStyle/>
          <a:p>
            <a:pPr eaLnBrk="1" hangingPunct="1"/>
            <a:r>
              <a:rPr lang="en-US" altLang="en-US" sz="2700" b="1" dirty="0" err="1"/>
              <a:t>pthread_cond_signal</a:t>
            </a:r>
            <a:endParaRPr lang="en-US" altLang="en-US" sz="2700" b="1" dirty="0"/>
          </a:p>
        </p:txBody>
      </p:sp>
      <p:sp>
        <p:nvSpPr>
          <p:cNvPr id="105477" name="Rectangle 4">
            <a:extLst>
              <a:ext uri="{FF2B5EF4-FFF2-40B4-BE49-F238E27FC236}">
                <a16:creationId xmlns:a16="http://schemas.microsoft.com/office/drawing/2014/main" id="{06C9E9A7-24D1-4B7F-B0D2-8E281FA2912F}"/>
              </a:ext>
            </a:extLst>
          </p:cNvPr>
          <p:cNvSpPr>
            <a:spLocks noGrp="1" noChangeArrowheads="1"/>
          </p:cNvSpPr>
          <p:nvPr>
            <p:ph type="body" idx="4294967295"/>
          </p:nvPr>
        </p:nvSpPr>
        <p:spPr>
          <a:xfrm>
            <a:off x="0" y="1524000"/>
            <a:ext cx="3505200" cy="1447800"/>
          </a:xfrm>
          <a:solidFill>
            <a:schemeClr val="bg1"/>
          </a:solidFill>
          <a:ln>
            <a:solidFill>
              <a:schemeClr val="tx1"/>
            </a:solidFill>
            <a:miter lim="800000"/>
            <a:headEnd/>
            <a:tailEnd/>
          </a:ln>
        </p:spPr>
        <p:txBody>
          <a:bodyPr/>
          <a:lstStyle/>
          <a:p>
            <a:pPr marL="0" indent="0" eaLnBrk="1" hangingPunct="1">
              <a:buFontTx/>
              <a:buNone/>
            </a:pPr>
            <a:r>
              <a:rPr lang="en-US" altLang="en-US" sz="1600" b="1" dirty="0">
                <a:latin typeface="Times New Roman" panose="02020603050405020304" pitchFamily="18" charset="0"/>
              </a:rPr>
              <a:t>int </a:t>
            </a:r>
            <a:r>
              <a:rPr lang="en-US" altLang="en-US" sz="1600" b="1" dirty="0" err="1">
                <a:latin typeface="Times New Roman" panose="02020603050405020304" pitchFamily="18" charset="0"/>
              </a:rPr>
              <a:t>pthread_cond_signal</a:t>
            </a:r>
            <a:r>
              <a:rPr lang="en-US" altLang="en-US" sz="1600" b="1" dirty="0">
                <a:latin typeface="Times New Roman" panose="02020603050405020304" pitchFamily="18" charset="0"/>
              </a:rPr>
              <a:t>( </a:t>
            </a:r>
            <a:r>
              <a:rPr lang="en-US" altLang="en-US" sz="1600" b="1" dirty="0" err="1">
                <a:latin typeface="Times New Roman" panose="02020603050405020304" pitchFamily="18" charset="0"/>
              </a:rPr>
              <a:t>cond</a:t>
            </a:r>
            <a:r>
              <a:rPr lang="en-US" altLang="en-US" sz="1600" b="1" dirty="0">
                <a:latin typeface="Times New Roman" panose="02020603050405020304" pitchFamily="18" charset="0"/>
              </a:rPr>
              <a:t> );</a:t>
            </a:r>
          </a:p>
          <a:p>
            <a:pPr marL="0" indent="0" eaLnBrk="1" hangingPunct="1">
              <a:buFontTx/>
              <a:buNone/>
            </a:pPr>
            <a:endParaRPr lang="en-US" altLang="en-US" sz="1600" b="1" dirty="0">
              <a:latin typeface="Times New Roman" panose="02020603050405020304" pitchFamily="18" charset="0"/>
            </a:endParaRPr>
          </a:p>
          <a:p>
            <a:pPr marL="246063" lvl="1" indent="-244475" eaLnBrk="1" hangingPunct="1">
              <a:buFontTx/>
              <a:buNone/>
            </a:pPr>
            <a:r>
              <a:rPr lang="en-US" altLang="en-US" sz="1600" b="1" dirty="0" err="1">
                <a:latin typeface="Times New Roman" panose="02020603050405020304" pitchFamily="18" charset="0"/>
              </a:rPr>
              <a:t>pthread_cond_t</a:t>
            </a:r>
            <a:r>
              <a:rPr lang="en-US" altLang="en-US" sz="1600" b="1" dirty="0">
                <a:latin typeface="Times New Roman" panose="02020603050405020304" pitchFamily="18" charset="0"/>
              </a:rPr>
              <a:t> *</a:t>
            </a:r>
            <a:r>
              <a:rPr lang="en-US" altLang="en-US" sz="1600" b="1" dirty="0" err="1">
                <a:latin typeface="Times New Roman" panose="02020603050405020304" pitchFamily="18" charset="0"/>
              </a:rPr>
              <a:t>cond</a:t>
            </a:r>
            <a:endParaRPr lang="en-US" altLang="en-US" sz="1600" b="1" dirty="0">
              <a:latin typeface="Times New Roman" panose="02020603050405020304" pitchFamily="18" charset="0"/>
            </a:endParaRPr>
          </a:p>
          <a:p>
            <a:pPr marL="571500" lvl="2" indent="-323850" eaLnBrk="1" hangingPunct="1">
              <a:buFontTx/>
              <a:buNone/>
            </a:pPr>
            <a:r>
              <a:rPr lang="en-US" altLang="en-US" dirty="0">
                <a:latin typeface="Times New Roman" panose="02020603050405020304" pitchFamily="18" charset="0"/>
              </a:rPr>
              <a:t>condition variable to be signaled</a:t>
            </a:r>
          </a:p>
        </p:txBody>
      </p:sp>
      <p:sp>
        <p:nvSpPr>
          <p:cNvPr id="105478" name="Rectangle 5">
            <a:extLst>
              <a:ext uri="{FF2B5EF4-FFF2-40B4-BE49-F238E27FC236}">
                <a16:creationId xmlns:a16="http://schemas.microsoft.com/office/drawing/2014/main" id="{A84E4F36-E07E-4AD5-B60B-346A5B0C5C0A}"/>
              </a:ext>
            </a:extLst>
          </p:cNvPr>
          <p:cNvSpPr>
            <a:spLocks noChangeArrowheads="1"/>
          </p:cNvSpPr>
          <p:nvPr/>
        </p:nvSpPr>
        <p:spPr bwMode="auto">
          <a:xfrm>
            <a:off x="4419600" y="1066800"/>
            <a:ext cx="457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chemeClr val="tx1"/>
                </a:solidFill>
                <a:latin typeface="Arial" panose="020B0604020202020204" pitchFamily="34" charset="0"/>
              </a:defRPr>
            </a:lvl1pPr>
            <a:lvl2pPr marL="590550" indent="-2444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Signal condition variable, wake one waiting thread</a:t>
            </a:r>
          </a:p>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If no threads waiting, no action taken</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Signal is not saved for future threads</a:t>
            </a:r>
          </a:p>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Signaling thread need not have mutex</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May be more efficient</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Problem may occur if thread priorities used</a:t>
            </a:r>
          </a:p>
        </p:txBody>
      </p:sp>
      <p:sp>
        <p:nvSpPr>
          <p:cNvPr id="288774" name="Text Box 6">
            <a:extLst>
              <a:ext uri="{FF2B5EF4-FFF2-40B4-BE49-F238E27FC236}">
                <a16:creationId xmlns:a16="http://schemas.microsoft.com/office/drawing/2014/main" id="{80FDA139-B274-440E-9701-204E034665CD}"/>
              </a:ext>
            </a:extLst>
          </p:cNvPr>
          <p:cNvSpPr txBox="1">
            <a:spLocks noChangeArrowheads="1"/>
          </p:cNvSpPr>
          <p:nvPr/>
        </p:nvSpPr>
        <p:spPr bwMode="auto">
          <a:xfrm>
            <a:off x="4572000" y="3772371"/>
            <a:ext cx="2638425" cy="349250"/>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sz="1600" b="1">
                <a:effectLst>
                  <a:outerShdw blurRad="38100" dist="38100" dir="2700000" algn="tl">
                    <a:srgbClr val="FFFFFF"/>
                  </a:outerShdw>
                </a:effectLst>
                <a:latin typeface="Times New Roman" charset="0"/>
              </a:rPr>
              <a:t>EINVAL  - cond is invalid</a:t>
            </a:r>
          </a:p>
        </p:txBody>
      </p:sp>
      <p:sp>
        <p:nvSpPr>
          <p:cNvPr id="105480" name="Rectangle 7">
            <a:extLst>
              <a:ext uri="{FF2B5EF4-FFF2-40B4-BE49-F238E27FC236}">
                <a16:creationId xmlns:a16="http://schemas.microsoft.com/office/drawing/2014/main" id="{FC278132-577B-4373-A4FC-4CA84134705C}"/>
              </a:ext>
            </a:extLst>
          </p:cNvPr>
          <p:cNvSpPr>
            <a:spLocks noChangeArrowheads="1"/>
          </p:cNvSpPr>
          <p:nvPr/>
        </p:nvSpPr>
        <p:spPr bwMode="auto">
          <a:xfrm>
            <a:off x="1143000" y="4419600"/>
            <a:ext cx="6781800" cy="204787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a:latin typeface="Times New Roman" panose="02020603050405020304" pitchFamily="18" charset="0"/>
              </a:rPr>
              <a:t>If the signaling thread does not hold the associated mutex, the problem when using thread priorities would develop if a high priority thread is waiting and lower priority thread might lock the mutex (at the start of the condition variable algorithm) before the higher priority thread got the chance to reawaken and lock the mutex.  By holding the mutex when signaling, in this situation, the lower priority thread will block in the attempt to lock the mutex and the higher priority thread will be given preference to acquire the mutex when it is released by the signaling thread.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a:extLst>
              <a:ext uri="{FF2B5EF4-FFF2-40B4-BE49-F238E27FC236}">
                <a16:creationId xmlns:a16="http://schemas.microsoft.com/office/drawing/2014/main" id="{3F49F3A0-7F34-4823-80F1-C1B036292D77}"/>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t>4</a:t>
            </a:fld>
            <a:endParaRPr lang="en-US" altLang="en-US" sz="1000"/>
          </a:p>
        </p:txBody>
      </p:sp>
      <p:sp>
        <p:nvSpPr>
          <p:cNvPr id="15364" name="Text Box 2">
            <a:extLst>
              <a:ext uri="{FF2B5EF4-FFF2-40B4-BE49-F238E27FC236}">
                <a16:creationId xmlns:a16="http://schemas.microsoft.com/office/drawing/2014/main" id="{1931D369-B94E-48FA-862A-A830C7BF22F7}"/>
              </a:ext>
            </a:extLst>
          </p:cNvPr>
          <p:cNvSpPr txBox="1">
            <a:spLocks noChangeArrowheads="1"/>
          </p:cNvSpPr>
          <p:nvPr/>
        </p:nvSpPr>
        <p:spPr bwMode="auto">
          <a:xfrm>
            <a:off x="609600" y="1143000"/>
            <a:ext cx="80772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buNone/>
            </a:pPr>
            <a:r>
              <a:rPr lang="en-US" altLang="en-US" sz="2400" b="1" dirty="0">
                <a:latin typeface="Times New Roman" panose="02020603050405020304" pitchFamily="18" charset="0"/>
              </a:rPr>
              <a:t>A) Creating Concurrent Processes</a:t>
            </a:r>
          </a:p>
          <a:p>
            <a:pPr algn="just">
              <a:buFontTx/>
              <a:buNone/>
            </a:pPr>
            <a:endParaRPr lang="en-US" altLang="en-US" sz="2400" b="1" dirty="0">
              <a:latin typeface="Times New Roman" panose="02020603050405020304" pitchFamily="18" charset="0"/>
            </a:endParaRP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The first example of a structure to specify concurrent processes is the </a:t>
            </a:r>
            <a:r>
              <a:rPr lang="en-US" altLang="en-US" sz="2000" b="1" dirty="0">
                <a:latin typeface="Times New Roman" panose="02020603050405020304" pitchFamily="18" charset="0"/>
                <a:cs typeface="Courier New" panose="02070309020205020404" pitchFamily="49" charset="0"/>
              </a:rPr>
              <a:t>FORK-JOIN</a:t>
            </a:r>
            <a:r>
              <a:rPr lang="en-US" altLang="en-US" sz="2000" dirty="0">
                <a:latin typeface="Times New Roman" panose="02020603050405020304" pitchFamily="18" charset="0"/>
              </a:rPr>
              <a:t> group of statements described by CONVEY (1963).</a:t>
            </a:r>
          </a:p>
          <a:p>
            <a:pPr algn="just">
              <a:buClr>
                <a:schemeClr val="tx1"/>
              </a:buClr>
              <a:buSzPct val="80000"/>
              <a:buFont typeface="Wingdings" panose="05000000000000000000" pitchFamily="2" charset="2"/>
              <a:buChar char="q"/>
            </a:pPr>
            <a:r>
              <a:rPr lang="en-US" altLang="en-US" sz="2000" b="1" dirty="0">
                <a:latin typeface="Times New Roman" panose="02020603050405020304" pitchFamily="18" charset="0"/>
                <a:cs typeface="Courier New" panose="02070309020205020404" pitchFamily="49" charset="0"/>
              </a:rPr>
              <a:t>FORK-JOIN</a:t>
            </a:r>
            <a:r>
              <a:rPr lang="en-US" altLang="en-US" sz="2000" b="1" dirty="0">
                <a:latin typeface="Times New Roman" panose="02020603050405020304" pitchFamily="18" charset="0"/>
              </a:rPr>
              <a:t> </a:t>
            </a:r>
            <a:r>
              <a:rPr lang="en-US" altLang="en-US" sz="2000" dirty="0">
                <a:latin typeface="Times New Roman" panose="02020603050405020304" pitchFamily="18" charset="0"/>
              </a:rPr>
              <a:t>constructs have been applied as extensions to FORTRAN and to the UNIX operating system.</a:t>
            </a:r>
          </a:p>
          <a:p>
            <a:pPr eaLnBrk="1" hangingPunct="1">
              <a:buClr>
                <a:schemeClr val="tx1"/>
              </a:buClr>
              <a:buSzPct val="80000"/>
              <a:buFont typeface="Wingdings" panose="05000000000000000000" pitchFamily="2" charset="2"/>
              <a:buChar char="q"/>
            </a:pPr>
            <a:r>
              <a:rPr lang="en-US" altLang="en-US" sz="2000" b="1" dirty="0">
                <a:latin typeface="Times New Roman" panose="02020603050405020304" pitchFamily="18" charset="0"/>
              </a:rPr>
              <a:t>FORK</a:t>
            </a:r>
            <a:r>
              <a:rPr lang="en-US" altLang="en-US" sz="2000" dirty="0">
                <a:latin typeface="Times New Roman" panose="02020603050405020304" pitchFamily="18" charset="0"/>
              </a:rPr>
              <a:t> statement generates one new path for a concurrent process and the concurrent processes use </a:t>
            </a:r>
            <a:r>
              <a:rPr lang="en-US" altLang="en-US" sz="2000" b="1" dirty="0">
                <a:latin typeface="Times New Roman" panose="02020603050405020304" pitchFamily="18" charset="0"/>
              </a:rPr>
              <a:t>JOIN</a:t>
            </a:r>
            <a:r>
              <a:rPr lang="en-US" altLang="en-US" sz="2000" dirty="0">
                <a:latin typeface="Times New Roman" panose="02020603050405020304" pitchFamily="18" charset="0"/>
              </a:rPr>
              <a:t> statements at their ends. When both </a:t>
            </a:r>
            <a:r>
              <a:rPr lang="en-US" altLang="en-US" sz="2000" b="1" dirty="0">
                <a:latin typeface="Times New Roman" panose="02020603050405020304" pitchFamily="18" charset="0"/>
              </a:rPr>
              <a:t>JOIN</a:t>
            </a:r>
            <a:r>
              <a:rPr lang="en-US" altLang="en-US" sz="2000" dirty="0">
                <a:latin typeface="Times New Roman" panose="02020603050405020304" pitchFamily="18" charset="0"/>
              </a:rPr>
              <a:t> statements have been reached, processing continues in a sequential fashion.</a:t>
            </a:r>
          </a:p>
          <a:p>
            <a:pPr eaLnBrk="1" hangingPunct="1">
              <a:buClr>
                <a:schemeClr val="tx1"/>
              </a:buClr>
              <a:buSzPct val="80000"/>
              <a:buFont typeface="Wingdings" panose="05000000000000000000" pitchFamily="2" charset="2"/>
              <a:buChar char="q"/>
            </a:pPr>
            <a:r>
              <a:rPr lang="en-US" altLang="en-US" sz="2000" dirty="0">
                <a:latin typeface="Times New Roman" panose="02020603050405020304" pitchFamily="18" charset="0"/>
              </a:rPr>
              <a:t>For more concurrent processes, additional </a:t>
            </a:r>
            <a:r>
              <a:rPr lang="en-US" altLang="en-US" sz="2000" b="1" dirty="0">
                <a:latin typeface="Times New Roman" panose="02020603050405020304" pitchFamily="18" charset="0"/>
              </a:rPr>
              <a:t>FORK</a:t>
            </a:r>
            <a:r>
              <a:rPr lang="en-US" altLang="en-US" sz="2000" dirty="0">
                <a:latin typeface="Times New Roman" panose="02020603050405020304" pitchFamily="18" charset="0"/>
              </a:rPr>
              <a:t> statements are necessary.</a:t>
            </a:r>
          </a:p>
          <a:p>
            <a:pPr eaLnBrk="1" hangingPunct="1">
              <a:buClr>
                <a:schemeClr val="tx1"/>
              </a:buClr>
              <a:buSzPct val="80000"/>
              <a:buFont typeface="Wingdings" panose="05000000000000000000" pitchFamily="2" charset="2"/>
              <a:buChar char="q"/>
            </a:pPr>
            <a:r>
              <a:rPr lang="en-US" altLang="en-US" sz="2000" dirty="0">
                <a:latin typeface="Times New Roman" panose="02020603050405020304" pitchFamily="18" charset="0"/>
              </a:rPr>
              <a:t>The </a:t>
            </a:r>
            <a:r>
              <a:rPr lang="en-US" altLang="en-US" sz="2000" b="1" dirty="0">
                <a:latin typeface="Times New Roman" panose="02020603050405020304" pitchFamily="18" charset="0"/>
              </a:rPr>
              <a:t>FORK-JOIN</a:t>
            </a:r>
            <a:r>
              <a:rPr lang="en-US" altLang="en-US" sz="2000" dirty="0">
                <a:latin typeface="Times New Roman" panose="02020603050405020304" pitchFamily="18" charset="0"/>
              </a:rPr>
              <a:t> constructs are shown nested in the figure on the next slide.</a:t>
            </a:r>
          </a:p>
        </p:txBody>
      </p:sp>
      <p:sp>
        <p:nvSpPr>
          <p:cNvPr id="15365" name="Rectangle 3">
            <a:extLst>
              <a:ext uri="{FF2B5EF4-FFF2-40B4-BE49-F238E27FC236}">
                <a16:creationId xmlns:a16="http://schemas.microsoft.com/office/drawing/2014/main" id="{301E1020-DB53-4B9B-A3E1-51CB7CAA6674}"/>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a:extLst>
              <a:ext uri="{FF2B5EF4-FFF2-40B4-BE49-F238E27FC236}">
                <a16:creationId xmlns:a16="http://schemas.microsoft.com/office/drawing/2014/main" id="{EF08932F-A93C-4114-ACF0-528D163E772C}"/>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69349C7-32F9-4E90-B89C-44AAFAE2880E}" type="slidenum">
              <a:rPr lang="en-US" altLang="en-US" sz="1000"/>
              <a:pPr>
                <a:spcBef>
                  <a:spcPct val="0"/>
                </a:spcBef>
                <a:buFontTx/>
                <a:buNone/>
              </a:pPr>
              <a:t>40</a:t>
            </a:fld>
            <a:endParaRPr lang="en-US" altLang="en-US" sz="1000"/>
          </a:p>
        </p:txBody>
      </p:sp>
      <p:sp>
        <p:nvSpPr>
          <p:cNvPr id="106500" name="Rectangle 3">
            <a:extLst>
              <a:ext uri="{FF2B5EF4-FFF2-40B4-BE49-F238E27FC236}">
                <a16:creationId xmlns:a16="http://schemas.microsoft.com/office/drawing/2014/main" id="{E93FDB9F-C21C-40E2-B88F-76568980D06B}"/>
              </a:ext>
            </a:extLst>
          </p:cNvPr>
          <p:cNvSpPr>
            <a:spLocks noGrp="1" noChangeArrowheads="1"/>
          </p:cNvSpPr>
          <p:nvPr>
            <p:ph type="title" idx="4294967295"/>
          </p:nvPr>
        </p:nvSpPr>
        <p:spPr>
          <a:xfrm>
            <a:off x="1752600" y="448468"/>
            <a:ext cx="4876800" cy="563563"/>
          </a:xfrm>
        </p:spPr>
        <p:txBody>
          <a:bodyPr/>
          <a:lstStyle/>
          <a:p>
            <a:pPr eaLnBrk="1" hangingPunct="1"/>
            <a:r>
              <a:rPr lang="en-US" altLang="en-US" sz="2700" b="1" dirty="0" err="1"/>
              <a:t>pthread_cond_broadcast</a:t>
            </a:r>
            <a:endParaRPr lang="en-US" altLang="en-US" sz="2700" b="1" dirty="0"/>
          </a:p>
        </p:txBody>
      </p:sp>
      <p:sp>
        <p:nvSpPr>
          <p:cNvPr id="106501" name="Rectangle 4">
            <a:extLst>
              <a:ext uri="{FF2B5EF4-FFF2-40B4-BE49-F238E27FC236}">
                <a16:creationId xmlns:a16="http://schemas.microsoft.com/office/drawing/2014/main" id="{166BA032-6BA6-416B-A995-270E595600D2}"/>
              </a:ext>
            </a:extLst>
          </p:cNvPr>
          <p:cNvSpPr>
            <a:spLocks noGrp="1" noChangeArrowheads="1"/>
          </p:cNvSpPr>
          <p:nvPr>
            <p:ph type="body" idx="4294967295"/>
          </p:nvPr>
        </p:nvSpPr>
        <p:spPr>
          <a:xfrm>
            <a:off x="0" y="1447800"/>
            <a:ext cx="3962400" cy="1447800"/>
          </a:xfrm>
          <a:solidFill>
            <a:schemeClr val="bg1"/>
          </a:solidFill>
          <a:ln>
            <a:solidFill>
              <a:schemeClr val="tx1"/>
            </a:solidFill>
            <a:miter lim="800000"/>
            <a:headEnd/>
            <a:tailEnd/>
          </a:ln>
        </p:spPr>
        <p:txBody>
          <a:bodyPr/>
          <a:lstStyle/>
          <a:p>
            <a:pPr marL="0" indent="0" eaLnBrk="1" hangingPunct="1">
              <a:buFontTx/>
              <a:buNone/>
            </a:pPr>
            <a:r>
              <a:rPr lang="en-US" altLang="en-US" sz="1600" b="1" dirty="0">
                <a:latin typeface="Times New Roman" panose="02020603050405020304" pitchFamily="18" charset="0"/>
              </a:rPr>
              <a:t>int </a:t>
            </a:r>
            <a:r>
              <a:rPr lang="en-US" altLang="en-US" sz="1600" b="1" dirty="0" err="1">
                <a:latin typeface="Times New Roman" panose="02020603050405020304" pitchFamily="18" charset="0"/>
              </a:rPr>
              <a:t>pthread_cond_broadcast</a:t>
            </a:r>
            <a:r>
              <a:rPr lang="en-US" altLang="en-US" sz="1600" b="1" dirty="0">
                <a:latin typeface="Times New Roman" panose="02020603050405020304" pitchFamily="18" charset="0"/>
              </a:rPr>
              <a:t>( </a:t>
            </a:r>
            <a:r>
              <a:rPr lang="en-US" altLang="en-US" sz="1600" b="1" dirty="0" err="1">
                <a:latin typeface="Times New Roman" panose="02020603050405020304" pitchFamily="18" charset="0"/>
              </a:rPr>
              <a:t>cond</a:t>
            </a:r>
            <a:r>
              <a:rPr lang="en-US" altLang="en-US" sz="1600" b="1" dirty="0">
                <a:latin typeface="Times New Roman" panose="02020603050405020304" pitchFamily="18" charset="0"/>
              </a:rPr>
              <a:t> );</a:t>
            </a:r>
          </a:p>
          <a:p>
            <a:pPr marL="0" indent="0" eaLnBrk="1" hangingPunct="1">
              <a:buFontTx/>
              <a:buNone/>
            </a:pPr>
            <a:endParaRPr lang="en-US" altLang="en-US" sz="1600" dirty="0">
              <a:latin typeface="Times New Roman" panose="02020603050405020304" pitchFamily="18" charset="0"/>
            </a:endParaRPr>
          </a:p>
          <a:p>
            <a:pPr marL="246063" lvl="1" indent="-244475" eaLnBrk="1" hangingPunct="1">
              <a:buFontTx/>
              <a:buNone/>
            </a:pPr>
            <a:r>
              <a:rPr lang="en-US" altLang="en-US" sz="1600" b="1" dirty="0" err="1">
                <a:latin typeface="Times New Roman" panose="02020603050405020304" pitchFamily="18" charset="0"/>
              </a:rPr>
              <a:t>pthread_cond_t</a:t>
            </a:r>
            <a:r>
              <a:rPr lang="en-US" altLang="en-US" sz="1600" b="1" dirty="0">
                <a:latin typeface="Times New Roman" panose="02020603050405020304" pitchFamily="18" charset="0"/>
              </a:rPr>
              <a:t> *</a:t>
            </a:r>
            <a:r>
              <a:rPr lang="en-US" altLang="en-US" sz="1600" b="1" dirty="0" err="1">
                <a:latin typeface="Times New Roman" panose="02020603050405020304" pitchFamily="18" charset="0"/>
              </a:rPr>
              <a:t>cond</a:t>
            </a:r>
            <a:endParaRPr lang="en-US" altLang="en-US" sz="1600" b="1" dirty="0">
              <a:latin typeface="Times New Roman" panose="02020603050405020304" pitchFamily="18" charset="0"/>
            </a:endParaRPr>
          </a:p>
          <a:p>
            <a:pPr marL="571500" lvl="2" indent="-323850" eaLnBrk="1" hangingPunct="1">
              <a:buFontTx/>
              <a:buNone/>
            </a:pPr>
            <a:r>
              <a:rPr lang="en-US" altLang="en-US" dirty="0">
                <a:latin typeface="Times New Roman" panose="02020603050405020304" pitchFamily="18" charset="0"/>
              </a:rPr>
              <a:t>condition variable to signal</a:t>
            </a:r>
          </a:p>
        </p:txBody>
      </p:sp>
      <p:sp>
        <p:nvSpPr>
          <p:cNvPr id="106502" name="Rectangle 5">
            <a:extLst>
              <a:ext uri="{FF2B5EF4-FFF2-40B4-BE49-F238E27FC236}">
                <a16:creationId xmlns:a16="http://schemas.microsoft.com/office/drawing/2014/main" id="{139C806C-4E9F-4A98-8391-63F3A924D4C3}"/>
              </a:ext>
            </a:extLst>
          </p:cNvPr>
          <p:cNvSpPr>
            <a:spLocks noChangeArrowheads="1"/>
          </p:cNvSpPr>
          <p:nvPr/>
        </p:nvSpPr>
        <p:spPr bwMode="auto">
          <a:xfrm>
            <a:off x="4572000" y="1371600"/>
            <a:ext cx="449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chemeClr val="tx1"/>
                </a:solidFill>
                <a:latin typeface="Arial" panose="020B0604020202020204" pitchFamily="34" charset="0"/>
              </a:defRPr>
            </a:lvl1pPr>
            <a:lvl2pPr marL="590550" indent="-2444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Wake all threads waiting on condition variable</a:t>
            </a:r>
          </a:p>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If no threads waiting, no action taken</a:t>
            </a:r>
          </a:p>
          <a:p>
            <a:pPr lvl="1"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Broadcast is not saved for future threads</a:t>
            </a:r>
          </a:p>
          <a:p>
            <a:pPr eaLnBrk="1" hangingPunct="1">
              <a:buClr>
                <a:srgbClr val="000099"/>
              </a:buClr>
              <a:buSzPct val="80000"/>
              <a:buFont typeface="Wingdings" panose="05000000000000000000" pitchFamily="2" charset="2"/>
              <a:buChar char="q"/>
            </a:pPr>
            <a:r>
              <a:rPr lang="en-US" altLang="en-US" sz="1800">
                <a:latin typeface="Times New Roman" panose="02020603050405020304" pitchFamily="18" charset="0"/>
              </a:rPr>
              <a:t>Signaling thread need not have mutex</a:t>
            </a:r>
          </a:p>
        </p:txBody>
      </p:sp>
      <p:sp>
        <p:nvSpPr>
          <p:cNvPr id="291846" name="Text Box 6">
            <a:extLst>
              <a:ext uri="{FF2B5EF4-FFF2-40B4-BE49-F238E27FC236}">
                <a16:creationId xmlns:a16="http://schemas.microsoft.com/office/drawing/2014/main" id="{32555C5E-4D9F-4A8C-80F9-05AE03E1EC9D}"/>
              </a:ext>
            </a:extLst>
          </p:cNvPr>
          <p:cNvSpPr txBox="1">
            <a:spLocks noChangeArrowheads="1"/>
          </p:cNvSpPr>
          <p:nvPr/>
        </p:nvSpPr>
        <p:spPr bwMode="auto">
          <a:xfrm>
            <a:off x="6019800" y="3048000"/>
            <a:ext cx="2667000" cy="349250"/>
          </a:xfrm>
          <a:prstGeom prst="rect">
            <a:avLst/>
          </a:prstGeom>
          <a:solidFill>
            <a:srgbClr val="FFCC00"/>
          </a:solidFill>
          <a:ln w="12700">
            <a:solidFill>
              <a:schemeClr val="tx1"/>
            </a:solidFill>
            <a:miter lim="800000"/>
            <a:headEnd type="none" w="sm" len="sm"/>
            <a:tailEnd type="none" w="sm" len="sm"/>
          </a:ln>
          <a:effectLst/>
        </p:spPr>
        <p:txBody>
          <a:bodyPr>
            <a:spAutoFit/>
          </a:bodyPr>
          <a:lstStyle/>
          <a:p>
            <a:pPr>
              <a:defRPr/>
            </a:pPr>
            <a:r>
              <a:rPr lang="en-US" sz="1600" b="1">
                <a:effectLst>
                  <a:outerShdw blurRad="38100" dist="38100" dir="2700000" algn="tl">
                    <a:srgbClr val="FFFFFF"/>
                  </a:outerShdw>
                </a:effectLst>
                <a:latin typeface="Times New Roman" charset="0"/>
              </a:rPr>
              <a:t>EINVAL  - cond is invalid</a:t>
            </a:r>
          </a:p>
        </p:txBody>
      </p:sp>
      <p:sp>
        <p:nvSpPr>
          <p:cNvPr id="106504" name="Rectangle 7">
            <a:extLst>
              <a:ext uri="{FF2B5EF4-FFF2-40B4-BE49-F238E27FC236}">
                <a16:creationId xmlns:a16="http://schemas.microsoft.com/office/drawing/2014/main" id="{BD598C81-C357-401E-859E-017C86777BA8}"/>
              </a:ext>
            </a:extLst>
          </p:cNvPr>
          <p:cNvSpPr>
            <a:spLocks noChangeArrowheads="1"/>
          </p:cNvSpPr>
          <p:nvPr/>
        </p:nvSpPr>
        <p:spPr bwMode="auto">
          <a:xfrm>
            <a:off x="1524000" y="4114800"/>
            <a:ext cx="6858000" cy="58102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dirty="0">
                <a:latin typeface="Times New Roman" panose="02020603050405020304" pitchFamily="18" charset="0"/>
              </a:rPr>
              <a:t>Each thread waiting on the condition variable will be signaled and, in turn, as the mutex becomes available, return from the </a:t>
            </a:r>
            <a:r>
              <a:rPr lang="en-US" altLang="en-US" sz="1600" b="1" dirty="0" err="1">
                <a:latin typeface="Times New Roman" panose="02020603050405020304" pitchFamily="18" charset="0"/>
              </a:rPr>
              <a:t>pthread_cond_wait</a:t>
            </a:r>
            <a:r>
              <a:rPr lang="en-US" altLang="en-US" sz="1600" b="1" dirty="0">
                <a:latin typeface="Times New Roman" panose="02020603050405020304" pitchFamily="18" charset="0"/>
              </a:rPr>
              <a:t> call.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a:extLst>
              <a:ext uri="{FF2B5EF4-FFF2-40B4-BE49-F238E27FC236}">
                <a16:creationId xmlns:a16="http://schemas.microsoft.com/office/drawing/2014/main" id="{D4BE98B7-7ED5-4299-A57E-BFC7266F20BF}"/>
              </a:ext>
            </a:extLst>
          </p:cNvPr>
          <p:cNvSpPr>
            <a:spLocks noGrp="1" noChangeArrowheads="1"/>
          </p:cNvSpPr>
          <p:nvPr>
            <p:ph idx="1"/>
          </p:nvPr>
        </p:nvSpPr>
        <p:spPr>
          <a:xfrm>
            <a:off x="457200" y="1600200"/>
            <a:ext cx="8229600" cy="4525963"/>
          </a:xfrm>
        </p:spPr>
        <p:txBody>
          <a:bodyPr wrap="square" anchor="t">
            <a:normAutofit/>
          </a:bodyPr>
          <a:lstStyle/>
          <a:p>
            <a:pPr eaLnBrk="1" hangingPunct="1">
              <a:buFontTx/>
              <a:buNone/>
            </a:pPr>
            <a:r>
              <a:rPr lang="en-US" altLang="en-US" b="1" dirty="0"/>
              <a:t>3) Programming with OpenMP</a:t>
            </a:r>
          </a:p>
          <a:p>
            <a:pPr eaLnBrk="1" hangingPunct="1">
              <a:buFontTx/>
              <a:buNone/>
            </a:pPr>
            <a:endParaRPr lang="en-US" altLang="en-US" b="1" dirty="0"/>
          </a:p>
          <a:p>
            <a:pPr eaLnBrk="1" hangingPunct="1">
              <a:buFontTx/>
              <a:buNone/>
            </a:pPr>
            <a:r>
              <a:rPr lang="en-US" altLang="en-US" b="1" dirty="0"/>
              <a:t>- </a:t>
            </a:r>
            <a:r>
              <a:rPr lang="en-US" altLang="en-US" dirty="0"/>
              <a:t>Thread serial code with basic OpenMP pragmas </a:t>
            </a:r>
          </a:p>
          <a:p>
            <a:pPr eaLnBrk="1" hangingPunct="1">
              <a:buFontTx/>
              <a:buNone/>
            </a:pPr>
            <a:r>
              <a:rPr lang="en-US" altLang="en-US" dirty="0"/>
              <a:t>- Use OpenMP synchronization pragmas to coordinate thread execution and memory access</a:t>
            </a:r>
          </a:p>
          <a:p>
            <a:pPr lvl="2" eaLnBrk="1" hangingPunct="1">
              <a:buFontTx/>
              <a:buNone/>
            </a:pPr>
            <a:endParaRPr lang="en-US" altLang="en-US" sz="2000" b="1" dirty="0"/>
          </a:p>
        </p:txBody>
      </p:sp>
      <p:sp>
        <p:nvSpPr>
          <p:cNvPr id="107523" name="Slide Number Placeholder 5">
            <a:extLst>
              <a:ext uri="{FF2B5EF4-FFF2-40B4-BE49-F238E27FC236}">
                <a16:creationId xmlns:a16="http://schemas.microsoft.com/office/drawing/2014/main" id="{5E7D1F48-59F2-4379-916A-EE59F18510B3}"/>
              </a:ext>
            </a:extLst>
          </p:cNvPr>
          <p:cNvSpPr>
            <a:spLocks noGrp="1"/>
          </p:cNvSpPr>
          <p:nvPr>
            <p:ph type="sldNum" sz="quarter" idx="11"/>
          </p:nvPr>
        </p:nvSpPr>
        <p:spPr>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4FFE654D-D505-4715-8B52-13904A1CDA1C}" type="slidenum">
              <a:rPr lang="en-US" altLang="en-US" sz="1400"/>
              <a:pPr>
                <a:spcBef>
                  <a:spcPct val="0"/>
                </a:spcBef>
                <a:spcAft>
                  <a:spcPts val="600"/>
                </a:spcAft>
                <a:buFontTx/>
                <a:buNone/>
              </a:pPr>
              <a:t>41</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a:extLst>
              <a:ext uri="{FF2B5EF4-FFF2-40B4-BE49-F238E27FC236}">
                <a16:creationId xmlns:a16="http://schemas.microsoft.com/office/drawing/2014/main" id="{4929C84B-6670-4AC8-AD4E-7243AE4D0F58}"/>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5FDCF77-F0D7-46B0-AFBB-748EEAD4DAA2}" type="slidenum">
              <a:rPr lang="en-US" altLang="en-US" sz="1000"/>
              <a:pPr>
                <a:spcBef>
                  <a:spcPct val="0"/>
                </a:spcBef>
                <a:buFontTx/>
                <a:buNone/>
              </a:pPr>
              <a:t>42</a:t>
            </a:fld>
            <a:endParaRPr lang="en-US" altLang="en-US" sz="1000"/>
          </a:p>
        </p:txBody>
      </p:sp>
      <p:sp>
        <p:nvSpPr>
          <p:cNvPr id="108548" name="Rectangle 2">
            <a:extLst>
              <a:ext uri="{FF2B5EF4-FFF2-40B4-BE49-F238E27FC236}">
                <a16:creationId xmlns:a16="http://schemas.microsoft.com/office/drawing/2014/main" id="{A7490B44-08E5-4EF3-BF13-BFB10C84D088}"/>
              </a:ext>
            </a:extLst>
          </p:cNvPr>
          <p:cNvSpPr>
            <a:spLocks noGrp="1" noChangeArrowheads="1"/>
          </p:cNvSpPr>
          <p:nvPr>
            <p:ph type="title" idx="4294967295"/>
          </p:nvPr>
        </p:nvSpPr>
        <p:spPr>
          <a:xfrm>
            <a:off x="609600" y="990600"/>
            <a:ext cx="5715000" cy="487363"/>
          </a:xfrm>
        </p:spPr>
        <p:txBody>
          <a:bodyPr/>
          <a:lstStyle/>
          <a:p>
            <a:pPr eaLnBrk="1" hangingPunct="1"/>
            <a:r>
              <a:rPr lang="en-US" altLang="en-US" b="1" dirty="0"/>
              <a:t>What Is OpenMP (or </a:t>
            </a:r>
            <a:r>
              <a:rPr lang="en-MY" dirty="0"/>
              <a:t>Open Multi-Processing)</a:t>
            </a:r>
            <a:r>
              <a:rPr lang="en-US" altLang="en-US" b="1" dirty="0"/>
              <a:t>?</a:t>
            </a:r>
          </a:p>
        </p:txBody>
      </p:sp>
      <p:sp>
        <p:nvSpPr>
          <p:cNvPr id="108549" name="Rectangle 3">
            <a:extLst>
              <a:ext uri="{FF2B5EF4-FFF2-40B4-BE49-F238E27FC236}">
                <a16:creationId xmlns:a16="http://schemas.microsoft.com/office/drawing/2014/main" id="{8AE4DFB6-BB8E-4A8B-B9CE-4DE517D1FB62}"/>
              </a:ext>
            </a:extLst>
          </p:cNvPr>
          <p:cNvSpPr>
            <a:spLocks noGrp="1" noChangeArrowheads="1"/>
          </p:cNvSpPr>
          <p:nvPr>
            <p:ph type="body" idx="4294967295"/>
          </p:nvPr>
        </p:nvSpPr>
        <p:spPr>
          <a:xfrm>
            <a:off x="533400" y="1524000"/>
            <a:ext cx="5486400" cy="1752600"/>
          </a:xfrm>
        </p:spPr>
        <p:txBody>
          <a:bodyPr/>
          <a:lstStyle/>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Compiler directives for multithreaded programming</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Easy to create threaded Fortran and C/C++ codes</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Supports data parallelism model</a:t>
            </a:r>
          </a:p>
          <a:p>
            <a:pPr marL="231775" indent="-231775" eaLnBrk="1" hangingPunct="1">
              <a:buClr>
                <a:srgbClr val="000099"/>
              </a:buClr>
              <a:buSzPct val="80000"/>
              <a:buFont typeface="Wingdings" panose="05000000000000000000" pitchFamily="2" charset="2"/>
              <a:buChar char="q"/>
            </a:pPr>
            <a:r>
              <a:rPr lang="en-US" altLang="en-US" sz="2000" dirty="0">
                <a:latin typeface="Times New Roman" panose="02020603050405020304" pitchFamily="18" charset="0"/>
              </a:rPr>
              <a:t>Incremental parallelism</a:t>
            </a:r>
          </a:p>
          <a:p>
            <a:pPr marL="590550" lvl="1" indent="-2444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Combines serial and parallel code in single source</a:t>
            </a:r>
          </a:p>
        </p:txBody>
      </p:sp>
      <p:sp>
        <p:nvSpPr>
          <p:cNvPr id="108550" name="Rectangle 4">
            <a:extLst>
              <a:ext uri="{FF2B5EF4-FFF2-40B4-BE49-F238E27FC236}">
                <a16:creationId xmlns:a16="http://schemas.microsoft.com/office/drawing/2014/main" id="{C716822B-50F3-4443-97A3-24A930A7A8A6}"/>
              </a:ext>
            </a:extLst>
          </p:cNvPr>
          <p:cNvSpPr>
            <a:spLocks noChangeArrowheads="1"/>
          </p:cNvSpPr>
          <p:nvPr/>
        </p:nvSpPr>
        <p:spPr bwMode="auto">
          <a:xfrm>
            <a:off x="3711146" y="304800"/>
            <a:ext cx="3048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chemeClr val="tx2"/>
                </a:solidFill>
                <a:latin typeface="Times New Roman" panose="02020603050405020304" pitchFamily="18" charset="0"/>
              </a:rPr>
              <a:t>OpenMP</a:t>
            </a:r>
          </a:p>
        </p:txBody>
      </p:sp>
      <p:sp>
        <p:nvSpPr>
          <p:cNvPr id="108551" name="Rectangle 5">
            <a:extLst>
              <a:ext uri="{FF2B5EF4-FFF2-40B4-BE49-F238E27FC236}">
                <a16:creationId xmlns:a16="http://schemas.microsoft.com/office/drawing/2014/main" id="{ABD5DD79-6A1A-4C39-88F3-C836560B9C4F}"/>
              </a:ext>
            </a:extLst>
          </p:cNvPr>
          <p:cNvSpPr>
            <a:spLocks noChangeArrowheads="1"/>
          </p:cNvSpPr>
          <p:nvPr/>
        </p:nvSpPr>
        <p:spPr bwMode="auto">
          <a:xfrm>
            <a:off x="533400" y="3962400"/>
            <a:ext cx="8305800" cy="150812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Incremental parallelism is when you can modify only a portion of the code to test for better performance in parallel, then move on to another position in the code to test.  Explicit threading models require a change to all parts of the code affected by the threading.</a:t>
            </a:r>
          </a:p>
          <a:p>
            <a:pPr eaLnBrk="1" hangingPunct="1">
              <a:lnSpc>
                <a:spcPct val="80000"/>
              </a:lnSpc>
              <a:buClr>
                <a:srgbClr val="000099"/>
              </a:buClr>
              <a:buSzPct val="80000"/>
              <a:buFont typeface="Wingdings" panose="05000000000000000000" pitchFamily="2" charset="2"/>
              <a:buChar char="q"/>
            </a:pPr>
            <a:r>
              <a:rPr lang="en-US" altLang="en-US" sz="1600" b="1" dirty="0">
                <a:latin typeface="Times New Roman" panose="02020603050405020304" pitchFamily="18" charset="0"/>
              </a:rPr>
              <a:t>Serial code can be “retrieved” by not compiling with the OpenMP options turned on.  Assuming that there were no drastic changes required to get the code into a state that could be parallelized.</a:t>
            </a:r>
          </a:p>
        </p:txBody>
      </p:sp>
      <p:sp>
        <p:nvSpPr>
          <p:cNvPr id="108552" name="Rectangle 6">
            <a:extLst>
              <a:ext uri="{FF2B5EF4-FFF2-40B4-BE49-F238E27FC236}">
                <a16:creationId xmlns:a16="http://schemas.microsoft.com/office/drawing/2014/main" id="{A2217521-285B-4A2D-85B8-FFA53E77A99F}"/>
              </a:ext>
            </a:extLst>
          </p:cNvPr>
          <p:cNvSpPr>
            <a:spLocks noChangeArrowheads="1"/>
          </p:cNvSpPr>
          <p:nvPr/>
        </p:nvSpPr>
        <p:spPr bwMode="auto">
          <a:xfrm>
            <a:off x="6629400" y="5715000"/>
            <a:ext cx="21621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400" b="1">
                <a:solidFill>
                  <a:srgbClr val="000000"/>
                </a:solidFill>
              </a:rPr>
              <a:t>http://www.openmp.org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a:extLst>
              <a:ext uri="{FF2B5EF4-FFF2-40B4-BE49-F238E27FC236}">
                <a16:creationId xmlns:a16="http://schemas.microsoft.com/office/drawing/2014/main" id="{F89E7E41-63D8-470F-A21B-C790909621EA}"/>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9326E84-DA95-42F9-8FD9-04C4BAAD359D}" type="slidenum">
              <a:rPr lang="en-US" altLang="en-US" sz="1000"/>
              <a:pPr>
                <a:spcBef>
                  <a:spcPct val="0"/>
                </a:spcBef>
                <a:buFontTx/>
                <a:buNone/>
              </a:pPr>
              <a:t>43</a:t>
            </a:fld>
            <a:endParaRPr lang="en-US" altLang="en-US" sz="1000"/>
          </a:p>
        </p:txBody>
      </p:sp>
      <p:sp>
        <p:nvSpPr>
          <p:cNvPr id="110596" name="Rectangle 2">
            <a:extLst>
              <a:ext uri="{FF2B5EF4-FFF2-40B4-BE49-F238E27FC236}">
                <a16:creationId xmlns:a16="http://schemas.microsoft.com/office/drawing/2014/main" id="{601C0237-E808-4979-9A3C-B83E2AF984A9}"/>
              </a:ext>
            </a:extLst>
          </p:cNvPr>
          <p:cNvSpPr>
            <a:spLocks noGrp="1" noChangeArrowheads="1"/>
          </p:cNvSpPr>
          <p:nvPr>
            <p:ph type="title" idx="4294967295"/>
          </p:nvPr>
        </p:nvSpPr>
        <p:spPr>
          <a:xfrm>
            <a:off x="0" y="914400"/>
            <a:ext cx="5257800" cy="457200"/>
          </a:xfrm>
        </p:spPr>
        <p:txBody>
          <a:bodyPr/>
          <a:lstStyle/>
          <a:p>
            <a:pPr eaLnBrk="1" hangingPunct="1"/>
            <a:r>
              <a:rPr lang="en-US" altLang="en-US" sz="2700" b="1"/>
              <a:t>OpenMP* Architecture</a:t>
            </a:r>
          </a:p>
        </p:txBody>
      </p:sp>
      <p:sp>
        <p:nvSpPr>
          <p:cNvPr id="110597" name="Rectangle 3">
            <a:extLst>
              <a:ext uri="{FF2B5EF4-FFF2-40B4-BE49-F238E27FC236}">
                <a16:creationId xmlns:a16="http://schemas.microsoft.com/office/drawing/2014/main" id="{32EFDBA0-E7FA-427C-886C-4EA56C81598D}"/>
              </a:ext>
            </a:extLst>
          </p:cNvPr>
          <p:cNvSpPr>
            <a:spLocks noGrp="1" noChangeArrowheads="1"/>
          </p:cNvSpPr>
          <p:nvPr>
            <p:ph type="body" idx="4294967295"/>
          </p:nvPr>
        </p:nvSpPr>
        <p:spPr>
          <a:xfrm>
            <a:off x="381000" y="1752600"/>
            <a:ext cx="8458200" cy="2971800"/>
          </a:xfrm>
        </p:spPr>
        <p:txBody>
          <a:bodyPr/>
          <a:lstStyle/>
          <a:p>
            <a:pPr marL="0" indent="2317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Fork-join model 		// execution model of thread in OpenMP parallel regions</a:t>
            </a:r>
          </a:p>
          <a:p>
            <a:pPr marL="0" indent="2317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Work-sharing constructs		// for the pragmas and directives</a:t>
            </a:r>
          </a:p>
          <a:p>
            <a:pPr marL="0" indent="2317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Data environment constructs	// for the pragmas and directives</a:t>
            </a:r>
          </a:p>
          <a:p>
            <a:pPr marL="0" indent="2317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Synchronization constructs 	// for the pragmas and directives</a:t>
            </a:r>
          </a:p>
          <a:p>
            <a:pPr marL="0" indent="231775" eaLnBrk="1" hangingPunct="1">
              <a:buClr>
                <a:srgbClr val="000099"/>
              </a:buClr>
              <a:buSzPct val="80000"/>
              <a:buFont typeface="Wingdings" panose="05000000000000000000" pitchFamily="2" charset="2"/>
              <a:buChar char="q"/>
            </a:pPr>
            <a:r>
              <a:rPr lang="en-US" altLang="en-US" sz="1800" dirty="0">
                <a:latin typeface="Times New Roman" panose="02020603050405020304" pitchFamily="18" charset="0"/>
              </a:rPr>
              <a:t>Extensive Application Program Interface (API) for finer control	</a:t>
            </a:r>
          </a:p>
          <a:p>
            <a:pPr marL="0" indent="231775" eaLnBrk="1" hangingPunct="1">
              <a:buClr>
                <a:srgbClr val="000099"/>
              </a:buClr>
              <a:buSzPct val="80000"/>
              <a:buFontTx/>
              <a:buNone/>
            </a:pPr>
            <a:r>
              <a:rPr lang="en-US" altLang="en-US" sz="1800" dirty="0">
                <a:latin typeface="Times New Roman" panose="02020603050405020304" pitchFamily="18" charset="0"/>
              </a:rPr>
              <a:t>				// for the pragmas and directives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4">
            <a:extLst>
              <a:ext uri="{FF2B5EF4-FFF2-40B4-BE49-F238E27FC236}">
                <a16:creationId xmlns:a16="http://schemas.microsoft.com/office/drawing/2014/main" id="{1C9A5DAA-2880-4194-A421-AC34E4A48356}"/>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08ED0BC-97DF-44C7-AE46-9153DA83B846}" type="slidenum">
              <a:rPr lang="en-US" altLang="en-US" sz="1000"/>
              <a:pPr>
                <a:spcBef>
                  <a:spcPct val="0"/>
                </a:spcBef>
                <a:buFontTx/>
                <a:buNone/>
              </a:pPr>
              <a:t>44</a:t>
            </a:fld>
            <a:endParaRPr lang="en-US" altLang="en-US" sz="1000"/>
          </a:p>
        </p:txBody>
      </p:sp>
      <p:sp>
        <p:nvSpPr>
          <p:cNvPr id="112644" name="Rectangle 2">
            <a:extLst>
              <a:ext uri="{FF2B5EF4-FFF2-40B4-BE49-F238E27FC236}">
                <a16:creationId xmlns:a16="http://schemas.microsoft.com/office/drawing/2014/main" id="{7A513294-E3DC-46D1-8379-01F6ECE0A582}"/>
              </a:ext>
            </a:extLst>
          </p:cNvPr>
          <p:cNvSpPr>
            <a:spLocks noGrp="1" noChangeArrowheads="1"/>
          </p:cNvSpPr>
          <p:nvPr>
            <p:ph type="title" idx="4294967295"/>
          </p:nvPr>
        </p:nvSpPr>
        <p:spPr>
          <a:xfrm>
            <a:off x="1812496" y="446087"/>
            <a:ext cx="5486400" cy="639763"/>
          </a:xfrm>
        </p:spPr>
        <p:txBody>
          <a:bodyPr/>
          <a:lstStyle/>
          <a:p>
            <a:pPr eaLnBrk="1" hangingPunct="1"/>
            <a:r>
              <a:rPr lang="en-US" altLang="en-US" sz="2700" b="1" dirty="0"/>
              <a:t>Programming Model </a:t>
            </a:r>
          </a:p>
        </p:txBody>
      </p:sp>
      <p:sp>
        <p:nvSpPr>
          <p:cNvPr id="112645" name="Rectangle 3">
            <a:extLst>
              <a:ext uri="{FF2B5EF4-FFF2-40B4-BE49-F238E27FC236}">
                <a16:creationId xmlns:a16="http://schemas.microsoft.com/office/drawing/2014/main" id="{234B2F56-AA4C-4D70-B9CE-26515F45E1BE}"/>
              </a:ext>
            </a:extLst>
          </p:cNvPr>
          <p:cNvSpPr>
            <a:spLocks noChangeArrowheads="1"/>
          </p:cNvSpPr>
          <p:nvPr/>
        </p:nvSpPr>
        <p:spPr bwMode="auto">
          <a:xfrm>
            <a:off x="457200" y="1447800"/>
            <a:ext cx="845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spcBef>
                <a:spcPct val="20000"/>
              </a:spcBef>
              <a:buChar char="•"/>
              <a:defRPr sz="3200">
                <a:solidFill>
                  <a:schemeClr val="tx1"/>
                </a:solidFill>
                <a:latin typeface="Arial" panose="020B0604020202020204" pitchFamily="34" charset="0"/>
              </a:defRPr>
            </a:lvl1pPr>
            <a:lvl2pPr marL="685800" indent="-2286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4000"/>
              </a:lnSpc>
              <a:spcBef>
                <a:spcPct val="30000"/>
              </a:spcBef>
              <a:buFontTx/>
              <a:buNone/>
            </a:pPr>
            <a:r>
              <a:rPr lang="en-US" altLang="en-US" sz="2000" b="1">
                <a:latin typeface="Times New Roman" panose="02020603050405020304" pitchFamily="18" charset="0"/>
              </a:rPr>
              <a:t>Fork-join parallelism: </a:t>
            </a:r>
          </a:p>
          <a:p>
            <a:pPr lvl="1" eaLnBrk="1" hangingPunct="1">
              <a:lnSpc>
                <a:spcPct val="94000"/>
              </a:lnSpc>
              <a:spcBef>
                <a:spcPct val="30000"/>
              </a:spcBef>
              <a:buClr>
                <a:srgbClr val="003399"/>
              </a:buClr>
              <a:buSzPct val="80000"/>
              <a:buFont typeface="Wingdings" panose="05000000000000000000" pitchFamily="2" charset="2"/>
              <a:buChar char="q"/>
            </a:pPr>
            <a:r>
              <a:rPr lang="en-US" altLang="en-US" sz="1800" b="1">
                <a:solidFill>
                  <a:srgbClr val="FF0000"/>
                </a:solidFill>
                <a:latin typeface="Times New Roman" panose="02020603050405020304" pitchFamily="18" charset="0"/>
              </a:rPr>
              <a:t>Master thread</a:t>
            </a:r>
            <a:r>
              <a:rPr lang="en-US" altLang="en-US" sz="1800" b="1">
                <a:latin typeface="Times New Roman" panose="02020603050405020304" pitchFamily="18" charset="0"/>
              </a:rPr>
              <a:t> spawns a </a:t>
            </a:r>
            <a:r>
              <a:rPr lang="en-US" altLang="en-US" sz="1800" b="1">
                <a:solidFill>
                  <a:srgbClr val="FF0000"/>
                </a:solidFill>
                <a:latin typeface="Times New Roman" panose="02020603050405020304" pitchFamily="18" charset="0"/>
              </a:rPr>
              <a:t>team of threads</a:t>
            </a:r>
            <a:r>
              <a:rPr lang="en-US" altLang="en-US" sz="1800" b="1">
                <a:latin typeface="Times New Roman" panose="02020603050405020304" pitchFamily="18" charset="0"/>
              </a:rPr>
              <a:t> as needed</a:t>
            </a:r>
          </a:p>
          <a:p>
            <a:pPr lvl="1" eaLnBrk="1" hangingPunct="1">
              <a:lnSpc>
                <a:spcPct val="94000"/>
              </a:lnSpc>
              <a:spcBef>
                <a:spcPct val="50000"/>
              </a:spcBef>
              <a:buClr>
                <a:srgbClr val="003399"/>
              </a:buClr>
              <a:buSzPct val="80000"/>
              <a:buFont typeface="Wingdings" panose="05000000000000000000" pitchFamily="2" charset="2"/>
              <a:buChar char="q"/>
            </a:pPr>
            <a:r>
              <a:rPr lang="en-US" altLang="en-US" sz="1800" b="1">
                <a:latin typeface="Times New Roman" panose="02020603050405020304" pitchFamily="18" charset="0"/>
              </a:rPr>
              <a:t>Parallelism is added incrementally: the sequential program evolves into a parallel program</a:t>
            </a:r>
          </a:p>
        </p:txBody>
      </p:sp>
      <p:sp>
        <p:nvSpPr>
          <p:cNvPr id="112646" name="Rectangle 4">
            <a:extLst>
              <a:ext uri="{FF2B5EF4-FFF2-40B4-BE49-F238E27FC236}">
                <a16:creationId xmlns:a16="http://schemas.microsoft.com/office/drawing/2014/main" id="{5F9C9F10-9087-47C6-9C99-76DEF56CAEF3}"/>
              </a:ext>
            </a:extLst>
          </p:cNvPr>
          <p:cNvSpPr>
            <a:spLocks noChangeArrowheads="1"/>
          </p:cNvSpPr>
          <p:nvPr/>
        </p:nvSpPr>
        <p:spPr bwMode="auto">
          <a:xfrm>
            <a:off x="6477000" y="3581400"/>
            <a:ext cx="1524000" cy="1981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2647" name="Rectangle 5">
            <a:extLst>
              <a:ext uri="{FF2B5EF4-FFF2-40B4-BE49-F238E27FC236}">
                <a16:creationId xmlns:a16="http://schemas.microsoft.com/office/drawing/2014/main" id="{D367D0D7-A63C-4E90-B4CE-5F0214AD0B69}"/>
              </a:ext>
            </a:extLst>
          </p:cNvPr>
          <p:cNvSpPr>
            <a:spLocks noChangeArrowheads="1"/>
          </p:cNvSpPr>
          <p:nvPr/>
        </p:nvSpPr>
        <p:spPr bwMode="auto">
          <a:xfrm>
            <a:off x="4152900" y="3581400"/>
            <a:ext cx="1600200" cy="1981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2648" name="Rectangle 6">
            <a:extLst>
              <a:ext uri="{FF2B5EF4-FFF2-40B4-BE49-F238E27FC236}">
                <a16:creationId xmlns:a16="http://schemas.microsoft.com/office/drawing/2014/main" id="{C7815A63-0EAE-47B3-887A-0FC408B54AD2}"/>
              </a:ext>
            </a:extLst>
          </p:cNvPr>
          <p:cNvSpPr>
            <a:spLocks noChangeArrowheads="1"/>
          </p:cNvSpPr>
          <p:nvPr/>
        </p:nvSpPr>
        <p:spPr bwMode="auto">
          <a:xfrm>
            <a:off x="1828800" y="3581400"/>
            <a:ext cx="1600200" cy="1981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2649" name="Line 7">
            <a:extLst>
              <a:ext uri="{FF2B5EF4-FFF2-40B4-BE49-F238E27FC236}">
                <a16:creationId xmlns:a16="http://schemas.microsoft.com/office/drawing/2014/main" id="{71AEF2B1-50E1-4699-921A-0F23F59B6D86}"/>
              </a:ext>
            </a:extLst>
          </p:cNvPr>
          <p:cNvSpPr>
            <a:spLocks noChangeShapeType="1"/>
          </p:cNvSpPr>
          <p:nvPr/>
        </p:nvSpPr>
        <p:spPr bwMode="auto">
          <a:xfrm>
            <a:off x="1149350" y="4500563"/>
            <a:ext cx="755650" cy="0"/>
          </a:xfrm>
          <a:prstGeom prst="line">
            <a:avLst/>
          </a:prstGeom>
          <a:noFill/>
          <a:ln w="508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0" name="Line 8">
            <a:extLst>
              <a:ext uri="{FF2B5EF4-FFF2-40B4-BE49-F238E27FC236}">
                <a16:creationId xmlns:a16="http://schemas.microsoft.com/office/drawing/2014/main" id="{008A9BEE-0C9E-445F-A1C9-BFA8CC5EC557}"/>
              </a:ext>
            </a:extLst>
          </p:cNvPr>
          <p:cNvSpPr>
            <a:spLocks noChangeShapeType="1"/>
          </p:cNvSpPr>
          <p:nvPr/>
        </p:nvSpPr>
        <p:spPr bwMode="auto">
          <a:xfrm>
            <a:off x="2292350" y="4068763"/>
            <a:ext cx="755650" cy="0"/>
          </a:xfrm>
          <a:prstGeom prst="line">
            <a:avLst/>
          </a:prstGeom>
          <a:noFill/>
          <a:ln w="508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1" name="Line 9">
            <a:extLst>
              <a:ext uri="{FF2B5EF4-FFF2-40B4-BE49-F238E27FC236}">
                <a16:creationId xmlns:a16="http://schemas.microsoft.com/office/drawing/2014/main" id="{EC0BD83F-5010-44C8-958A-CA1C057F6DD0}"/>
              </a:ext>
            </a:extLst>
          </p:cNvPr>
          <p:cNvSpPr>
            <a:spLocks noChangeShapeType="1"/>
          </p:cNvSpPr>
          <p:nvPr/>
        </p:nvSpPr>
        <p:spPr bwMode="auto">
          <a:xfrm>
            <a:off x="2292350" y="432752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2" name="Line 10">
            <a:extLst>
              <a:ext uri="{FF2B5EF4-FFF2-40B4-BE49-F238E27FC236}">
                <a16:creationId xmlns:a16="http://schemas.microsoft.com/office/drawing/2014/main" id="{FE4D13B6-D880-4DC4-AD77-73007ED31DFF}"/>
              </a:ext>
            </a:extLst>
          </p:cNvPr>
          <p:cNvSpPr>
            <a:spLocks noChangeShapeType="1"/>
          </p:cNvSpPr>
          <p:nvPr/>
        </p:nvSpPr>
        <p:spPr bwMode="auto">
          <a:xfrm>
            <a:off x="2292350" y="458787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3" name="Line 11">
            <a:extLst>
              <a:ext uri="{FF2B5EF4-FFF2-40B4-BE49-F238E27FC236}">
                <a16:creationId xmlns:a16="http://schemas.microsoft.com/office/drawing/2014/main" id="{941EA21C-DB7E-4C8E-8363-F3BFE3C749FA}"/>
              </a:ext>
            </a:extLst>
          </p:cNvPr>
          <p:cNvSpPr>
            <a:spLocks noChangeShapeType="1"/>
          </p:cNvSpPr>
          <p:nvPr/>
        </p:nvSpPr>
        <p:spPr bwMode="auto">
          <a:xfrm>
            <a:off x="2292350" y="4846638"/>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4" name="Line 12">
            <a:extLst>
              <a:ext uri="{FF2B5EF4-FFF2-40B4-BE49-F238E27FC236}">
                <a16:creationId xmlns:a16="http://schemas.microsoft.com/office/drawing/2014/main" id="{F5182B22-E139-44E4-BC86-60CB9835308F}"/>
              </a:ext>
            </a:extLst>
          </p:cNvPr>
          <p:cNvSpPr>
            <a:spLocks noChangeShapeType="1"/>
          </p:cNvSpPr>
          <p:nvPr/>
        </p:nvSpPr>
        <p:spPr bwMode="auto">
          <a:xfrm flipV="1">
            <a:off x="1908175" y="4071938"/>
            <a:ext cx="374650" cy="425450"/>
          </a:xfrm>
          <a:prstGeom prst="line">
            <a:avLst/>
          </a:prstGeom>
          <a:noFill/>
          <a:ln w="508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5" name="Line 13">
            <a:extLst>
              <a:ext uri="{FF2B5EF4-FFF2-40B4-BE49-F238E27FC236}">
                <a16:creationId xmlns:a16="http://schemas.microsoft.com/office/drawing/2014/main" id="{1AC8F687-D446-4F9A-9423-8D5F43B780D9}"/>
              </a:ext>
            </a:extLst>
          </p:cNvPr>
          <p:cNvSpPr>
            <a:spLocks noChangeShapeType="1"/>
          </p:cNvSpPr>
          <p:nvPr/>
        </p:nvSpPr>
        <p:spPr bwMode="auto">
          <a:xfrm flipV="1">
            <a:off x="1908175" y="4330700"/>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6" name="Line 14">
            <a:extLst>
              <a:ext uri="{FF2B5EF4-FFF2-40B4-BE49-F238E27FC236}">
                <a16:creationId xmlns:a16="http://schemas.microsoft.com/office/drawing/2014/main" id="{3BE3B26B-BD77-4BB2-A9A6-CE64FB55B8D8}"/>
              </a:ext>
            </a:extLst>
          </p:cNvPr>
          <p:cNvSpPr>
            <a:spLocks noChangeShapeType="1"/>
          </p:cNvSpPr>
          <p:nvPr/>
        </p:nvSpPr>
        <p:spPr bwMode="auto">
          <a:xfrm>
            <a:off x="1911350" y="4506913"/>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7" name="Line 15">
            <a:extLst>
              <a:ext uri="{FF2B5EF4-FFF2-40B4-BE49-F238E27FC236}">
                <a16:creationId xmlns:a16="http://schemas.microsoft.com/office/drawing/2014/main" id="{ED2D1380-F7EE-4C23-BDC8-165A624368BD}"/>
              </a:ext>
            </a:extLst>
          </p:cNvPr>
          <p:cNvSpPr>
            <a:spLocks noChangeShapeType="1"/>
          </p:cNvSpPr>
          <p:nvPr/>
        </p:nvSpPr>
        <p:spPr bwMode="auto">
          <a:xfrm>
            <a:off x="1911350" y="4506913"/>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8" name="Line 16">
            <a:extLst>
              <a:ext uri="{FF2B5EF4-FFF2-40B4-BE49-F238E27FC236}">
                <a16:creationId xmlns:a16="http://schemas.microsoft.com/office/drawing/2014/main" id="{A6CDD479-0CC9-4A7E-B074-9C9FB460608E}"/>
              </a:ext>
            </a:extLst>
          </p:cNvPr>
          <p:cNvSpPr>
            <a:spLocks noChangeShapeType="1"/>
          </p:cNvSpPr>
          <p:nvPr/>
        </p:nvSpPr>
        <p:spPr bwMode="auto">
          <a:xfrm>
            <a:off x="3054350" y="4075113"/>
            <a:ext cx="374650" cy="425450"/>
          </a:xfrm>
          <a:prstGeom prst="line">
            <a:avLst/>
          </a:prstGeom>
          <a:noFill/>
          <a:ln w="508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59" name="Line 17">
            <a:extLst>
              <a:ext uri="{FF2B5EF4-FFF2-40B4-BE49-F238E27FC236}">
                <a16:creationId xmlns:a16="http://schemas.microsoft.com/office/drawing/2014/main" id="{3BC8A36B-DF08-4282-82F4-EC584643C98B}"/>
              </a:ext>
            </a:extLst>
          </p:cNvPr>
          <p:cNvSpPr>
            <a:spLocks noChangeShapeType="1"/>
          </p:cNvSpPr>
          <p:nvPr/>
        </p:nvSpPr>
        <p:spPr bwMode="auto">
          <a:xfrm>
            <a:off x="3054350" y="4333875"/>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0" name="Line 18">
            <a:extLst>
              <a:ext uri="{FF2B5EF4-FFF2-40B4-BE49-F238E27FC236}">
                <a16:creationId xmlns:a16="http://schemas.microsoft.com/office/drawing/2014/main" id="{D1B8A01C-5A65-4910-AF91-CCF874DF792E}"/>
              </a:ext>
            </a:extLst>
          </p:cNvPr>
          <p:cNvSpPr>
            <a:spLocks noChangeShapeType="1"/>
          </p:cNvSpPr>
          <p:nvPr/>
        </p:nvSpPr>
        <p:spPr bwMode="auto">
          <a:xfrm flipV="1">
            <a:off x="3051175" y="4503738"/>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1" name="Line 19">
            <a:extLst>
              <a:ext uri="{FF2B5EF4-FFF2-40B4-BE49-F238E27FC236}">
                <a16:creationId xmlns:a16="http://schemas.microsoft.com/office/drawing/2014/main" id="{BA5A39CC-B9FD-4696-9682-C65AA7E82036}"/>
              </a:ext>
            </a:extLst>
          </p:cNvPr>
          <p:cNvSpPr>
            <a:spLocks noChangeShapeType="1"/>
          </p:cNvSpPr>
          <p:nvPr/>
        </p:nvSpPr>
        <p:spPr bwMode="auto">
          <a:xfrm flipV="1">
            <a:off x="3051175" y="4503738"/>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2" name="Line 20">
            <a:extLst>
              <a:ext uri="{FF2B5EF4-FFF2-40B4-BE49-F238E27FC236}">
                <a16:creationId xmlns:a16="http://schemas.microsoft.com/office/drawing/2014/main" id="{6EB246CE-D4B3-4835-BE52-6446377076AA}"/>
              </a:ext>
            </a:extLst>
          </p:cNvPr>
          <p:cNvSpPr>
            <a:spLocks noChangeShapeType="1"/>
          </p:cNvSpPr>
          <p:nvPr/>
        </p:nvSpPr>
        <p:spPr bwMode="auto">
          <a:xfrm>
            <a:off x="3435350" y="4500563"/>
            <a:ext cx="755650" cy="0"/>
          </a:xfrm>
          <a:prstGeom prst="line">
            <a:avLst/>
          </a:prstGeom>
          <a:noFill/>
          <a:ln w="508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3" name="Line 21">
            <a:extLst>
              <a:ext uri="{FF2B5EF4-FFF2-40B4-BE49-F238E27FC236}">
                <a16:creationId xmlns:a16="http://schemas.microsoft.com/office/drawing/2014/main" id="{570F88D6-6407-4B34-9212-B539DB67E750}"/>
              </a:ext>
            </a:extLst>
          </p:cNvPr>
          <p:cNvSpPr>
            <a:spLocks noChangeShapeType="1"/>
          </p:cNvSpPr>
          <p:nvPr/>
        </p:nvSpPr>
        <p:spPr bwMode="auto">
          <a:xfrm>
            <a:off x="4540250" y="4068763"/>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4" name="Line 22">
            <a:extLst>
              <a:ext uri="{FF2B5EF4-FFF2-40B4-BE49-F238E27FC236}">
                <a16:creationId xmlns:a16="http://schemas.microsoft.com/office/drawing/2014/main" id="{92FFD37F-6D80-48F8-829C-5768D12E1BCB}"/>
              </a:ext>
            </a:extLst>
          </p:cNvPr>
          <p:cNvSpPr>
            <a:spLocks noChangeShapeType="1"/>
          </p:cNvSpPr>
          <p:nvPr/>
        </p:nvSpPr>
        <p:spPr bwMode="auto">
          <a:xfrm>
            <a:off x="4540250" y="432752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5" name="Line 23">
            <a:extLst>
              <a:ext uri="{FF2B5EF4-FFF2-40B4-BE49-F238E27FC236}">
                <a16:creationId xmlns:a16="http://schemas.microsoft.com/office/drawing/2014/main" id="{8953836E-3563-4915-A5EA-A77C14A302D2}"/>
              </a:ext>
            </a:extLst>
          </p:cNvPr>
          <p:cNvSpPr>
            <a:spLocks noChangeShapeType="1"/>
          </p:cNvSpPr>
          <p:nvPr/>
        </p:nvSpPr>
        <p:spPr bwMode="auto">
          <a:xfrm>
            <a:off x="4540250" y="458787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6" name="Line 24">
            <a:extLst>
              <a:ext uri="{FF2B5EF4-FFF2-40B4-BE49-F238E27FC236}">
                <a16:creationId xmlns:a16="http://schemas.microsoft.com/office/drawing/2014/main" id="{E940C43A-A867-42C8-9445-5E543E185A2B}"/>
              </a:ext>
            </a:extLst>
          </p:cNvPr>
          <p:cNvSpPr>
            <a:spLocks noChangeShapeType="1"/>
          </p:cNvSpPr>
          <p:nvPr/>
        </p:nvSpPr>
        <p:spPr bwMode="auto">
          <a:xfrm>
            <a:off x="4540250" y="4846638"/>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7" name="Line 25">
            <a:extLst>
              <a:ext uri="{FF2B5EF4-FFF2-40B4-BE49-F238E27FC236}">
                <a16:creationId xmlns:a16="http://schemas.microsoft.com/office/drawing/2014/main" id="{15CA5DA5-18CD-46BB-9050-19194EBF2DC9}"/>
              </a:ext>
            </a:extLst>
          </p:cNvPr>
          <p:cNvSpPr>
            <a:spLocks noChangeShapeType="1"/>
          </p:cNvSpPr>
          <p:nvPr/>
        </p:nvSpPr>
        <p:spPr bwMode="auto">
          <a:xfrm flipV="1">
            <a:off x="4156075" y="4071938"/>
            <a:ext cx="374650" cy="4254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8" name="Line 26">
            <a:extLst>
              <a:ext uri="{FF2B5EF4-FFF2-40B4-BE49-F238E27FC236}">
                <a16:creationId xmlns:a16="http://schemas.microsoft.com/office/drawing/2014/main" id="{17661F60-BBC5-4E89-9AC3-507DE5B7A7A3}"/>
              </a:ext>
            </a:extLst>
          </p:cNvPr>
          <p:cNvSpPr>
            <a:spLocks noChangeShapeType="1"/>
          </p:cNvSpPr>
          <p:nvPr/>
        </p:nvSpPr>
        <p:spPr bwMode="auto">
          <a:xfrm>
            <a:off x="4159250" y="4506913"/>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69" name="Line 27">
            <a:extLst>
              <a:ext uri="{FF2B5EF4-FFF2-40B4-BE49-F238E27FC236}">
                <a16:creationId xmlns:a16="http://schemas.microsoft.com/office/drawing/2014/main" id="{21B9B72C-9A2F-42E1-AAC8-490F9E2A1143}"/>
              </a:ext>
            </a:extLst>
          </p:cNvPr>
          <p:cNvSpPr>
            <a:spLocks noChangeShapeType="1"/>
          </p:cNvSpPr>
          <p:nvPr/>
        </p:nvSpPr>
        <p:spPr bwMode="auto">
          <a:xfrm>
            <a:off x="4159250" y="4506913"/>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0" name="Line 28">
            <a:extLst>
              <a:ext uri="{FF2B5EF4-FFF2-40B4-BE49-F238E27FC236}">
                <a16:creationId xmlns:a16="http://schemas.microsoft.com/office/drawing/2014/main" id="{F7EBE71F-1AEF-49DC-ADFF-2D67C6601F12}"/>
              </a:ext>
            </a:extLst>
          </p:cNvPr>
          <p:cNvSpPr>
            <a:spLocks noChangeShapeType="1"/>
          </p:cNvSpPr>
          <p:nvPr/>
        </p:nvSpPr>
        <p:spPr bwMode="auto">
          <a:xfrm>
            <a:off x="5302250" y="4075113"/>
            <a:ext cx="374650" cy="4254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1" name="Line 29">
            <a:extLst>
              <a:ext uri="{FF2B5EF4-FFF2-40B4-BE49-F238E27FC236}">
                <a16:creationId xmlns:a16="http://schemas.microsoft.com/office/drawing/2014/main" id="{62B1F2A5-FD82-426D-9AEE-9613C1ECC171}"/>
              </a:ext>
            </a:extLst>
          </p:cNvPr>
          <p:cNvSpPr>
            <a:spLocks noChangeShapeType="1"/>
          </p:cNvSpPr>
          <p:nvPr/>
        </p:nvSpPr>
        <p:spPr bwMode="auto">
          <a:xfrm>
            <a:off x="5302250" y="4333875"/>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2" name="Line 30">
            <a:extLst>
              <a:ext uri="{FF2B5EF4-FFF2-40B4-BE49-F238E27FC236}">
                <a16:creationId xmlns:a16="http://schemas.microsoft.com/office/drawing/2014/main" id="{9E947F52-6B1A-4268-A679-14954F65D2F2}"/>
              </a:ext>
            </a:extLst>
          </p:cNvPr>
          <p:cNvSpPr>
            <a:spLocks noChangeShapeType="1"/>
          </p:cNvSpPr>
          <p:nvPr/>
        </p:nvSpPr>
        <p:spPr bwMode="auto">
          <a:xfrm flipV="1">
            <a:off x="5299075" y="4503738"/>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3" name="Line 31">
            <a:extLst>
              <a:ext uri="{FF2B5EF4-FFF2-40B4-BE49-F238E27FC236}">
                <a16:creationId xmlns:a16="http://schemas.microsoft.com/office/drawing/2014/main" id="{D6533EB1-1CFA-46BD-88D4-EAFC40FF13AD}"/>
              </a:ext>
            </a:extLst>
          </p:cNvPr>
          <p:cNvSpPr>
            <a:spLocks noChangeShapeType="1"/>
          </p:cNvSpPr>
          <p:nvPr/>
        </p:nvSpPr>
        <p:spPr bwMode="auto">
          <a:xfrm>
            <a:off x="5721350" y="4500563"/>
            <a:ext cx="755650" cy="0"/>
          </a:xfrm>
          <a:prstGeom prst="line">
            <a:avLst/>
          </a:prstGeom>
          <a:noFill/>
          <a:ln w="508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4" name="Line 32">
            <a:extLst>
              <a:ext uri="{FF2B5EF4-FFF2-40B4-BE49-F238E27FC236}">
                <a16:creationId xmlns:a16="http://schemas.microsoft.com/office/drawing/2014/main" id="{552B4658-EF6B-49E2-8F39-4EA64E98B40B}"/>
              </a:ext>
            </a:extLst>
          </p:cNvPr>
          <p:cNvSpPr>
            <a:spLocks noChangeShapeType="1"/>
          </p:cNvSpPr>
          <p:nvPr/>
        </p:nvSpPr>
        <p:spPr bwMode="auto">
          <a:xfrm>
            <a:off x="6864350" y="4068763"/>
            <a:ext cx="755650" cy="0"/>
          </a:xfrm>
          <a:prstGeom prst="line">
            <a:avLst/>
          </a:prstGeom>
          <a:noFill/>
          <a:ln w="508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5" name="Line 33">
            <a:extLst>
              <a:ext uri="{FF2B5EF4-FFF2-40B4-BE49-F238E27FC236}">
                <a16:creationId xmlns:a16="http://schemas.microsoft.com/office/drawing/2014/main" id="{0013015A-EF0F-4A81-B4AF-191FEA33D5B6}"/>
              </a:ext>
            </a:extLst>
          </p:cNvPr>
          <p:cNvSpPr>
            <a:spLocks noChangeShapeType="1"/>
          </p:cNvSpPr>
          <p:nvPr/>
        </p:nvSpPr>
        <p:spPr bwMode="auto">
          <a:xfrm>
            <a:off x="6864350" y="432752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6" name="Line 34">
            <a:extLst>
              <a:ext uri="{FF2B5EF4-FFF2-40B4-BE49-F238E27FC236}">
                <a16:creationId xmlns:a16="http://schemas.microsoft.com/office/drawing/2014/main" id="{85430D17-1CC8-4BDD-809C-04A01627AB0D}"/>
              </a:ext>
            </a:extLst>
          </p:cNvPr>
          <p:cNvSpPr>
            <a:spLocks noChangeShapeType="1"/>
          </p:cNvSpPr>
          <p:nvPr/>
        </p:nvSpPr>
        <p:spPr bwMode="auto">
          <a:xfrm>
            <a:off x="6864350" y="4587875"/>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7" name="Line 35">
            <a:extLst>
              <a:ext uri="{FF2B5EF4-FFF2-40B4-BE49-F238E27FC236}">
                <a16:creationId xmlns:a16="http://schemas.microsoft.com/office/drawing/2014/main" id="{98E7AA27-0B61-4C4A-B6AE-C114E4DF81B7}"/>
              </a:ext>
            </a:extLst>
          </p:cNvPr>
          <p:cNvSpPr>
            <a:spLocks noChangeShapeType="1"/>
          </p:cNvSpPr>
          <p:nvPr/>
        </p:nvSpPr>
        <p:spPr bwMode="auto">
          <a:xfrm>
            <a:off x="6864350" y="4846638"/>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8" name="Line 36">
            <a:extLst>
              <a:ext uri="{FF2B5EF4-FFF2-40B4-BE49-F238E27FC236}">
                <a16:creationId xmlns:a16="http://schemas.microsoft.com/office/drawing/2014/main" id="{EF838B63-DD24-49A4-8598-867CEAADF304}"/>
              </a:ext>
            </a:extLst>
          </p:cNvPr>
          <p:cNvSpPr>
            <a:spLocks noChangeShapeType="1"/>
          </p:cNvSpPr>
          <p:nvPr/>
        </p:nvSpPr>
        <p:spPr bwMode="auto">
          <a:xfrm flipV="1">
            <a:off x="6480175" y="4071938"/>
            <a:ext cx="374650" cy="425450"/>
          </a:xfrm>
          <a:prstGeom prst="line">
            <a:avLst/>
          </a:prstGeom>
          <a:noFill/>
          <a:ln w="508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79" name="Line 37">
            <a:extLst>
              <a:ext uri="{FF2B5EF4-FFF2-40B4-BE49-F238E27FC236}">
                <a16:creationId xmlns:a16="http://schemas.microsoft.com/office/drawing/2014/main" id="{B6C32F3F-A130-4ED7-93D7-FC2F3882C28F}"/>
              </a:ext>
            </a:extLst>
          </p:cNvPr>
          <p:cNvSpPr>
            <a:spLocks noChangeShapeType="1"/>
          </p:cNvSpPr>
          <p:nvPr/>
        </p:nvSpPr>
        <p:spPr bwMode="auto">
          <a:xfrm flipV="1">
            <a:off x="6480175" y="4330700"/>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0" name="Line 38">
            <a:extLst>
              <a:ext uri="{FF2B5EF4-FFF2-40B4-BE49-F238E27FC236}">
                <a16:creationId xmlns:a16="http://schemas.microsoft.com/office/drawing/2014/main" id="{223D8D0C-7849-4D56-A5F4-FE9978EBA2C5}"/>
              </a:ext>
            </a:extLst>
          </p:cNvPr>
          <p:cNvSpPr>
            <a:spLocks noChangeShapeType="1"/>
          </p:cNvSpPr>
          <p:nvPr/>
        </p:nvSpPr>
        <p:spPr bwMode="auto">
          <a:xfrm>
            <a:off x="6483350" y="4506913"/>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1" name="Line 39">
            <a:extLst>
              <a:ext uri="{FF2B5EF4-FFF2-40B4-BE49-F238E27FC236}">
                <a16:creationId xmlns:a16="http://schemas.microsoft.com/office/drawing/2014/main" id="{E56305F7-6E01-4ED1-8D4C-2AA1A1364707}"/>
              </a:ext>
            </a:extLst>
          </p:cNvPr>
          <p:cNvSpPr>
            <a:spLocks noChangeShapeType="1"/>
          </p:cNvSpPr>
          <p:nvPr/>
        </p:nvSpPr>
        <p:spPr bwMode="auto">
          <a:xfrm>
            <a:off x="6483350" y="4506913"/>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2" name="Line 40">
            <a:extLst>
              <a:ext uri="{FF2B5EF4-FFF2-40B4-BE49-F238E27FC236}">
                <a16:creationId xmlns:a16="http://schemas.microsoft.com/office/drawing/2014/main" id="{F9958ACA-2F0B-4A55-B5A0-6CA505581ACB}"/>
              </a:ext>
            </a:extLst>
          </p:cNvPr>
          <p:cNvSpPr>
            <a:spLocks noChangeShapeType="1"/>
          </p:cNvSpPr>
          <p:nvPr/>
        </p:nvSpPr>
        <p:spPr bwMode="auto">
          <a:xfrm>
            <a:off x="7626350" y="4075113"/>
            <a:ext cx="374650" cy="425450"/>
          </a:xfrm>
          <a:prstGeom prst="line">
            <a:avLst/>
          </a:prstGeom>
          <a:noFill/>
          <a:ln w="508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3" name="Line 41">
            <a:extLst>
              <a:ext uri="{FF2B5EF4-FFF2-40B4-BE49-F238E27FC236}">
                <a16:creationId xmlns:a16="http://schemas.microsoft.com/office/drawing/2014/main" id="{043F3CF0-184D-4A0E-BE39-86F6B8B13F83}"/>
              </a:ext>
            </a:extLst>
          </p:cNvPr>
          <p:cNvSpPr>
            <a:spLocks noChangeShapeType="1"/>
          </p:cNvSpPr>
          <p:nvPr/>
        </p:nvSpPr>
        <p:spPr bwMode="auto">
          <a:xfrm>
            <a:off x="7626350" y="4333875"/>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4" name="Line 42">
            <a:extLst>
              <a:ext uri="{FF2B5EF4-FFF2-40B4-BE49-F238E27FC236}">
                <a16:creationId xmlns:a16="http://schemas.microsoft.com/office/drawing/2014/main" id="{F005F2A9-0E6F-4F45-B772-1A48CBA67A35}"/>
              </a:ext>
            </a:extLst>
          </p:cNvPr>
          <p:cNvSpPr>
            <a:spLocks noChangeShapeType="1"/>
          </p:cNvSpPr>
          <p:nvPr/>
        </p:nvSpPr>
        <p:spPr bwMode="auto">
          <a:xfrm flipV="1">
            <a:off x="7623175" y="4503738"/>
            <a:ext cx="374650" cy="8096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5" name="Line 43">
            <a:extLst>
              <a:ext uri="{FF2B5EF4-FFF2-40B4-BE49-F238E27FC236}">
                <a16:creationId xmlns:a16="http://schemas.microsoft.com/office/drawing/2014/main" id="{12D9CB46-E8C2-47A5-8DFF-92140EA69035}"/>
              </a:ext>
            </a:extLst>
          </p:cNvPr>
          <p:cNvSpPr>
            <a:spLocks noChangeShapeType="1"/>
          </p:cNvSpPr>
          <p:nvPr/>
        </p:nvSpPr>
        <p:spPr bwMode="auto">
          <a:xfrm flipV="1">
            <a:off x="7623175" y="4503738"/>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6" name="Line 44">
            <a:extLst>
              <a:ext uri="{FF2B5EF4-FFF2-40B4-BE49-F238E27FC236}">
                <a16:creationId xmlns:a16="http://schemas.microsoft.com/office/drawing/2014/main" id="{66590C26-4212-4C6E-BC0E-16E66A32D424}"/>
              </a:ext>
            </a:extLst>
          </p:cNvPr>
          <p:cNvSpPr>
            <a:spLocks noChangeShapeType="1"/>
          </p:cNvSpPr>
          <p:nvPr/>
        </p:nvSpPr>
        <p:spPr bwMode="auto">
          <a:xfrm>
            <a:off x="4540250" y="3810000"/>
            <a:ext cx="755650" cy="0"/>
          </a:xfrm>
          <a:prstGeom prst="line">
            <a:avLst/>
          </a:prstGeom>
          <a:noFill/>
          <a:ln w="508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7" name="Line 45">
            <a:extLst>
              <a:ext uri="{FF2B5EF4-FFF2-40B4-BE49-F238E27FC236}">
                <a16:creationId xmlns:a16="http://schemas.microsoft.com/office/drawing/2014/main" id="{A8B4DC06-FE95-4FE2-A34B-B9E59964A53B}"/>
              </a:ext>
            </a:extLst>
          </p:cNvPr>
          <p:cNvSpPr>
            <a:spLocks noChangeShapeType="1"/>
          </p:cNvSpPr>
          <p:nvPr/>
        </p:nvSpPr>
        <p:spPr bwMode="auto">
          <a:xfrm>
            <a:off x="4540250" y="5105400"/>
            <a:ext cx="7556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8" name="Line 46">
            <a:extLst>
              <a:ext uri="{FF2B5EF4-FFF2-40B4-BE49-F238E27FC236}">
                <a16:creationId xmlns:a16="http://schemas.microsoft.com/office/drawing/2014/main" id="{5D9C43DE-A0C2-4727-ABD7-377C00CA929B}"/>
              </a:ext>
            </a:extLst>
          </p:cNvPr>
          <p:cNvSpPr>
            <a:spLocks noChangeShapeType="1"/>
          </p:cNvSpPr>
          <p:nvPr/>
        </p:nvSpPr>
        <p:spPr bwMode="auto">
          <a:xfrm flipV="1">
            <a:off x="4156075" y="3813175"/>
            <a:ext cx="374650" cy="684213"/>
          </a:xfrm>
          <a:prstGeom prst="line">
            <a:avLst/>
          </a:prstGeom>
          <a:noFill/>
          <a:ln w="508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89" name="Line 47">
            <a:extLst>
              <a:ext uri="{FF2B5EF4-FFF2-40B4-BE49-F238E27FC236}">
                <a16:creationId xmlns:a16="http://schemas.microsoft.com/office/drawing/2014/main" id="{7DE7A41B-DD64-4762-8516-20E394D4B1F0}"/>
              </a:ext>
            </a:extLst>
          </p:cNvPr>
          <p:cNvSpPr>
            <a:spLocks noChangeShapeType="1"/>
          </p:cNvSpPr>
          <p:nvPr/>
        </p:nvSpPr>
        <p:spPr bwMode="auto">
          <a:xfrm>
            <a:off x="4159250" y="4506913"/>
            <a:ext cx="374650" cy="59848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90" name="Line 48">
            <a:extLst>
              <a:ext uri="{FF2B5EF4-FFF2-40B4-BE49-F238E27FC236}">
                <a16:creationId xmlns:a16="http://schemas.microsoft.com/office/drawing/2014/main" id="{15B6213B-B4CB-4146-83FD-96B72F00D44B}"/>
              </a:ext>
            </a:extLst>
          </p:cNvPr>
          <p:cNvSpPr>
            <a:spLocks noChangeShapeType="1"/>
          </p:cNvSpPr>
          <p:nvPr/>
        </p:nvSpPr>
        <p:spPr bwMode="auto">
          <a:xfrm>
            <a:off x="5302250" y="3816350"/>
            <a:ext cx="374650" cy="684213"/>
          </a:xfrm>
          <a:prstGeom prst="line">
            <a:avLst/>
          </a:prstGeom>
          <a:noFill/>
          <a:ln w="5080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91" name="Line 49">
            <a:extLst>
              <a:ext uri="{FF2B5EF4-FFF2-40B4-BE49-F238E27FC236}">
                <a16:creationId xmlns:a16="http://schemas.microsoft.com/office/drawing/2014/main" id="{8D94851D-6E24-414F-81EC-A91B988E62D8}"/>
              </a:ext>
            </a:extLst>
          </p:cNvPr>
          <p:cNvSpPr>
            <a:spLocks noChangeShapeType="1"/>
          </p:cNvSpPr>
          <p:nvPr/>
        </p:nvSpPr>
        <p:spPr bwMode="auto">
          <a:xfrm flipV="1">
            <a:off x="5299075" y="4503738"/>
            <a:ext cx="374650" cy="598487"/>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92" name="Line 50">
            <a:extLst>
              <a:ext uri="{FF2B5EF4-FFF2-40B4-BE49-F238E27FC236}">
                <a16:creationId xmlns:a16="http://schemas.microsoft.com/office/drawing/2014/main" id="{9ADF820C-4FAE-4D32-A28F-A54E1AECD284}"/>
              </a:ext>
            </a:extLst>
          </p:cNvPr>
          <p:cNvSpPr>
            <a:spLocks noChangeShapeType="1"/>
          </p:cNvSpPr>
          <p:nvPr/>
        </p:nvSpPr>
        <p:spPr bwMode="auto">
          <a:xfrm>
            <a:off x="8007350" y="4500563"/>
            <a:ext cx="755650" cy="0"/>
          </a:xfrm>
          <a:prstGeom prst="line">
            <a:avLst/>
          </a:prstGeom>
          <a:noFill/>
          <a:ln w="508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693" name="Rectangle 51">
            <a:extLst>
              <a:ext uri="{FF2B5EF4-FFF2-40B4-BE49-F238E27FC236}">
                <a16:creationId xmlns:a16="http://schemas.microsoft.com/office/drawing/2014/main" id="{C535B6E9-B6DA-4E8E-B5EF-89A872E77351}"/>
              </a:ext>
            </a:extLst>
          </p:cNvPr>
          <p:cNvSpPr>
            <a:spLocks noChangeArrowheads="1"/>
          </p:cNvSpPr>
          <p:nvPr/>
        </p:nvSpPr>
        <p:spPr bwMode="auto">
          <a:xfrm>
            <a:off x="3352800" y="5816600"/>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a:latin typeface="Verdana" panose="020B0604030504040204" pitchFamily="34" charset="0"/>
              </a:rPr>
              <a:t>Parallel Regions</a:t>
            </a:r>
          </a:p>
        </p:txBody>
      </p:sp>
      <p:sp>
        <p:nvSpPr>
          <p:cNvPr id="112694" name="Line 52">
            <a:extLst>
              <a:ext uri="{FF2B5EF4-FFF2-40B4-BE49-F238E27FC236}">
                <a16:creationId xmlns:a16="http://schemas.microsoft.com/office/drawing/2014/main" id="{AB278348-C58A-4C8C-A010-88FB0B6D107A}"/>
              </a:ext>
            </a:extLst>
          </p:cNvPr>
          <p:cNvSpPr>
            <a:spLocks noChangeShapeType="1"/>
          </p:cNvSpPr>
          <p:nvPr/>
        </p:nvSpPr>
        <p:spPr bwMode="auto">
          <a:xfrm flipV="1">
            <a:off x="6708775" y="5565775"/>
            <a:ext cx="450850" cy="4508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MY"/>
          </a:p>
        </p:txBody>
      </p:sp>
      <p:sp>
        <p:nvSpPr>
          <p:cNvPr id="112695" name="Line 53">
            <a:extLst>
              <a:ext uri="{FF2B5EF4-FFF2-40B4-BE49-F238E27FC236}">
                <a16:creationId xmlns:a16="http://schemas.microsoft.com/office/drawing/2014/main" id="{C8EE98BC-B345-496E-9BC4-5E3D8E077E42}"/>
              </a:ext>
            </a:extLst>
          </p:cNvPr>
          <p:cNvSpPr>
            <a:spLocks noChangeShapeType="1"/>
          </p:cNvSpPr>
          <p:nvPr/>
        </p:nvSpPr>
        <p:spPr bwMode="auto">
          <a:xfrm flipH="1" flipV="1">
            <a:off x="2746375" y="5565775"/>
            <a:ext cx="1060450" cy="4508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MY"/>
          </a:p>
        </p:txBody>
      </p:sp>
      <p:sp>
        <p:nvSpPr>
          <p:cNvPr id="112696" name="Line 54">
            <a:extLst>
              <a:ext uri="{FF2B5EF4-FFF2-40B4-BE49-F238E27FC236}">
                <a16:creationId xmlns:a16="http://schemas.microsoft.com/office/drawing/2014/main" id="{3A30784B-6C14-4209-BE6D-DF758D11A41D}"/>
              </a:ext>
            </a:extLst>
          </p:cNvPr>
          <p:cNvSpPr>
            <a:spLocks noChangeShapeType="1"/>
          </p:cNvSpPr>
          <p:nvPr/>
        </p:nvSpPr>
        <p:spPr bwMode="auto">
          <a:xfrm flipV="1">
            <a:off x="5181600" y="5565775"/>
            <a:ext cx="0" cy="1460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MY"/>
          </a:p>
        </p:txBody>
      </p:sp>
      <p:sp>
        <p:nvSpPr>
          <p:cNvPr id="112697" name="Rectangle 55">
            <a:extLst>
              <a:ext uri="{FF2B5EF4-FFF2-40B4-BE49-F238E27FC236}">
                <a16:creationId xmlns:a16="http://schemas.microsoft.com/office/drawing/2014/main" id="{ADB5246F-9707-4A68-9109-8118FB345C1D}"/>
              </a:ext>
            </a:extLst>
          </p:cNvPr>
          <p:cNvSpPr>
            <a:spLocks noChangeArrowheads="1"/>
          </p:cNvSpPr>
          <p:nvPr/>
        </p:nvSpPr>
        <p:spPr bwMode="auto">
          <a:xfrm>
            <a:off x="419100" y="4838700"/>
            <a:ext cx="1206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a:latin typeface="Verdana" panose="020B0604030504040204" pitchFamily="34" charset="0"/>
              </a:rPr>
              <a:t>Master Thread</a:t>
            </a:r>
          </a:p>
        </p:txBody>
      </p:sp>
      <p:sp>
        <p:nvSpPr>
          <p:cNvPr id="112698" name="Line 56">
            <a:extLst>
              <a:ext uri="{FF2B5EF4-FFF2-40B4-BE49-F238E27FC236}">
                <a16:creationId xmlns:a16="http://schemas.microsoft.com/office/drawing/2014/main" id="{ED96F802-75C2-479C-92F9-3BD500ECA41D}"/>
              </a:ext>
            </a:extLst>
          </p:cNvPr>
          <p:cNvSpPr>
            <a:spLocks noChangeShapeType="1"/>
          </p:cNvSpPr>
          <p:nvPr/>
        </p:nvSpPr>
        <p:spPr bwMode="auto">
          <a:xfrm flipV="1">
            <a:off x="1055688" y="4548188"/>
            <a:ext cx="377825" cy="32702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MY"/>
          </a:p>
        </p:txBody>
      </p:sp>
      <p:sp>
        <p:nvSpPr>
          <p:cNvPr id="112699" name="Line 57">
            <a:extLst>
              <a:ext uri="{FF2B5EF4-FFF2-40B4-BE49-F238E27FC236}">
                <a16:creationId xmlns:a16="http://schemas.microsoft.com/office/drawing/2014/main" id="{121AC4AD-8ACB-487E-B606-FA6C5F2B5578}"/>
              </a:ext>
            </a:extLst>
          </p:cNvPr>
          <p:cNvSpPr>
            <a:spLocks noChangeShapeType="1"/>
          </p:cNvSpPr>
          <p:nvPr/>
        </p:nvSpPr>
        <p:spPr bwMode="auto">
          <a:xfrm flipV="1">
            <a:off x="4194175" y="4330700"/>
            <a:ext cx="374650" cy="1666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700" name="Line 58">
            <a:extLst>
              <a:ext uri="{FF2B5EF4-FFF2-40B4-BE49-F238E27FC236}">
                <a16:creationId xmlns:a16="http://schemas.microsoft.com/office/drawing/2014/main" id="{4C6D1538-FA6A-4E66-A7B7-9AC833B5336D}"/>
              </a:ext>
            </a:extLst>
          </p:cNvPr>
          <p:cNvSpPr>
            <a:spLocks noChangeShapeType="1"/>
          </p:cNvSpPr>
          <p:nvPr/>
        </p:nvSpPr>
        <p:spPr bwMode="auto">
          <a:xfrm flipV="1">
            <a:off x="5337175" y="4503738"/>
            <a:ext cx="374650" cy="33972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12701" name="Rectangle 59">
            <a:extLst>
              <a:ext uri="{FF2B5EF4-FFF2-40B4-BE49-F238E27FC236}">
                <a16:creationId xmlns:a16="http://schemas.microsoft.com/office/drawing/2014/main" id="{55DE023D-8914-4496-89C1-18FBFBDE7BC9}"/>
              </a:ext>
            </a:extLst>
          </p:cNvPr>
          <p:cNvSpPr>
            <a:spLocks noChangeArrowheads="1"/>
          </p:cNvSpPr>
          <p:nvPr/>
        </p:nvSpPr>
        <p:spPr bwMode="auto">
          <a:xfrm>
            <a:off x="3200400" y="2679700"/>
            <a:ext cx="5791200" cy="82550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a:latin typeface="Times New Roman" panose="02020603050405020304" pitchFamily="18" charset="0"/>
              </a:rPr>
              <a:t>Applications starts execution in serial with Master Thread.  At each parallel region encountered, threads are forked off, execute concurrently, and then join together at the end of the region.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5">
            <a:extLst>
              <a:ext uri="{FF2B5EF4-FFF2-40B4-BE49-F238E27FC236}">
                <a16:creationId xmlns:a16="http://schemas.microsoft.com/office/drawing/2014/main" id="{C49F8826-0D9B-4499-BEDC-56FEC6DE1B5D}"/>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87B1E1-5E1F-4D8B-B229-F658C03D0A3E}" type="slidenum">
              <a:rPr lang="en-US" altLang="en-US" sz="1000"/>
              <a:pPr>
                <a:spcBef>
                  <a:spcPct val="0"/>
                </a:spcBef>
                <a:buFontTx/>
                <a:buNone/>
              </a:pPr>
              <a:t>45</a:t>
            </a:fld>
            <a:endParaRPr lang="en-US" altLang="en-US" sz="1000" dirty="0"/>
          </a:p>
        </p:txBody>
      </p:sp>
      <p:sp>
        <p:nvSpPr>
          <p:cNvPr id="114693" name="Rectangle 3">
            <a:extLst>
              <a:ext uri="{FF2B5EF4-FFF2-40B4-BE49-F238E27FC236}">
                <a16:creationId xmlns:a16="http://schemas.microsoft.com/office/drawing/2014/main" id="{93B98A06-D1E4-4057-B5FF-BBA2881EBA21}"/>
              </a:ext>
            </a:extLst>
          </p:cNvPr>
          <p:cNvSpPr>
            <a:spLocks noGrp="1" noChangeArrowheads="1"/>
          </p:cNvSpPr>
          <p:nvPr>
            <p:ph type="title" idx="4294967295"/>
          </p:nvPr>
        </p:nvSpPr>
        <p:spPr>
          <a:xfrm>
            <a:off x="1371600" y="547687"/>
            <a:ext cx="5638800" cy="487363"/>
          </a:xfrm>
        </p:spPr>
        <p:txBody>
          <a:bodyPr/>
          <a:lstStyle/>
          <a:p>
            <a:pPr eaLnBrk="1" hangingPunct="1"/>
            <a:r>
              <a:rPr lang="en-US" altLang="en-US" sz="2700" b="1"/>
              <a:t>OpenMP* Pragma Syntax</a:t>
            </a:r>
          </a:p>
        </p:txBody>
      </p:sp>
      <p:sp>
        <p:nvSpPr>
          <p:cNvPr id="114694" name="Rectangle 4">
            <a:extLst>
              <a:ext uri="{FF2B5EF4-FFF2-40B4-BE49-F238E27FC236}">
                <a16:creationId xmlns:a16="http://schemas.microsoft.com/office/drawing/2014/main" id="{A71A65B9-6E70-48E3-A87D-D78CFD26542C}"/>
              </a:ext>
            </a:extLst>
          </p:cNvPr>
          <p:cNvSpPr>
            <a:spLocks noGrp="1" noChangeArrowheads="1"/>
          </p:cNvSpPr>
          <p:nvPr>
            <p:ph type="body" idx="4294967295"/>
          </p:nvPr>
        </p:nvSpPr>
        <p:spPr>
          <a:xfrm>
            <a:off x="0" y="1447800"/>
            <a:ext cx="6784975" cy="1371600"/>
          </a:xfrm>
        </p:spPr>
        <p:txBody>
          <a:bodyPr/>
          <a:lstStyle/>
          <a:p>
            <a:pPr marL="0" indent="0" eaLnBrk="1" hangingPunct="1">
              <a:lnSpc>
                <a:spcPct val="80000"/>
              </a:lnSpc>
              <a:buFontTx/>
              <a:buNone/>
            </a:pPr>
            <a:r>
              <a:rPr lang="en-US" altLang="en-US" sz="1800">
                <a:latin typeface="Times New Roman" panose="02020603050405020304" pitchFamily="18" charset="0"/>
              </a:rPr>
              <a:t>Most constructs in OpenMP* are compiler directives or pragmas.</a:t>
            </a:r>
          </a:p>
          <a:p>
            <a:pPr marL="0" indent="0" eaLnBrk="1" hangingPunct="1">
              <a:lnSpc>
                <a:spcPct val="80000"/>
              </a:lnSpc>
              <a:buFontTx/>
              <a:buNone/>
            </a:pPr>
            <a:r>
              <a:rPr lang="en-US" altLang="en-US" sz="1800">
                <a:latin typeface="Times New Roman" panose="02020603050405020304" pitchFamily="18" charset="0"/>
              </a:rPr>
              <a:t>For C and C++, the pragmas take the form:</a:t>
            </a:r>
          </a:p>
          <a:p>
            <a:pPr marL="571500" lvl="2" indent="-323850" eaLnBrk="1" hangingPunct="1">
              <a:lnSpc>
                <a:spcPct val="80000"/>
              </a:lnSpc>
              <a:buFontTx/>
              <a:buNone/>
            </a:pPr>
            <a:r>
              <a:rPr lang="en-US" altLang="en-US" sz="1800" i="1">
                <a:solidFill>
                  <a:srgbClr val="FFFF66"/>
                </a:solidFill>
                <a:latin typeface="Times New Roman" panose="02020603050405020304" pitchFamily="18" charset="0"/>
              </a:rPr>
              <a:t>	</a:t>
            </a:r>
            <a:endParaRPr lang="en-US" altLang="en-US" sz="1800">
              <a:latin typeface="Times New Roman" panose="02020603050405020304" pitchFamily="18" charset="0"/>
            </a:endParaRPr>
          </a:p>
        </p:txBody>
      </p:sp>
      <p:sp>
        <p:nvSpPr>
          <p:cNvPr id="114692" name="Rectangle 2">
            <a:extLst>
              <a:ext uri="{FF2B5EF4-FFF2-40B4-BE49-F238E27FC236}">
                <a16:creationId xmlns:a16="http://schemas.microsoft.com/office/drawing/2014/main" id="{A6A5E007-BF5B-49B8-9C1C-2214AADF6C20}"/>
              </a:ext>
            </a:extLst>
          </p:cNvPr>
          <p:cNvSpPr>
            <a:spLocks noChangeArrowheads="1"/>
          </p:cNvSpPr>
          <p:nvPr/>
        </p:nvSpPr>
        <p:spPr bwMode="auto">
          <a:xfrm>
            <a:off x="685800" y="2133600"/>
            <a:ext cx="4953000" cy="349250"/>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eaLnBrk="1" hangingPunct="1">
              <a:lnSpc>
                <a:spcPct val="90000"/>
              </a:lnSpc>
              <a:buClr>
                <a:schemeClr val="folHlink"/>
              </a:buClr>
              <a:buSzPct val="55000"/>
              <a:buFont typeface="Wingdings" panose="05000000000000000000" pitchFamily="2" charset="2"/>
              <a:buNone/>
            </a:pPr>
            <a:r>
              <a:rPr lang="en-US" altLang="en-US" sz="1800" b="1">
                <a:latin typeface="Times New Roman" panose="02020603050405020304" pitchFamily="18" charset="0"/>
              </a:rPr>
              <a:t>#pragma omp </a:t>
            </a:r>
            <a:r>
              <a:rPr lang="en-US" altLang="en-US" sz="1800" b="1" i="1">
                <a:latin typeface="Times New Roman" panose="02020603050405020304" pitchFamily="18" charset="0"/>
              </a:rPr>
              <a:t>construct [clause [clause]…]</a:t>
            </a:r>
            <a:endParaRPr lang="en-US" altLang="en-US" sz="1800">
              <a:latin typeface="Times New Roman" panose="02020603050405020304" pitchFamily="18" charset="0"/>
            </a:endParaRPr>
          </a:p>
        </p:txBody>
      </p:sp>
      <p:sp>
        <p:nvSpPr>
          <p:cNvPr id="114695" name="Rectangle 6">
            <a:extLst>
              <a:ext uri="{FF2B5EF4-FFF2-40B4-BE49-F238E27FC236}">
                <a16:creationId xmlns:a16="http://schemas.microsoft.com/office/drawing/2014/main" id="{2E7E426F-3057-4289-A477-B3190241742F}"/>
              </a:ext>
            </a:extLst>
          </p:cNvPr>
          <p:cNvSpPr>
            <a:spLocks noChangeArrowheads="1"/>
          </p:cNvSpPr>
          <p:nvPr/>
        </p:nvSpPr>
        <p:spPr bwMode="auto">
          <a:xfrm>
            <a:off x="533400" y="2895600"/>
            <a:ext cx="24384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chemeClr val="tx2"/>
                </a:solidFill>
                <a:latin typeface="Times New Roman" panose="02020603050405020304" pitchFamily="18" charset="0"/>
              </a:rPr>
              <a:t>Parallel Regions</a:t>
            </a:r>
          </a:p>
        </p:txBody>
      </p:sp>
      <p:sp>
        <p:nvSpPr>
          <p:cNvPr id="114696" name="Rectangle 7">
            <a:extLst>
              <a:ext uri="{FF2B5EF4-FFF2-40B4-BE49-F238E27FC236}">
                <a16:creationId xmlns:a16="http://schemas.microsoft.com/office/drawing/2014/main" id="{07703885-E307-4BF3-8907-A0C58EFBB90D}"/>
              </a:ext>
            </a:extLst>
          </p:cNvPr>
          <p:cNvSpPr>
            <a:spLocks noChangeArrowheads="1"/>
          </p:cNvSpPr>
          <p:nvPr/>
        </p:nvSpPr>
        <p:spPr bwMode="auto">
          <a:xfrm>
            <a:off x="457200" y="3276600"/>
            <a:ext cx="571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Defines parallel region</a:t>
            </a:r>
            <a:r>
              <a:rPr lang="en-US" altLang="en-US" sz="1800" dirty="0">
                <a:solidFill>
                  <a:srgbClr val="FFFF66"/>
                </a:solidFill>
                <a:latin typeface="Times New Roman" panose="02020603050405020304" pitchFamily="18" charset="0"/>
              </a:rPr>
              <a:t> </a:t>
            </a:r>
            <a:r>
              <a:rPr lang="en-US" altLang="en-US" sz="1800" dirty="0">
                <a:latin typeface="Times New Roman" panose="02020603050405020304" pitchFamily="18" charset="0"/>
              </a:rPr>
              <a:t>over structured block of code</a:t>
            </a:r>
          </a:p>
          <a:p>
            <a:pPr eaLnBrk="1" hangingPunct="1">
              <a:lnSpc>
                <a:spcPct val="85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The ‘</a:t>
            </a:r>
            <a:r>
              <a:rPr lang="en-US" altLang="en-US" sz="1800" b="1" dirty="0">
                <a:latin typeface="Times New Roman" panose="02020603050405020304" pitchFamily="18" charset="0"/>
              </a:rPr>
              <a:t>parallel</a:t>
            </a:r>
            <a:r>
              <a:rPr lang="en-US" altLang="en-US" sz="1800" dirty="0">
                <a:latin typeface="Times New Roman" panose="02020603050405020304" pitchFamily="18" charset="0"/>
              </a:rPr>
              <a:t>’ pragma that defines a parallel region.</a:t>
            </a:r>
          </a:p>
          <a:p>
            <a:pPr eaLnBrk="1" hangingPunct="1">
              <a:lnSpc>
                <a:spcPct val="85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Threads are created as ‘</a:t>
            </a:r>
            <a:r>
              <a:rPr lang="en-US" altLang="en-US" sz="1800" b="1" dirty="0">
                <a:latin typeface="Times New Roman" panose="02020603050405020304" pitchFamily="18" charset="0"/>
              </a:rPr>
              <a:t>parallel</a:t>
            </a:r>
            <a:r>
              <a:rPr lang="en-US" altLang="en-US" sz="1800" dirty="0">
                <a:latin typeface="Times New Roman" panose="02020603050405020304" pitchFamily="18" charset="0"/>
              </a:rPr>
              <a:t>’ pragma is crossed</a:t>
            </a:r>
          </a:p>
          <a:p>
            <a:pPr eaLnBrk="1" hangingPunct="1">
              <a:lnSpc>
                <a:spcPct val="85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Threads block at end of region</a:t>
            </a:r>
          </a:p>
          <a:p>
            <a:pPr eaLnBrk="1" hangingPunct="1">
              <a:lnSpc>
                <a:spcPct val="85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Data is shared among threads unless specified otherwise</a:t>
            </a:r>
          </a:p>
        </p:txBody>
      </p:sp>
      <p:grpSp>
        <p:nvGrpSpPr>
          <p:cNvPr id="114697" name="Group 8">
            <a:extLst>
              <a:ext uri="{FF2B5EF4-FFF2-40B4-BE49-F238E27FC236}">
                <a16:creationId xmlns:a16="http://schemas.microsoft.com/office/drawing/2014/main" id="{BF5E6719-E920-48D4-9BC8-310023AD3822}"/>
              </a:ext>
            </a:extLst>
          </p:cNvPr>
          <p:cNvGrpSpPr>
            <a:grpSpLocks/>
          </p:cNvGrpSpPr>
          <p:nvPr/>
        </p:nvGrpSpPr>
        <p:grpSpPr bwMode="auto">
          <a:xfrm>
            <a:off x="3948113" y="4783138"/>
            <a:ext cx="3451225" cy="1662113"/>
            <a:chOff x="2433" y="2426"/>
            <a:chExt cx="2174" cy="1047"/>
          </a:xfrm>
        </p:grpSpPr>
        <p:sp>
          <p:nvSpPr>
            <p:cNvPr id="114723" name="Rectangle 9">
              <a:extLst>
                <a:ext uri="{FF2B5EF4-FFF2-40B4-BE49-F238E27FC236}">
                  <a16:creationId xmlns:a16="http://schemas.microsoft.com/office/drawing/2014/main" id="{63601BE3-3849-46E1-8EE7-D74BB13428CE}"/>
                </a:ext>
              </a:extLst>
            </p:cNvPr>
            <p:cNvSpPr>
              <a:spLocks noChangeArrowheads="1"/>
            </p:cNvSpPr>
            <p:nvPr/>
          </p:nvSpPr>
          <p:spPr bwMode="auto">
            <a:xfrm>
              <a:off x="2433" y="2566"/>
              <a:ext cx="2174" cy="907"/>
            </a:xfrm>
            <a:prstGeom prst="rect">
              <a:avLst/>
            </a:prstGeom>
            <a:solidFill>
              <a:srgbClr val="001E8A"/>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24" name="Text Box 10">
              <a:extLst>
                <a:ext uri="{FF2B5EF4-FFF2-40B4-BE49-F238E27FC236}">
                  <a16:creationId xmlns:a16="http://schemas.microsoft.com/office/drawing/2014/main" id="{8895BBD3-D985-40BF-BDB5-0BC174606219}"/>
                </a:ext>
              </a:extLst>
            </p:cNvPr>
            <p:cNvSpPr txBox="1">
              <a:spLocks noChangeArrowheads="1"/>
            </p:cNvSpPr>
            <p:nvPr/>
          </p:nvSpPr>
          <p:spPr bwMode="auto">
            <a:xfrm>
              <a:off x="2690" y="2426"/>
              <a:ext cx="1861"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30000"/>
                </a:spcBef>
                <a:buClr>
                  <a:schemeClr val="tx2"/>
                </a:buClr>
                <a:buFont typeface="Wingdings" panose="05000000000000000000" pitchFamily="2" charset="2"/>
                <a:buNone/>
              </a:pPr>
              <a:r>
                <a:rPr lang="en-US" altLang="en-US" sz="1500" b="1" dirty="0">
                  <a:solidFill>
                    <a:srgbClr val="003399"/>
                  </a:solidFill>
                </a:rPr>
                <a:t>C/C++ : </a:t>
              </a:r>
            </a:p>
            <a:p>
              <a:pPr lvl="1" eaLnBrk="1" hangingPunct="1">
                <a:lnSpc>
                  <a:spcPct val="85000"/>
                </a:lnSpc>
                <a:spcBef>
                  <a:spcPct val="30000"/>
                </a:spcBef>
                <a:buClr>
                  <a:schemeClr val="tx2"/>
                </a:buClr>
                <a:buFontTx/>
                <a:buNone/>
              </a:pPr>
              <a:r>
                <a:rPr lang="en-US" altLang="en-US" sz="1500" b="1" dirty="0">
                  <a:solidFill>
                    <a:srgbClr val="FFFF00"/>
                  </a:solidFill>
                  <a:latin typeface="Courier New" panose="02070309020205020404" pitchFamily="49" charset="0"/>
                </a:rPr>
                <a:t>#pragma </a:t>
              </a:r>
              <a:r>
                <a:rPr lang="en-US" altLang="en-US" sz="1500" b="1" dirty="0" err="1">
                  <a:solidFill>
                    <a:srgbClr val="FFFF00"/>
                  </a:solidFill>
                  <a:latin typeface="Courier New" panose="02070309020205020404" pitchFamily="49" charset="0"/>
                </a:rPr>
                <a:t>omp</a:t>
              </a:r>
              <a:r>
                <a:rPr lang="en-US" altLang="en-US" sz="1500" b="1" dirty="0">
                  <a:solidFill>
                    <a:srgbClr val="FFFF00"/>
                  </a:solidFill>
                  <a:latin typeface="Courier New" panose="02070309020205020404" pitchFamily="49" charset="0"/>
                </a:rPr>
                <a:t> parallel</a:t>
              </a:r>
            </a:p>
            <a:p>
              <a:pPr lvl="1" eaLnBrk="1" hangingPunct="1">
                <a:lnSpc>
                  <a:spcPct val="85000"/>
                </a:lnSpc>
                <a:spcBef>
                  <a:spcPct val="30000"/>
                </a:spcBef>
                <a:buClr>
                  <a:schemeClr val="tx2"/>
                </a:buClr>
                <a:buFontTx/>
                <a:buNone/>
              </a:pPr>
              <a:r>
                <a:rPr lang="en-US" altLang="en-US" sz="1500" b="1" dirty="0">
                  <a:solidFill>
                    <a:srgbClr val="FFFF00"/>
                  </a:solidFill>
                  <a:latin typeface="Courier New" panose="02070309020205020404" pitchFamily="49" charset="0"/>
                </a:rPr>
                <a:t>	{ </a:t>
              </a:r>
            </a:p>
            <a:p>
              <a:pPr lvl="1" eaLnBrk="1" hangingPunct="1">
                <a:lnSpc>
                  <a:spcPct val="85000"/>
                </a:lnSpc>
                <a:spcBef>
                  <a:spcPct val="30000"/>
                </a:spcBef>
                <a:buClr>
                  <a:schemeClr val="tx2"/>
                </a:buClr>
                <a:buFontTx/>
                <a:buNone/>
              </a:pPr>
              <a:r>
                <a:rPr lang="en-US" altLang="en-US" sz="1500" b="1" dirty="0">
                  <a:solidFill>
                    <a:schemeClr val="accent1"/>
                  </a:solidFill>
                  <a:latin typeface="Courier New" panose="02070309020205020404" pitchFamily="49" charset="0"/>
                </a:rPr>
                <a:t>		</a:t>
              </a:r>
              <a:r>
                <a:rPr lang="en-US" altLang="en-US" sz="1500" b="1" i="1" dirty="0">
                  <a:solidFill>
                    <a:srgbClr val="04E4FC"/>
                  </a:solidFill>
                  <a:latin typeface="Courier New" panose="02070309020205020404" pitchFamily="49" charset="0"/>
                </a:rPr>
                <a:t>block</a:t>
              </a:r>
            </a:p>
            <a:p>
              <a:pPr lvl="1" eaLnBrk="1" hangingPunct="1">
                <a:lnSpc>
                  <a:spcPct val="85000"/>
                </a:lnSpc>
                <a:spcBef>
                  <a:spcPct val="30000"/>
                </a:spcBef>
                <a:buClr>
                  <a:schemeClr val="tx2"/>
                </a:buClr>
                <a:buFontTx/>
                <a:buNone/>
              </a:pPr>
              <a:r>
                <a:rPr lang="en-US" altLang="en-US" sz="1500" b="1" dirty="0">
                  <a:solidFill>
                    <a:schemeClr val="accent1"/>
                  </a:solidFill>
                  <a:latin typeface="Courier New" panose="02070309020205020404" pitchFamily="49" charset="0"/>
                </a:rPr>
                <a:t>	</a:t>
              </a:r>
              <a:r>
                <a:rPr lang="en-US" altLang="en-US" sz="1500" b="1" dirty="0">
                  <a:solidFill>
                    <a:srgbClr val="FFFF00"/>
                  </a:solidFill>
                  <a:latin typeface="Courier New" panose="02070309020205020404" pitchFamily="49" charset="0"/>
                </a:rPr>
                <a:t>}</a:t>
              </a:r>
            </a:p>
            <a:p>
              <a:pPr>
                <a:spcBef>
                  <a:spcPct val="0"/>
                </a:spcBef>
                <a:buFontTx/>
                <a:buNone/>
              </a:pPr>
              <a:endParaRPr lang="en-US" altLang="en-US" sz="1500" b="1" dirty="0">
                <a:solidFill>
                  <a:srgbClr val="FFFF00"/>
                </a:solidFill>
                <a:latin typeface="Courier New" panose="02070309020205020404" pitchFamily="49" charset="0"/>
              </a:endParaRPr>
            </a:p>
          </p:txBody>
        </p:sp>
      </p:grpSp>
      <p:grpSp>
        <p:nvGrpSpPr>
          <p:cNvPr id="114698" name="Group 11">
            <a:extLst>
              <a:ext uri="{FF2B5EF4-FFF2-40B4-BE49-F238E27FC236}">
                <a16:creationId xmlns:a16="http://schemas.microsoft.com/office/drawing/2014/main" id="{F6A85C4C-7334-418D-AB11-8ABBDACEA8F0}"/>
              </a:ext>
            </a:extLst>
          </p:cNvPr>
          <p:cNvGrpSpPr>
            <a:grpSpLocks/>
          </p:cNvGrpSpPr>
          <p:nvPr/>
        </p:nvGrpSpPr>
        <p:grpSpPr bwMode="auto">
          <a:xfrm>
            <a:off x="5943600" y="1600200"/>
            <a:ext cx="3116263" cy="3978275"/>
            <a:chOff x="3682" y="912"/>
            <a:chExt cx="1963" cy="2506"/>
          </a:xfrm>
        </p:grpSpPr>
        <p:sp>
          <p:nvSpPr>
            <p:cNvPr id="114700" name="Rectangle 12">
              <a:extLst>
                <a:ext uri="{FF2B5EF4-FFF2-40B4-BE49-F238E27FC236}">
                  <a16:creationId xmlns:a16="http://schemas.microsoft.com/office/drawing/2014/main" id="{6B757640-A93E-42BA-B427-D5D6CDFCB397}"/>
                </a:ext>
              </a:extLst>
            </p:cNvPr>
            <p:cNvSpPr>
              <a:spLocks noChangeArrowheads="1"/>
            </p:cNvSpPr>
            <p:nvPr/>
          </p:nvSpPr>
          <p:spPr bwMode="auto">
            <a:xfrm>
              <a:off x="4656" y="912"/>
              <a:ext cx="22" cy="3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01" name="Freeform 13">
              <a:extLst>
                <a:ext uri="{FF2B5EF4-FFF2-40B4-BE49-F238E27FC236}">
                  <a16:creationId xmlns:a16="http://schemas.microsoft.com/office/drawing/2014/main" id="{F8655D2E-6C57-42AB-972A-8A1750942BA6}"/>
                </a:ext>
              </a:extLst>
            </p:cNvPr>
            <p:cNvSpPr>
              <a:spLocks/>
            </p:cNvSpPr>
            <p:nvPr/>
          </p:nvSpPr>
          <p:spPr bwMode="auto">
            <a:xfrm>
              <a:off x="4603" y="3270"/>
              <a:ext cx="127" cy="148"/>
            </a:xfrm>
            <a:custGeom>
              <a:avLst/>
              <a:gdLst>
                <a:gd name="T0" fmla="*/ 36 w 138"/>
                <a:gd name="T1" fmla="*/ 0 h 157"/>
                <a:gd name="T2" fmla="*/ 0 w 138"/>
                <a:gd name="T3" fmla="*/ 0 h 157"/>
                <a:gd name="T4" fmla="*/ 36 w 138"/>
                <a:gd name="T5" fmla="*/ 98 h 157"/>
                <a:gd name="T6" fmla="*/ 71 w 138"/>
                <a:gd name="T7" fmla="*/ 0 h 157"/>
                <a:gd name="T8" fmla="*/ 36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grpSp>
          <p:nvGrpSpPr>
            <p:cNvPr id="114702" name="Group 14">
              <a:extLst>
                <a:ext uri="{FF2B5EF4-FFF2-40B4-BE49-F238E27FC236}">
                  <a16:creationId xmlns:a16="http://schemas.microsoft.com/office/drawing/2014/main" id="{F57FEC7F-9BA7-413F-A095-2655E33E3797}"/>
                </a:ext>
              </a:extLst>
            </p:cNvPr>
            <p:cNvGrpSpPr>
              <a:grpSpLocks/>
            </p:cNvGrpSpPr>
            <p:nvPr/>
          </p:nvGrpSpPr>
          <p:grpSpPr bwMode="auto">
            <a:xfrm>
              <a:off x="3682" y="1257"/>
              <a:ext cx="1963" cy="2013"/>
              <a:chOff x="3682" y="1257"/>
              <a:chExt cx="1963" cy="2013"/>
            </a:xfrm>
          </p:grpSpPr>
          <p:sp>
            <p:nvSpPr>
              <p:cNvPr id="114703" name="Freeform 15">
                <a:extLst>
                  <a:ext uri="{FF2B5EF4-FFF2-40B4-BE49-F238E27FC236}">
                    <a16:creationId xmlns:a16="http://schemas.microsoft.com/office/drawing/2014/main" id="{0310EEAF-D892-4498-A3CD-A31FAABC313A}"/>
                  </a:ext>
                </a:extLst>
              </p:cNvPr>
              <p:cNvSpPr>
                <a:spLocks/>
              </p:cNvSpPr>
              <p:nvPr/>
            </p:nvSpPr>
            <p:spPr bwMode="auto">
              <a:xfrm>
                <a:off x="4662" y="1458"/>
                <a:ext cx="743" cy="459"/>
              </a:xfrm>
              <a:custGeom>
                <a:avLst/>
                <a:gdLst>
                  <a:gd name="T0" fmla="*/ 0 w 805"/>
                  <a:gd name="T1" fmla="*/ 13 h 486"/>
                  <a:gd name="T2" fmla="*/ 6 w 805"/>
                  <a:gd name="T3" fmla="*/ 0 h 486"/>
                  <a:gd name="T4" fmla="*/ 424 w 805"/>
                  <a:gd name="T5" fmla="*/ 295 h 486"/>
                  <a:gd name="T6" fmla="*/ 419 w 805"/>
                  <a:gd name="T7" fmla="*/ 309 h 486"/>
                  <a:gd name="T8" fmla="*/ 0 w 805"/>
                  <a:gd name="T9" fmla="*/ 13 h 486"/>
                  <a:gd name="T10" fmla="*/ 0 60000 65536"/>
                  <a:gd name="T11" fmla="*/ 0 60000 65536"/>
                  <a:gd name="T12" fmla="*/ 0 60000 65536"/>
                  <a:gd name="T13" fmla="*/ 0 60000 65536"/>
                  <a:gd name="T14" fmla="*/ 0 60000 65536"/>
                  <a:gd name="T15" fmla="*/ 0 w 805"/>
                  <a:gd name="T16" fmla="*/ 0 h 486"/>
                  <a:gd name="T17" fmla="*/ 805 w 805"/>
                  <a:gd name="T18" fmla="*/ 486 h 486"/>
                </a:gdLst>
                <a:ahLst/>
                <a:cxnLst>
                  <a:cxn ang="T10">
                    <a:pos x="T0" y="T1"/>
                  </a:cxn>
                  <a:cxn ang="T11">
                    <a:pos x="T2" y="T3"/>
                  </a:cxn>
                  <a:cxn ang="T12">
                    <a:pos x="T4" y="T5"/>
                  </a:cxn>
                  <a:cxn ang="T13">
                    <a:pos x="T6" y="T7"/>
                  </a:cxn>
                  <a:cxn ang="T14">
                    <a:pos x="T8" y="T9"/>
                  </a:cxn>
                </a:cxnLst>
                <a:rect l="T15" t="T16" r="T17" b="T18"/>
                <a:pathLst>
                  <a:path w="805" h="486">
                    <a:moveTo>
                      <a:pt x="0" y="21"/>
                    </a:moveTo>
                    <a:lnTo>
                      <a:pt x="10" y="0"/>
                    </a:lnTo>
                    <a:lnTo>
                      <a:pt x="805" y="464"/>
                    </a:lnTo>
                    <a:lnTo>
                      <a:pt x="794" y="486"/>
                    </a:lnTo>
                    <a:lnTo>
                      <a:pt x="0"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14704" name="Freeform 16">
                <a:extLst>
                  <a:ext uri="{FF2B5EF4-FFF2-40B4-BE49-F238E27FC236}">
                    <a16:creationId xmlns:a16="http://schemas.microsoft.com/office/drawing/2014/main" id="{0D301CB9-B341-46A4-92C7-B7C98F5F2B63}"/>
                  </a:ext>
                </a:extLst>
              </p:cNvPr>
              <p:cNvSpPr>
                <a:spLocks/>
              </p:cNvSpPr>
              <p:nvPr/>
            </p:nvSpPr>
            <p:spPr bwMode="auto">
              <a:xfrm>
                <a:off x="4662" y="2398"/>
                <a:ext cx="743" cy="396"/>
              </a:xfrm>
              <a:custGeom>
                <a:avLst/>
                <a:gdLst>
                  <a:gd name="T0" fmla="*/ 424 w 805"/>
                  <a:gd name="T1" fmla="*/ 13 h 419"/>
                  <a:gd name="T2" fmla="*/ 419 w 805"/>
                  <a:gd name="T3" fmla="*/ 0 h 419"/>
                  <a:gd name="T4" fmla="*/ 0 w 805"/>
                  <a:gd name="T5" fmla="*/ 253 h 419"/>
                  <a:gd name="T6" fmla="*/ 6 w 805"/>
                  <a:gd name="T7" fmla="*/ 267 h 419"/>
                  <a:gd name="T8" fmla="*/ 424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4" y="0"/>
                    </a:lnTo>
                    <a:lnTo>
                      <a:pt x="0" y="398"/>
                    </a:lnTo>
                    <a:lnTo>
                      <a:pt x="10" y="419"/>
                    </a:lnTo>
                    <a:lnTo>
                      <a:pt x="805"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14705" name="Rectangle 17">
                <a:extLst>
                  <a:ext uri="{FF2B5EF4-FFF2-40B4-BE49-F238E27FC236}">
                    <a16:creationId xmlns:a16="http://schemas.microsoft.com/office/drawing/2014/main" id="{A95D2694-ACBC-4666-86AB-0D9EDA72E0CA}"/>
                  </a:ext>
                </a:extLst>
              </p:cNvPr>
              <p:cNvSpPr>
                <a:spLocks noChangeArrowheads="1"/>
              </p:cNvSpPr>
              <p:nvPr/>
            </p:nvSpPr>
            <p:spPr bwMode="auto">
              <a:xfrm>
                <a:off x="4656" y="2408"/>
                <a:ext cx="22" cy="25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06" name="Freeform 18">
                <a:extLst>
                  <a:ext uri="{FF2B5EF4-FFF2-40B4-BE49-F238E27FC236}">
                    <a16:creationId xmlns:a16="http://schemas.microsoft.com/office/drawing/2014/main" id="{FD53D670-58C0-4C79-AFFD-B4EA8B3AB41B}"/>
                  </a:ext>
                </a:extLst>
              </p:cNvPr>
              <p:cNvSpPr>
                <a:spLocks/>
              </p:cNvSpPr>
              <p:nvPr/>
            </p:nvSpPr>
            <p:spPr bwMode="auto">
              <a:xfrm>
                <a:off x="3928" y="2398"/>
                <a:ext cx="743" cy="396"/>
              </a:xfrm>
              <a:custGeom>
                <a:avLst/>
                <a:gdLst>
                  <a:gd name="T0" fmla="*/ 0 w 805"/>
                  <a:gd name="T1" fmla="*/ 13 h 419"/>
                  <a:gd name="T2" fmla="*/ 6 w 805"/>
                  <a:gd name="T3" fmla="*/ 0 h 419"/>
                  <a:gd name="T4" fmla="*/ 424 w 805"/>
                  <a:gd name="T5" fmla="*/ 253 h 419"/>
                  <a:gd name="T6" fmla="*/ 419 w 805"/>
                  <a:gd name="T7" fmla="*/ 267 h 419"/>
                  <a:gd name="T8" fmla="*/ 0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0" y="21"/>
                    </a:moveTo>
                    <a:lnTo>
                      <a:pt x="11" y="0"/>
                    </a:lnTo>
                    <a:lnTo>
                      <a:pt x="805" y="398"/>
                    </a:lnTo>
                    <a:lnTo>
                      <a:pt x="795" y="419"/>
                    </a:lnTo>
                    <a:lnTo>
                      <a:pt x="0"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14707" name="Rectangle 19">
                <a:extLst>
                  <a:ext uri="{FF2B5EF4-FFF2-40B4-BE49-F238E27FC236}">
                    <a16:creationId xmlns:a16="http://schemas.microsoft.com/office/drawing/2014/main" id="{3EA45E0B-E27A-4E56-87BF-392708FE0B15}"/>
                  </a:ext>
                </a:extLst>
              </p:cNvPr>
              <p:cNvSpPr>
                <a:spLocks noChangeArrowheads="1"/>
              </p:cNvSpPr>
              <p:nvPr/>
            </p:nvSpPr>
            <p:spPr bwMode="auto">
              <a:xfrm>
                <a:off x="4656" y="1531"/>
                <a:ext cx="22" cy="37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08" name="Freeform 20">
                <a:extLst>
                  <a:ext uri="{FF2B5EF4-FFF2-40B4-BE49-F238E27FC236}">
                    <a16:creationId xmlns:a16="http://schemas.microsoft.com/office/drawing/2014/main" id="{BDB3E80F-23DD-4B0B-BAC4-F7DD4D4BA9CE}"/>
                  </a:ext>
                </a:extLst>
              </p:cNvPr>
              <p:cNvSpPr>
                <a:spLocks/>
              </p:cNvSpPr>
              <p:nvPr/>
            </p:nvSpPr>
            <p:spPr bwMode="auto">
              <a:xfrm>
                <a:off x="3928" y="1521"/>
                <a:ext cx="743" cy="396"/>
              </a:xfrm>
              <a:custGeom>
                <a:avLst/>
                <a:gdLst>
                  <a:gd name="T0" fmla="*/ 424 w 805"/>
                  <a:gd name="T1" fmla="*/ 13 h 419"/>
                  <a:gd name="T2" fmla="*/ 419 w 805"/>
                  <a:gd name="T3" fmla="*/ 0 h 419"/>
                  <a:gd name="T4" fmla="*/ 0 w 805"/>
                  <a:gd name="T5" fmla="*/ 253 h 419"/>
                  <a:gd name="T6" fmla="*/ 6 w 805"/>
                  <a:gd name="T7" fmla="*/ 267 h 419"/>
                  <a:gd name="T8" fmla="*/ 424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5" y="0"/>
                    </a:lnTo>
                    <a:lnTo>
                      <a:pt x="0" y="397"/>
                    </a:lnTo>
                    <a:lnTo>
                      <a:pt x="11" y="419"/>
                    </a:lnTo>
                    <a:lnTo>
                      <a:pt x="805"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14709" name="AutoShape 21">
                <a:extLst>
                  <a:ext uri="{FF2B5EF4-FFF2-40B4-BE49-F238E27FC236}">
                    <a16:creationId xmlns:a16="http://schemas.microsoft.com/office/drawing/2014/main" id="{312A9F21-683A-4CD9-88BC-6EDC29491129}"/>
                  </a:ext>
                </a:extLst>
              </p:cNvPr>
              <p:cNvSpPr>
                <a:spLocks noChangeArrowheads="1"/>
              </p:cNvSpPr>
              <p:nvPr/>
            </p:nvSpPr>
            <p:spPr bwMode="auto">
              <a:xfrm>
                <a:off x="4422" y="1899"/>
                <a:ext cx="489" cy="502"/>
              </a:xfrm>
              <a:prstGeom prst="roundRect">
                <a:avLst>
                  <a:gd name="adj" fmla="val 24671"/>
                </a:avLst>
              </a:prstGeom>
              <a:solidFill>
                <a:srgbClr val="FFFF66"/>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10" name="AutoShape 22">
                <a:extLst>
                  <a:ext uri="{FF2B5EF4-FFF2-40B4-BE49-F238E27FC236}">
                    <a16:creationId xmlns:a16="http://schemas.microsoft.com/office/drawing/2014/main" id="{9EE9C1BB-4F8E-4A39-9495-20CBBAB0CAAB}"/>
                  </a:ext>
                </a:extLst>
              </p:cNvPr>
              <p:cNvSpPr>
                <a:spLocks noChangeArrowheads="1"/>
              </p:cNvSpPr>
              <p:nvPr/>
            </p:nvSpPr>
            <p:spPr bwMode="auto">
              <a:xfrm>
                <a:off x="3682" y="1893"/>
                <a:ext cx="490" cy="502"/>
              </a:xfrm>
              <a:prstGeom prst="roundRect">
                <a:avLst>
                  <a:gd name="adj" fmla="val 24671"/>
                </a:avLst>
              </a:prstGeom>
              <a:solidFill>
                <a:schemeClr val="accent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11" name="AutoShape 23">
                <a:extLst>
                  <a:ext uri="{FF2B5EF4-FFF2-40B4-BE49-F238E27FC236}">
                    <a16:creationId xmlns:a16="http://schemas.microsoft.com/office/drawing/2014/main" id="{6A87F46D-5A56-4F7F-B86C-855FC39B02CE}"/>
                  </a:ext>
                </a:extLst>
              </p:cNvPr>
              <p:cNvSpPr>
                <a:spLocks noChangeArrowheads="1"/>
              </p:cNvSpPr>
              <p:nvPr/>
            </p:nvSpPr>
            <p:spPr bwMode="auto">
              <a:xfrm>
                <a:off x="5148" y="1886"/>
                <a:ext cx="490" cy="502"/>
              </a:xfrm>
              <a:prstGeom prst="roundRect">
                <a:avLst>
                  <a:gd name="adj" fmla="val 24671"/>
                </a:avLst>
              </a:prstGeom>
              <a:solidFill>
                <a:schemeClr val="accent2"/>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12" name="Oval 24">
                <a:extLst>
                  <a:ext uri="{FF2B5EF4-FFF2-40B4-BE49-F238E27FC236}">
                    <a16:creationId xmlns:a16="http://schemas.microsoft.com/office/drawing/2014/main" id="{2A09E438-2719-41A7-9729-282DCB59E715}"/>
                  </a:ext>
                </a:extLst>
              </p:cNvPr>
              <p:cNvSpPr>
                <a:spLocks noChangeArrowheads="1"/>
              </p:cNvSpPr>
              <p:nvPr/>
            </p:nvSpPr>
            <p:spPr bwMode="auto">
              <a:xfrm>
                <a:off x="3688" y="1406"/>
                <a:ext cx="1957" cy="251"/>
              </a:xfrm>
              <a:prstGeom prst="ellipse">
                <a:avLst/>
              </a:prstGeom>
              <a:solidFill>
                <a:schemeClr val="bg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13" name="Rectangle 25">
                <a:extLst>
                  <a:ext uri="{FF2B5EF4-FFF2-40B4-BE49-F238E27FC236}">
                    <a16:creationId xmlns:a16="http://schemas.microsoft.com/office/drawing/2014/main" id="{1892BC49-5362-43BF-BB28-A6BAAEA4FFF3}"/>
                  </a:ext>
                </a:extLst>
              </p:cNvPr>
              <p:cNvSpPr>
                <a:spLocks noChangeArrowheads="1"/>
              </p:cNvSpPr>
              <p:nvPr/>
            </p:nvSpPr>
            <p:spPr bwMode="auto">
              <a:xfrm>
                <a:off x="3896" y="1451"/>
                <a:ext cx="1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chemeClr val="bg2"/>
                    </a:solidFill>
                    <a:latin typeface="Courier New" panose="02070309020205020404" pitchFamily="49" charset="0"/>
                  </a:rPr>
                  <a:t>#pragma omp parallel</a:t>
                </a:r>
                <a:endParaRPr lang="en-US" altLang="en-US" sz="1600">
                  <a:solidFill>
                    <a:schemeClr val="bg2"/>
                  </a:solidFill>
                  <a:latin typeface="Courier New" panose="02070309020205020404" pitchFamily="49" charset="0"/>
                </a:endParaRPr>
              </a:p>
            </p:txBody>
          </p:sp>
          <p:sp>
            <p:nvSpPr>
              <p:cNvPr id="114714" name="Rectangle 26">
                <a:extLst>
                  <a:ext uri="{FF2B5EF4-FFF2-40B4-BE49-F238E27FC236}">
                    <a16:creationId xmlns:a16="http://schemas.microsoft.com/office/drawing/2014/main" id="{6EE1C374-32A6-48FF-807D-A2D06327DE32}"/>
                  </a:ext>
                </a:extLst>
              </p:cNvPr>
              <p:cNvSpPr>
                <a:spLocks noChangeArrowheads="1"/>
              </p:cNvSpPr>
              <p:nvPr/>
            </p:nvSpPr>
            <p:spPr bwMode="auto">
              <a:xfrm>
                <a:off x="3739" y="1988"/>
                <a:ext cx="355" cy="1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latin typeface="Times" panose="02020603050405020304" pitchFamily="18" charset="0"/>
                  </a:rPr>
                  <a:t>Thread</a:t>
                </a:r>
                <a:endParaRPr lang="en-US" altLang="en-US" sz="1400">
                  <a:solidFill>
                    <a:srgbClr val="000000"/>
                  </a:solidFill>
                </a:endParaRPr>
              </a:p>
            </p:txBody>
          </p:sp>
          <p:sp>
            <p:nvSpPr>
              <p:cNvPr id="114715" name="Rectangle 27">
                <a:extLst>
                  <a:ext uri="{FF2B5EF4-FFF2-40B4-BE49-F238E27FC236}">
                    <a16:creationId xmlns:a16="http://schemas.microsoft.com/office/drawing/2014/main" id="{E06B65DC-95B4-475B-9D01-E8A07609B752}"/>
                  </a:ext>
                </a:extLst>
              </p:cNvPr>
              <p:cNvSpPr>
                <a:spLocks noChangeArrowheads="1"/>
              </p:cNvSpPr>
              <p:nvPr/>
            </p:nvSpPr>
            <p:spPr bwMode="auto">
              <a:xfrm>
                <a:off x="3896" y="2099"/>
                <a:ext cx="9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000000"/>
                    </a:solidFill>
                    <a:latin typeface="Times" panose="02020603050405020304" pitchFamily="18" charset="0"/>
                  </a:rPr>
                  <a:t>1</a:t>
                </a:r>
                <a:endParaRPr lang="en-US" altLang="en-US" sz="1800">
                  <a:solidFill>
                    <a:srgbClr val="000000"/>
                  </a:solidFill>
                </a:endParaRPr>
              </a:p>
            </p:txBody>
          </p:sp>
          <p:sp>
            <p:nvSpPr>
              <p:cNvPr id="114716" name="Rectangle 28">
                <a:extLst>
                  <a:ext uri="{FF2B5EF4-FFF2-40B4-BE49-F238E27FC236}">
                    <a16:creationId xmlns:a16="http://schemas.microsoft.com/office/drawing/2014/main" id="{1AF67560-9C6E-4A80-9092-F727BA745F9A}"/>
                  </a:ext>
                </a:extLst>
              </p:cNvPr>
              <p:cNvSpPr>
                <a:spLocks noChangeArrowheads="1"/>
              </p:cNvSpPr>
              <p:nvPr/>
            </p:nvSpPr>
            <p:spPr bwMode="auto">
              <a:xfrm>
                <a:off x="4476" y="1988"/>
                <a:ext cx="355" cy="134"/>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latin typeface="Times" panose="02020603050405020304" pitchFamily="18" charset="0"/>
                  </a:rPr>
                  <a:t>Thread</a:t>
                </a:r>
                <a:endParaRPr lang="en-US" altLang="en-US" sz="1400">
                  <a:solidFill>
                    <a:srgbClr val="000000"/>
                  </a:solidFill>
                </a:endParaRPr>
              </a:p>
            </p:txBody>
          </p:sp>
          <p:sp>
            <p:nvSpPr>
              <p:cNvPr id="114717" name="Rectangle 29">
                <a:extLst>
                  <a:ext uri="{FF2B5EF4-FFF2-40B4-BE49-F238E27FC236}">
                    <a16:creationId xmlns:a16="http://schemas.microsoft.com/office/drawing/2014/main" id="{3F123F07-D403-4E60-980C-03F4E799E439}"/>
                  </a:ext>
                </a:extLst>
              </p:cNvPr>
              <p:cNvSpPr>
                <a:spLocks noChangeArrowheads="1"/>
              </p:cNvSpPr>
              <p:nvPr/>
            </p:nvSpPr>
            <p:spPr bwMode="auto">
              <a:xfrm>
                <a:off x="4629" y="2099"/>
                <a:ext cx="96" cy="23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000000"/>
                    </a:solidFill>
                    <a:latin typeface="Times" panose="02020603050405020304" pitchFamily="18" charset="0"/>
                  </a:rPr>
                  <a:t>2</a:t>
                </a:r>
                <a:endParaRPr lang="en-US" altLang="en-US" sz="1800">
                  <a:solidFill>
                    <a:srgbClr val="000000"/>
                  </a:solidFill>
                </a:endParaRPr>
              </a:p>
            </p:txBody>
          </p:sp>
          <p:sp>
            <p:nvSpPr>
              <p:cNvPr id="114718" name="Rectangle 30">
                <a:extLst>
                  <a:ext uri="{FF2B5EF4-FFF2-40B4-BE49-F238E27FC236}">
                    <a16:creationId xmlns:a16="http://schemas.microsoft.com/office/drawing/2014/main" id="{2B2E789E-5719-480C-B1A0-6CD542F2CF35}"/>
                  </a:ext>
                </a:extLst>
              </p:cNvPr>
              <p:cNvSpPr>
                <a:spLocks noChangeArrowheads="1"/>
              </p:cNvSpPr>
              <p:nvPr/>
            </p:nvSpPr>
            <p:spPr bwMode="auto">
              <a:xfrm>
                <a:off x="5207" y="1988"/>
                <a:ext cx="355" cy="1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latin typeface="Times" panose="02020603050405020304" pitchFamily="18" charset="0"/>
                  </a:rPr>
                  <a:t>Thread</a:t>
                </a:r>
                <a:endParaRPr lang="en-US" altLang="en-US" sz="1400">
                  <a:solidFill>
                    <a:srgbClr val="000000"/>
                  </a:solidFill>
                </a:endParaRPr>
              </a:p>
            </p:txBody>
          </p:sp>
          <p:sp>
            <p:nvSpPr>
              <p:cNvPr id="114719" name="Rectangle 31">
                <a:extLst>
                  <a:ext uri="{FF2B5EF4-FFF2-40B4-BE49-F238E27FC236}">
                    <a16:creationId xmlns:a16="http://schemas.microsoft.com/office/drawing/2014/main" id="{88A8F4B0-7665-45D9-AC97-FED1927C023C}"/>
                  </a:ext>
                </a:extLst>
              </p:cNvPr>
              <p:cNvSpPr>
                <a:spLocks noChangeArrowheads="1"/>
              </p:cNvSpPr>
              <p:nvPr/>
            </p:nvSpPr>
            <p:spPr bwMode="auto">
              <a:xfrm>
                <a:off x="5364" y="2099"/>
                <a:ext cx="96" cy="2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000000"/>
                    </a:solidFill>
                    <a:latin typeface="Times" panose="02020603050405020304" pitchFamily="18" charset="0"/>
                  </a:rPr>
                  <a:t>3</a:t>
                </a:r>
                <a:endParaRPr lang="en-US" altLang="en-US" sz="1800">
                  <a:solidFill>
                    <a:srgbClr val="000000"/>
                  </a:solidFill>
                </a:endParaRPr>
              </a:p>
            </p:txBody>
          </p:sp>
          <p:sp>
            <p:nvSpPr>
              <p:cNvPr id="114720" name="Freeform 32">
                <a:extLst>
                  <a:ext uri="{FF2B5EF4-FFF2-40B4-BE49-F238E27FC236}">
                    <a16:creationId xmlns:a16="http://schemas.microsoft.com/office/drawing/2014/main" id="{227DE4BD-3F11-47FD-A0EB-43AE4632CE28}"/>
                  </a:ext>
                </a:extLst>
              </p:cNvPr>
              <p:cNvSpPr>
                <a:spLocks/>
              </p:cNvSpPr>
              <p:nvPr/>
            </p:nvSpPr>
            <p:spPr bwMode="auto">
              <a:xfrm>
                <a:off x="4603" y="1257"/>
                <a:ext cx="127" cy="149"/>
              </a:xfrm>
              <a:custGeom>
                <a:avLst/>
                <a:gdLst>
                  <a:gd name="T0" fmla="*/ 36 w 138"/>
                  <a:gd name="T1" fmla="*/ 0 h 157"/>
                  <a:gd name="T2" fmla="*/ 0 w 138"/>
                  <a:gd name="T3" fmla="*/ 0 h 157"/>
                  <a:gd name="T4" fmla="*/ 36 w 138"/>
                  <a:gd name="T5" fmla="*/ 103 h 157"/>
                  <a:gd name="T6" fmla="*/ 71 w 138"/>
                  <a:gd name="T7" fmla="*/ 0 h 157"/>
                  <a:gd name="T8" fmla="*/ 36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14721" name="Rectangle 33">
                <a:extLst>
                  <a:ext uri="{FF2B5EF4-FFF2-40B4-BE49-F238E27FC236}">
                    <a16:creationId xmlns:a16="http://schemas.microsoft.com/office/drawing/2014/main" id="{EE930B00-A638-4353-A9DD-02CE96CD7D69}"/>
                  </a:ext>
                </a:extLst>
              </p:cNvPr>
              <p:cNvSpPr>
                <a:spLocks noChangeArrowheads="1"/>
              </p:cNvSpPr>
              <p:nvPr/>
            </p:nvSpPr>
            <p:spPr bwMode="auto">
              <a:xfrm>
                <a:off x="4656" y="2909"/>
                <a:ext cx="22" cy="361"/>
              </a:xfrm>
              <a:prstGeom prst="rect">
                <a:avLst/>
              </a:prstGeom>
              <a:solidFill>
                <a:schemeClr val="tx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14722" name="Oval 34">
                <a:extLst>
                  <a:ext uri="{FF2B5EF4-FFF2-40B4-BE49-F238E27FC236}">
                    <a16:creationId xmlns:a16="http://schemas.microsoft.com/office/drawing/2014/main" id="{D2873720-785B-41A9-970F-ED1B3CC08A26}"/>
                  </a:ext>
                </a:extLst>
              </p:cNvPr>
              <p:cNvSpPr>
                <a:spLocks noChangeArrowheads="1"/>
              </p:cNvSpPr>
              <p:nvPr/>
            </p:nvSpPr>
            <p:spPr bwMode="auto">
              <a:xfrm>
                <a:off x="4594" y="2640"/>
                <a:ext cx="144" cy="288"/>
              </a:xfrm>
              <a:prstGeom prst="ellipse">
                <a:avLst/>
              </a:prstGeom>
              <a:solidFill>
                <a:schemeClr val="tx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grpSp>
      </p:grpSp>
      <p:sp>
        <p:nvSpPr>
          <p:cNvPr id="114699" name="Rectangle 35">
            <a:extLst>
              <a:ext uri="{FF2B5EF4-FFF2-40B4-BE49-F238E27FC236}">
                <a16:creationId xmlns:a16="http://schemas.microsoft.com/office/drawing/2014/main" id="{DA5BF196-CD2E-4B76-969E-75796CCB87E2}"/>
              </a:ext>
            </a:extLst>
          </p:cNvPr>
          <p:cNvSpPr>
            <a:spLocks noChangeArrowheads="1"/>
          </p:cNvSpPr>
          <p:nvPr/>
        </p:nvSpPr>
        <p:spPr bwMode="auto">
          <a:xfrm>
            <a:off x="79904" y="5105400"/>
            <a:ext cx="3581400" cy="1312862"/>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3399"/>
              </a:buClr>
              <a:buSzPct val="80000"/>
              <a:buFont typeface="Wingdings" panose="05000000000000000000" pitchFamily="2" charset="2"/>
              <a:buChar char="q"/>
            </a:pPr>
            <a:r>
              <a:rPr lang="en-US" altLang="en-US" sz="1600" b="1" dirty="0">
                <a:latin typeface="Times New Roman" panose="02020603050405020304" pitchFamily="18" charset="0"/>
              </a:rPr>
              <a:t>Pragma will operate over a single statement or block of statements enclosed within curly braces.</a:t>
            </a:r>
          </a:p>
          <a:p>
            <a:pPr eaLnBrk="1" hangingPunct="1">
              <a:lnSpc>
                <a:spcPct val="80000"/>
              </a:lnSpc>
              <a:buClr>
                <a:srgbClr val="003399"/>
              </a:buClr>
              <a:buSzPct val="80000"/>
              <a:buFont typeface="Wingdings" panose="05000000000000000000" pitchFamily="2" charset="2"/>
              <a:buChar char="q"/>
            </a:pPr>
            <a:r>
              <a:rPr lang="en-US" altLang="en-US" sz="1600" b="1" dirty="0">
                <a:latin typeface="Times New Roman" panose="02020603050405020304" pitchFamily="18" charset="0"/>
              </a:rPr>
              <a:t>Variables accessed within the parallel region are all </a:t>
            </a:r>
            <a:r>
              <a:rPr lang="en-US" altLang="en-US" sz="1600" b="1" i="1" dirty="0">
                <a:latin typeface="Times New Roman" panose="02020603050405020304" pitchFamily="18" charset="0"/>
              </a:rPr>
              <a:t>shared</a:t>
            </a:r>
            <a:r>
              <a:rPr lang="en-US" altLang="en-US" sz="1600" b="1" dirty="0">
                <a:latin typeface="Times New Roman" panose="02020603050405020304" pitchFamily="18" charset="0"/>
              </a:rPr>
              <a:t> by default.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Slide Number Placeholder 5">
            <a:extLst>
              <a:ext uri="{FF2B5EF4-FFF2-40B4-BE49-F238E27FC236}">
                <a16:creationId xmlns:a16="http://schemas.microsoft.com/office/drawing/2014/main" id="{E5BFCE45-ADCD-4EB8-9A23-C5E3B7374B65}"/>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04D49FE-6DD4-469C-89B0-C9A3DD1F517E}" type="slidenum">
              <a:rPr lang="en-US" altLang="en-US" sz="1000"/>
              <a:pPr>
                <a:spcBef>
                  <a:spcPct val="0"/>
                </a:spcBef>
                <a:buFontTx/>
                <a:buNone/>
              </a:pPr>
              <a:t>46</a:t>
            </a:fld>
            <a:endParaRPr lang="en-US" altLang="en-US" sz="1000"/>
          </a:p>
        </p:txBody>
      </p:sp>
      <p:sp>
        <p:nvSpPr>
          <p:cNvPr id="116741" name="Rectangle 3">
            <a:extLst>
              <a:ext uri="{FF2B5EF4-FFF2-40B4-BE49-F238E27FC236}">
                <a16:creationId xmlns:a16="http://schemas.microsoft.com/office/drawing/2014/main" id="{BF5F95D6-77F8-457D-A659-8661DCD34D27}"/>
              </a:ext>
            </a:extLst>
          </p:cNvPr>
          <p:cNvSpPr>
            <a:spLocks noGrp="1" noChangeArrowheads="1"/>
          </p:cNvSpPr>
          <p:nvPr>
            <p:ph type="title" idx="4294967295"/>
          </p:nvPr>
        </p:nvSpPr>
        <p:spPr>
          <a:xfrm>
            <a:off x="2005914" y="526256"/>
            <a:ext cx="5562600" cy="487363"/>
          </a:xfrm>
        </p:spPr>
        <p:txBody>
          <a:bodyPr/>
          <a:lstStyle/>
          <a:p>
            <a:pPr eaLnBrk="1" hangingPunct="1"/>
            <a:r>
              <a:rPr lang="en-US" altLang="en-US" sz="2700" b="1" dirty="0"/>
              <a:t>How Many Threads?</a:t>
            </a:r>
          </a:p>
        </p:txBody>
      </p:sp>
      <p:sp>
        <p:nvSpPr>
          <p:cNvPr id="116742" name="Rectangle 4">
            <a:extLst>
              <a:ext uri="{FF2B5EF4-FFF2-40B4-BE49-F238E27FC236}">
                <a16:creationId xmlns:a16="http://schemas.microsoft.com/office/drawing/2014/main" id="{1F6F6A17-94F0-4A59-870B-6F1FADFA8913}"/>
              </a:ext>
            </a:extLst>
          </p:cNvPr>
          <p:cNvSpPr>
            <a:spLocks noGrp="1" noChangeArrowheads="1"/>
          </p:cNvSpPr>
          <p:nvPr>
            <p:ph type="body" idx="4294967295"/>
          </p:nvPr>
        </p:nvSpPr>
        <p:spPr>
          <a:xfrm>
            <a:off x="914400" y="1447800"/>
            <a:ext cx="8229600" cy="2514600"/>
          </a:xfrm>
        </p:spPr>
        <p:txBody>
          <a:bodyPr/>
          <a:lstStyle/>
          <a:p>
            <a:pPr marL="0" indent="0" eaLnBrk="1" hangingPunct="1">
              <a:buClr>
                <a:srgbClr val="003399"/>
              </a:buClr>
              <a:buSzPct val="80000"/>
              <a:buFontTx/>
              <a:buNone/>
            </a:pPr>
            <a:r>
              <a:rPr lang="en-US" altLang="en-US" sz="2000">
                <a:latin typeface="Times New Roman" panose="02020603050405020304" pitchFamily="18" charset="0"/>
              </a:rPr>
              <a:t>Set environment variable for number of threads</a:t>
            </a:r>
          </a:p>
          <a:p>
            <a:pPr marL="0" indent="0" eaLnBrk="1" hangingPunct="1">
              <a:buClr>
                <a:srgbClr val="003399"/>
              </a:buClr>
              <a:buSzPct val="80000"/>
              <a:buFont typeface="Wingdings" panose="05000000000000000000" pitchFamily="2" charset="2"/>
              <a:buChar char="q"/>
            </a:pPr>
            <a:endParaRPr lang="en-US" altLang="en-US" sz="2000">
              <a:latin typeface="Times New Roman" panose="02020603050405020304" pitchFamily="18" charset="0"/>
            </a:endParaRPr>
          </a:p>
          <a:p>
            <a:pPr marL="246063" lvl="1" indent="-244475" eaLnBrk="1" hangingPunct="1">
              <a:buClr>
                <a:srgbClr val="003399"/>
              </a:buClr>
              <a:buSzPct val="80000"/>
              <a:buFont typeface="Wingdings" panose="05000000000000000000" pitchFamily="2" charset="2"/>
              <a:buChar char="q"/>
            </a:pPr>
            <a:endParaRPr lang="en-US" altLang="en-US" sz="1800" b="1">
              <a:latin typeface="Times New Roman" panose="02020603050405020304" pitchFamily="18" charset="0"/>
            </a:endParaRPr>
          </a:p>
          <a:p>
            <a:pPr marL="246063" lvl="1" indent="-244475" eaLnBrk="1" hangingPunct="1">
              <a:buClr>
                <a:srgbClr val="003399"/>
              </a:buClr>
              <a:buSzPct val="80000"/>
              <a:buFontTx/>
              <a:buNone/>
            </a:pPr>
            <a:r>
              <a:rPr lang="en-US" altLang="en-US" sz="1800">
                <a:latin typeface="Times New Roman" panose="02020603050405020304" pitchFamily="18" charset="0"/>
              </a:rPr>
              <a:t>There is no standard default for this variable</a:t>
            </a:r>
          </a:p>
          <a:p>
            <a:pPr marL="246063" lvl="1" indent="-244475" eaLnBrk="1" hangingPunct="1">
              <a:buClr>
                <a:srgbClr val="003399"/>
              </a:buClr>
              <a:buSzPct val="80000"/>
              <a:buFont typeface="Wingdings" panose="05000000000000000000" pitchFamily="2" charset="2"/>
              <a:buChar char="q"/>
            </a:pPr>
            <a:r>
              <a:rPr lang="en-US" altLang="en-US" sz="1800">
                <a:latin typeface="Times New Roman" panose="02020603050405020304" pitchFamily="18" charset="0"/>
              </a:rPr>
              <a:t>Many systems: </a:t>
            </a:r>
          </a:p>
          <a:p>
            <a:pPr marL="571500" lvl="2" indent="-323850" eaLnBrk="1" hangingPunct="1">
              <a:buClr>
                <a:srgbClr val="003399"/>
              </a:buClr>
              <a:buSzPct val="80000"/>
              <a:buFont typeface="Wingdings" panose="05000000000000000000" pitchFamily="2" charset="2"/>
              <a:buChar char="q"/>
            </a:pPr>
            <a:r>
              <a:rPr lang="en-US" altLang="en-US" sz="1700">
                <a:latin typeface="Times New Roman" panose="02020603050405020304" pitchFamily="18" charset="0"/>
              </a:rPr>
              <a:t># of threads = # of processors</a:t>
            </a:r>
          </a:p>
          <a:p>
            <a:pPr marL="571500" lvl="2" indent="-323850" eaLnBrk="1" hangingPunct="1">
              <a:buClr>
                <a:srgbClr val="003399"/>
              </a:buClr>
              <a:buSzPct val="80000"/>
              <a:buFont typeface="Wingdings" panose="05000000000000000000" pitchFamily="2" charset="2"/>
              <a:buChar char="q"/>
            </a:pPr>
            <a:r>
              <a:rPr lang="en-US" altLang="en-US" sz="1700">
                <a:latin typeface="Times New Roman" panose="02020603050405020304" pitchFamily="18" charset="0"/>
              </a:rPr>
              <a:t>Intel</a:t>
            </a:r>
            <a:r>
              <a:rPr lang="en-US" altLang="en-US" sz="1700" baseline="30000">
                <a:latin typeface="Times New Roman" panose="02020603050405020304" pitchFamily="18" charset="0"/>
              </a:rPr>
              <a:t>®</a:t>
            </a:r>
            <a:r>
              <a:rPr lang="en-US" altLang="en-US" sz="1700">
                <a:latin typeface="Times New Roman" panose="02020603050405020304" pitchFamily="18" charset="0"/>
              </a:rPr>
              <a:t> compilers use this default</a:t>
            </a:r>
          </a:p>
        </p:txBody>
      </p:sp>
      <p:sp>
        <p:nvSpPr>
          <p:cNvPr id="116740" name="Rectangle 2">
            <a:extLst>
              <a:ext uri="{FF2B5EF4-FFF2-40B4-BE49-F238E27FC236}">
                <a16:creationId xmlns:a16="http://schemas.microsoft.com/office/drawing/2014/main" id="{1C2BEBA8-D0DF-4D02-A32A-35681A8A7575}"/>
              </a:ext>
            </a:extLst>
          </p:cNvPr>
          <p:cNvSpPr>
            <a:spLocks noChangeArrowheads="1"/>
          </p:cNvSpPr>
          <p:nvPr/>
        </p:nvSpPr>
        <p:spPr bwMode="auto">
          <a:xfrm>
            <a:off x="989184" y="2057400"/>
            <a:ext cx="3576638" cy="320675"/>
          </a:xfrm>
          <a:prstGeom prst="rect">
            <a:avLst/>
          </a:prstGeom>
          <a:solidFill>
            <a:schemeClr val="bg1"/>
          </a:solidFill>
          <a:ln w="9525" algn="ctr">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buClr>
                <a:schemeClr val="folHlink"/>
              </a:buClr>
              <a:buSzPct val="90000"/>
              <a:buFont typeface="Wingdings" panose="05000000000000000000" pitchFamily="2" charset="2"/>
              <a:buNone/>
            </a:pPr>
            <a:r>
              <a:rPr lang="en-US" altLang="en-US" sz="1800" b="1">
                <a:latin typeface="Times New Roman" panose="02020603050405020304" pitchFamily="18" charset="0"/>
              </a:rPr>
              <a:t>set OMP_NUM_THREADS=4</a:t>
            </a:r>
          </a:p>
        </p:txBody>
      </p:sp>
      <p:sp>
        <p:nvSpPr>
          <p:cNvPr id="116743" name="Rectangle 5">
            <a:extLst>
              <a:ext uri="{FF2B5EF4-FFF2-40B4-BE49-F238E27FC236}">
                <a16:creationId xmlns:a16="http://schemas.microsoft.com/office/drawing/2014/main" id="{C7D55904-075A-46FE-AF45-3118669AADAA}"/>
              </a:ext>
            </a:extLst>
          </p:cNvPr>
          <p:cNvSpPr>
            <a:spLocks noChangeArrowheads="1"/>
          </p:cNvSpPr>
          <p:nvPr/>
        </p:nvSpPr>
        <p:spPr bwMode="auto">
          <a:xfrm>
            <a:off x="989184" y="4191000"/>
            <a:ext cx="6858000" cy="1265238"/>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The order in which the system will try to determine the number threads is</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1. default</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2. environment variable</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3. API call</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Each successive method (if present) will override the previous.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Slide Number Placeholder 5">
            <a:extLst>
              <a:ext uri="{FF2B5EF4-FFF2-40B4-BE49-F238E27FC236}">
                <a16:creationId xmlns:a16="http://schemas.microsoft.com/office/drawing/2014/main" id="{44EEA3F9-CE60-4051-841C-A5E638D9F430}"/>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A43E16-1718-4D8A-B760-5A7C5B029372}" type="slidenum">
              <a:rPr lang="en-US" altLang="en-US" sz="1000"/>
              <a:pPr>
                <a:spcBef>
                  <a:spcPct val="0"/>
                </a:spcBef>
                <a:buFontTx/>
                <a:buNone/>
              </a:pPr>
              <a:t>47</a:t>
            </a:fld>
            <a:endParaRPr lang="en-US" altLang="en-US" sz="1000"/>
          </a:p>
        </p:txBody>
      </p:sp>
      <p:sp>
        <p:nvSpPr>
          <p:cNvPr id="118788" name="Rectangle 6">
            <a:extLst>
              <a:ext uri="{FF2B5EF4-FFF2-40B4-BE49-F238E27FC236}">
                <a16:creationId xmlns:a16="http://schemas.microsoft.com/office/drawing/2014/main" id="{E1E919E5-1371-43C4-8992-3D6675C4A228}"/>
              </a:ext>
            </a:extLst>
          </p:cNvPr>
          <p:cNvSpPr>
            <a:spLocks noGrp="1" noChangeArrowheads="1"/>
          </p:cNvSpPr>
          <p:nvPr>
            <p:ph type="title" idx="4294967295"/>
          </p:nvPr>
        </p:nvSpPr>
        <p:spPr>
          <a:xfrm>
            <a:off x="0" y="228600"/>
            <a:ext cx="8229600" cy="731838"/>
          </a:xfrm>
        </p:spPr>
        <p:txBody>
          <a:bodyPr/>
          <a:lstStyle/>
          <a:p>
            <a:pPr eaLnBrk="1" hangingPunct="1"/>
            <a:r>
              <a:rPr lang="en-US" altLang="en-US" sz="2700" b="1"/>
              <a:t>Example I</a:t>
            </a:r>
          </a:p>
        </p:txBody>
      </p:sp>
      <p:sp>
        <p:nvSpPr>
          <p:cNvPr id="118789" name="Text Box 10">
            <a:extLst>
              <a:ext uri="{FF2B5EF4-FFF2-40B4-BE49-F238E27FC236}">
                <a16:creationId xmlns:a16="http://schemas.microsoft.com/office/drawing/2014/main" id="{3F021357-0F68-43F2-8A40-82ED36447D4D}"/>
              </a:ext>
            </a:extLst>
          </p:cNvPr>
          <p:cNvSpPr txBox="1">
            <a:spLocks noChangeArrowheads="1"/>
          </p:cNvSpPr>
          <p:nvPr/>
        </p:nvSpPr>
        <p:spPr bwMode="auto">
          <a:xfrm>
            <a:off x="533400" y="1154113"/>
            <a:ext cx="3962400" cy="33416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800" b="1">
                <a:latin typeface="Times New Roman" panose="02020603050405020304" pitchFamily="18" charset="0"/>
              </a:rPr>
              <a:t>Serial Code</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#include &lt;stdio.h&gt;</a:t>
            </a:r>
          </a:p>
          <a:p>
            <a:pPr eaLnBrk="1" hangingPunct="1">
              <a:lnSpc>
                <a:spcPct val="80000"/>
              </a:lnSpc>
              <a:buClr>
                <a:schemeClr val="folHlink"/>
              </a:buClr>
              <a:buSzPct val="90000"/>
              <a:buFont typeface="Wingdings" panose="05000000000000000000" pitchFamily="2" charset="2"/>
              <a:buNone/>
            </a:pPr>
            <a:endParaRPr lang="en-US" altLang="en-US" sz="1800">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int main() {</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int i;</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printf("Hello World\n");</a:t>
            </a:r>
          </a:p>
          <a:p>
            <a:pPr eaLnBrk="1" hangingPunct="1">
              <a:lnSpc>
                <a:spcPct val="80000"/>
              </a:lnSpc>
              <a:buClr>
                <a:schemeClr val="folHlink"/>
              </a:buClr>
              <a:buSzPct val="90000"/>
              <a:buFont typeface="Wingdings" panose="05000000000000000000" pitchFamily="2" charset="2"/>
              <a:buNone/>
            </a:pPr>
            <a:endParaRPr lang="en-US" altLang="en-US" sz="1800">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for(i=0;i&lt;6;i++)</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printf("Iter:%d\n",i);</a:t>
            </a:r>
          </a:p>
          <a:p>
            <a:pPr eaLnBrk="1" hangingPunct="1">
              <a:lnSpc>
                <a:spcPct val="80000"/>
              </a:lnSpc>
              <a:buClr>
                <a:schemeClr val="folHlink"/>
              </a:buClr>
              <a:buSzPct val="90000"/>
              <a:buFont typeface="Wingdings" panose="05000000000000000000" pitchFamily="2" charset="2"/>
              <a:buNone/>
            </a:pPr>
            <a:endParaRPr lang="en-US" altLang="en-US" sz="1800">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printf("GoodBye World\n");</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a:t>
            </a:r>
          </a:p>
        </p:txBody>
      </p:sp>
      <p:sp>
        <p:nvSpPr>
          <p:cNvPr id="118790" name="Text Box 11">
            <a:extLst>
              <a:ext uri="{FF2B5EF4-FFF2-40B4-BE49-F238E27FC236}">
                <a16:creationId xmlns:a16="http://schemas.microsoft.com/office/drawing/2014/main" id="{7A369410-7793-4E5E-BFF1-837BE602E1C9}"/>
              </a:ext>
            </a:extLst>
          </p:cNvPr>
          <p:cNvSpPr txBox="1">
            <a:spLocks noChangeArrowheads="1"/>
          </p:cNvSpPr>
          <p:nvPr/>
        </p:nvSpPr>
        <p:spPr bwMode="auto">
          <a:xfrm>
            <a:off x="4572000" y="1152525"/>
            <a:ext cx="4267200" cy="47148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800" b="1">
                <a:latin typeface="Times New Roman" panose="02020603050405020304" pitchFamily="18" charset="0"/>
              </a:rPr>
              <a:t>Parallel Code</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#include &lt;stdio.h&gt;</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#include &lt;omp.h&gt;</a:t>
            </a:r>
          </a:p>
          <a:p>
            <a:pPr eaLnBrk="1" hangingPunct="1">
              <a:lnSpc>
                <a:spcPct val="80000"/>
              </a:lnSpc>
              <a:buClr>
                <a:schemeClr val="folHlink"/>
              </a:buClr>
              <a:buSzPct val="90000"/>
              <a:buFont typeface="Wingdings" panose="05000000000000000000" pitchFamily="2" charset="2"/>
              <a:buNone/>
            </a:pPr>
            <a:endParaRPr lang="en-US" altLang="en-US" sz="1800">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int main() {</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#pragma omp parallel </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int i;</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printf("Hello World\n");</a:t>
            </a:r>
          </a:p>
          <a:p>
            <a:pPr eaLnBrk="1" hangingPunct="1">
              <a:lnSpc>
                <a:spcPct val="80000"/>
              </a:lnSpc>
              <a:buClr>
                <a:schemeClr val="folHlink"/>
              </a:buClr>
              <a:buSzPct val="90000"/>
              <a:buFont typeface="Wingdings" panose="05000000000000000000" pitchFamily="2" charset="2"/>
              <a:buNone/>
            </a:pPr>
            <a:endParaRPr lang="en-US" altLang="en-US" sz="1800">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#pragma omp for </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for(i=0;i&lt;6;i++)</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printf("Iter:%d\n",i);</a:t>
            </a:r>
          </a:p>
          <a:p>
            <a:pPr eaLnBrk="1" hangingPunct="1">
              <a:lnSpc>
                <a:spcPct val="80000"/>
              </a:lnSpc>
              <a:buClr>
                <a:schemeClr val="folHlink"/>
              </a:buClr>
              <a:buSzPct val="90000"/>
              <a:buFont typeface="Wingdings" panose="05000000000000000000" pitchFamily="2" charset="2"/>
              <a:buNone/>
            </a:pPr>
            <a:endParaRPr lang="en-US" altLang="en-US" sz="1800">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		printf("GoodBye World\n");</a:t>
            </a:r>
          </a:p>
          <a:p>
            <a:pPr eaLnBrk="1" hangingPunct="1">
              <a:lnSpc>
                <a:spcPct val="80000"/>
              </a:lnSpc>
              <a:buClr>
                <a:schemeClr val="folHlink"/>
              </a:buClr>
              <a:buSzPct val="90000"/>
              <a:buFont typeface="Wingdings" panose="05000000000000000000" pitchFamily="2" charset="2"/>
              <a:buNone/>
            </a:pPr>
            <a:r>
              <a:rPr lang="en-US" altLang="en-US" sz="1800">
                <a:latin typeface="Times New Roman" panose="02020603050405020304" pitchFamily="18" charset="0"/>
              </a:rPr>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Slide Number Placeholder 5">
            <a:extLst>
              <a:ext uri="{FF2B5EF4-FFF2-40B4-BE49-F238E27FC236}">
                <a16:creationId xmlns:a16="http://schemas.microsoft.com/office/drawing/2014/main" id="{49E5A097-9722-43C5-A658-FA2365431D9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CD69D87-54DC-44F2-B4C1-3AC4D701EE7B}" type="slidenum">
              <a:rPr lang="en-US" altLang="en-US" sz="1000"/>
              <a:pPr>
                <a:spcBef>
                  <a:spcPct val="0"/>
                </a:spcBef>
                <a:buFontTx/>
                <a:buNone/>
              </a:pPr>
              <a:t>48</a:t>
            </a:fld>
            <a:endParaRPr lang="en-US" altLang="en-US" sz="1000"/>
          </a:p>
        </p:txBody>
      </p:sp>
      <p:sp>
        <p:nvSpPr>
          <p:cNvPr id="120836" name="Rectangle 2">
            <a:extLst>
              <a:ext uri="{FF2B5EF4-FFF2-40B4-BE49-F238E27FC236}">
                <a16:creationId xmlns:a16="http://schemas.microsoft.com/office/drawing/2014/main" id="{236E7C12-2572-49EF-B481-4675D3D8F263}"/>
              </a:ext>
            </a:extLst>
          </p:cNvPr>
          <p:cNvSpPr>
            <a:spLocks noGrp="1" noChangeArrowheads="1"/>
          </p:cNvSpPr>
          <p:nvPr>
            <p:ph type="title" idx="4294967295"/>
          </p:nvPr>
        </p:nvSpPr>
        <p:spPr>
          <a:xfrm>
            <a:off x="990600" y="416611"/>
            <a:ext cx="7543800" cy="914400"/>
          </a:xfrm>
        </p:spPr>
        <p:txBody>
          <a:bodyPr/>
          <a:lstStyle/>
          <a:p>
            <a:pPr eaLnBrk="1" hangingPunct="1"/>
            <a:r>
              <a:rPr lang="en-US" altLang="en-US" sz="2700" b="1" dirty="0"/>
              <a:t>Work-sharing Construct - </a:t>
            </a:r>
            <a:r>
              <a:rPr lang="en-US" altLang="en-US" sz="2700" b="1" dirty="0">
                <a:solidFill>
                  <a:schemeClr val="tx1"/>
                </a:solidFill>
              </a:rPr>
              <a:t>“for” work-sharing pragma</a:t>
            </a:r>
          </a:p>
        </p:txBody>
      </p:sp>
      <p:sp>
        <p:nvSpPr>
          <p:cNvPr id="120837" name="Rectangle 3">
            <a:extLst>
              <a:ext uri="{FF2B5EF4-FFF2-40B4-BE49-F238E27FC236}">
                <a16:creationId xmlns:a16="http://schemas.microsoft.com/office/drawing/2014/main" id="{1EC45CA2-7E62-47C3-864C-B3FDBF4AC76F}"/>
              </a:ext>
            </a:extLst>
          </p:cNvPr>
          <p:cNvSpPr>
            <a:spLocks noGrp="1" noChangeArrowheads="1"/>
          </p:cNvSpPr>
          <p:nvPr>
            <p:ph type="body" idx="4294967295"/>
          </p:nvPr>
        </p:nvSpPr>
        <p:spPr>
          <a:xfrm>
            <a:off x="5574545" y="1126418"/>
            <a:ext cx="3503612" cy="990600"/>
          </a:xfrm>
        </p:spPr>
        <p:txBody>
          <a:bodyPr lIns="92075" tIns="46038" rIns="92075" bIns="46038"/>
          <a:lstStyle/>
          <a:p>
            <a:pPr marL="231775" indent="-231775" eaLnBrk="1" hangingPunct="1">
              <a:lnSpc>
                <a:spcPct val="94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Splits loop iterations into threads</a:t>
            </a:r>
          </a:p>
          <a:p>
            <a:pPr marL="231775" indent="-231775" eaLnBrk="1" hangingPunct="1">
              <a:lnSpc>
                <a:spcPct val="94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Must be in the parallel region</a:t>
            </a:r>
          </a:p>
          <a:p>
            <a:pPr marL="231775" indent="-231775" eaLnBrk="1" hangingPunct="1">
              <a:lnSpc>
                <a:spcPct val="94000"/>
              </a:lnSpc>
              <a:buClr>
                <a:srgbClr val="003399"/>
              </a:buClr>
              <a:buSzPct val="80000"/>
              <a:buFont typeface="Wingdings" panose="05000000000000000000" pitchFamily="2" charset="2"/>
              <a:buChar char="q"/>
            </a:pPr>
            <a:r>
              <a:rPr lang="en-US" altLang="en-US" sz="1800" dirty="0">
                <a:latin typeface="Times New Roman" panose="02020603050405020304" pitchFamily="18" charset="0"/>
              </a:rPr>
              <a:t>Must precede the loop</a:t>
            </a:r>
          </a:p>
        </p:txBody>
      </p:sp>
      <p:sp>
        <p:nvSpPr>
          <p:cNvPr id="120838" name="Rectangle 4">
            <a:extLst>
              <a:ext uri="{FF2B5EF4-FFF2-40B4-BE49-F238E27FC236}">
                <a16:creationId xmlns:a16="http://schemas.microsoft.com/office/drawing/2014/main" id="{0CA28882-0B12-4CC0-BC34-16ED39ADC6B5}"/>
              </a:ext>
            </a:extLst>
          </p:cNvPr>
          <p:cNvSpPr>
            <a:spLocks noChangeArrowheads="1"/>
          </p:cNvSpPr>
          <p:nvPr/>
        </p:nvSpPr>
        <p:spPr bwMode="auto">
          <a:xfrm>
            <a:off x="570029" y="1473008"/>
            <a:ext cx="3505200" cy="1474788"/>
          </a:xfrm>
          <a:prstGeom prst="rect">
            <a:avLst/>
          </a:prstGeom>
          <a:solidFill>
            <a:schemeClr val="bg1"/>
          </a:solidFill>
          <a:ln w="9525">
            <a:solidFill>
              <a:schemeClr val="tx1"/>
            </a:solidFill>
            <a:miter lim="800000"/>
            <a:headEnd/>
            <a:tailEnd/>
          </a:ln>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003399"/>
                </a:solidFill>
                <a:latin typeface="Times New Roman" panose="02020603050405020304" pitchFamily="18" charset="0"/>
              </a:rPr>
              <a:t>#pragma omp parallel</a:t>
            </a:r>
          </a:p>
          <a:p>
            <a:pPr eaLnBrk="1" hangingPunct="1">
              <a:spcBef>
                <a:spcPct val="0"/>
              </a:spcBef>
              <a:buFontTx/>
              <a:buNone/>
            </a:pPr>
            <a:r>
              <a:rPr lang="en-US" altLang="en-US" sz="1800" b="1">
                <a:solidFill>
                  <a:srgbClr val="FF9900"/>
                </a:solidFill>
                <a:latin typeface="Times New Roman" panose="02020603050405020304" pitchFamily="18" charset="0"/>
              </a:rPr>
              <a:t>#pragma omp for </a:t>
            </a:r>
            <a:br>
              <a:rPr lang="en-US" altLang="en-US" sz="1800" b="1">
                <a:solidFill>
                  <a:srgbClr val="FF9900"/>
                </a:solidFill>
                <a:latin typeface="Times New Roman" panose="02020603050405020304" pitchFamily="18" charset="0"/>
              </a:rPr>
            </a:br>
            <a:r>
              <a:rPr lang="en-US" altLang="en-US" sz="1800" b="1">
                <a:solidFill>
                  <a:srgbClr val="FF9900"/>
                </a:solidFill>
                <a:latin typeface="Times New Roman" panose="02020603050405020304" pitchFamily="18" charset="0"/>
              </a:rPr>
              <a:t>	for (i=0; i&lt;N; i++){</a:t>
            </a:r>
            <a:br>
              <a:rPr lang="en-US" altLang="en-US" sz="1800" b="1">
                <a:solidFill>
                  <a:srgbClr val="FF9900"/>
                </a:solidFill>
                <a:latin typeface="Times New Roman" panose="02020603050405020304" pitchFamily="18" charset="0"/>
              </a:rPr>
            </a:br>
            <a:r>
              <a:rPr lang="en-US" altLang="en-US" sz="1800" b="1">
                <a:solidFill>
                  <a:srgbClr val="04E4FC"/>
                </a:solidFill>
                <a:latin typeface="Times New Roman" panose="02020603050405020304" pitchFamily="18" charset="0"/>
              </a:rPr>
              <a:t>		</a:t>
            </a:r>
            <a:r>
              <a:rPr lang="en-US" altLang="en-US" sz="1800" b="1">
                <a:solidFill>
                  <a:srgbClr val="003399"/>
                </a:solidFill>
                <a:latin typeface="Times New Roman" panose="02020603050405020304" pitchFamily="18" charset="0"/>
              </a:rPr>
              <a:t>Do_Work(i);</a:t>
            </a:r>
            <a:br>
              <a:rPr lang="en-US" altLang="en-US" sz="1800" b="1">
                <a:solidFill>
                  <a:srgbClr val="003399"/>
                </a:solidFill>
                <a:latin typeface="Times New Roman" panose="02020603050405020304" pitchFamily="18" charset="0"/>
              </a:rPr>
            </a:br>
            <a:r>
              <a:rPr lang="en-US" altLang="en-US" sz="1800" b="1">
                <a:solidFill>
                  <a:srgbClr val="04E4FC"/>
                </a:solidFill>
                <a:latin typeface="Times New Roman" panose="02020603050405020304" pitchFamily="18" charset="0"/>
              </a:rPr>
              <a:t>	</a:t>
            </a:r>
            <a:r>
              <a:rPr lang="en-US" altLang="en-US" sz="1800" b="1">
                <a:solidFill>
                  <a:srgbClr val="FF9900"/>
                </a:solidFill>
                <a:latin typeface="Times New Roman" panose="02020603050405020304" pitchFamily="18" charset="0"/>
              </a:rPr>
              <a:t>}</a:t>
            </a:r>
          </a:p>
        </p:txBody>
      </p:sp>
      <p:sp>
        <p:nvSpPr>
          <p:cNvPr id="120839" name="Text Box 5">
            <a:extLst>
              <a:ext uri="{FF2B5EF4-FFF2-40B4-BE49-F238E27FC236}">
                <a16:creationId xmlns:a16="http://schemas.microsoft.com/office/drawing/2014/main" id="{BA71B9DC-E105-4FF6-9E74-713AA2EDB705}"/>
              </a:ext>
            </a:extLst>
          </p:cNvPr>
          <p:cNvSpPr txBox="1">
            <a:spLocks noChangeArrowheads="1"/>
          </p:cNvSpPr>
          <p:nvPr/>
        </p:nvSpPr>
        <p:spPr bwMode="auto">
          <a:xfrm>
            <a:off x="533400" y="3113088"/>
            <a:ext cx="4572000" cy="1230312"/>
          </a:xfrm>
          <a:prstGeom prst="rect">
            <a:avLst/>
          </a:prstGeom>
          <a:solidFill>
            <a:schemeClr val="bg1"/>
          </a:solidFill>
          <a:ln w="12700">
            <a:solidFill>
              <a:schemeClr val="tx1"/>
            </a:solidFill>
            <a:miter lim="800000"/>
            <a:headEnd type="none" w="sm" len="sm"/>
            <a:tailEnd type="none" w="sm" len="sm"/>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10000"/>
              </a:spcBef>
              <a:buClr>
                <a:schemeClr val="tx2"/>
              </a:buClr>
              <a:buFont typeface="Wingdings" panose="05000000000000000000" pitchFamily="2" charset="2"/>
              <a:buNone/>
            </a:pPr>
            <a:r>
              <a:rPr lang="en-US" altLang="en-US" sz="2000" b="1">
                <a:solidFill>
                  <a:srgbClr val="003399"/>
                </a:solidFill>
                <a:latin typeface="Courier New" panose="02070309020205020404" pitchFamily="49" charset="0"/>
              </a:rPr>
              <a:t>#pragma omp parallel</a:t>
            </a:r>
          </a:p>
          <a:p>
            <a:pPr>
              <a:lnSpc>
                <a:spcPct val="85000"/>
              </a:lnSpc>
              <a:spcBef>
                <a:spcPct val="10000"/>
              </a:spcBef>
              <a:buClr>
                <a:schemeClr val="tx2"/>
              </a:buClr>
              <a:buFont typeface="Wingdings" panose="05000000000000000000" pitchFamily="2" charset="2"/>
              <a:buNone/>
            </a:pPr>
            <a:r>
              <a:rPr lang="en-US" altLang="en-US" sz="2000" b="1">
                <a:solidFill>
                  <a:schemeClr val="tx2"/>
                </a:solidFill>
                <a:latin typeface="Courier New" panose="02070309020205020404" pitchFamily="49" charset="0"/>
              </a:rPr>
              <a:t>#pragma omp for</a:t>
            </a:r>
          </a:p>
          <a:p>
            <a:pPr>
              <a:lnSpc>
                <a:spcPct val="85000"/>
              </a:lnSpc>
              <a:spcBef>
                <a:spcPct val="10000"/>
              </a:spcBef>
              <a:buClr>
                <a:schemeClr val="tx2"/>
              </a:buClr>
              <a:buFont typeface="Wingdings" panose="05000000000000000000" pitchFamily="2" charset="2"/>
              <a:buNone/>
            </a:pPr>
            <a:r>
              <a:rPr lang="en-US" altLang="en-US" sz="2000" b="1">
                <a:solidFill>
                  <a:schemeClr val="accent1"/>
                </a:solidFill>
                <a:latin typeface="Courier New" panose="02070309020205020404" pitchFamily="49" charset="0"/>
              </a:rPr>
              <a:t>   </a:t>
            </a:r>
            <a:r>
              <a:rPr lang="en-US" altLang="en-US" sz="2000" b="1">
                <a:solidFill>
                  <a:srgbClr val="003399"/>
                </a:solidFill>
                <a:latin typeface="Courier New" panose="02070309020205020404" pitchFamily="49" charset="0"/>
              </a:rPr>
              <a:t>for(i = 0; i &lt; 12; i++) </a:t>
            </a:r>
          </a:p>
          <a:p>
            <a:pPr>
              <a:lnSpc>
                <a:spcPct val="85000"/>
              </a:lnSpc>
              <a:spcBef>
                <a:spcPct val="10000"/>
              </a:spcBef>
              <a:buClr>
                <a:schemeClr val="tx2"/>
              </a:buClr>
              <a:buFont typeface="Wingdings" panose="05000000000000000000" pitchFamily="2" charset="2"/>
              <a:buNone/>
            </a:pPr>
            <a:r>
              <a:rPr lang="en-US" altLang="en-US" sz="2000" b="1">
                <a:solidFill>
                  <a:srgbClr val="003399"/>
                </a:solidFill>
                <a:latin typeface="Courier New" panose="02070309020205020404" pitchFamily="49" charset="0"/>
              </a:rPr>
              <a:t>      c[i] = a[i] + b[i]</a:t>
            </a:r>
          </a:p>
        </p:txBody>
      </p:sp>
      <p:grpSp>
        <p:nvGrpSpPr>
          <p:cNvPr id="120840" name="Group 6">
            <a:extLst>
              <a:ext uri="{FF2B5EF4-FFF2-40B4-BE49-F238E27FC236}">
                <a16:creationId xmlns:a16="http://schemas.microsoft.com/office/drawing/2014/main" id="{5D8BBFB0-07C0-424B-A4CC-8755729242B8}"/>
              </a:ext>
            </a:extLst>
          </p:cNvPr>
          <p:cNvGrpSpPr>
            <a:grpSpLocks/>
          </p:cNvGrpSpPr>
          <p:nvPr/>
        </p:nvGrpSpPr>
        <p:grpSpPr bwMode="auto">
          <a:xfrm>
            <a:off x="6019800" y="2057400"/>
            <a:ext cx="2819400" cy="4816475"/>
            <a:chOff x="3696" y="912"/>
            <a:chExt cx="1968" cy="3178"/>
          </a:xfrm>
        </p:grpSpPr>
        <p:sp>
          <p:nvSpPr>
            <p:cNvPr id="120842" name="Line 7">
              <a:extLst>
                <a:ext uri="{FF2B5EF4-FFF2-40B4-BE49-F238E27FC236}">
                  <a16:creationId xmlns:a16="http://schemas.microsoft.com/office/drawing/2014/main" id="{E98ACE77-8476-4B3F-95AD-FDF0040704D6}"/>
                </a:ext>
              </a:extLst>
            </p:cNvPr>
            <p:cNvSpPr>
              <a:spLocks noChangeShapeType="1"/>
            </p:cNvSpPr>
            <p:nvPr/>
          </p:nvSpPr>
          <p:spPr bwMode="auto">
            <a:xfrm>
              <a:off x="5376" y="1920"/>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sz="1000"/>
            </a:p>
          </p:txBody>
        </p:sp>
        <p:sp>
          <p:nvSpPr>
            <p:cNvPr id="120843" name="Line 8">
              <a:extLst>
                <a:ext uri="{FF2B5EF4-FFF2-40B4-BE49-F238E27FC236}">
                  <a16:creationId xmlns:a16="http://schemas.microsoft.com/office/drawing/2014/main" id="{AC2340B1-2C6A-49F2-8FA1-60D85235E047}"/>
                </a:ext>
              </a:extLst>
            </p:cNvPr>
            <p:cNvSpPr>
              <a:spLocks noChangeShapeType="1"/>
            </p:cNvSpPr>
            <p:nvPr/>
          </p:nvSpPr>
          <p:spPr bwMode="auto">
            <a:xfrm>
              <a:off x="4656" y="1968"/>
              <a:ext cx="0"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sz="1000"/>
            </a:p>
          </p:txBody>
        </p:sp>
        <p:sp>
          <p:nvSpPr>
            <p:cNvPr id="120844" name="Line 9">
              <a:extLst>
                <a:ext uri="{FF2B5EF4-FFF2-40B4-BE49-F238E27FC236}">
                  <a16:creationId xmlns:a16="http://schemas.microsoft.com/office/drawing/2014/main" id="{6BBCD568-2F0A-42B6-931C-9A2E0B679C5F}"/>
                </a:ext>
              </a:extLst>
            </p:cNvPr>
            <p:cNvSpPr>
              <a:spLocks noChangeShapeType="1"/>
            </p:cNvSpPr>
            <p:nvPr/>
          </p:nvSpPr>
          <p:spPr bwMode="auto">
            <a:xfrm>
              <a:off x="3936" y="1920"/>
              <a:ext cx="0"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sz="1000"/>
            </a:p>
          </p:txBody>
        </p:sp>
        <p:sp>
          <p:nvSpPr>
            <p:cNvPr id="120845" name="Line 10">
              <a:extLst>
                <a:ext uri="{FF2B5EF4-FFF2-40B4-BE49-F238E27FC236}">
                  <a16:creationId xmlns:a16="http://schemas.microsoft.com/office/drawing/2014/main" id="{1EF351BD-37E7-4C89-A396-4336408F788C}"/>
                </a:ext>
              </a:extLst>
            </p:cNvPr>
            <p:cNvSpPr>
              <a:spLocks noChangeShapeType="1"/>
            </p:cNvSpPr>
            <p:nvPr/>
          </p:nvSpPr>
          <p:spPr bwMode="auto">
            <a:xfrm flipV="1">
              <a:off x="5376" y="2699"/>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sz="1000"/>
            </a:p>
          </p:txBody>
        </p:sp>
        <p:sp>
          <p:nvSpPr>
            <p:cNvPr id="120846" name="Line 11">
              <a:extLst>
                <a:ext uri="{FF2B5EF4-FFF2-40B4-BE49-F238E27FC236}">
                  <a16:creationId xmlns:a16="http://schemas.microsoft.com/office/drawing/2014/main" id="{A5E58AC3-33DC-4C9F-B9F0-E6F12CC633EE}"/>
                </a:ext>
              </a:extLst>
            </p:cNvPr>
            <p:cNvSpPr>
              <a:spLocks noChangeShapeType="1"/>
            </p:cNvSpPr>
            <p:nvPr/>
          </p:nvSpPr>
          <p:spPr bwMode="auto">
            <a:xfrm flipV="1">
              <a:off x="4656" y="2747"/>
              <a:ext cx="0"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sz="1000"/>
            </a:p>
          </p:txBody>
        </p:sp>
        <p:sp>
          <p:nvSpPr>
            <p:cNvPr id="120847" name="Line 12">
              <a:extLst>
                <a:ext uri="{FF2B5EF4-FFF2-40B4-BE49-F238E27FC236}">
                  <a16:creationId xmlns:a16="http://schemas.microsoft.com/office/drawing/2014/main" id="{088748EA-26C8-417A-B92D-E917E6A16442}"/>
                </a:ext>
              </a:extLst>
            </p:cNvPr>
            <p:cNvSpPr>
              <a:spLocks noChangeShapeType="1"/>
            </p:cNvSpPr>
            <p:nvPr/>
          </p:nvSpPr>
          <p:spPr bwMode="auto">
            <a:xfrm flipV="1">
              <a:off x="3936" y="2747"/>
              <a:ext cx="0"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sz="1000"/>
            </a:p>
          </p:txBody>
        </p:sp>
        <p:sp>
          <p:nvSpPr>
            <p:cNvPr id="120848" name="Freeform 13">
              <a:extLst>
                <a:ext uri="{FF2B5EF4-FFF2-40B4-BE49-F238E27FC236}">
                  <a16:creationId xmlns:a16="http://schemas.microsoft.com/office/drawing/2014/main" id="{C706EE33-27D6-4CF0-8E29-1EDFE37F5266}"/>
                </a:ext>
              </a:extLst>
            </p:cNvPr>
            <p:cNvSpPr>
              <a:spLocks/>
            </p:cNvSpPr>
            <p:nvPr/>
          </p:nvSpPr>
          <p:spPr bwMode="auto">
            <a:xfrm>
              <a:off x="4676" y="1458"/>
              <a:ext cx="743" cy="459"/>
            </a:xfrm>
            <a:custGeom>
              <a:avLst/>
              <a:gdLst>
                <a:gd name="T0" fmla="*/ 0 w 805"/>
                <a:gd name="T1" fmla="*/ 13 h 486"/>
                <a:gd name="T2" fmla="*/ 6 w 805"/>
                <a:gd name="T3" fmla="*/ 0 h 486"/>
                <a:gd name="T4" fmla="*/ 424 w 805"/>
                <a:gd name="T5" fmla="*/ 295 h 486"/>
                <a:gd name="T6" fmla="*/ 419 w 805"/>
                <a:gd name="T7" fmla="*/ 309 h 486"/>
                <a:gd name="T8" fmla="*/ 0 w 805"/>
                <a:gd name="T9" fmla="*/ 13 h 486"/>
                <a:gd name="T10" fmla="*/ 0 60000 65536"/>
                <a:gd name="T11" fmla="*/ 0 60000 65536"/>
                <a:gd name="T12" fmla="*/ 0 60000 65536"/>
                <a:gd name="T13" fmla="*/ 0 60000 65536"/>
                <a:gd name="T14" fmla="*/ 0 60000 65536"/>
                <a:gd name="T15" fmla="*/ 0 w 805"/>
                <a:gd name="T16" fmla="*/ 0 h 486"/>
                <a:gd name="T17" fmla="*/ 805 w 805"/>
                <a:gd name="T18" fmla="*/ 486 h 486"/>
              </a:gdLst>
              <a:ahLst/>
              <a:cxnLst>
                <a:cxn ang="T10">
                  <a:pos x="T0" y="T1"/>
                </a:cxn>
                <a:cxn ang="T11">
                  <a:pos x="T2" y="T3"/>
                </a:cxn>
                <a:cxn ang="T12">
                  <a:pos x="T4" y="T5"/>
                </a:cxn>
                <a:cxn ang="T13">
                  <a:pos x="T6" y="T7"/>
                </a:cxn>
                <a:cxn ang="T14">
                  <a:pos x="T8" y="T9"/>
                </a:cxn>
              </a:cxnLst>
              <a:rect l="T15" t="T16" r="T17" b="T18"/>
              <a:pathLst>
                <a:path w="805" h="486">
                  <a:moveTo>
                    <a:pt x="0" y="21"/>
                  </a:moveTo>
                  <a:lnTo>
                    <a:pt x="10" y="0"/>
                  </a:lnTo>
                  <a:lnTo>
                    <a:pt x="805" y="464"/>
                  </a:lnTo>
                  <a:lnTo>
                    <a:pt x="794" y="486"/>
                  </a:lnTo>
                  <a:lnTo>
                    <a:pt x="0"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sz="1000"/>
            </a:p>
          </p:txBody>
        </p:sp>
        <p:sp>
          <p:nvSpPr>
            <p:cNvPr id="120849" name="Freeform 14">
              <a:extLst>
                <a:ext uri="{FF2B5EF4-FFF2-40B4-BE49-F238E27FC236}">
                  <a16:creationId xmlns:a16="http://schemas.microsoft.com/office/drawing/2014/main" id="{2A9D2F92-1D32-4391-A6FD-BD00624EBEEA}"/>
                </a:ext>
              </a:extLst>
            </p:cNvPr>
            <p:cNvSpPr>
              <a:spLocks/>
            </p:cNvSpPr>
            <p:nvPr/>
          </p:nvSpPr>
          <p:spPr bwMode="auto">
            <a:xfrm>
              <a:off x="4676" y="3070"/>
              <a:ext cx="743" cy="396"/>
            </a:xfrm>
            <a:custGeom>
              <a:avLst/>
              <a:gdLst>
                <a:gd name="T0" fmla="*/ 424 w 805"/>
                <a:gd name="T1" fmla="*/ 13 h 419"/>
                <a:gd name="T2" fmla="*/ 419 w 805"/>
                <a:gd name="T3" fmla="*/ 0 h 419"/>
                <a:gd name="T4" fmla="*/ 0 w 805"/>
                <a:gd name="T5" fmla="*/ 253 h 419"/>
                <a:gd name="T6" fmla="*/ 6 w 805"/>
                <a:gd name="T7" fmla="*/ 267 h 419"/>
                <a:gd name="T8" fmla="*/ 424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4" y="0"/>
                  </a:lnTo>
                  <a:lnTo>
                    <a:pt x="0" y="398"/>
                  </a:lnTo>
                  <a:lnTo>
                    <a:pt x="10" y="419"/>
                  </a:lnTo>
                  <a:lnTo>
                    <a:pt x="805"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sz="1000"/>
            </a:p>
          </p:txBody>
        </p:sp>
        <p:sp>
          <p:nvSpPr>
            <p:cNvPr id="120850" name="Rectangle 15">
              <a:extLst>
                <a:ext uri="{FF2B5EF4-FFF2-40B4-BE49-F238E27FC236}">
                  <a16:creationId xmlns:a16="http://schemas.microsoft.com/office/drawing/2014/main" id="{9E6D40A4-2465-4834-8F29-FD7374395432}"/>
                </a:ext>
              </a:extLst>
            </p:cNvPr>
            <p:cNvSpPr>
              <a:spLocks noChangeArrowheads="1"/>
            </p:cNvSpPr>
            <p:nvPr/>
          </p:nvSpPr>
          <p:spPr bwMode="auto">
            <a:xfrm>
              <a:off x="4670" y="3080"/>
              <a:ext cx="22" cy="25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51" name="Freeform 16">
              <a:extLst>
                <a:ext uri="{FF2B5EF4-FFF2-40B4-BE49-F238E27FC236}">
                  <a16:creationId xmlns:a16="http://schemas.microsoft.com/office/drawing/2014/main" id="{C34158F3-5C2F-45D7-BE85-61098EE42B65}"/>
                </a:ext>
              </a:extLst>
            </p:cNvPr>
            <p:cNvSpPr>
              <a:spLocks/>
            </p:cNvSpPr>
            <p:nvPr/>
          </p:nvSpPr>
          <p:spPr bwMode="auto">
            <a:xfrm>
              <a:off x="3942" y="3070"/>
              <a:ext cx="743" cy="396"/>
            </a:xfrm>
            <a:custGeom>
              <a:avLst/>
              <a:gdLst>
                <a:gd name="T0" fmla="*/ 0 w 805"/>
                <a:gd name="T1" fmla="*/ 13 h 419"/>
                <a:gd name="T2" fmla="*/ 6 w 805"/>
                <a:gd name="T3" fmla="*/ 0 h 419"/>
                <a:gd name="T4" fmla="*/ 424 w 805"/>
                <a:gd name="T5" fmla="*/ 253 h 419"/>
                <a:gd name="T6" fmla="*/ 419 w 805"/>
                <a:gd name="T7" fmla="*/ 267 h 419"/>
                <a:gd name="T8" fmla="*/ 0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0" y="21"/>
                  </a:moveTo>
                  <a:lnTo>
                    <a:pt x="11" y="0"/>
                  </a:lnTo>
                  <a:lnTo>
                    <a:pt x="805" y="398"/>
                  </a:lnTo>
                  <a:lnTo>
                    <a:pt x="795" y="419"/>
                  </a:lnTo>
                  <a:lnTo>
                    <a:pt x="0"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sz="1000"/>
            </a:p>
          </p:txBody>
        </p:sp>
        <p:sp>
          <p:nvSpPr>
            <p:cNvPr id="120852" name="Rectangle 17">
              <a:extLst>
                <a:ext uri="{FF2B5EF4-FFF2-40B4-BE49-F238E27FC236}">
                  <a16:creationId xmlns:a16="http://schemas.microsoft.com/office/drawing/2014/main" id="{B72FCEF3-45D4-4D1A-8E5F-7819B460CE79}"/>
                </a:ext>
              </a:extLst>
            </p:cNvPr>
            <p:cNvSpPr>
              <a:spLocks noChangeArrowheads="1"/>
            </p:cNvSpPr>
            <p:nvPr/>
          </p:nvSpPr>
          <p:spPr bwMode="auto">
            <a:xfrm>
              <a:off x="4670" y="1531"/>
              <a:ext cx="22" cy="37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53" name="Freeform 18">
              <a:extLst>
                <a:ext uri="{FF2B5EF4-FFF2-40B4-BE49-F238E27FC236}">
                  <a16:creationId xmlns:a16="http://schemas.microsoft.com/office/drawing/2014/main" id="{42221601-B2BE-4E16-9FFA-97C2D1B9A574}"/>
                </a:ext>
              </a:extLst>
            </p:cNvPr>
            <p:cNvSpPr>
              <a:spLocks/>
            </p:cNvSpPr>
            <p:nvPr/>
          </p:nvSpPr>
          <p:spPr bwMode="auto">
            <a:xfrm>
              <a:off x="3942" y="1521"/>
              <a:ext cx="743" cy="396"/>
            </a:xfrm>
            <a:custGeom>
              <a:avLst/>
              <a:gdLst>
                <a:gd name="T0" fmla="*/ 424 w 805"/>
                <a:gd name="T1" fmla="*/ 13 h 419"/>
                <a:gd name="T2" fmla="*/ 419 w 805"/>
                <a:gd name="T3" fmla="*/ 0 h 419"/>
                <a:gd name="T4" fmla="*/ 0 w 805"/>
                <a:gd name="T5" fmla="*/ 253 h 419"/>
                <a:gd name="T6" fmla="*/ 6 w 805"/>
                <a:gd name="T7" fmla="*/ 267 h 419"/>
                <a:gd name="T8" fmla="*/ 424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5" y="0"/>
                  </a:lnTo>
                  <a:lnTo>
                    <a:pt x="0" y="397"/>
                  </a:lnTo>
                  <a:lnTo>
                    <a:pt x="11" y="419"/>
                  </a:lnTo>
                  <a:lnTo>
                    <a:pt x="805"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sz="1000"/>
            </a:p>
          </p:txBody>
        </p:sp>
        <p:sp>
          <p:nvSpPr>
            <p:cNvPr id="320531" name="AutoShape 19">
              <a:extLst>
                <a:ext uri="{FF2B5EF4-FFF2-40B4-BE49-F238E27FC236}">
                  <a16:creationId xmlns:a16="http://schemas.microsoft.com/office/drawing/2014/main" id="{F7C7C2A1-E9EB-4632-AA8D-770053A456E6}"/>
                </a:ext>
              </a:extLst>
            </p:cNvPr>
            <p:cNvSpPr>
              <a:spLocks noChangeArrowheads="1"/>
            </p:cNvSpPr>
            <p:nvPr/>
          </p:nvSpPr>
          <p:spPr bwMode="auto">
            <a:xfrm>
              <a:off x="4436" y="2160"/>
              <a:ext cx="489" cy="672"/>
            </a:xfrm>
            <a:prstGeom prst="roundRect">
              <a:avLst>
                <a:gd name="adj" fmla="val 24671"/>
              </a:avLst>
            </a:prstGeom>
            <a:solidFill>
              <a:srgbClr val="FFFF66"/>
            </a:solidFill>
            <a:ln w="11113">
              <a:solidFill>
                <a:srgbClr val="000000"/>
              </a:solidFill>
              <a:round/>
              <a:headEnd/>
              <a:tailEnd/>
            </a:ln>
          </p:spPr>
          <p:txBody>
            <a:bodyPr/>
            <a:lstStyle/>
            <a:p>
              <a:pPr>
                <a:defRPr/>
              </a:pPr>
              <a:endParaRPr lang="en-GB" sz="1000">
                <a:solidFill>
                  <a:srgbClr val="000000"/>
                </a:solidFill>
                <a:effectLst>
                  <a:outerShdw blurRad="38100" dist="38100" dir="2700000" algn="tl">
                    <a:srgbClr val="FFFFFF"/>
                  </a:outerShdw>
                </a:effectLst>
                <a:latin typeface="SegoeBook" pitchFamily="68" charset="0"/>
              </a:endParaRPr>
            </a:p>
          </p:txBody>
        </p:sp>
        <p:sp>
          <p:nvSpPr>
            <p:cNvPr id="120855" name="AutoShape 20">
              <a:extLst>
                <a:ext uri="{FF2B5EF4-FFF2-40B4-BE49-F238E27FC236}">
                  <a16:creationId xmlns:a16="http://schemas.microsoft.com/office/drawing/2014/main" id="{745D0FAC-D55E-4174-A190-5F4B923BD31A}"/>
                </a:ext>
              </a:extLst>
            </p:cNvPr>
            <p:cNvSpPr>
              <a:spLocks noChangeArrowheads="1"/>
            </p:cNvSpPr>
            <p:nvPr/>
          </p:nvSpPr>
          <p:spPr bwMode="auto">
            <a:xfrm>
              <a:off x="3696" y="2160"/>
              <a:ext cx="490" cy="672"/>
            </a:xfrm>
            <a:prstGeom prst="roundRect">
              <a:avLst>
                <a:gd name="adj" fmla="val 24671"/>
              </a:avLst>
            </a:prstGeom>
            <a:solidFill>
              <a:schemeClr val="accent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56" name="AutoShape 21">
              <a:extLst>
                <a:ext uri="{FF2B5EF4-FFF2-40B4-BE49-F238E27FC236}">
                  <a16:creationId xmlns:a16="http://schemas.microsoft.com/office/drawing/2014/main" id="{FB2D0AE1-3E00-4CD2-83CB-6F57CDF8E32D}"/>
                </a:ext>
              </a:extLst>
            </p:cNvPr>
            <p:cNvSpPr>
              <a:spLocks noChangeArrowheads="1"/>
            </p:cNvSpPr>
            <p:nvPr/>
          </p:nvSpPr>
          <p:spPr bwMode="auto">
            <a:xfrm>
              <a:off x="5162" y="2160"/>
              <a:ext cx="490" cy="672"/>
            </a:xfrm>
            <a:prstGeom prst="roundRect">
              <a:avLst>
                <a:gd name="adj" fmla="val 24671"/>
              </a:avLst>
            </a:prstGeom>
            <a:solidFill>
              <a:schemeClr val="accent2"/>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57" name="Oval 22">
              <a:extLst>
                <a:ext uri="{FF2B5EF4-FFF2-40B4-BE49-F238E27FC236}">
                  <a16:creationId xmlns:a16="http://schemas.microsoft.com/office/drawing/2014/main" id="{5C924A9E-4847-4922-B212-41305486E605}"/>
                </a:ext>
              </a:extLst>
            </p:cNvPr>
            <p:cNvSpPr>
              <a:spLocks noChangeArrowheads="1"/>
            </p:cNvSpPr>
            <p:nvPr/>
          </p:nvSpPr>
          <p:spPr bwMode="auto">
            <a:xfrm>
              <a:off x="3702" y="1406"/>
              <a:ext cx="1957" cy="251"/>
            </a:xfrm>
            <a:prstGeom prst="ellipse">
              <a:avLst/>
            </a:prstGeom>
            <a:solidFill>
              <a:schemeClr val="bg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58" name="Rectangle 23">
              <a:extLst>
                <a:ext uri="{FF2B5EF4-FFF2-40B4-BE49-F238E27FC236}">
                  <a16:creationId xmlns:a16="http://schemas.microsoft.com/office/drawing/2014/main" id="{566966B0-52F0-4DD3-B9F5-41EFBA84453B}"/>
                </a:ext>
              </a:extLst>
            </p:cNvPr>
            <p:cNvSpPr>
              <a:spLocks noChangeArrowheads="1"/>
            </p:cNvSpPr>
            <p:nvPr/>
          </p:nvSpPr>
          <p:spPr bwMode="auto">
            <a:xfrm>
              <a:off x="3982" y="1451"/>
              <a:ext cx="9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a:solidFill>
                    <a:schemeClr val="bg2"/>
                  </a:solidFill>
                  <a:latin typeface="Courier New" panose="02070309020205020404" pitchFamily="49" charset="0"/>
                </a:rPr>
                <a:t>#pragma omp parallel</a:t>
              </a:r>
              <a:endParaRPr lang="en-US" altLang="en-US" sz="1000">
                <a:solidFill>
                  <a:schemeClr val="bg2"/>
                </a:solidFill>
                <a:latin typeface="Courier New" panose="02070309020205020404" pitchFamily="49" charset="0"/>
              </a:endParaRPr>
            </a:p>
          </p:txBody>
        </p:sp>
        <p:sp>
          <p:nvSpPr>
            <p:cNvPr id="120859" name="Rectangle 24">
              <a:extLst>
                <a:ext uri="{FF2B5EF4-FFF2-40B4-BE49-F238E27FC236}">
                  <a16:creationId xmlns:a16="http://schemas.microsoft.com/office/drawing/2014/main" id="{AA29D45C-0360-4C43-9D30-CB7CFCF0635A}"/>
                </a:ext>
              </a:extLst>
            </p:cNvPr>
            <p:cNvSpPr>
              <a:spLocks noChangeArrowheads="1"/>
            </p:cNvSpPr>
            <p:nvPr/>
          </p:nvSpPr>
          <p:spPr bwMode="auto">
            <a:xfrm>
              <a:off x="4670" y="912"/>
              <a:ext cx="22" cy="3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60" name="Freeform 25">
              <a:extLst>
                <a:ext uri="{FF2B5EF4-FFF2-40B4-BE49-F238E27FC236}">
                  <a16:creationId xmlns:a16="http://schemas.microsoft.com/office/drawing/2014/main" id="{026A67D3-E225-4CA2-A309-9353AAF99A07}"/>
                </a:ext>
              </a:extLst>
            </p:cNvPr>
            <p:cNvSpPr>
              <a:spLocks/>
            </p:cNvSpPr>
            <p:nvPr/>
          </p:nvSpPr>
          <p:spPr bwMode="auto">
            <a:xfrm>
              <a:off x="4617" y="1257"/>
              <a:ext cx="127" cy="149"/>
            </a:xfrm>
            <a:custGeom>
              <a:avLst/>
              <a:gdLst>
                <a:gd name="T0" fmla="*/ 36 w 138"/>
                <a:gd name="T1" fmla="*/ 0 h 157"/>
                <a:gd name="T2" fmla="*/ 0 w 138"/>
                <a:gd name="T3" fmla="*/ 0 h 157"/>
                <a:gd name="T4" fmla="*/ 36 w 138"/>
                <a:gd name="T5" fmla="*/ 103 h 157"/>
                <a:gd name="T6" fmla="*/ 71 w 138"/>
                <a:gd name="T7" fmla="*/ 0 h 157"/>
                <a:gd name="T8" fmla="*/ 36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sz="1000"/>
            </a:p>
          </p:txBody>
        </p:sp>
        <p:sp>
          <p:nvSpPr>
            <p:cNvPr id="120861" name="Rectangle 26">
              <a:extLst>
                <a:ext uri="{FF2B5EF4-FFF2-40B4-BE49-F238E27FC236}">
                  <a16:creationId xmlns:a16="http://schemas.microsoft.com/office/drawing/2014/main" id="{3B837AB6-D19E-4044-8881-E577EE7982B8}"/>
                </a:ext>
              </a:extLst>
            </p:cNvPr>
            <p:cNvSpPr>
              <a:spLocks noChangeArrowheads="1"/>
            </p:cNvSpPr>
            <p:nvPr/>
          </p:nvSpPr>
          <p:spPr bwMode="auto">
            <a:xfrm>
              <a:off x="4670" y="3581"/>
              <a:ext cx="22" cy="361"/>
            </a:xfrm>
            <a:prstGeom prst="rect">
              <a:avLst/>
            </a:prstGeom>
            <a:solidFill>
              <a:schemeClr val="tx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62" name="Freeform 27">
              <a:extLst>
                <a:ext uri="{FF2B5EF4-FFF2-40B4-BE49-F238E27FC236}">
                  <a16:creationId xmlns:a16="http://schemas.microsoft.com/office/drawing/2014/main" id="{147DE9D2-C50C-4D89-930E-943E4CB6E32E}"/>
                </a:ext>
              </a:extLst>
            </p:cNvPr>
            <p:cNvSpPr>
              <a:spLocks/>
            </p:cNvSpPr>
            <p:nvPr/>
          </p:nvSpPr>
          <p:spPr bwMode="auto">
            <a:xfrm>
              <a:off x="4617" y="3942"/>
              <a:ext cx="127" cy="148"/>
            </a:xfrm>
            <a:custGeom>
              <a:avLst/>
              <a:gdLst>
                <a:gd name="T0" fmla="*/ 36 w 138"/>
                <a:gd name="T1" fmla="*/ 0 h 157"/>
                <a:gd name="T2" fmla="*/ 0 w 138"/>
                <a:gd name="T3" fmla="*/ 0 h 157"/>
                <a:gd name="T4" fmla="*/ 36 w 138"/>
                <a:gd name="T5" fmla="*/ 98 h 157"/>
                <a:gd name="T6" fmla="*/ 71 w 138"/>
                <a:gd name="T7" fmla="*/ 0 h 157"/>
                <a:gd name="T8" fmla="*/ 36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sz="1000"/>
            </a:p>
          </p:txBody>
        </p:sp>
        <p:sp>
          <p:nvSpPr>
            <p:cNvPr id="120863" name="Oval 28">
              <a:extLst>
                <a:ext uri="{FF2B5EF4-FFF2-40B4-BE49-F238E27FC236}">
                  <a16:creationId xmlns:a16="http://schemas.microsoft.com/office/drawing/2014/main" id="{6DD33C76-11C6-401F-95D6-A53F1C1816B9}"/>
                </a:ext>
              </a:extLst>
            </p:cNvPr>
            <p:cNvSpPr>
              <a:spLocks noChangeArrowheads="1"/>
            </p:cNvSpPr>
            <p:nvPr/>
          </p:nvSpPr>
          <p:spPr bwMode="auto">
            <a:xfrm>
              <a:off x="4608" y="3312"/>
              <a:ext cx="144" cy="288"/>
            </a:xfrm>
            <a:prstGeom prst="ellipse">
              <a:avLst/>
            </a:prstGeom>
            <a:solidFill>
              <a:schemeClr val="tx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64" name="Oval 29">
              <a:extLst>
                <a:ext uri="{FF2B5EF4-FFF2-40B4-BE49-F238E27FC236}">
                  <a16:creationId xmlns:a16="http://schemas.microsoft.com/office/drawing/2014/main" id="{D65434A1-5192-435E-8694-4E2C7FC0B19F}"/>
                </a:ext>
              </a:extLst>
            </p:cNvPr>
            <p:cNvSpPr>
              <a:spLocks noChangeArrowheads="1"/>
            </p:cNvSpPr>
            <p:nvPr/>
          </p:nvSpPr>
          <p:spPr bwMode="auto">
            <a:xfrm>
              <a:off x="3696" y="1728"/>
              <a:ext cx="1957" cy="251"/>
            </a:xfrm>
            <a:prstGeom prst="ellipse">
              <a:avLst/>
            </a:prstGeom>
            <a:solidFill>
              <a:schemeClr val="bg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65" name="Rectangle 30">
              <a:extLst>
                <a:ext uri="{FF2B5EF4-FFF2-40B4-BE49-F238E27FC236}">
                  <a16:creationId xmlns:a16="http://schemas.microsoft.com/office/drawing/2014/main" id="{D23FD086-11D2-4637-AB72-E81E85C0BB68}"/>
                </a:ext>
              </a:extLst>
            </p:cNvPr>
            <p:cNvSpPr>
              <a:spLocks noChangeArrowheads="1"/>
            </p:cNvSpPr>
            <p:nvPr/>
          </p:nvSpPr>
          <p:spPr bwMode="auto">
            <a:xfrm>
              <a:off x="4080" y="1776"/>
              <a:ext cx="7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a:solidFill>
                    <a:schemeClr val="bg2"/>
                  </a:solidFill>
                  <a:latin typeface="Courier New" panose="02070309020205020404" pitchFamily="49" charset="0"/>
                </a:rPr>
                <a:t>#pragma omp for</a:t>
              </a:r>
              <a:endParaRPr lang="en-US" altLang="en-US" sz="1000">
                <a:solidFill>
                  <a:schemeClr val="bg2"/>
                </a:solidFill>
                <a:latin typeface="Courier New" panose="02070309020205020404" pitchFamily="49" charset="0"/>
              </a:endParaRPr>
            </a:p>
          </p:txBody>
        </p:sp>
        <p:sp>
          <p:nvSpPr>
            <p:cNvPr id="120866" name="Oval 31">
              <a:extLst>
                <a:ext uri="{FF2B5EF4-FFF2-40B4-BE49-F238E27FC236}">
                  <a16:creationId xmlns:a16="http://schemas.microsoft.com/office/drawing/2014/main" id="{0BB8B48C-2CCB-4359-9F20-44A25D10D003}"/>
                </a:ext>
              </a:extLst>
            </p:cNvPr>
            <p:cNvSpPr>
              <a:spLocks noChangeArrowheads="1"/>
            </p:cNvSpPr>
            <p:nvPr/>
          </p:nvSpPr>
          <p:spPr bwMode="auto">
            <a:xfrm flipV="1">
              <a:off x="3696" y="2928"/>
              <a:ext cx="1957" cy="251"/>
            </a:xfrm>
            <a:prstGeom prst="ellipse">
              <a:avLst/>
            </a:prstGeom>
            <a:solidFill>
              <a:schemeClr val="bg1"/>
            </a:solidFill>
            <a:ln w="11113">
              <a:solidFill>
                <a:srgbClr val="000000"/>
              </a:solidFill>
              <a:round/>
              <a:headEnd/>
              <a:tailEnd/>
            </a:ln>
          </p:spPr>
          <p:txBody>
            <a:bodyPr rot="108000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000" b="1"/>
            </a:p>
          </p:txBody>
        </p:sp>
        <p:sp>
          <p:nvSpPr>
            <p:cNvPr id="120867" name="Rectangle 32">
              <a:extLst>
                <a:ext uri="{FF2B5EF4-FFF2-40B4-BE49-F238E27FC236}">
                  <a16:creationId xmlns:a16="http://schemas.microsoft.com/office/drawing/2014/main" id="{879520F2-C4A2-4388-80FA-4B55AFB78F49}"/>
                </a:ext>
              </a:extLst>
            </p:cNvPr>
            <p:cNvSpPr>
              <a:spLocks noChangeArrowheads="1"/>
            </p:cNvSpPr>
            <p:nvPr/>
          </p:nvSpPr>
          <p:spPr bwMode="auto">
            <a:xfrm>
              <a:off x="4320" y="3006"/>
              <a:ext cx="54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a:solidFill>
                    <a:schemeClr val="bg2"/>
                  </a:solidFill>
                  <a:latin typeface="Times" panose="02020603050405020304" pitchFamily="18" charset="0"/>
                </a:rPr>
                <a:t>Implicit barrier</a:t>
              </a:r>
              <a:endParaRPr lang="en-US" altLang="en-US" sz="1000">
                <a:solidFill>
                  <a:schemeClr val="bg2"/>
                </a:solidFill>
              </a:endParaRPr>
            </a:p>
          </p:txBody>
        </p:sp>
        <p:sp>
          <p:nvSpPr>
            <p:cNvPr id="120868" name="Text Box 33">
              <a:extLst>
                <a:ext uri="{FF2B5EF4-FFF2-40B4-BE49-F238E27FC236}">
                  <a16:creationId xmlns:a16="http://schemas.microsoft.com/office/drawing/2014/main" id="{6DAD6D8D-C349-4E40-8073-EA0AE322088B}"/>
                </a:ext>
              </a:extLst>
            </p:cNvPr>
            <p:cNvSpPr txBox="1">
              <a:spLocks noChangeArrowheads="1"/>
            </p:cNvSpPr>
            <p:nvPr/>
          </p:nvSpPr>
          <p:spPr bwMode="auto">
            <a:xfrm>
              <a:off x="3696" y="2160"/>
              <a:ext cx="528"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000" b="1">
                  <a:solidFill>
                    <a:srgbClr val="000000"/>
                  </a:solidFill>
                  <a:latin typeface="Tahoma" panose="020B0604030504040204" pitchFamily="34" charset="0"/>
                </a:rPr>
                <a:t>i = 0</a:t>
              </a:r>
            </a:p>
            <a:p>
              <a:pPr algn="ctr">
                <a:spcBef>
                  <a:spcPct val="50000"/>
                </a:spcBef>
                <a:buFontTx/>
                <a:buNone/>
              </a:pPr>
              <a:r>
                <a:rPr lang="en-US" altLang="en-US" sz="1000" b="1">
                  <a:solidFill>
                    <a:srgbClr val="000000"/>
                  </a:solidFill>
                  <a:latin typeface="Tahoma" panose="020B0604030504040204" pitchFamily="34" charset="0"/>
                </a:rPr>
                <a:t>i = 1</a:t>
              </a:r>
            </a:p>
            <a:p>
              <a:pPr algn="ctr">
                <a:spcBef>
                  <a:spcPct val="50000"/>
                </a:spcBef>
                <a:buFontTx/>
                <a:buNone/>
              </a:pPr>
              <a:r>
                <a:rPr lang="en-US" altLang="en-US" sz="1000" b="1">
                  <a:solidFill>
                    <a:srgbClr val="000000"/>
                  </a:solidFill>
                  <a:latin typeface="Tahoma" panose="020B0604030504040204" pitchFamily="34" charset="0"/>
                </a:rPr>
                <a:t>i = 2</a:t>
              </a:r>
            </a:p>
            <a:p>
              <a:pPr algn="ctr">
                <a:spcBef>
                  <a:spcPct val="50000"/>
                </a:spcBef>
                <a:buFontTx/>
                <a:buNone/>
              </a:pPr>
              <a:r>
                <a:rPr lang="en-US" altLang="en-US" sz="1000" b="1">
                  <a:solidFill>
                    <a:srgbClr val="000000"/>
                  </a:solidFill>
                  <a:latin typeface="Tahoma" panose="020B0604030504040204" pitchFamily="34" charset="0"/>
                </a:rPr>
                <a:t>i = 3</a:t>
              </a:r>
            </a:p>
          </p:txBody>
        </p:sp>
        <p:sp>
          <p:nvSpPr>
            <p:cNvPr id="120869" name="Text Box 34">
              <a:extLst>
                <a:ext uri="{FF2B5EF4-FFF2-40B4-BE49-F238E27FC236}">
                  <a16:creationId xmlns:a16="http://schemas.microsoft.com/office/drawing/2014/main" id="{984D63B9-3581-4D68-AA40-048B62754E3D}"/>
                </a:ext>
              </a:extLst>
            </p:cNvPr>
            <p:cNvSpPr txBox="1">
              <a:spLocks noChangeArrowheads="1"/>
            </p:cNvSpPr>
            <p:nvPr/>
          </p:nvSpPr>
          <p:spPr bwMode="auto">
            <a:xfrm>
              <a:off x="4416" y="2160"/>
              <a:ext cx="528"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000" b="1">
                  <a:solidFill>
                    <a:srgbClr val="000000"/>
                  </a:solidFill>
                  <a:latin typeface="Tahoma" panose="020B0604030504040204" pitchFamily="34" charset="0"/>
                </a:rPr>
                <a:t>i = 4</a:t>
              </a:r>
            </a:p>
            <a:p>
              <a:pPr algn="ctr">
                <a:spcBef>
                  <a:spcPct val="50000"/>
                </a:spcBef>
                <a:buFontTx/>
                <a:buNone/>
              </a:pPr>
              <a:r>
                <a:rPr lang="en-US" altLang="en-US" sz="1000" b="1">
                  <a:solidFill>
                    <a:srgbClr val="000000"/>
                  </a:solidFill>
                  <a:latin typeface="Tahoma" panose="020B0604030504040204" pitchFamily="34" charset="0"/>
                </a:rPr>
                <a:t>i = 5</a:t>
              </a:r>
            </a:p>
            <a:p>
              <a:pPr algn="ctr">
                <a:spcBef>
                  <a:spcPct val="50000"/>
                </a:spcBef>
                <a:buFontTx/>
                <a:buNone/>
              </a:pPr>
              <a:r>
                <a:rPr lang="en-US" altLang="en-US" sz="1000" b="1">
                  <a:solidFill>
                    <a:srgbClr val="000000"/>
                  </a:solidFill>
                  <a:latin typeface="Tahoma" panose="020B0604030504040204" pitchFamily="34" charset="0"/>
                </a:rPr>
                <a:t>i = 6</a:t>
              </a:r>
            </a:p>
            <a:p>
              <a:pPr algn="ctr">
                <a:spcBef>
                  <a:spcPct val="50000"/>
                </a:spcBef>
                <a:buFontTx/>
                <a:buNone/>
              </a:pPr>
              <a:r>
                <a:rPr lang="en-US" altLang="en-US" sz="1000" b="1">
                  <a:solidFill>
                    <a:srgbClr val="000000"/>
                  </a:solidFill>
                  <a:latin typeface="Tahoma" panose="020B0604030504040204" pitchFamily="34" charset="0"/>
                </a:rPr>
                <a:t>i = 7</a:t>
              </a:r>
            </a:p>
          </p:txBody>
        </p:sp>
        <p:sp>
          <p:nvSpPr>
            <p:cNvPr id="120870" name="Text Box 35">
              <a:extLst>
                <a:ext uri="{FF2B5EF4-FFF2-40B4-BE49-F238E27FC236}">
                  <a16:creationId xmlns:a16="http://schemas.microsoft.com/office/drawing/2014/main" id="{55459A13-E3F6-406B-BDA7-0B54BB91C1E7}"/>
                </a:ext>
              </a:extLst>
            </p:cNvPr>
            <p:cNvSpPr txBox="1">
              <a:spLocks noChangeArrowheads="1"/>
            </p:cNvSpPr>
            <p:nvPr/>
          </p:nvSpPr>
          <p:spPr bwMode="auto">
            <a:xfrm>
              <a:off x="5136" y="2160"/>
              <a:ext cx="528"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000" b="1">
                  <a:solidFill>
                    <a:srgbClr val="000000"/>
                  </a:solidFill>
                  <a:latin typeface="Tahoma" panose="020B0604030504040204" pitchFamily="34" charset="0"/>
                </a:rPr>
                <a:t>i = 8</a:t>
              </a:r>
            </a:p>
            <a:p>
              <a:pPr algn="ctr">
                <a:spcBef>
                  <a:spcPct val="50000"/>
                </a:spcBef>
                <a:buFontTx/>
                <a:buNone/>
              </a:pPr>
              <a:r>
                <a:rPr lang="en-US" altLang="en-US" sz="1000" b="1">
                  <a:solidFill>
                    <a:srgbClr val="000000"/>
                  </a:solidFill>
                  <a:latin typeface="Tahoma" panose="020B0604030504040204" pitchFamily="34" charset="0"/>
                </a:rPr>
                <a:t>i = 9</a:t>
              </a:r>
            </a:p>
            <a:p>
              <a:pPr algn="ctr">
                <a:spcBef>
                  <a:spcPct val="50000"/>
                </a:spcBef>
                <a:buFontTx/>
                <a:buNone/>
              </a:pPr>
              <a:r>
                <a:rPr lang="en-US" altLang="en-US" sz="1000" b="1">
                  <a:solidFill>
                    <a:srgbClr val="000000"/>
                  </a:solidFill>
                  <a:latin typeface="Tahoma" panose="020B0604030504040204" pitchFamily="34" charset="0"/>
                </a:rPr>
                <a:t>i = 10</a:t>
              </a:r>
            </a:p>
            <a:p>
              <a:pPr algn="ctr">
                <a:spcBef>
                  <a:spcPct val="50000"/>
                </a:spcBef>
                <a:buFontTx/>
                <a:buNone/>
              </a:pPr>
              <a:r>
                <a:rPr lang="en-US" altLang="en-US" sz="1000" b="1">
                  <a:solidFill>
                    <a:srgbClr val="000000"/>
                  </a:solidFill>
                  <a:latin typeface="Tahoma" panose="020B0604030504040204" pitchFamily="34" charset="0"/>
                </a:rPr>
                <a:t>i = 11</a:t>
              </a:r>
            </a:p>
          </p:txBody>
        </p:sp>
      </p:grpSp>
      <p:sp>
        <p:nvSpPr>
          <p:cNvPr id="120841" name="Rectangle 36">
            <a:extLst>
              <a:ext uri="{FF2B5EF4-FFF2-40B4-BE49-F238E27FC236}">
                <a16:creationId xmlns:a16="http://schemas.microsoft.com/office/drawing/2014/main" id="{80CE635B-8D3F-4F51-99C8-97B02EA3E12D}"/>
              </a:ext>
            </a:extLst>
          </p:cNvPr>
          <p:cNvSpPr>
            <a:spLocks noChangeArrowheads="1"/>
          </p:cNvSpPr>
          <p:nvPr/>
        </p:nvSpPr>
        <p:spPr bwMode="auto">
          <a:xfrm>
            <a:off x="533400" y="4419600"/>
            <a:ext cx="4559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231775" indent="-2317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buClr>
                <a:srgbClr val="003399"/>
              </a:buClr>
              <a:buSzPct val="80000"/>
              <a:buFont typeface="Wingdings" panose="05000000000000000000" pitchFamily="2" charset="2"/>
              <a:buChar char="q"/>
            </a:pPr>
            <a:r>
              <a:rPr lang="en-US" altLang="en-US" sz="1800">
                <a:latin typeface="Times New Roman" panose="02020603050405020304" pitchFamily="18" charset="0"/>
              </a:rPr>
              <a:t>Threads are assigned an independent set of iterations</a:t>
            </a:r>
          </a:p>
          <a:p>
            <a:pPr eaLnBrk="1" hangingPunct="1">
              <a:lnSpc>
                <a:spcPct val="85000"/>
              </a:lnSpc>
              <a:buClr>
                <a:srgbClr val="003399"/>
              </a:buClr>
              <a:buSzPct val="80000"/>
              <a:buFont typeface="Wingdings" panose="05000000000000000000" pitchFamily="2" charset="2"/>
              <a:buChar char="q"/>
            </a:pPr>
            <a:r>
              <a:rPr lang="en-US" altLang="en-US" sz="1800">
                <a:latin typeface="Times New Roman" panose="02020603050405020304" pitchFamily="18" charset="0"/>
              </a:rPr>
              <a:t>Threads must wait at the end of work-sharing construct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5">
            <a:extLst>
              <a:ext uri="{FF2B5EF4-FFF2-40B4-BE49-F238E27FC236}">
                <a16:creationId xmlns:a16="http://schemas.microsoft.com/office/drawing/2014/main" id="{7FE2AF69-6A6D-451F-AA6F-E4506D7DA8E6}"/>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AC6FC0-064C-43B6-923D-54D8044F0364}" type="slidenum">
              <a:rPr lang="en-US" altLang="en-US" sz="1000"/>
              <a:pPr>
                <a:spcBef>
                  <a:spcPct val="0"/>
                </a:spcBef>
                <a:buFontTx/>
                <a:buNone/>
              </a:pPr>
              <a:t>49</a:t>
            </a:fld>
            <a:endParaRPr lang="en-US" altLang="en-US" sz="1000"/>
          </a:p>
        </p:txBody>
      </p:sp>
      <p:sp>
        <p:nvSpPr>
          <p:cNvPr id="122887" name="Rectangle 39">
            <a:extLst>
              <a:ext uri="{FF2B5EF4-FFF2-40B4-BE49-F238E27FC236}">
                <a16:creationId xmlns:a16="http://schemas.microsoft.com/office/drawing/2014/main" id="{15A72FEC-7AB3-44FD-B786-5A20E721F1F0}"/>
              </a:ext>
            </a:extLst>
          </p:cNvPr>
          <p:cNvSpPr>
            <a:spLocks noGrp="1" noChangeArrowheads="1"/>
          </p:cNvSpPr>
          <p:nvPr>
            <p:ph type="title" idx="4294967295"/>
          </p:nvPr>
        </p:nvSpPr>
        <p:spPr>
          <a:xfrm>
            <a:off x="304800" y="386557"/>
            <a:ext cx="8724900" cy="914400"/>
          </a:xfrm>
        </p:spPr>
        <p:txBody>
          <a:bodyPr/>
          <a:lstStyle/>
          <a:p>
            <a:pPr eaLnBrk="1" hangingPunct="1"/>
            <a:r>
              <a:rPr lang="en-US" altLang="en-US" sz="2700" b="1" dirty="0"/>
              <a:t>Work-sharing Construct - “for” work-sharing pragma</a:t>
            </a:r>
          </a:p>
        </p:txBody>
      </p:sp>
      <p:grpSp>
        <p:nvGrpSpPr>
          <p:cNvPr id="122884" name="Group 4">
            <a:extLst>
              <a:ext uri="{FF2B5EF4-FFF2-40B4-BE49-F238E27FC236}">
                <a16:creationId xmlns:a16="http://schemas.microsoft.com/office/drawing/2014/main" id="{23E77D0B-B530-4C84-8F03-EFEFB0521B24}"/>
              </a:ext>
            </a:extLst>
          </p:cNvPr>
          <p:cNvGrpSpPr>
            <a:grpSpLocks/>
          </p:cNvGrpSpPr>
          <p:nvPr/>
        </p:nvGrpSpPr>
        <p:grpSpPr bwMode="auto">
          <a:xfrm>
            <a:off x="5600700" y="1143000"/>
            <a:ext cx="3124200" cy="5045075"/>
            <a:chOff x="3696" y="912"/>
            <a:chExt cx="1968" cy="3178"/>
          </a:xfrm>
        </p:grpSpPr>
        <p:sp>
          <p:nvSpPr>
            <p:cNvPr id="122888" name="Line 5">
              <a:extLst>
                <a:ext uri="{FF2B5EF4-FFF2-40B4-BE49-F238E27FC236}">
                  <a16:creationId xmlns:a16="http://schemas.microsoft.com/office/drawing/2014/main" id="{D1A190E5-4A17-4635-B692-A2D6B1D08166}"/>
                </a:ext>
              </a:extLst>
            </p:cNvPr>
            <p:cNvSpPr>
              <a:spLocks noChangeShapeType="1"/>
            </p:cNvSpPr>
            <p:nvPr/>
          </p:nvSpPr>
          <p:spPr bwMode="auto">
            <a:xfrm>
              <a:off x="5376" y="1920"/>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22889" name="Line 6">
              <a:extLst>
                <a:ext uri="{FF2B5EF4-FFF2-40B4-BE49-F238E27FC236}">
                  <a16:creationId xmlns:a16="http://schemas.microsoft.com/office/drawing/2014/main" id="{FA6A7BBA-970F-4783-A0AF-2AF7159A54CE}"/>
                </a:ext>
              </a:extLst>
            </p:cNvPr>
            <p:cNvSpPr>
              <a:spLocks noChangeShapeType="1"/>
            </p:cNvSpPr>
            <p:nvPr/>
          </p:nvSpPr>
          <p:spPr bwMode="auto">
            <a:xfrm>
              <a:off x="4656" y="1968"/>
              <a:ext cx="0"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22890" name="Line 7">
              <a:extLst>
                <a:ext uri="{FF2B5EF4-FFF2-40B4-BE49-F238E27FC236}">
                  <a16:creationId xmlns:a16="http://schemas.microsoft.com/office/drawing/2014/main" id="{DFCD60D1-27A7-4D34-B19B-5F666B10A586}"/>
                </a:ext>
              </a:extLst>
            </p:cNvPr>
            <p:cNvSpPr>
              <a:spLocks noChangeShapeType="1"/>
            </p:cNvSpPr>
            <p:nvPr/>
          </p:nvSpPr>
          <p:spPr bwMode="auto">
            <a:xfrm>
              <a:off x="3936" y="1920"/>
              <a:ext cx="0"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22891" name="Line 8">
              <a:extLst>
                <a:ext uri="{FF2B5EF4-FFF2-40B4-BE49-F238E27FC236}">
                  <a16:creationId xmlns:a16="http://schemas.microsoft.com/office/drawing/2014/main" id="{40EE36C5-1C4E-44C6-B871-012D06AF2481}"/>
                </a:ext>
              </a:extLst>
            </p:cNvPr>
            <p:cNvSpPr>
              <a:spLocks noChangeShapeType="1"/>
            </p:cNvSpPr>
            <p:nvPr/>
          </p:nvSpPr>
          <p:spPr bwMode="auto">
            <a:xfrm flipV="1">
              <a:off x="5376" y="2699"/>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22892" name="Line 9">
              <a:extLst>
                <a:ext uri="{FF2B5EF4-FFF2-40B4-BE49-F238E27FC236}">
                  <a16:creationId xmlns:a16="http://schemas.microsoft.com/office/drawing/2014/main" id="{6F8A015F-72D9-4997-A6F6-5151DA010536}"/>
                </a:ext>
              </a:extLst>
            </p:cNvPr>
            <p:cNvSpPr>
              <a:spLocks noChangeShapeType="1"/>
            </p:cNvSpPr>
            <p:nvPr/>
          </p:nvSpPr>
          <p:spPr bwMode="auto">
            <a:xfrm flipV="1">
              <a:off x="4656" y="2747"/>
              <a:ext cx="0"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22893" name="Line 10">
              <a:extLst>
                <a:ext uri="{FF2B5EF4-FFF2-40B4-BE49-F238E27FC236}">
                  <a16:creationId xmlns:a16="http://schemas.microsoft.com/office/drawing/2014/main" id="{12BC8A57-4F85-4F3E-AEE9-5CF043E1AC56}"/>
                </a:ext>
              </a:extLst>
            </p:cNvPr>
            <p:cNvSpPr>
              <a:spLocks noChangeShapeType="1"/>
            </p:cNvSpPr>
            <p:nvPr/>
          </p:nvSpPr>
          <p:spPr bwMode="auto">
            <a:xfrm flipV="1">
              <a:off x="3936" y="2747"/>
              <a:ext cx="0"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122894" name="Freeform 11">
              <a:extLst>
                <a:ext uri="{FF2B5EF4-FFF2-40B4-BE49-F238E27FC236}">
                  <a16:creationId xmlns:a16="http://schemas.microsoft.com/office/drawing/2014/main" id="{C2C2FAE4-A640-4CDC-8C22-7C8D095CE156}"/>
                </a:ext>
              </a:extLst>
            </p:cNvPr>
            <p:cNvSpPr>
              <a:spLocks/>
            </p:cNvSpPr>
            <p:nvPr/>
          </p:nvSpPr>
          <p:spPr bwMode="auto">
            <a:xfrm>
              <a:off x="4676" y="1458"/>
              <a:ext cx="743" cy="459"/>
            </a:xfrm>
            <a:custGeom>
              <a:avLst/>
              <a:gdLst>
                <a:gd name="T0" fmla="*/ 0 w 805"/>
                <a:gd name="T1" fmla="*/ 13 h 486"/>
                <a:gd name="T2" fmla="*/ 6 w 805"/>
                <a:gd name="T3" fmla="*/ 0 h 486"/>
                <a:gd name="T4" fmla="*/ 424 w 805"/>
                <a:gd name="T5" fmla="*/ 295 h 486"/>
                <a:gd name="T6" fmla="*/ 419 w 805"/>
                <a:gd name="T7" fmla="*/ 309 h 486"/>
                <a:gd name="T8" fmla="*/ 0 w 805"/>
                <a:gd name="T9" fmla="*/ 13 h 486"/>
                <a:gd name="T10" fmla="*/ 0 60000 65536"/>
                <a:gd name="T11" fmla="*/ 0 60000 65536"/>
                <a:gd name="T12" fmla="*/ 0 60000 65536"/>
                <a:gd name="T13" fmla="*/ 0 60000 65536"/>
                <a:gd name="T14" fmla="*/ 0 60000 65536"/>
                <a:gd name="T15" fmla="*/ 0 w 805"/>
                <a:gd name="T16" fmla="*/ 0 h 486"/>
                <a:gd name="T17" fmla="*/ 805 w 805"/>
                <a:gd name="T18" fmla="*/ 486 h 486"/>
              </a:gdLst>
              <a:ahLst/>
              <a:cxnLst>
                <a:cxn ang="T10">
                  <a:pos x="T0" y="T1"/>
                </a:cxn>
                <a:cxn ang="T11">
                  <a:pos x="T2" y="T3"/>
                </a:cxn>
                <a:cxn ang="T12">
                  <a:pos x="T4" y="T5"/>
                </a:cxn>
                <a:cxn ang="T13">
                  <a:pos x="T6" y="T7"/>
                </a:cxn>
                <a:cxn ang="T14">
                  <a:pos x="T8" y="T9"/>
                </a:cxn>
              </a:cxnLst>
              <a:rect l="T15" t="T16" r="T17" b="T18"/>
              <a:pathLst>
                <a:path w="805" h="486">
                  <a:moveTo>
                    <a:pt x="0" y="21"/>
                  </a:moveTo>
                  <a:lnTo>
                    <a:pt x="10" y="0"/>
                  </a:lnTo>
                  <a:lnTo>
                    <a:pt x="805" y="464"/>
                  </a:lnTo>
                  <a:lnTo>
                    <a:pt x="794" y="486"/>
                  </a:lnTo>
                  <a:lnTo>
                    <a:pt x="0"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22895" name="Freeform 12">
              <a:extLst>
                <a:ext uri="{FF2B5EF4-FFF2-40B4-BE49-F238E27FC236}">
                  <a16:creationId xmlns:a16="http://schemas.microsoft.com/office/drawing/2014/main" id="{44267A29-E209-4CAF-A7B0-973976D58F4A}"/>
                </a:ext>
              </a:extLst>
            </p:cNvPr>
            <p:cNvSpPr>
              <a:spLocks/>
            </p:cNvSpPr>
            <p:nvPr/>
          </p:nvSpPr>
          <p:spPr bwMode="auto">
            <a:xfrm>
              <a:off x="4676" y="3070"/>
              <a:ext cx="743" cy="396"/>
            </a:xfrm>
            <a:custGeom>
              <a:avLst/>
              <a:gdLst>
                <a:gd name="T0" fmla="*/ 424 w 805"/>
                <a:gd name="T1" fmla="*/ 13 h 419"/>
                <a:gd name="T2" fmla="*/ 419 w 805"/>
                <a:gd name="T3" fmla="*/ 0 h 419"/>
                <a:gd name="T4" fmla="*/ 0 w 805"/>
                <a:gd name="T5" fmla="*/ 253 h 419"/>
                <a:gd name="T6" fmla="*/ 6 w 805"/>
                <a:gd name="T7" fmla="*/ 267 h 419"/>
                <a:gd name="T8" fmla="*/ 424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4" y="0"/>
                  </a:lnTo>
                  <a:lnTo>
                    <a:pt x="0" y="398"/>
                  </a:lnTo>
                  <a:lnTo>
                    <a:pt x="10" y="419"/>
                  </a:lnTo>
                  <a:lnTo>
                    <a:pt x="805"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22896" name="Rectangle 13">
              <a:extLst>
                <a:ext uri="{FF2B5EF4-FFF2-40B4-BE49-F238E27FC236}">
                  <a16:creationId xmlns:a16="http://schemas.microsoft.com/office/drawing/2014/main" id="{301FBB69-DDD5-49DE-8722-3609D7CF5C7C}"/>
                </a:ext>
              </a:extLst>
            </p:cNvPr>
            <p:cNvSpPr>
              <a:spLocks noChangeArrowheads="1"/>
            </p:cNvSpPr>
            <p:nvPr/>
          </p:nvSpPr>
          <p:spPr bwMode="auto">
            <a:xfrm>
              <a:off x="4670" y="3080"/>
              <a:ext cx="22" cy="25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897" name="Freeform 14">
              <a:extLst>
                <a:ext uri="{FF2B5EF4-FFF2-40B4-BE49-F238E27FC236}">
                  <a16:creationId xmlns:a16="http://schemas.microsoft.com/office/drawing/2014/main" id="{62FD2069-0629-413B-981D-846A7F7C67BE}"/>
                </a:ext>
              </a:extLst>
            </p:cNvPr>
            <p:cNvSpPr>
              <a:spLocks/>
            </p:cNvSpPr>
            <p:nvPr/>
          </p:nvSpPr>
          <p:spPr bwMode="auto">
            <a:xfrm>
              <a:off x="3942" y="3070"/>
              <a:ext cx="743" cy="396"/>
            </a:xfrm>
            <a:custGeom>
              <a:avLst/>
              <a:gdLst>
                <a:gd name="T0" fmla="*/ 0 w 805"/>
                <a:gd name="T1" fmla="*/ 13 h 419"/>
                <a:gd name="T2" fmla="*/ 6 w 805"/>
                <a:gd name="T3" fmla="*/ 0 h 419"/>
                <a:gd name="T4" fmla="*/ 424 w 805"/>
                <a:gd name="T5" fmla="*/ 253 h 419"/>
                <a:gd name="T6" fmla="*/ 419 w 805"/>
                <a:gd name="T7" fmla="*/ 267 h 419"/>
                <a:gd name="T8" fmla="*/ 0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0" y="21"/>
                  </a:moveTo>
                  <a:lnTo>
                    <a:pt x="11" y="0"/>
                  </a:lnTo>
                  <a:lnTo>
                    <a:pt x="805" y="398"/>
                  </a:lnTo>
                  <a:lnTo>
                    <a:pt x="795" y="419"/>
                  </a:lnTo>
                  <a:lnTo>
                    <a:pt x="0"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22898" name="Rectangle 15">
              <a:extLst>
                <a:ext uri="{FF2B5EF4-FFF2-40B4-BE49-F238E27FC236}">
                  <a16:creationId xmlns:a16="http://schemas.microsoft.com/office/drawing/2014/main" id="{97DDE57F-9A28-444C-B431-B6B2ECA1B66D}"/>
                </a:ext>
              </a:extLst>
            </p:cNvPr>
            <p:cNvSpPr>
              <a:spLocks noChangeArrowheads="1"/>
            </p:cNvSpPr>
            <p:nvPr/>
          </p:nvSpPr>
          <p:spPr bwMode="auto">
            <a:xfrm>
              <a:off x="4670" y="1531"/>
              <a:ext cx="22" cy="37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899" name="Freeform 16">
              <a:extLst>
                <a:ext uri="{FF2B5EF4-FFF2-40B4-BE49-F238E27FC236}">
                  <a16:creationId xmlns:a16="http://schemas.microsoft.com/office/drawing/2014/main" id="{3813803F-43EE-4B21-9C91-67126FA0C49A}"/>
                </a:ext>
              </a:extLst>
            </p:cNvPr>
            <p:cNvSpPr>
              <a:spLocks/>
            </p:cNvSpPr>
            <p:nvPr/>
          </p:nvSpPr>
          <p:spPr bwMode="auto">
            <a:xfrm>
              <a:off x="3942" y="1521"/>
              <a:ext cx="743" cy="396"/>
            </a:xfrm>
            <a:custGeom>
              <a:avLst/>
              <a:gdLst>
                <a:gd name="T0" fmla="*/ 424 w 805"/>
                <a:gd name="T1" fmla="*/ 13 h 419"/>
                <a:gd name="T2" fmla="*/ 419 w 805"/>
                <a:gd name="T3" fmla="*/ 0 h 419"/>
                <a:gd name="T4" fmla="*/ 0 w 805"/>
                <a:gd name="T5" fmla="*/ 253 h 419"/>
                <a:gd name="T6" fmla="*/ 6 w 805"/>
                <a:gd name="T7" fmla="*/ 267 h 419"/>
                <a:gd name="T8" fmla="*/ 424 w 805"/>
                <a:gd name="T9" fmla="*/ 13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5" y="0"/>
                  </a:lnTo>
                  <a:lnTo>
                    <a:pt x="0" y="397"/>
                  </a:lnTo>
                  <a:lnTo>
                    <a:pt x="11" y="419"/>
                  </a:lnTo>
                  <a:lnTo>
                    <a:pt x="805"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322577" name="AutoShape 17">
              <a:extLst>
                <a:ext uri="{FF2B5EF4-FFF2-40B4-BE49-F238E27FC236}">
                  <a16:creationId xmlns:a16="http://schemas.microsoft.com/office/drawing/2014/main" id="{1703B886-423F-419C-A6F4-26E5C2BC566A}"/>
                </a:ext>
              </a:extLst>
            </p:cNvPr>
            <p:cNvSpPr>
              <a:spLocks noChangeArrowheads="1"/>
            </p:cNvSpPr>
            <p:nvPr/>
          </p:nvSpPr>
          <p:spPr bwMode="auto">
            <a:xfrm>
              <a:off x="4436" y="2160"/>
              <a:ext cx="489" cy="672"/>
            </a:xfrm>
            <a:prstGeom prst="roundRect">
              <a:avLst>
                <a:gd name="adj" fmla="val 24671"/>
              </a:avLst>
            </a:prstGeom>
            <a:solidFill>
              <a:srgbClr val="FFFF66"/>
            </a:solidFill>
            <a:ln w="11113">
              <a:solidFill>
                <a:srgbClr val="000000"/>
              </a:solidFill>
              <a:round/>
              <a:headEnd/>
              <a:tailEnd/>
            </a:ln>
          </p:spPr>
          <p:txBody>
            <a:bodyPr/>
            <a:lstStyle/>
            <a:p>
              <a:pPr>
                <a:defRPr/>
              </a:pPr>
              <a:endParaRPr lang="en-GB" sz="2000">
                <a:solidFill>
                  <a:srgbClr val="000000"/>
                </a:solidFill>
                <a:effectLst>
                  <a:outerShdw blurRad="38100" dist="38100" dir="2700000" algn="tl">
                    <a:srgbClr val="FFFFFF"/>
                  </a:outerShdw>
                </a:effectLst>
                <a:latin typeface="SegoeBook" pitchFamily="68" charset="0"/>
              </a:endParaRPr>
            </a:p>
          </p:txBody>
        </p:sp>
        <p:sp>
          <p:nvSpPr>
            <p:cNvPr id="122901" name="AutoShape 18">
              <a:extLst>
                <a:ext uri="{FF2B5EF4-FFF2-40B4-BE49-F238E27FC236}">
                  <a16:creationId xmlns:a16="http://schemas.microsoft.com/office/drawing/2014/main" id="{7914FACC-A661-48D0-B517-AB7EE08BA898}"/>
                </a:ext>
              </a:extLst>
            </p:cNvPr>
            <p:cNvSpPr>
              <a:spLocks noChangeArrowheads="1"/>
            </p:cNvSpPr>
            <p:nvPr/>
          </p:nvSpPr>
          <p:spPr bwMode="auto">
            <a:xfrm>
              <a:off x="3696" y="2160"/>
              <a:ext cx="490" cy="672"/>
            </a:xfrm>
            <a:prstGeom prst="roundRect">
              <a:avLst>
                <a:gd name="adj" fmla="val 24671"/>
              </a:avLst>
            </a:prstGeom>
            <a:solidFill>
              <a:schemeClr val="accent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02" name="AutoShape 19">
              <a:extLst>
                <a:ext uri="{FF2B5EF4-FFF2-40B4-BE49-F238E27FC236}">
                  <a16:creationId xmlns:a16="http://schemas.microsoft.com/office/drawing/2014/main" id="{2B51450B-16C7-4BBB-9F1E-E6837F52B4CB}"/>
                </a:ext>
              </a:extLst>
            </p:cNvPr>
            <p:cNvSpPr>
              <a:spLocks noChangeArrowheads="1"/>
            </p:cNvSpPr>
            <p:nvPr/>
          </p:nvSpPr>
          <p:spPr bwMode="auto">
            <a:xfrm>
              <a:off x="5162" y="2160"/>
              <a:ext cx="490" cy="672"/>
            </a:xfrm>
            <a:prstGeom prst="roundRect">
              <a:avLst>
                <a:gd name="adj" fmla="val 24671"/>
              </a:avLst>
            </a:prstGeom>
            <a:solidFill>
              <a:schemeClr val="accent2"/>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03" name="Oval 20">
              <a:extLst>
                <a:ext uri="{FF2B5EF4-FFF2-40B4-BE49-F238E27FC236}">
                  <a16:creationId xmlns:a16="http://schemas.microsoft.com/office/drawing/2014/main" id="{10D53F71-E977-4BAC-B3A1-60C6257DD08F}"/>
                </a:ext>
              </a:extLst>
            </p:cNvPr>
            <p:cNvSpPr>
              <a:spLocks noChangeArrowheads="1"/>
            </p:cNvSpPr>
            <p:nvPr/>
          </p:nvSpPr>
          <p:spPr bwMode="auto">
            <a:xfrm>
              <a:off x="3702" y="1406"/>
              <a:ext cx="1957" cy="251"/>
            </a:xfrm>
            <a:prstGeom prst="ellipse">
              <a:avLst/>
            </a:prstGeom>
            <a:solidFill>
              <a:schemeClr val="bg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04" name="Rectangle 21">
              <a:extLst>
                <a:ext uri="{FF2B5EF4-FFF2-40B4-BE49-F238E27FC236}">
                  <a16:creationId xmlns:a16="http://schemas.microsoft.com/office/drawing/2014/main" id="{E9ABB59D-8EC3-4B3B-BE60-C17BEDDCA7AE}"/>
                </a:ext>
              </a:extLst>
            </p:cNvPr>
            <p:cNvSpPr>
              <a:spLocks noChangeArrowheads="1"/>
            </p:cNvSpPr>
            <p:nvPr/>
          </p:nvSpPr>
          <p:spPr bwMode="auto">
            <a:xfrm>
              <a:off x="3982" y="1451"/>
              <a:ext cx="1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chemeClr val="bg2"/>
                  </a:solidFill>
                  <a:latin typeface="Courier New" panose="02070309020205020404" pitchFamily="49" charset="0"/>
                </a:rPr>
                <a:t>#pragma omp parallel</a:t>
              </a:r>
              <a:endParaRPr lang="en-US" altLang="en-US" sz="1600">
                <a:solidFill>
                  <a:schemeClr val="bg2"/>
                </a:solidFill>
                <a:latin typeface="Courier New" panose="02070309020205020404" pitchFamily="49" charset="0"/>
              </a:endParaRPr>
            </a:p>
          </p:txBody>
        </p:sp>
        <p:sp>
          <p:nvSpPr>
            <p:cNvPr id="122905" name="Rectangle 22">
              <a:extLst>
                <a:ext uri="{FF2B5EF4-FFF2-40B4-BE49-F238E27FC236}">
                  <a16:creationId xmlns:a16="http://schemas.microsoft.com/office/drawing/2014/main" id="{EF5996EB-9D69-4EBC-81B5-9ACFAE1B8F77}"/>
                </a:ext>
              </a:extLst>
            </p:cNvPr>
            <p:cNvSpPr>
              <a:spLocks noChangeArrowheads="1"/>
            </p:cNvSpPr>
            <p:nvPr/>
          </p:nvSpPr>
          <p:spPr bwMode="auto">
            <a:xfrm>
              <a:off x="4670" y="912"/>
              <a:ext cx="22" cy="3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06" name="Freeform 23">
              <a:extLst>
                <a:ext uri="{FF2B5EF4-FFF2-40B4-BE49-F238E27FC236}">
                  <a16:creationId xmlns:a16="http://schemas.microsoft.com/office/drawing/2014/main" id="{F62E6D29-F06B-4877-9A3C-9D90B1664A49}"/>
                </a:ext>
              </a:extLst>
            </p:cNvPr>
            <p:cNvSpPr>
              <a:spLocks/>
            </p:cNvSpPr>
            <p:nvPr/>
          </p:nvSpPr>
          <p:spPr bwMode="auto">
            <a:xfrm>
              <a:off x="4617" y="1257"/>
              <a:ext cx="127" cy="149"/>
            </a:xfrm>
            <a:custGeom>
              <a:avLst/>
              <a:gdLst>
                <a:gd name="T0" fmla="*/ 36 w 138"/>
                <a:gd name="T1" fmla="*/ 0 h 157"/>
                <a:gd name="T2" fmla="*/ 0 w 138"/>
                <a:gd name="T3" fmla="*/ 0 h 157"/>
                <a:gd name="T4" fmla="*/ 36 w 138"/>
                <a:gd name="T5" fmla="*/ 103 h 157"/>
                <a:gd name="T6" fmla="*/ 71 w 138"/>
                <a:gd name="T7" fmla="*/ 0 h 157"/>
                <a:gd name="T8" fmla="*/ 36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22907" name="Rectangle 24">
              <a:extLst>
                <a:ext uri="{FF2B5EF4-FFF2-40B4-BE49-F238E27FC236}">
                  <a16:creationId xmlns:a16="http://schemas.microsoft.com/office/drawing/2014/main" id="{E1CB08C3-861C-4AC7-A79C-BF93EF6A48B8}"/>
                </a:ext>
              </a:extLst>
            </p:cNvPr>
            <p:cNvSpPr>
              <a:spLocks noChangeArrowheads="1"/>
            </p:cNvSpPr>
            <p:nvPr/>
          </p:nvSpPr>
          <p:spPr bwMode="auto">
            <a:xfrm>
              <a:off x="4670" y="3581"/>
              <a:ext cx="22" cy="361"/>
            </a:xfrm>
            <a:prstGeom prst="rect">
              <a:avLst/>
            </a:prstGeom>
            <a:solidFill>
              <a:schemeClr val="tx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08" name="Freeform 25">
              <a:extLst>
                <a:ext uri="{FF2B5EF4-FFF2-40B4-BE49-F238E27FC236}">
                  <a16:creationId xmlns:a16="http://schemas.microsoft.com/office/drawing/2014/main" id="{8A480332-01F7-4602-B923-D4A076C4C606}"/>
                </a:ext>
              </a:extLst>
            </p:cNvPr>
            <p:cNvSpPr>
              <a:spLocks/>
            </p:cNvSpPr>
            <p:nvPr/>
          </p:nvSpPr>
          <p:spPr bwMode="auto">
            <a:xfrm>
              <a:off x="4617" y="3942"/>
              <a:ext cx="127" cy="148"/>
            </a:xfrm>
            <a:custGeom>
              <a:avLst/>
              <a:gdLst>
                <a:gd name="T0" fmla="*/ 36 w 138"/>
                <a:gd name="T1" fmla="*/ 0 h 157"/>
                <a:gd name="T2" fmla="*/ 0 w 138"/>
                <a:gd name="T3" fmla="*/ 0 h 157"/>
                <a:gd name="T4" fmla="*/ 36 w 138"/>
                <a:gd name="T5" fmla="*/ 98 h 157"/>
                <a:gd name="T6" fmla="*/ 71 w 138"/>
                <a:gd name="T7" fmla="*/ 0 h 157"/>
                <a:gd name="T8" fmla="*/ 36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MY"/>
            </a:p>
          </p:txBody>
        </p:sp>
        <p:sp>
          <p:nvSpPr>
            <p:cNvPr id="122909" name="Oval 26">
              <a:extLst>
                <a:ext uri="{FF2B5EF4-FFF2-40B4-BE49-F238E27FC236}">
                  <a16:creationId xmlns:a16="http://schemas.microsoft.com/office/drawing/2014/main" id="{236D91C5-5547-41CA-926B-052B0504C61C}"/>
                </a:ext>
              </a:extLst>
            </p:cNvPr>
            <p:cNvSpPr>
              <a:spLocks noChangeArrowheads="1"/>
            </p:cNvSpPr>
            <p:nvPr/>
          </p:nvSpPr>
          <p:spPr bwMode="auto">
            <a:xfrm>
              <a:off x="4608" y="3312"/>
              <a:ext cx="144" cy="288"/>
            </a:xfrm>
            <a:prstGeom prst="ellipse">
              <a:avLst/>
            </a:prstGeom>
            <a:solidFill>
              <a:schemeClr val="tx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10" name="Oval 27">
              <a:extLst>
                <a:ext uri="{FF2B5EF4-FFF2-40B4-BE49-F238E27FC236}">
                  <a16:creationId xmlns:a16="http://schemas.microsoft.com/office/drawing/2014/main" id="{A23DF193-2892-450A-B9C1-C0714809B878}"/>
                </a:ext>
              </a:extLst>
            </p:cNvPr>
            <p:cNvSpPr>
              <a:spLocks noChangeArrowheads="1"/>
            </p:cNvSpPr>
            <p:nvPr/>
          </p:nvSpPr>
          <p:spPr bwMode="auto">
            <a:xfrm>
              <a:off x="3696" y="1728"/>
              <a:ext cx="1957" cy="251"/>
            </a:xfrm>
            <a:prstGeom prst="ellipse">
              <a:avLst/>
            </a:prstGeom>
            <a:solidFill>
              <a:schemeClr val="bg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11" name="Rectangle 28">
              <a:extLst>
                <a:ext uri="{FF2B5EF4-FFF2-40B4-BE49-F238E27FC236}">
                  <a16:creationId xmlns:a16="http://schemas.microsoft.com/office/drawing/2014/main" id="{536D08B0-4BEF-4245-A58C-82459D6A2B21}"/>
                </a:ext>
              </a:extLst>
            </p:cNvPr>
            <p:cNvSpPr>
              <a:spLocks noChangeArrowheads="1"/>
            </p:cNvSpPr>
            <p:nvPr/>
          </p:nvSpPr>
          <p:spPr bwMode="auto">
            <a:xfrm>
              <a:off x="4080" y="1776"/>
              <a:ext cx="11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solidFill>
                    <a:schemeClr val="bg2"/>
                  </a:solidFill>
                  <a:latin typeface="Courier New" panose="02070309020205020404" pitchFamily="49" charset="0"/>
                </a:rPr>
                <a:t>#pragma omp for</a:t>
              </a:r>
              <a:endParaRPr lang="en-US" altLang="en-US" sz="1600">
                <a:solidFill>
                  <a:schemeClr val="bg2"/>
                </a:solidFill>
                <a:latin typeface="Courier New" panose="02070309020205020404" pitchFamily="49" charset="0"/>
              </a:endParaRPr>
            </a:p>
          </p:txBody>
        </p:sp>
        <p:sp>
          <p:nvSpPr>
            <p:cNvPr id="122912" name="Oval 29">
              <a:extLst>
                <a:ext uri="{FF2B5EF4-FFF2-40B4-BE49-F238E27FC236}">
                  <a16:creationId xmlns:a16="http://schemas.microsoft.com/office/drawing/2014/main" id="{6087B462-9D50-4DDC-9F9A-A52C4437845A}"/>
                </a:ext>
              </a:extLst>
            </p:cNvPr>
            <p:cNvSpPr>
              <a:spLocks noChangeArrowheads="1"/>
            </p:cNvSpPr>
            <p:nvPr/>
          </p:nvSpPr>
          <p:spPr bwMode="auto">
            <a:xfrm flipV="1">
              <a:off x="3696" y="2928"/>
              <a:ext cx="1957" cy="251"/>
            </a:xfrm>
            <a:prstGeom prst="ellipse">
              <a:avLst/>
            </a:prstGeom>
            <a:solidFill>
              <a:schemeClr val="bg1"/>
            </a:solidFill>
            <a:ln w="11113">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2913" name="Rectangle 30">
              <a:extLst>
                <a:ext uri="{FF2B5EF4-FFF2-40B4-BE49-F238E27FC236}">
                  <a16:creationId xmlns:a16="http://schemas.microsoft.com/office/drawing/2014/main" id="{59A8404D-EB51-4105-AEB7-D528FBDF396B}"/>
                </a:ext>
              </a:extLst>
            </p:cNvPr>
            <p:cNvSpPr>
              <a:spLocks noChangeArrowheads="1"/>
            </p:cNvSpPr>
            <p:nvPr/>
          </p:nvSpPr>
          <p:spPr bwMode="auto">
            <a:xfrm>
              <a:off x="4320" y="3006"/>
              <a:ext cx="6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a:solidFill>
                    <a:schemeClr val="bg2"/>
                  </a:solidFill>
                  <a:latin typeface="Times" panose="02020603050405020304" pitchFamily="18" charset="0"/>
                </a:rPr>
                <a:t>Implicit barrier</a:t>
              </a:r>
              <a:endParaRPr lang="en-US" altLang="en-US" sz="1200">
                <a:solidFill>
                  <a:schemeClr val="bg2"/>
                </a:solidFill>
              </a:endParaRPr>
            </a:p>
          </p:txBody>
        </p:sp>
        <p:sp>
          <p:nvSpPr>
            <p:cNvPr id="122914" name="Text Box 31">
              <a:extLst>
                <a:ext uri="{FF2B5EF4-FFF2-40B4-BE49-F238E27FC236}">
                  <a16:creationId xmlns:a16="http://schemas.microsoft.com/office/drawing/2014/main" id="{73AA28A0-4C80-4A3A-B35E-4C19137C3A16}"/>
                </a:ext>
              </a:extLst>
            </p:cNvPr>
            <p:cNvSpPr txBox="1">
              <a:spLocks noChangeArrowheads="1"/>
            </p:cNvSpPr>
            <p:nvPr/>
          </p:nvSpPr>
          <p:spPr bwMode="auto">
            <a:xfrm>
              <a:off x="3696" y="2160"/>
              <a:ext cx="528"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b="1">
                  <a:solidFill>
                    <a:srgbClr val="000000"/>
                  </a:solidFill>
                  <a:latin typeface="Tahoma" panose="020B0604030504040204" pitchFamily="34" charset="0"/>
                </a:rPr>
                <a:t>i = 0</a:t>
              </a:r>
            </a:p>
            <a:p>
              <a:pPr algn="ctr">
                <a:spcBef>
                  <a:spcPct val="50000"/>
                </a:spcBef>
                <a:buFontTx/>
                <a:buNone/>
              </a:pPr>
              <a:r>
                <a:rPr lang="en-US" altLang="en-US" sz="1200" b="1">
                  <a:solidFill>
                    <a:srgbClr val="000000"/>
                  </a:solidFill>
                  <a:latin typeface="Tahoma" panose="020B0604030504040204" pitchFamily="34" charset="0"/>
                </a:rPr>
                <a:t>i = 1</a:t>
              </a:r>
            </a:p>
            <a:p>
              <a:pPr algn="ctr">
                <a:spcBef>
                  <a:spcPct val="50000"/>
                </a:spcBef>
                <a:buFontTx/>
                <a:buNone/>
              </a:pPr>
              <a:r>
                <a:rPr lang="en-US" altLang="en-US" sz="1200" b="1">
                  <a:solidFill>
                    <a:srgbClr val="000000"/>
                  </a:solidFill>
                  <a:latin typeface="Tahoma" panose="020B0604030504040204" pitchFamily="34" charset="0"/>
                </a:rPr>
                <a:t>i = 2</a:t>
              </a:r>
            </a:p>
            <a:p>
              <a:pPr algn="ctr">
                <a:spcBef>
                  <a:spcPct val="50000"/>
                </a:spcBef>
                <a:buFontTx/>
                <a:buNone/>
              </a:pPr>
              <a:r>
                <a:rPr lang="en-US" altLang="en-US" sz="1200" b="1">
                  <a:solidFill>
                    <a:srgbClr val="000000"/>
                  </a:solidFill>
                  <a:latin typeface="Tahoma" panose="020B0604030504040204" pitchFamily="34" charset="0"/>
                </a:rPr>
                <a:t>i = 3</a:t>
              </a:r>
            </a:p>
          </p:txBody>
        </p:sp>
        <p:sp>
          <p:nvSpPr>
            <p:cNvPr id="122915" name="Text Box 32">
              <a:extLst>
                <a:ext uri="{FF2B5EF4-FFF2-40B4-BE49-F238E27FC236}">
                  <a16:creationId xmlns:a16="http://schemas.microsoft.com/office/drawing/2014/main" id="{2B72C413-3F72-4E3E-94D8-BB0C02790764}"/>
                </a:ext>
              </a:extLst>
            </p:cNvPr>
            <p:cNvSpPr txBox="1">
              <a:spLocks noChangeArrowheads="1"/>
            </p:cNvSpPr>
            <p:nvPr/>
          </p:nvSpPr>
          <p:spPr bwMode="auto">
            <a:xfrm>
              <a:off x="4416" y="2160"/>
              <a:ext cx="528"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b="1">
                  <a:solidFill>
                    <a:srgbClr val="000000"/>
                  </a:solidFill>
                  <a:latin typeface="Tahoma" panose="020B0604030504040204" pitchFamily="34" charset="0"/>
                </a:rPr>
                <a:t>i = 4</a:t>
              </a:r>
            </a:p>
            <a:p>
              <a:pPr algn="ctr">
                <a:spcBef>
                  <a:spcPct val="50000"/>
                </a:spcBef>
                <a:buFontTx/>
                <a:buNone/>
              </a:pPr>
              <a:r>
                <a:rPr lang="en-US" altLang="en-US" sz="1200" b="1">
                  <a:solidFill>
                    <a:srgbClr val="000000"/>
                  </a:solidFill>
                  <a:latin typeface="Tahoma" panose="020B0604030504040204" pitchFamily="34" charset="0"/>
                </a:rPr>
                <a:t>i = 5</a:t>
              </a:r>
            </a:p>
            <a:p>
              <a:pPr algn="ctr">
                <a:spcBef>
                  <a:spcPct val="50000"/>
                </a:spcBef>
                <a:buFontTx/>
                <a:buNone/>
              </a:pPr>
              <a:r>
                <a:rPr lang="en-US" altLang="en-US" sz="1200" b="1">
                  <a:solidFill>
                    <a:srgbClr val="000000"/>
                  </a:solidFill>
                  <a:latin typeface="Tahoma" panose="020B0604030504040204" pitchFamily="34" charset="0"/>
                </a:rPr>
                <a:t>i = 6</a:t>
              </a:r>
            </a:p>
            <a:p>
              <a:pPr algn="ctr">
                <a:spcBef>
                  <a:spcPct val="50000"/>
                </a:spcBef>
                <a:buFontTx/>
                <a:buNone/>
              </a:pPr>
              <a:r>
                <a:rPr lang="en-US" altLang="en-US" sz="1200" b="1">
                  <a:solidFill>
                    <a:srgbClr val="000000"/>
                  </a:solidFill>
                  <a:latin typeface="Tahoma" panose="020B0604030504040204" pitchFamily="34" charset="0"/>
                </a:rPr>
                <a:t>i = 7</a:t>
              </a:r>
            </a:p>
          </p:txBody>
        </p:sp>
        <p:sp>
          <p:nvSpPr>
            <p:cNvPr id="122916" name="Text Box 33">
              <a:extLst>
                <a:ext uri="{FF2B5EF4-FFF2-40B4-BE49-F238E27FC236}">
                  <a16:creationId xmlns:a16="http://schemas.microsoft.com/office/drawing/2014/main" id="{E9F3A700-3D69-4C44-8D44-3B32450A525D}"/>
                </a:ext>
              </a:extLst>
            </p:cNvPr>
            <p:cNvSpPr txBox="1">
              <a:spLocks noChangeArrowheads="1"/>
            </p:cNvSpPr>
            <p:nvPr/>
          </p:nvSpPr>
          <p:spPr bwMode="auto">
            <a:xfrm>
              <a:off x="5136" y="2160"/>
              <a:ext cx="528"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b="1">
                  <a:solidFill>
                    <a:srgbClr val="000000"/>
                  </a:solidFill>
                  <a:latin typeface="Tahoma" panose="020B0604030504040204" pitchFamily="34" charset="0"/>
                </a:rPr>
                <a:t>i = 8</a:t>
              </a:r>
            </a:p>
            <a:p>
              <a:pPr algn="ctr">
                <a:spcBef>
                  <a:spcPct val="50000"/>
                </a:spcBef>
                <a:buFontTx/>
                <a:buNone/>
              </a:pPr>
              <a:r>
                <a:rPr lang="en-US" altLang="en-US" sz="1200" b="1">
                  <a:solidFill>
                    <a:srgbClr val="000000"/>
                  </a:solidFill>
                  <a:latin typeface="Tahoma" panose="020B0604030504040204" pitchFamily="34" charset="0"/>
                </a:rPr>
                <a:t>i = 9</a:t>
              </a:r>
            </a:p>
            <a:p>
              <a:pPr algn="ctr">
                <a:spcBef>
                  <a:spcPct val="50000"/>
                </a:spcBef>
                <a:buFontTx/>
                <a:buNone/>
              </a:pPr>
              <a:r>
                <a:rPr lang="en-US" altLang="en-US" sz="1200" b="1">
                  <a:solidFill>
                    <a:srgbClr val="000000"/>
                  </a:solidFill>
                  <a:latin typeface="Tahoma" panose="020B0604030504040204" pitchFamily="34" charset="0"/>
                </a:rPr>
                <a:t>i = 10</a:t>
              </a:r>
            </a:p>
            <a:p>
              <a:pPr algn="ctr">
                <a:spcBef>
                  <a:spcPct val="50000"/>
                </a:spcBef>
                <a:buFontTx/>
                <a:buNone/>
              </a:pPr>
              <a:r>
                <a:rPr lang="en-US" altLang="en-US" sz="1200" b="1">
                  <a:solidFill>
                    <a:srgbClr val="000000"/>
                  </a:solidFill>
                  <a:latin typeface="Tahoma" panose="020B0604030504040204" pitchFamily="34" charset="0"/>
                </a:rPr>
                <a:t>i = 11</a:t>
              </a:r>
            </a:p>
          </p:txBody>
        </p:sp>
      </p:grpSp>
      <p:sp>
        <p:nvSpPr>
          <p:cNvPr id="122885" name="Rectangle 36">
            <a:extLst>
              <a:ext uri="{FF2B5EF4-FFF2-40B4-BE49-F238E27FC236}">
                <a16:creationId xmlns:a16="http://schemas.microsoft.com/office/drawing/2014/main" id="{B6648AF0-AEC6-4F8C-A336-FE8919DB98FD}"/>
              </a:ext>
            </a:extLst>
          </p:cNvPr>
          <p:cNvSpPr>
            <a:spLocks noChangeArrowheads="1"/>
          </p:cNvSpPr>
          <p:nvPr/>
        </p:nvSpPr>
        <p:spPr bwMode="auto">
          <a:xfrm>
            <a:off x="685800" y="3200400"/>
            <a:ext cx="4572000" cy="263207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Diagram shows a static division of iterations based on the number of threads.</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	Note the implicit barrier at end of construct.</a:t>
            </a:r>
          </a:p>
          <a:p>
            <a:pPr eaLnBrk="1" hangingPunct="1">
              <a:lnSpc>
                <a:spcPct val="80000"/>
              </a:lnSpc>
              <a:buClr>
                <a:schemeClr val="folHlink"/>
              </a:buClr>
              <a:buSzPct val="90000"/>
              <a:buFont typeface="Wingdings" panose="05000000000000000000" pitchFamily="2" charset="2"/>
              <a:buNone/>
            </a:pPr>
            <a:endParaRPr lang="en-US" altLang="en-US" sz="1600" b="1">
              <a:solidFill>
                <a:srgbClr val="0860A8"/>
              </a:solidFill>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Q: Why is there a barrier at the end of the work-sharing construct?</a:t>
            </a:r>
          </a:p>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A: Code following the for-loop may rely on the results of the computations within the for-loop.  In serial code, the for-loop completes before proceeding on to the next computation.  Thus, to remain serially consistent, the barrier at the end of the construct is enforced.</a:t>
            </a:r>
          </a:p>
        </p:txBody>
      </p:sp>
      <p:sp>
        <p:nvSpPr>
          <p:cNvPr id="122886" name="Text Box 37">
            <a:extLst>
              <a:ext uri="{FF2B5EF4-FFF2-40B4-BE49-F238E27FC236}">
                <a16:creationId xmlns:a16="http://schemas.microsoft.com/office/drawing/2014/main" id="{814BFBA9-733D-4E8E-8475-EFE02F1347B0}"/>
              </a:ext>
            </a:extLst>
          </p:cNvPr>
          <p:cNvSpPr txBox="1">
            <a:spLocks noChangeArrowheads="1"/>
          </p:cNvSpPr>
          <p:nvPr/>
        </p:nvSpPr>
        <p:spPr bwMode="auto">
          <a:xfrm>
            <a:off x="533400" y="1371600"/>
            <a:ext cx="4572000" cy="1230313"/>
          </a:xfrm>
          <a:prstGeom prst="rect">
            <a:avLst/>
          </a:prstGeom>
          <a:solidFill>
            <a:schemeClr val="bg1"/>
          </a:solidFill>
          <a:ln w="12700">
            <a:solidFill>
              <a:schemeClr val="tx1"/>
            </a:solidFill>
            <a:miter lim="800000"/>
            <a:headEnd type="none" w="sm" len="sm"/>
            <a:tailEnd type="none" w="sm" len="sm"/>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10000"/>
              </a:spcBef>
              <a:buClr>
                <a:schemeClr val="tx2"/>
              </a:buClr>
              <a:buFont typeface="Wingdings" panose="05000000000000000000" pitchFamily="2" charset="2"/>
              <a:buNone/>
            </a:pPr>
            <a:r>
              <a:rPr lang="en-US" altLang="en-US" sz="2000" b="1">
                <a:solidFill>
                  <a:srgbClr val="003399"/>
                </a:solidFill>
                <a:latin typeface="Courier New" panose="02070309020205020404" pitchFamily="49" charset="0"/>
              </a:rPr>
              <a:t>#pragma omp parallel</a:t>
            </a:r>
          </a:p>
          <a:p>
            <a:pPr>
              <a:lnSpc>
                <a:spcPct val="85000"/>
              </a:lnSpc>
              <a:spcBef>
                <a:spcPct val="10000"/>
              </a:spcBef>
              <a:buClr>
                <a:schemeClr val="tx2"/>
              </a:buClr>
              <a:buFont typeface="Wingdings" panose="05000000000000000000" pitchFamily="2" charset="2"/>
              <a:buNone/>
            </a:pPr>
            <a:r>
              <a:rPr lang="en-US" altLang="en-US" sz="2000" b="1">
                <a:solidFill>
                  <a:schemeClr val="tx2"/>
                </a:solidFill>
                <a:latin typeface="Courier New" panose="02070309020205020404" pitchFamily="49" charset="0"/>
              </a:rPr>
              <a:t>#pragma omp for</a:t>
            </a:r>
          </a:p>
          <a:p>
            <a:pPr>
              <a:lnSpc>
                <a:spcPct val="85000"/>
              </a:lnSpc>
              <a:spcBef>
                <a:spcPct val="10000"/>
              </a:spcBef>
              <a:buClr>
                <a:schemeClr val="tx2"/>
              </a:buClr>
              <a:buFont typeface="Wingdings" panose="05000000000000000000" pitchFamily="2" charset="2"/>
              <a:buNone/>
            </a:pPr>
            <a:r>
              <a:rPr lang="en-US" altLang="en-US" sz="2000" b="1">
                <a:solidFill>
                  <a:schemeClr val="accent1"/>
                </a:solidFill>
                <a:latin typeface="Courier New" panose="02070309020205020404" pitchFamily="49" charset="0"/>
              </a:rPr>
              <a:t>   </a:t>
            </a:r>
            <a:r>
              <a:rPr lang="en-US" altLang="en-US" sz="2000" b="1">
                <a:solidFill>
                  <a:srgbClr val="003399"/>
                </a:solidFill>
                <a:latin typeface="Courier New" panose="02070309020205020404" pitchFamily="49" charset="0"/>
              </a:rPr>
              <a:t>for(i = 0; i &lt; 12; i++) </a:t>
            </a:r>
          </a:p>
          <a:p>
            <a:pPr>
              <a:lnSpc>
                <a:spcPct val="85000"/>
              </a:lnSpc>
              <a:spcBef>
                <a:spcPct val="10000"/>
              </a:spcBef>
              <a:buClr>
                <a:schemeClr val="tx2"/>
              </a:buClr>
              <a:buFont typeface="Wingdings" panose="05000000000000000000" pitchFamily="2" charset="2"/>
              <a:buNone/>
            </a:pPr>
            <a:r>
              <a:rPr lang="en-US" altLang="en-US" sz="2000" b="1">
                <a:solidFill>
                  <a:srgbClr val="003399"/>
                </a:solidFill>
                <a:latin typeface="Courier New" panose="02070309020205020404" pitchFamily="49" charset="0"/>
              </a:rPr>
              <a:t>      c[i] = a[i] + b[i]</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a:extLst>
              <a:ext uri="{FF2B5EF4-FFF2-40B4-BE49-F238E27FC236}">
                <a16:creationId xmlns:a16="http://schemas.microsoft.com/office/drawing/2014/main" id="{BF6430C8-D102-4ED3-8988-B750CFF8BAC1}"/>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t>5</a:t>
            </a:fld>
            <a:endParaRPr lang="en-US" altLang="en-US" sz="1000"/>
          </a:p>
        </p:txBody>
      </p:sp>
      <p:sp>
        <p:nvSpPr>
          <p:cNvPr id="16388" name="Text Box 3">
            <a:extLst>
              <a:ext uri="{FF2B5EF4-FFF2-40B4-BE49-F238E27FC236}">
                <a16:creationId xmlns:a16="http://schemas.microsoft.com/office/drawing/2014/main" id="{1599DCDF-A33A-49E6-995A-10CF5D3DB762}"/>
              </a:ext>
            </a:extLst>
          </p:cNvPr>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2400">
              <a:latin typeface="Symbol" panose="05050102010706020507" pitchFamily="18" charset="2"/>
            </a:endParaRPr>
          </a:p>
        </p:txBody>
      </p:sp>
      <p:sp>
        <p:nvSpPr>
          <p:cNvPr id="16389" name="Text Box 5">
            <a:extLst>
              <a:ext uri="{FF2B5EF4-FFF2-40B4-BE49-F238E27FC236}">
                <a16:creationId xmlns:a16="http://schemas.microsoft.com/office/drawing/2014/main" id="{CE6735F0-499F-4150-BC86-6B2556CB8CF6}"/>
              </a:ext>
            </a:extLst>
          </p:cNvPr>
          <p:cNvSpPr txBox="1">
            <a:spLocks noChangeArrowheads="1"/>
          </p:cNvSpPr>
          <p:nvPr/>
        </p:nvSpPr>
        <p:spPr bwMode="auto">
          <a:xfrm>
            <a:off x="4495800" y="57912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b="1">
                <a:solidFill>
                  <a:srgbClr val="FF0000"/>
                </a:solidFill>
                <a:latin typeface="Times New Roman" panose="02020603050405020304" pitchFamily="18" charset="0"/>
              </a:rPr>
              <a:t>FORK- JOIN construct</a:t>
            </a:r>
          </a:p>
        </p:txBody>
      </p:sp>
      <p:pic>
        <p:nvPicPr>
          <p:cNvPr id="16390" name="Picture 6">
            <a:extLst>
              <a:ext uri="{FF2B5EF4-FFF2-40B4-BE49-F238E27FC236}">
                <a16:creationId xmlns:a16="http://schemas.microsoft.com/office/drawing/2014/main" id="{71F62905-8015-4096-A09C-B47F8C9012D8}"/>
              </a:ext>
            </a:extLst>
          </p:cNvPr>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4648200" y="1066800"/>
            <a:ext cx="4065588"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 Box 8">
            <a:extLst>
              <a:ext uri="{FF2B5EF4-FFF2-40B4-BE49-F238E27FC236}">
                <a16:creationId xmlns:a16="http://schemas.microsoft.com/office/drawing/2014/main" id="{FBA55FC2-5123-4825-B9B0-7514ABF09788}"/>
              </a:ext>
            </a:extLst>
          </p:cNvPr>
          <p:cNvSpPr txBox="1">
            <a:spLocks noChangeArrowheads="1"/>
          </p:cNvSpPr>
          <p:nvPr/>
        </p:nvSpPr>
        <p:spPr bwMode="auto">
          <a:xfrm>
            <a:off x="457200" y="990600"/>
            <a:ext cx="3886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Each spawned process requires a </a:t>
            </a:r>
            <a:r>
              <a:rPr lang="en-US" altLang="en-US" sz="2000" b="1" dirty="0">
                <a:latin typeface="Times New Roman" panose="02020603050405020304" pitchFamily="18" charset="0"/>
                <a:cs typeface="Courier New" panose="02070309020205020404" pitchFamily="49" charset="0"/>
              </a:rPr>
              <a:t>JOIN</a:t>
            </a:r>
            <a:r>
              <a:rPr lang="en-US" altLang="en-US" sz="2000" dirty="0">
                <a:latin typeface="Times New Roman" panose="02020603050405020304" pitchFamily="18" charset="0"/>
              </a:rPr>
              <a:t> statement at its end, which brings together the concurrent processes to a single terminating point.</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Only when all concurrent processes have completed can the subsequent statements of the main process be executed.</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A counter is used to keep record of processes not completed.</a:t>
            </a:r>
          </a:p>
        </p:txBody>
      </p:sp>
      <p:sp>
        <p:nvSpPr>
          <p:cNvPr id="9" name="Rectangle 3">
            <a:extLst>
              <a:ext uri="{FF2B5EF4-FFF2-40B4-BE49-F238E27FC236}">
                <a16:creationId xmlns:a16="http://schemas.microsoft.com/office/drawing/2014/main" id="{F1A49C3A-767B-471D-BDC1-C6D6A20F8F3C}"/>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Slide Number Placeholder 5">
            <a:extLst>
              <a:ext uri="{FF2B5EF4-FFF2-40B4-BE49-F238E27FC236}">
                <a16:creationId xmlns:a16="http://schemas.microsoft.com/office/drawing/2014/main" id="{9B9CB083-50AB-4B4A-B642-D0BD82229D6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290ABC-1AE0-4975-802F-65FF9B5C3167}" type="slidenum">
              <a:rPr lang="en-US" altLang="en-US" sz="1000"/>
              <a:pPr>
                <a:spcBef>
                  <a:spcPct val="0"/>
                </a:spcBef>
                <a:buFontTx/>
                <a:buNone/>
              </a:pPr>
              <a:t>50</a:t>
            </a:fld>
            <a:endParaRPr lang="en-US" altLang="en-US" sz="1000"/>
          </a:p>
        </p:txBody>
      </p:sp>
      <p:sp>
        <p:nvSpPr>
          <p:cNvPr id="124933" name="Rectangle 3">
            <a:extLst>
              <a:ext uri="{FF2B5EF4-FFF2-40B4-BE49-F238E27FC236}">
                <a16:creationId xmlns:a16="http://schemas.microsoft.com/office/drawing/2014/main" id="{AF890D94-CA5A-4D97-BC0A-39593D3FDA67}"/>
              </a:ext>
            </a:extLst>
          </p:cNvPr>
          <p:cNvSpPr>
            <a:spLocks noGrp="1" noChangeArrowheads="1"/>
          </p:cNvSpPr>
          <p:nvPr>
            <p:ph type="title" idx="4294967295"/>
          </p:nvPr>
        </p:nvSpPr>
        <p:spPr>
          <a:xfrm>
            <a:off x="0" y="914400"/>
            <a:ext cx="4800600" cy="487363"/>
          </a:xfrm>
        </p:spPr>
        <p:txBody>
          <a:bodyPr/>
          <a:lstStyle/>
          <a:p>
            <a:pPr eaLnBrk="1" hangingPunct="1"/>
            <a:r>
              <a:rPr lang="en-US" altLang="en-US" sz="2700" b="1"/>
              <a:t>Combining pragmas</a:t>
            </a:r>
          </a:p>
        </p:txBody>
      </p:sp>
      <p:sp>
        <p:nvSpPr>
          <p:cNvPr id="124934" name="Rectangle 4">
            <a:extLst>
              <a:ext uri="{FF2B5EF4-FFF2-40B4-BE49-F238E27FC236}">
                <a16:creationId xmlns:a16="http://schemas.microsoft.com/office/drawing/2014/main" id="{931D61F4-2000-4A6E-A7E6-BB71D83896F1}"/>
              </a:ext>
            </a:extLst>
          </p:cNvPr>
          <p:cNvSpPr>
            <a:spLocks noGrp="1" noChangeArrowheads="1"/>
          </p:cNvSpPr>
          <p:nvPr>
            <p:ph type="body" idx="4294967295"/>
          </p:nvPr>
        </p:nvSpPr>
        <p:spPr>
          <a:xfrm>
            <a:off x="701589" y="1523999"/>
            <a:ext cx="4407450" cy="381000"/>
          </a:xfrm>
        </p:spPr>
        <p:txBody>
          <a:bodyPr/>
          <a:lstStyle/>
          <a:p>
            <a:pPr marL="0" indent="0" eaLnBrk="1" hangingPunct="1">
              <a:buFontTx/>
              <a:buNone/>
            </a:pPr>
            <a:r>
              <a:rPr lang="en-US" altLang="en-US" sz="2000" dirty="0">
                <a:latin typeface="Times New Roman" panose="02020603050405020304" pitchFamily="18" charset="0"/>
              </a:rPr>
              <a:t>These two code segments are equivalent</a:t>
            </a:r>
          </a:p>
        </p:txBody>
      </p:sp>
      <p:sp>
        <p:nvSpPr>
          <p:cNvPr id="124932" name="Rectangle 2">
            <a:extLst>
              <a:ext uri="{FF2B5EF4-FFF2-40B4-BE49-F238E27FC236}">
                <a16:creationId xmlns:a16="http://schemas.microsoft.com/office/drawing/2014/main" id="{8634B00D-882C-48EC-A03A-821039A802A8}"/>
              </a:ext>
            </a:extLst>
          </p:cNvPr>
          <p:cNvSpPr>
            <a:spLocks noChangeArrowheads="1"/>
          </p:cNvSpPr>
          <p:nvPr/>
        </p:nvSpPr>
        <p:spPr bwMode="auto">
          <a:xfrm>
            <a:off x="4572000" y="2057400"/>
            <a:ext cx="3967163"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endParaRPr lang="en-GB" altLang="en-US" sz="2400"/>
          </a:p>
        </p:txBody>
      </p:sp>
      <p:grpSp>
        <p:nvGrpSpPr>
          <p:cNvPr id="124935" name="Group 5">
            <a:extLst>
              <a:ext uri="{FF2B5EF4-FFF2-40B4-BE49-F238E27FC236}">
                <a16:creationId xmlns:a16="http://schemas.microsoft.com/office/drawing/2014/main" id="{23B36EA0-E1DD-44FB-90C9-7CE3BEF572DC}"/>
              </a:ext>
            </a:extLst>
          </p:cNvPr>
          <p:cNvGrpSpPr>
            <a:grpSpLocks/>
          </p:cNvGrpSpPr>
          <p:nvPr/>
        </p:nvGrpSpPr>
        <p:grpSpPr bwMode="auto">
          <a:xfrm>
            <a:off x="736600" y="1757363"/>
            <a:ext cx="4191000" cy="2405062"/>
            <a:chOff x="360" y="2496"/>
            <a:chExt cx="2448" cy="1515"/>
          </a:xfrm>
        </p:grpSpPr>
        <p:sp>
          <p:nvSpPr>
            <p:cNvPr id="124940" name="Rectangle 6">
              <a:extLst>
                <a:ext uri="{FF2B5EF4-FFF2-40B4-BE49-F238E27FC236}">
                  <a16:creationId xmlns:a16="http://schemas.microsoft.com/office/drawing/2014/main" id="{797FA8F6-6999-46A2-88C8-7B678BF3BA1C}"/>
                </a:ext>
              </a:extLst>
            </p:cNvPr>
            <p:cNvSpPr>
              <a:spLocks noChangeArrowheads="1"/>
            </p:cNvSpPr>
            <p:nvPr/>
          </p:nvSpPr>
          <p:spPr bwMode="auto">
            <a:xfrm>
              <a:off x="376" y="2741"/>
              <a:ext cx="2395" cy="1233"/>
            </a:xfrm>
            <a:prstGeom prst="rect">
              <a:avLst/>
            </a:prstGeom>
            <a:solidFill>
              <a:srgbClr val="001E8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4941" name="Rectangle 7">
              <a:extLst>
                <a:ext uri="{FF2B5EF4-FFF2-40B4-BE49-F238E27FC236}">
                  <a16:creationId xmlns:a16="http://schemas.microsoft.com/office/drawing/2014/main" id="{FE7E3DC5-28F3-460F-9DBE-AE5E086E9692}"/>
                </a:ext>
              </a:extLst>
            </p:cNvPr>
            <p:cNvSpPr>
              <a:spLocks noChangeArrowheads="1"/>
            </p:cNvSpPr>
            <p:nvPr/>
          </p:nvSpPr>
          <p:spPr bwMode="auto">
            <a:xfrm>
              <a:off x="360" y="2736"/>
              <a:ext cx="2448" cy="1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dirty="0">
                  <a:solidFill>
                    <a:srgbClr val="FFFF00"/>
                  </a:solidFill>
                  <a:latin typeface="Courier New" panose="02070309020205020404" pitchFamily="49" charset="0"/>
                </a:rPr>
                <a:t>#pragma </a:t>
              </a:r>
              <a:r>
                <a:rPr lang="en-US" altLang="en-US" sz="1800" b="1" dirty="0" err="1">
                  <a:solidFill>
                    <a:srgbClr val="FFFF00"/>
                  </a:solidFill>
                  <a:latin typeface="Courier New" panose="02070309020205020404" pitchFamily="49" charset="0"/>
                </a:rPr>
                <a:t>omp</a:t>
              </a:r>
              <a:r>
                <a:rPr lang="en-US" altLang="en-US" sz="1800" b="1" dirty="0">
                  <a:solidFill>
                    <a:srgbClr val="FFFF00"/>
                  </a:solidFill>
                  <a:latin typeface="Courier New" panose="02070309020205020404" pitchFamily="49" charset="0"/>
                </a:rPr>
                <a:t> parallel </a:t>
              </a:r>
            </a:p>
            <a:p>
              <a:pPr>
                <a:spcBef>
                  <a:spcPct val="0"/>
                </a:spcBef>
                <a:buFontTx/>
                <a:buNone/>
              </a:pPr>
              <a:r>
                <a:rPr lang="en-US" altLang="en-US" sz="1800" b="1" dirty="0">
                  <a:solidFill>
                    <a:srgbClr val="FFFF00"/>
                  </a:solidFill>
                  <a:latin typeface="Courier New" panose="02070309020205020404" pitchFamily="49" charset="0"/>
                </a:rPr>
                <a:t>{	</a:t>
              </a:r>
            </a:p>
            <a:p>
              <a:pPr>
                <a:spcBef>
                  <a:spcPct val="0"/>
                </a:spcBef>
                <a:buFontTx/>
                <a:buNone/>
              </a:pPr>
              <a:r>
                <a:rPr lang="en-US" altLang="en-US" sz="1800" b="1" dirty="0">
                  <a:solidFill>
                    <a:srgbClr val="FFFF00"/>
                  </a:solidFill>
                  <a:latin typeface="Courier New" panose="02070309020205020404" pitchFamily="49" charset="0"/>
                </a:rPr>
                <a:t>    #pragma </a:t>
              </a:r>
              <a:r>
                <a:rPr lang="en-US" altLang="en-US" sz="1800" b="1" dirty="0" err="1">
                  <a:solidFill>
                    <a:srgbClr val="FFFF00"/>
                  </a:solidFill>
                  <a:latin typeface="Courier New" panose="02070309020205020404" pitchFamily="49" charset="0"/>
                </a:rPr>
                <a:t>omp</a:t>
              </a:r>
              <a:r>
                <a:rPr lang="en-US" altLang="en-US" sz="1800" b="1" dirty="0">
                  <a:solidFill>
                    <a:srgbClr val="FFFF00"/>
                  </a:solidFill>
                  <a:latin typeface="Courier New" panose="02070309020205020404" pitchFamily="49" charset="0"/>
                </a:rPr>
                <a:t> for</a:t>
              </a:r>
            </a:p>
            <a:p>
              <a:pPr>
                <a:spcBef>
                  <a:spcPct val="0"/>
                </a:spcBef>
                <a:buFontTx/>
                <a:buNone/>
              </a:pPr>
              <a:r>
                <a:rPr lang="en-US" altLang="en-US" sz="1800" b="1" dirty="0">
                  <a:solidFill>
                    <a:srgbClr val="04E4FC"/>
                  </a:solidFill>
                  <a:latin typeface="Courier New" panose="02070309020205020404" pitchFamily="49" charset="0"/>
                </a:rPr>
                <a:t>    for (i=0; i&lt; MAX; i++) {                 	res[i] = huge();</a:t>
              </a:r>
            </a:p>
            <a:p>
              <a:pPr>
                <a:spcBef>
                  <a:spcPct val="0"/>
                </a:spcBef>
                <a:buFontTx/>
                <a:buNone/>
              </a:pPr>
              <a:r>
                <a:rPr lang="en-US" altLang="en-US" sz="1800" b="1" dirty="0">
                  <a:solidFill>
                    <a:srgbClr val="04E4FC"/>
                  </a:solidFill>
                  <a:latin typeface="Courier New" panose="02070309020205020404" pitchFamily="49" charset="0"/>
                </a:rPr>
                <a:t>    }</a:t>
              </a:r>
              <a:r>
                <a:rPr lang="en-US" altLang="en-US" sz="1800" b="1" dirty="0">
                  <a:solidFill>
                    <a:schemeClr val="accent1"/>
                  </a:solidFill>
                  <a:latin typeface="Courier New" panose="02070309020205020404" pitchFamily="49" charset="0"/>
                </a:rPr>
                <a:t> </a:t>
              </a:r>
            </a:p>
            <a:p>
              <a:pPr>
                <a:spcBef>
                  <a:spcPct val="0"/>
                </a:spcBef>
                <a:buFontTx/>
                <a:buNone/>
              </a:pPr>
              <a:r>
                <a:rPr lang="en-US" altLang="en-US" sz="1800" b="1" dirty="0">
                  <a:solidFill>
                    <a:srgbClr val="FFFF00"/>
                  </a:solidFill>
                  <a:latin typeface="Courier New" panose="02070309020205020404" pitchFamily="49" charset="0"/>
                </a:rPr>
                <a:t>}	</a:t>
              </a:r>
            </a:p>
          </p:txBody>
        </p:sp>
        <p:sp>
          <p:nvSpPr>
            <p:cNvPr id="324616" name="Text Box 8">
              <a:extLst>
                <a:ext uri="{FF2B5EF4-FFF2-40B4-BE49-F238E27FC236}">
                  <a16:creationId xmlns:a16="http://schemas.microsoft.com/office/drawing/2014/main" id="{7B546B8B-B037-4439-8F75-6815907125C9}"/>
                </a:ext>
              </a:extLst>
            </p:cNvPr>
            <p:cNvSpPr txBox="1">
              <a:spLocks noChangeArrowheads="1"/>
            </p:cNvSpPr>
            <p:nvPr/>
          </p:nvSpPr>
          <p:spPr bwMode="auto">
            <a:xfrm>
              <a:off x="499" y="2496"/>
              <a:ext cx="108" cy="250"/>
            </a:xfrm>
            <a:prstGeom prst="rect">
              <a:avLst/>
            </a:prstGeom>
            <a:noFill/>
            <a:ln w="12700">
              <a:noFill/>
              <a:miter lim="800000"/>
              <a:headEnd type="none" w="sm" len="sm"/>
              <a:tailEnd type="none" w="sm" len="sm"/>
            </a:ln>
            <a:effectLst/>
          </p:spPr>
          <p:txBody>
            <a:bodyPr wrap="none">
              <a:spAutoFit/>
            </a:bodyPr>
            <a:lstStyle/>
            <a:p>
              <a:pPr algn="ctr">
                <a:defRPr/>
              </a:pPr>
              <a:endParaRPr lang="en-GB" sz="2000" b="1">
                <a:solidFill>
                  <a:srgbClr val="FFFF00"/>
                </a:solidFill>
                <a:effectLst>
                  <a:outerShdw blurRad="38100" dist="38100" dir="2700000" algn="tl">
                    <a:srgbClr val="C0C0C0"/>
                  </a:outerShdw>
                </a:effectLst>
                <a:latin typeface="Arial" charset="0"/>
              </a:endParaRPr>
            </a:p>
          </p:txBody>
        </p:sp>
      </p:grpSp>
      <p:grpSp>
        <p:nvGrpSpPr>
          <p:cNvPr id="124936" name="Group 9">
            <a:extLst>
              <a:ext uri="{FF2B5EF4-FFF2-40B4-BE49-F238E27FC236}">
                <a16:creationId xmlns:a16="http://schemas.microsoft.com/office/drawing/2014/main" id="{36F3CEF0-E07B-4816-AE76-0BBCF0D3CCCC}"/>
              </a:ext>
            </a:extLst>
          </p:cNvPr>
          <p:cNvGrpSpPr>
            <a:grpSpLocks/>
          </p:cNvGrpSpPr>
          <p:nvPr/>
        </p:nvGrpSpPr>
        <p:grpSpPr bwMode="auto">
          <a:xfrm>
            <a:off x="3810000" y="4362450"/>
            <a:ext cx="4170363" cy="1581150"/>
            <a:chOff x="3144" y="2496"/>
            <a:chExt cx="2496" cy="996"/>
          </a:xfrm>
        </p:grpSpPr>
        <p:sp>
          <p:nvSpPr>
            <p:cNvPr id="124937" name="Rectangle 10">
              <a:extLst>
                <a:ext uri="{FF2B5EF4-FFF2-40B4-BE49-F238E27FC236}">
                  <a16:creationId xmlns:a16="http://schemas.microsoft.com/office/drawing/2014/main" id="{5DF392CA-F2ED-40DA-A32A-D2EC42999116}"/>
                </a:ext>
              </a:extLst>
            </p:cNvPr>
            <p:cNvSpPr>
              <a:spLocks noChangeArrowheads="1"/>
            </p:cNvSpPr>
            <p:nvPr/>
          </p:nvSpPr>
          <p:spPr bwMode="auto">
            <a:xfrm>
              <a:off x="3170" y="2741"/>
              <a:ext cx="2432" cy="725"/>
            </a:xfrm>
            <a:prstGeom prst="rect">
              <a:avLst/>
            </a:prstGeom>
            <a:solidFill>
              <a:srgbClr val="001E8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24938" name="Rectangle 11">
              <a:extLst>
                <a:ext uri="{FF2B5EF4-FFF2-40B4-BE49-F238E27FC236}">
                  <a16:creationId xmlns:a16="http://schemas.microsoft.com/office/drawing/2014/main" id="{BFAE8048-123F-45A0-A123-CEA4835B3FCB}"/>
                </a:ext>
              </a:extLst>
            </p:cNvPr>
            <p:cNvSpPr>
              <a:spLocks noChangeArrowheads="1"/>
            </p:cNvSpPr>
            <p:nvPr/>
          </p:nvSpPr>
          <p:spPr bwMode="auto">
            <a:xfrm>
              <a:off x="3144" y="2736"/>
              <a:ext cx="2496"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FF00"/>
                  </a:solidFill>
                  <a:latin typeface="Courier New" panose="02070309020205020404" pitchFamily="49" charset="0"/>
                </a:rPr>
                <a:t>#pragma omp parallel for</a:t>
              </a:r>
            </a:p>
            <a:p>
              <a:pPr>
                <a:spcBef>
                  <a:spcPct val="0"/>
                </a:spcBef>
                <a:buFontTx/>
                <a:buNone/>
              </a:pPr>
              <a:r>
                <a:rPr lang="en-US" altLang="en-US" sz="1800" b="1">
                  <a:solidFill>
                    <a:srgbClr val="04E4FC"/>
                  </a:solidFill>
                  <a:latin typeface="Courier New" panose="02070309020205020404" pitchFamily="49" charset="0"/>
                </a:rPr>
                <a:t>    for (i=0; i&lt; MAX; i++) {</a:t>
              </a:r>
            </a:p>
            <a:p>
              <a:pPr>
                <a:spcBef>
                  <a:spcPct val="0"/>
                </a:spcBef>
                <a:buFontTx/>
                <a:buNone/>
              </a:pPr>
              <a:r>
                <a:rPr lang="en-US" altLang="en-US" sz="1800" b="1">
                  <a:solidFill>
                    <a:srgbClr val="04E4FC"/>
                  </a:solidFill>
                  <a:latin typeface="Courier New" panose="02070309020205020404" pitchFamily="49" charset="0"/>
                </a:rPr>
                <a:t>         res[i] = huge();</a:t>
              </a:r>
            </a:p>
            <a:p>
              <a:pPr>
                <a:spcBef>
                  <a:spcPct val="0"/>
                </a:spcBef>
                <a:buFontTx/>
                <a:buNone/>
              </a:pPr>
              <a:r>
                <a:rPr lang="en-US" altLang="en-US" sz="1800" b="1">
                  <a:solidFill>
                    <a:srgbClr val="04E4FC"/>
                  </a:solidFill>
                  <a:latin typeface="Courier New" panose="02070309020205020404" pitchFamily="49" charset="0"/>
                </a:rPr>
                <a:t>    }</a:t>
              </a:r>
            </a:p>
          </p:txBody>
        </p:sp>
        <p:sp>
          <p:nvSpPr>
            <p:cNvPr id="324620" name="Text Box 12">
              <a:extLst>
                <a:ext uri="{FF2B5EF4-FFF2-40B4-BE49-F238E27FC236}">
                  <a16:creationId xmlns:a16="http://schemas.microsoft.com/office/drawing/2014/main" id="{B5B1391B-8084-4DD8-8ACA-0BC3C540509F}"/>
                </a:ext>
              </a:extLst>
            </p:cNvPr>
            <p:cNvSpPr txBox="1">
              <a:spLocks noChangeArrowheads="1"/>
            </p:cNvSpPr>
            <p:nvPr/>
          </p:nvSpPr>
          <p:spPr bwMode="auto">
            <a:xfrm>
              <a:off x="3330" y="2496"/>
              <a:ext cx="110" cy="250"/>
            </a:xfrm>
            <a:prstGeom prst="rect">
              <a:avLst/>
            </a:prstGeom>
            <a:noFill/>
            <a:ln w="12700">
              <a:noFill/>
              <a:miter lim="800000"/>
              <a:headEnd type="none" w="sm" len="sm"/>
              <a:tailEnd type="none" w="sm" len="sm"/>
            </a:ln>
            <a:effectLst/>
          </p:spPr>
          <p:txBody>
            <a:bodyPr wrap="none">
              <a:spAutoFit/>
            </a:bodyPr>
            <a:lstStyle/>
            <a:p>
              <a:pPr algn="ctr">
                <a:defRPr/>
              </a:pPr>
              <a:endParaRPr lang="en-GB" sz="2000" b="1">
                <a:solidFill>
                  <a:srgbClr val="FFFF00"/>
                </a:solidFill>
                <a:effectLst>
                  <a:outerShdw blurRad="38100" dist="38100" dir="2700000" algn="tl">
                    <a:srgbClr val="C0C0C0"/>
                  </a:outerShdw>
                </a:effectLst>
                <a:latin typeface="Arial" charset="0"/>
              </a:endParaRPr>
            </a:p>
          </p:txBody>
        </p:sp>
      </p:grpSp>
      <p:sp>
        <p:nvSpPr>
          <p:cNvPr id="3" name="Arrow: Bent 2">
            <a:extLst>
              <a:ext uri="{FF2B5EF4-FFF2-40B4-BE49-F238E27FC236}">
                <a16:creationId xmlns:a16="http://schemas.microsoft.com/office/drawing/2014/main" id="{823643D6-174E-4DAB-9123-2DE5E0CCF914}"/>
              </a:ext>
            </a:extLst>
          </p:cNvPr>
          <p:cNvSpPr/>
          <p:nvPr/>
        </p:nvSpPr>
        <p:spPr>
          <a:xfrm rot="5400000">
            <a:off x="4994739" y="3162300"/>
            <a:ext cx="1295400" cy="106680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solidFill>
                <a:schemeClr val="tx1"/>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80" name="Rectangle 2">
            <a:extLst>
              <a:ext uri="{FF2B5EF4-FFF2-40B4-BE49-F238E27FC236}">
                <a16:creationId xmlns:a16="http://schemas.microsoft.com/office/drawing/2014/main" id="{7713B7AD-B206-41C4-B082-7BE8C63F65D4}"/>
              </a:ext>
            </a:extLst>
          </p:cNvPr>
          <p:cNvSpPr>
            <a:spLocks noGrp="1" noChangeArrowheads="1"/>
          </p:cNvSpPr>
          <p:nvPr>
            <p:ph type="title"/>
          </p:nvPr>
        </p:nvSpPr>
        <p:spPr>
          <a:xfrm>
            <a:off x="457200" y="762000"/>
            <a:ext cx="8229600" cy="655638"/>
          </a:xfrm>
        </p:spPr>
        <p:txBody>
          <a:bodyPr vert="horz" wrap="square" lIns="91440" tIns="45720" rIns="91440" bIns="45720" numCol="1" anchor="ctr" anchorCtr="0" compatLnSpc="1">
            <a:prstTxWarp prst="textNoShape">
              <a:avLst/>
            </a:prstTxWarp>
            <a:normAutofit/>
          </a:bodyPr>
          <a:lstStyle/>
          <a:p>
            <a:r>
              <a:rPr lang="en-US" altLang="en-US"/>
              <a:t>Data Environment</a:t>
            </a:r>
          </a:p>
        </p:txBody>
      </p:sp>
      <p:sp>
        <p:nvSpPr>
          <p:cNvPr id="126981" name="Rectangle 3">
            <a:extLst>
              <a:ext uri="{FF2B5EF4-FFF2-40B4-BE49-F238E27FC236}">
                <a16:creationId xmlns:a16="http://schemas.microsoft.com/office/drawing/2014/main" id="{0F9C7FC5-3A85-446F-8EAC-3010BE0608A2}"/>
              </a:ext>
            </a:extLst>
          </p:cNvPr>
          <p:cNvSpPr>
            <a:spLocks noGrp="1" noChangeArrowheads="1"/>
          </p:cNvSpPr>
          <p:nvPr>
            <p:ph type="body" sz="half" idx="1"/>
          </p:nvPr>
        </p:nvSpPr>
        <p:spPr>
          <a:xfrm>
            <a:off x="457200" y="1600200"/>
            <a:ext cx="4038600" cy="4525963"/>
          </a:xfrm>
        </p:spPr>
        <p:txBody>
          <a:bodyPr vert="horz" wrap="square" lIns="91440" tIns="45720" rIns="91440" bIns="45720" numCol="1" anchor="t" anchorCtr="0" compatLnSpc="1">
            <a:prstTxWarp prst="textNoShape">
              <a:avLst/>
            </a:prstTxWarp>
            <a:normAutofit/>
          </a:bodyPr>
          <a:lstStyle/>
          <a:p>
            <a:pPr marL="0" indent="0">
              <a:buClr>
                <a:srgbClr val="003399"/>
              </a:buClr>
              <a:buSzPct val="80000"/>
              <a:buNone/>
            </a:pPr>
            <a:r>
              <a:rPr lang="en-US" altLang="en-US" dirty="0"/>
              <a:t>OpenMP uses a shared-memory programming model </a:t>
            </a:r>
          </a:p>
          <a:p>
            <a:pPr marL="246063" lvl="1" indent="-131763">
              <a:buClr>
                <a:srgbClr val="003399"/>
              </a:buClr>
              <a:buSzPct val="80000"/>
              <a:buFont typeface="Wingdings" panose="05000000000000000000" pitchFamily="2" charset="2"/>
              <a:buChar char="q"/>
            </a:pPr>
            <a:r>
              <a:rPr lang="en-US" altLang="en-US" sz="2000" dirty="0"/>
              <a:t>Most variables are shared by default.</a:t>
            </a:r>
          </a:p>
          <a:p>
            <a:pPr marL="246063" lvl="1" indent="-131763">
              <a:buClr>
                <a:srgbClr val="003399"/>
              </a:buClr>
              <a:buSzPct val="80000"/>
              <a:buFont typeface="Wingdings" panose="05000000000000000000" pitchFamily="2" charset="2"/>
              <a:buChar char="q"/>
            </a:pPr>
            <a:r>
              <a:rPr lang="en-US" altLang="en-US" sz="2000" dirty="0"/>
              <a:t>Global variables are shared among threads</a:t>
            </a:r>
          </a:p>
          <a:p>
            <a:pPr marL="855663" lvl="3" indent="-173038">
              <a:buClr>
                <a:srgbClr val="003399"/>
              </a:buClr>
              <a:buSzPct val="80000"/>
              <a:buFont typeface="Wingdings" panose="05000000000000000000" pitchFamily="2" charset="2"/>
              <a:buChar char="q"/>
            </a:pPr>
            <a:r>
              <a:rPr lang="en-US" altLang="en-US" sz="2000" dirty="0"/>
              <a:t>C/C++: File scope variables, static</a:t>
            </a:r>
          </a:p>
        </p:txBody>
      </p:sp>
      <p:sp>
        <p:nvSpPr>
          <p:cNvPr id="126982" name="Rectangle 4">
            <a:extLst>
              <a:ext uri="{FF2B5EF4-FFF2-40B4-BE49-F238E27FC236}">
                <a16:creationId xmlns:a16="http://schemas.microsoft.com/office/drawing/2014/main" id="{6D71DE01-B39E-4AF5-8EF1-7A6A3E2B6BD5}"/>
              </a:ext>
            </a:extLst>
          </p:cNvPr>
          <p:cNvSpPr>
            <a:spLocks noChangeArrowheads="1"/>
          </p:cNvSpPr>
          <p:nvPr/>
        </p:nvSpPr>
        <p:spPr bwMode="auto">
          <a:xfrm>
            <a:off x="4648200" y="1600200"/>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246063" indent="-244475">
              <a:spcBef>
                <a:spcPct val="20000"/>
              </a:spcBef>
              <a:buChar char="–"/>
              <a:defRPr sz="2800">
                <a:solidFill>
                  <a:schemeClr val="tx1"/>
                </a:solidFill>
                <a:latin typeface="Arial" panose="020B0604020202020204" pitchFamily="34" charset="0"/>
              </a:defRPr>
            </a:lvl2pPr>
            <a:lvl3pPr marL="571500" indent="-32385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rgbClr val="003399"/>
              </a:buClr>
              <a:buSzPct val="80000"/>
              <a:buFont typeface="Wingdings" panose="05000000000000000000" pitchFamily="2" charset="2"/>
              <a:buNone/>
            </a:pPr>
            <a:r>
              <a:rPr lang="en-US" altLang="en-US" sz="2000" dirty="0">
                <a:latin typeface="+mn-lt"/>
                <a:ea typeface="ＭＳ Ｐゴシック" charset="-128"/>
              </a:rPr>
              <a:t>But not everything is shared,</a:t>
            </a:r>
          </a:p>
          <a:p>
            <a:pPr lvl="1">
              <a:buClr>
                <a:srgbClr val="003399"/>
              </a:buClr>
              <a:buSzPct val="80000"/>
              <a:buFont typeface="Wingdings" panose="05000000000000000000" pitchFamily="2" charset="2"/>
              <a:buChar char="q"/>
            </a:pPr>
            <a:r>
              <a:rPr lang="en-US" altLang="en-US" sz="2000" dirty="0">
                <a:latin typeface="+mn-lt"/>
                <a:ea typeface="ＭＳ Ｐゴシック" charset="-128"/>
              </a:rPr>
              <a:t>Stack variables in functions called from parallel regions are PRIVATE</a:t>
            </a:r>
          </a:p>
          <a:p>
            <a:pPr lvl="1">
              <a:buClr>
                <a:srgbClr val="003399"/>
              </a:buClr>
              <a:buSzPct val="80000"/>
              <a:buFont typeface="Wingdings" panose="05000000000000000000" pitchFamily="2" charset="2"/>
              <a:buChar char="q"/>
            </a:pPr>
            <a:r>
              <a:rPr lang="en-US" altLang="en-US" sz="2000" dirty="0">
                <a:latin typeface="+mn-lt"/>
                <a:ea typeface="ＭＳ Ｐゴシック" charset="-128"/>
              </a:rPr>
              <a:t>Automatic variables within a statement block are PRIVATE</a:t>
            </a:r>
          </a:p>
          <a:p>
            <a:pPr lvl="1">
              <a:buClr>
                <a:srgbClr val="003399"/>
              </a:buClr>
              <a:buSzPct val="80000"/>
              <a:buFont typeface="Wingdings" panose="05000000000000000000" pitchFamily="2" charset="2"/>
              <a:buChar char="q"/>
            </a:pPr>
            <a:r>
              <a:rPr lang="en-US" altLang="en-US" sz="2000" dirty="0">
                <a:latin typeface="+mn-lt"/>
                <a:ea typeface="ＭＳ Ｐゴシック" charset="-128"/>
              </a:rPr>
              <a:t>Loop index variables are private (with exceptions) </a:t>
            </a:r>
          </a:p>
          <a:p>
            <a:pPr lvl="2">
              <a:buClr>
                <a:srgbClr val="003399"/>
              </a:buClr>
              <a:buSzPct val="80000"/>
              <a:buFont typeface="Wingdings" panose="05000000000000000000" pitchFamily="2" charset="2"/>
              <a:buChar char="q"/>
            </a:pPr>
            <a:r>
              <a:rPr lang="en-US" altLang="en-US" sz="2000" dirty="0">
                <a:latin typeface="+mn-lt"/>
                <a:ea typeface="ＭＳ Ｐゴシック" charset="-128"/>
              </a:rPr>
              <a:t>C/C+: The first loop index variable in nested loops following a </a:t>
            </a:r>
            <a:r>
              <a:rPr lang="en-US" altLang="en-US" sz="2000" b="1" dirty="0">
                <a:latin typeface="+mn-lt"/>
                <a:ea typeface="ＭＳ Ｐゴシック" charset="-128"/>
              </a:rPr>
              <a:t>#pragma </a:t>
            </a:r>
            <a:r>
              <a:rPr lang="en-US" altLang="en-US" sz="2000" b="1" dirty="0" err="1">
                <a:latin typeface="+mn-lt"/>
                <a:ea typeface="ＭＳ Ｐゴシック" charset="-128"/>
              </a:rPr>
              <a:t>omp</a:t>
            </a:r>
            <a:r>
              <a:rPr lang="en-US" altLang="en-US" sz="2000" b="1" dirty="0">
                <a:latin typeface="+mn-lt"/>
                <a:ea typeface="ＭＳ Ｐゴシック" charset="-128"/>
              </a:rPr>
              <a:t> for</a:t>
            </a:r>
          </a:p>
        </p:txBody>
      </p:sp>
      <p:sp>
        <p:nvSpPr>
          <p:cNvPr id="126979" name="Slide Number Placeholder 5">
            <a:extLst>
              <a:ext uri="{FF2B5EF4-FFF2-40B4-BE49-F238E27FC236}">
                <a16:creationId xmlns:a16="http://schemas.microsoft.com/office/drawing/2014/main" id="{064B16F7-F9D0-47E9-A369-769C8AB4AD40}"/>
              </a:ext>
            </a:extLst>
          </p:cNvPr>
          <p:cNvSpPr>
            <a:spLocks noGrp="1"/>
          </p:cNvSpPr>
          <p:nvPr>
            <p:ph type="sldNum" sz="quarter" idx="11"/>
          </p:nvPr>
        </p:nvSpPr>
        <p:spPr>
          <a:xfrm>
            <a:off x="6553200" y="624522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6B0BF0A8-A058-4566-8268-B67EA46616DF}" type="slidenum">
              <a:rPr lang="en-US" altLang="en-US" sz="1400" kern="1200">
                <a:latin typeface="Arial" panose="020B0604020202020204" pitchFamily="34" charset="0"/>
                <a:ea typeface="+mn-ea"/>
                <a:cs typeface="+mn-cs"/>
              </a:rPr>
              <a:pPr>
                <a:spcBef>
                  <a:spcPct val="0"/>
                </a:spcBef>
                <a:spcAft>
                  <a:spcPts val="600"/>
                </a:spcAft>
                <a:buFontTx/>
                <a:buNone/>
              </a:pPr>
              <a:t>51</a:t>
            </a:fld>
            <a:endParaRPr lang="en-US" altLang="en-US" sz="1400" kern="1200">
              <a:latin typeface="Arial" panose="020B0604020202020204" pitchFamily="34" charset="0"/>
              <a:ea typeface="+mn-ea"/>
              <a:cs typeface="+mn-cs"/>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Slide Number Placeholder 5">
            <a:extLst>
              <a:ext uri="{FF2B5EF4-FFF2-40B4-BE49-F238E27FC236}">
                <a16:creationId xmlns:a16="http://schemas.microsoft.com/office/drawing/2014/main" id="{EC5E7048-01AD-4F27-AE94-8073DA4ACBCD}"/>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6677B54-2D00-4C23-B8F2-D41552E48F79}" type="slidenum">
              <a:rPr lang="en-US" altLang="en-US" sz="1000"/>
              <a:pPr>
                <a:spcBef>
                  <a:spcPct val="0"/>
                </a:spcBef>
                <a:buFontTx/>
                <a:buNone/>
              </a:pPr>
              <a:t>52</a:t>
            </a:fld>
            <a:endParaRPr lang="en-US" altLang="en-US" sz="1000"/>
          </a:p>
        </p:txBody>
      </p:sp>
      <p:sp>
        <p:nvSpPr>
          <p:cNvPr id="129031" name="Rectangle 5">
            <a:extLst>
              <a:ext uri="{FF2B5EF4-FFF2-40B4-BE49-F238E27FC236}">
                <a16:creationId xmlns:a16="http://schemas.microsoft.com/office/drawing/2014/main" id="{5C40FDA5-DA65-46F3-BE2E-7D0B0AE09F41}"/>
              </a:ext>
            </a:extLst>
          </p:cNvPr>
          <p:cNvSpPr>
            <a:spLocks noGrp="1" noChangeArrowheads="1"/>
          </p:cNvSpPr>
          <p:nvPr>
            <p:ph type="title" idx="4294967295"/>
          </p:nvPr>
        </p:nvSpPr>
        <p:spPr>
          <a:xfrm>
            <a:off x="1752600" y="824522"/>
            <a:ext cx="5334000" cy="457200"/>
          </a:xfrm>
        </p:spPr>
        <p:txBody>
          <a:bodyPr/>
          <a:lstStyle/>
          <a:p>
            <a:pPr eaLnBrk="1" hangingPunct="1"/>
            <a:r>
              <a:rPr lang="en-US" altLang="en-US" sz="2700" b="1" dirty="0"/>
              <a:t>Data Scope Attributes</a:t>
            </a:r>
          </a:p>
        </p:txBody>
      </p:sp>
      <p:sp>
        <p:nvSpPr>
          <p:cNvPr id="129032" name="Rectangle 6">
            <a:extLst>
              <a:ext uri="{FF2B5EF4-FFF2-40B4-BE49-F238E27FC236}">
                <a16:creationId xmlns:a16="http://schemas.microsoft.com/office/drawing/2014/main" id="{26D41D55-FE8C-4E33-9E8F-265C3FA5E597}"/>
              </a:ext>
            </a:extLst>
          </p:cNvPr>
          <p:cNvSpPr>
            <a:spLocks noGrp="1" noChangeArrowheads="1"/>
          </p:cNvSpPr>
          <p:nvPr>
            <p:ph type="body" idx="4294967295"/>
          </p:nvPr>
        </p:nvSpPr>
        <p:spPr>
          <a:xfrm>
            <a:off x="490151" y="1743481"/>
            <a:ext cx="4539049" cy="762000"/>
          </a:xfrm>
        </p:spPr>
        <p:txBody>
          <a:bodyPr lIns="90488" tIns="44450" rIns="90488" bIns="44450"/>
          <a:lstStyle/>
          <a:p>
            <a:pPr marL="0" indent="0" eaLnBrk="1" hangingPunct="1">
              <a:buFontTx/>
              <a:buNone/>
            </a:pPr>
            <a:r>
              <a:rPr lang="en-US" altLang="en-US" sz="2000" dirty="0">
                <a:latin typeface="Times New Roman" panose="02020603050405020304" pitchFamily="18" charset="0"/>
              </a:rPr>
              <a:t>The default status can be modified with</a:t>
            </a:r>
          </a:p>
          <a:p>
            <a:pPr marL="246063" lvl="1" indent="-244475" eaLnBrk="1" hangingPunct="1">
              <a:buFontTx/>
              <a:buNone/>
            </a:pPr>
            <a:r>
              <a:rPr lang="en-US" altLang="en-US" sz="1800" dirty="0">
                <a:latin typeface="Times New Roman" panose="02020603050405020304" pitchFamily="18" charset="0"/>
              </a:rPr>
              <a:t>Scoping attribute clauses </a:t>
            </a:r>
          </a:p>
        </p:txBody>
      </p:sp>
      <p:sp>
        <p:nvSpPr>
          <p:cNvPr id="129028" name="Rectangle 2">
            <a:extLst>
              <a:ext uri="{FF2B5EF4-FFF2-40B4-BE49-F238E27FC236}">
                <a16:creationId xmlns:a16="http://schemas.microsoft.com/office/drawing/2014/main" id="{912DBC66-CADE-4738-84DF-A44B92103C8A}"/>
              </a:ext>
            </a:extLst>
          </p:cNvPr>
          <p:cNvSpPr>
            <a:spLocks noChangeArrowheads="1"/>
          </p:cNvSpPr>
          <p:nvPr/>
        </p:nvSpPr>
        <p:spPr bwMode="auto">
          <a:xfrm>
            <a:off x="457200" y="3886200"/>
            <a:ext cx="2895600" cy="376238"/>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buClr>
                <a:schemeClr val="accent1"/>
              </a:buClr>
              <a:buSzPct val="75000"/>
              <a:buFont typeface="Wingdings" panose="05000000000000000000" pitchFamily="2" charset="2"/>
              <a:buNone/>
            </a:pPr>
            <a:r>
              <a:rPr lang="en-US" altLang="en-US" sz="1800" b="1" dirty="0">
                <a:latin typeface="Times New Roman" panose="02020603050405020304" pitchFamily="18" charset="0"/>
              </a:rPr>
              <a:t>private(</a:t>
            </a:r>
            <a:r>
              <a:rPr lang="en-US" altLang="en-US" sz="1800" b="1" dirty="0" err="1">
                <a:latin typeface="Times New Roman" panose="02020603050405020304" pitchFamily="18" charset="0"/>
              </a:rPr>
              <a:t>varname</a:t>
            </a:r>
            <a:r>
              <a:rPr lang="en-US" altLang="en-US" sz="1800" b="1" dirty="0">
                <a:latin typeface="Times New Roman" panose="02020603050405020304" pitchFamily="18" charset="0"/>
              </a:rPr>
              <a:t>,…)</a:t>
            </a:r>
          </a:p>
        </p:txBody>
      </p:sp>
      <p:sp>
        <p:nvSpPr>
          <p:cNvPr id="129029" name="Rectangle 3">
            <a:extLst>
              <a:ext uri="{FF2B5EF4-FFF2-40B4-BE49-F238E27FC236}">
                <a16:creationId xmlns:a16="http://schemas.microsoft.com/office/drawing/2014/main" id="{A41A7092-E7AD-4D72-8DAB-0BCD2F113661}"/>
              </a:ext>
            </a:extLst>
          </p:cNvPr>
          <p:cNvSpPr>
            <a:spLocks noChangeArrowheads="1"/>
          </p:cNvSpPr>
          <p:nvPr/>
        </p:nvSpPr>
        <p:spPr bwMode="auto">
          <a:xfrm>
            <a:off x="457200" y="3276600"/>
            <a:ext cx="2884488" cy="360363"/>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94000"/>
              </a:lnSpc>
              <a:buClr>
                <a:schemeClr val="accent1"/>
              </a:buClr>
              <a:buSzPct val="75000"/>
              <a:buFont typeface="Wingdings" panose="05000000000000000000" pitchFamily="2" charset="2"/>
              <a:buNone/>
            </a:pPr>
            <a:r>
              <a:rPr lang="en-US" altLang="en-US" sz="1800" b="1" dirty="0">
                <a:latin typeface="Times New Roman" panose="02020603050405020304" pitchFamily="18" charset="0"/>
              </a:rPr>
              <a:t>shared(</a:t>
            </a:r>
            <a:r>
              <a:rPr lang="en-US" altLang="en-US" sz="1800" b="1" dirty="0" err="1">
                <a:latin typeface="Times New Roman" panose="02020603050405020304" pitchFamily="18" charset="0"/>
              </a:rPr>
              <a:t>varname</a:t>
            </a:r>
            <a:r>
              <a:rPr lang="en-US" altLang="en-US" sz="1800" b="1" dirty="0">
                <a:latin typeface="Times New Roman" panose="02020603050405020304" pitchFamily="18" charset="0"/>
              </a:rPr>
              <a:t>,…)</a:t>
            </a:r>
          </a:p>
        </p:txBody>
      </p:sp>
      <p:sp>
        <p:nvSpPr>
          <p:cNvPr id="129030" name="Rectangle 4">
            <a:extLst>
              <a:ext uri="{FF2B5EF4-FFF2-40B4-BE49-F238E27FC236}">
                <a16:creationId xmlns:a16="http://schemas.microsoft.com/office/drawing/2014/main" id="{FBEE4D7D-DD16-4BC6-9BDA-046051E46F06}"/>
              </a:ext>
            </a:extLst>
          </p:cNvPr>
          <p:cNvSpPr>
            <a:spLocks noChangeArrowheads="1"/>
          </p:cNvSpPr>
          <p:nvPr/>
        </p:nvSpPr>
        <p:spPr bwMode="auto">
          <a:xfrm>
            <a:off x="5181600" y="3071019"/>
            <a:ext cx="2971800" cy="320675"/>
          </a:xfrm>
          <a:prstGeom prst="rect">
            <a:avLst/>
          </a:prstGeom>
          <a:solidFill>
            <a:schemeClr val="bg1"/>
          </a:solidFill>
          <a:ln w="9525" algn="ctr">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buClr>
                <a:schemeClr val="folHlink"/>
              </a:buClr>
              <a:buSzPct val="90000"/>
              <a:buFont typeface="Wingdings" panose="05000000000000000000" pitchFamily="2" charset="2"/>
              <a:buNone/>
            </a:pPr>
            <a:r>
              <a:rPr lang="en-US" altLang="en-US" sz="1800" b="1">
                <a:latin typeface="Times New Roman" panose="02020603050405020304" pitchFamily="18" charset="0"/>
              </a:rPr>
              <a:t>default (shared | none)</a:t>
            </a:r>
          </a:p>
        </p:txBody>
      </p:sp>
      <p:sp>
        <p:nvSpPr>
          <p:cNvPr id="129033" name="Rectangle 7">
            <a:extLst>
              <a:ext uri="{FF2B5EF4-FFF2-40B4-BE49-F238E27FC236}">
                <a16:creationId xmlns:a16="http://schemas.microsoft.com/office/drawing/2014/main" id="{06288C9E-383E-4160-9FE1-33E148687803}"/>
              </a:ext>
            </a:extLst>
          </p:cNvPr>
          <p:cNvSpPr>
            <a:spLocks noChangeArrowheads="1"/>
          </p:cNvSpPr>
          <p:nvPr/>
        </p:nvSpPr>
        <p:spPr bwMode="auto">
          <a:xfrm>
            <a:off x="5181600" y="3539331"/>
            <a:ext cx="3276600" cy="106997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600" b="1">
                <a:latin typeface="Times New Roman" panose="02020603050405020304" pitchFamily="18" charset="0"/>
              </a:rPr>
              <a:t>All data clauses apply to parallel regions and work-sharing constructs except “shared,” which only applies to parallel regions.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Slide Number Placeholder 5">
            <a:extLst>
              <a:ext uri="{FF2B5EF4-FFF2-40B4-BE49-F238E27FC236}">
                <a16:creationId xmlns:a16="http://schemas.microsoft.com/office/drawing/2014/main" id="{38CB0141-EF70-4707-AE04-94A80A2AD14D}"/>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CFD202-84A6-4F36-AF50-79AD85F51D18}" type="slidenum">
              <a:rPr lang="en-US" altLang="en-US" sz="1000"/>
              <a:pPr>
                <a:spcBef>
                  <a:spcPct val="0"/>
                </a:spcBef>
                <a:buFontTx/>
                <a:buNone/>
              </a:pPr>
              <a:t>53</a:t>
            </a:fld>
            <a:endParaRPr lang="en-US" altLang="en-US" sz="1000"/>
          </a:p>
        </p:txBody>
      </p:sp>
      <p:sp>
        <p:nvSpPr>
          <p:cNvPr id="131076" name="Rectangle 2">
            <a:extLst>
              <a:ext uri="{FF2B5EF4-FFF2-40B4-BE49-F238E27FC236}">
                <a16:creationId xmlns:a16="http://schemas.microsoft.com/office/drawing/2014/main" id="{A359C730-7158-494E-AF2E-90A105910CCB}"/>
              </a:ext>
            </a:extLst>
          </p:cNvPr>
          <p:cNvSpPr>
            <a:spLocks noGrp="1" noChangeArrowheads="1"/>
          </p:cNvSpPr>
          <p:nvPr>
            <p:ph type="title" idx="4294967295"/>
          </p:nvPr>
        </p:nvSpPr>
        <p:spPr>
          <a:xfrm>
            <a:off x="2209800" y="475157"/>
            <a:ext cx="4953000" cy="563562"/>
          </a:xfrm>
        </p:spPr>
        <p:txBody>
          <a:bodyPr/>
          <a:lstStyle/>
          <a:p>
            <a:pPr eaLnBrk="1" hangingPunct="1"/>
            <a:r>
              <a:rPr lang="en-US" altLang="en-US" sz="2700" b="1"/>
              <a:t>The Private Clause</a:t>
            </a:r>
          </a:p>
        </p:txBody>
      </p:sp>
      <p:sp>
        <p:nvSpPr>
          <p:cNvPr id="131077" name="Rectangle 3">
            <a:extLst>
              <a:ext uri="{FF2B5EF4-FFF2-40B4-BE49-F238E27FC236}">
                <a16:creationId xmlns:a16="http://schemas.microsoft.com/office/drawing/2014/main" id="{564642A2-C4D3-43E9-994C-C9B244AC99E4}"/>
              </a:ext>
            </a:extLst>
          </p:cNvPr>
          <p:cNvSpPr>
            <a:spLocks noGrp="1" noChangeArrowheads="1"/>
          </p:cNvSpPr>
          <p:nvPr>
            <p:ph type="body" idx="4294967295"/>
          </p:nvPr>
        </p:nvSpPr>
        <p:spPr>
          <a:xfrm>
            <a:off x="266700" y="1281359"/>
            <a:ext cx="6705600" cy="1143000"/>
          </a:xfrm>
        </p:spPr>
        <p:txBody>
          <a:bodyPr/>
          <a:lstStyle/>
          <a:p>
            <a:pPr marL="0" indent="0" eaLnBrk="1" hangingPunct="1">
              <a:buClr>
                <a:srgbClr val="003399"/>
              </a:buClr>
              <a:buSzPct val="80000"/>
              <a:buNone/>
            </a:pPr>
            <a:r>
              <a:rPr lang="en-US" altLang="en-US" sz="2000" dirty="0">
                <a:latin typeface="Times New Roman" panose="02020603050405020304" pitchFamily="18" charset="0"/>
              </a:rPr>
              <a:t>Reproduces the variable for each thread</a:t>
            </a:r>
          </a:p>
          <a:p>
            <a:pPr marL="571500" lvl="2" indent="-323850" eaLnBrk="1" hangingPunct="1">
              <a:buClr>
                <a:srgbClr val="003399"/>
              </a:buClr>
              <a:buSzPct val="80000"/>
              <a:buFont typeface="Wingdings" panose="05000000000000000000" pitchFamily="2" charset="2"/>
              <a:buChar char="q"/>
            </a:pPr>
            <a:r>
              <a:rPr lang="en-US" altLang="en-US" sz="1700" dirty="0">
                <a:latin typeface="Times New Roman" panose="02020603050405020304" pitchFamily="18" charset="0"/>
              </a:rPr>
              <a:t>Variables are un-initialized; C++ object is default constructed</a:t>
            </a:r>
          </a:p>
          <a:p>
            <a:pPr marL="571500" lvl="2" indent="-323850" eaLnBrk="1" hangingPunct="1">
              <a:buClr>
                <a:srgbClr val="003399"/>
              </a:buClr>
              <a:buSzPct val="80000"/>
              <a:buFont typeface="Wingdings" panose="05000000000000000000" pitchFamily="2" charset="2"/>
              <a:buChar char="q"/>
            </a:pPr>
            <a:r>
              <a:rPr lang="en-US" altLang="en-US" sz="1700" dirty="0">
                <a:latin typeface="Times New Roman" panose="02020603050405020304" pitchFamily="18" charset="0"/>
              </a:rPr>
              <a:t>Any value external to the parallel region is undefined</a:t>
            </a:r>
          </a:p>
        </p:txBody>
      </p:sp>
      <p:sp>
        <p:nvSpPr>
          <p:cNvPr id="131079" name="Text Box 7">
            <a:extLst>
              <a:ext uri="{FF2B5EF4-FFF2-40B4-BE49-F238E27FC236}">
                <a16:creationId xmlns:a16="http://schemas.microsoft.com/office/drawing/2014/main" id="{A8409435-339F-4ADF-B257-A554E34B8347}"/>
              </a:ext>
            </a:extLst>
          </p:cNvPr>
          <p:cNvSpPr txBox="1">
            <a:spLocks noChangeArrowheads="1"/>
          </p:cNvSpPr>
          <p:nvPr/>
        </p:nvSpPr>
        <p:spPr bwMode="auto">
          <a:xfrm>
            <a:off x="1295400" y="2424359"/>
            <a:ext cx="4191000" cy="21605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void* work(float* c, int N) {</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float x, y</a:t>
            </a:r>
            <a:r>
              <a:rPr lang="en-US" altLang="en-US" sz="1800">
                <a:latin typeface="Times New Roman" panose="02020603050405020304" pitchFamily="18" charset="0"/>
              </a:rPr>
              <a:t>; int i;</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 #pragma omp parallel for</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private(x,y)</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for(i=0; i&lt;N; i++) {</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x</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 a[i];</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y</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 b[i];</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	c[i] =</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x</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y</a:t>
            </a: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a:t>
            </a:r>
          </a:p>
        </p:txBody>
      </p:sp>
      <p:sp>
        <p:nvSpPr>
          <p:cNvPr id="131080" name="Rectangle 8">
            <a:extLst>
              <a:ext uri="{FF2B5EF4-FFF2-40B4-BE49-F238E27FC236}">
                <a16:creationId xmlns:a16="http://schemas.microsoft.com/office/drawing/2014/main" id="{A15B1381-39AF-4CC8-96B8-A6AA4E03D252}"/>
              </a:ext>
            </a:extLst>
          </p:cNvPr>
          <p:cNvSpPr>
            <a:spLocks noChangeArrowheads="1"/>
          </p:cNvSpPr>
          <p:nvPr/>
        </p:nvSpPr>
        <p:spPr bwMode="auto">
          <a:xfrm>
            <a:off x="394001" y="4962203"/>
            <a:ext cx="6248400" cy="136207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For-loop iteration variable is SHARED by default.</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Emphasize that private variables are uninitialized when entering the region.  Thus, the assignment to x and y is done before reading the values.</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The private variables are destroyed at the end of the construct to which they are scoped.</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4">
            <a:extLst>
              <a:ext uri="{FF2B5EF4-FFF2-40B4-BE49-F238E27FC236}">
                <a16:creationId xmlns:a16="http://schemas.microsoft.com/office/drawing/2014/main" id="{72FE2B9F-AFCD-466B-9190-CD5660A53911}"/>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552D-74D2-4307-BF3E-E2199BF3AB97}" type="slidenum">
              <a:rPr lang="en-US" altLang="en-US" sz="1000"/>
              <a:pPr>
                <a:spcBef>
                  <a:spcPct val="0"/>
                </a:spcBef>
                <a:buFontTx/>
                <a:buNone/>
              </a:pPr>
              <a:t>54</a:t>
            </a:fld>
            <a:endParaRPr lang="en-US" altLang="en-US" sz="1000"/>
          </a:p>
        </p:txBody>
      </p:sp>
      <p:sp>
        <p:nvSpPr>
          <p:cNvPr id="133124" name="Rectangle 2">
            <a:extLst>
              <a:ext uri="{FF2B5EF4-FFF2-40B4-BE49-F238E27FC236}">
                <a16:creationId xmlns:a16="http://schemas.microsoft.com/office/drawing/2014/main" id="{087BA783-C93C-4324-B861-51059DA079DD}"/>
              </a:ext>
            </a:extLst>
          </p:cNvPr>
          <p:cNvSpPr>
            <a:spLocks noGrp="1" noChangeArrowheads="1"/>
          </p:cNvSpPr>
          <p:nvPr>
            <p:ph type="title" idx="4294967295"/>
          </p:nvPr>
        </p:nvSpPr>
        <p:spPr>
          <a:xfrm>
            <a:off x="2133600" y="604839"/>
            <a:ext cx="5334000" cy="487362"/>
          </a:xfrm>
        </p:spPr>
        <p:txBody>
          <a:bodyPr/>
          <a:lstStyle/>
          <a:p>
            <a:pPr eaLnBrk="1" hangingPunct="1"/>
            <a:r>
              <a:rPr lang="en-US" altLang="en-US" sz="2700" b="1" dirty="0"/>
              <a:t>Example II: Dot Product</a:t>
            </a:r>
          </a:p>
        </p:txBody>
      </p:sp>
      <p:sp>
        <p:nvSpPr>
          <p:cNvPr id="133125" name="Text Box 3">
            <a:extLst>
              <a:ext uri="{FF2B5EF4-FFF2-40B4-BE49-F238E27FC236}">
                <a16:creationId xmlns:a16="http://schemas.microsoft.com/office/drawing/2014/main" id="{D07669BC-9B97-44CB-83CA-25DDDD86D44E}"/>
              </a:ext>
            </a:extLst>
          </p:cNvPr>
          <p:cNvSpPr txBox="1">
            <a:spLocks noChangeArrowheads="1"/>
          </p:cNvSpPr>
          <p:nvPr/>
        </p:nvSpPr>
        <p:spPr bwMode="auto">
          <a:xfrm>
            <a:off x="304800" y="1008062"/>
            <a:ext cx="4367213" cy="242093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float dot_prod(float* a, float* b, int N) </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  float</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sum = 0.0</a:t>
            </a: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#pragma omp parallel for</a:t>
            </a:r>
            <a:r>
              <a:rPr lang="en-US" altLang="en-US" sz="1800">
                <a:solidFill>
                  <a:schemeClr val="accent2"/>
                </a:solidFill>
                <a:latin typeface="Times New Roman" panose="02020603050405020304" pitchFamily="18" charset="0"/>
              </a:rPr>
              <a:t> </a:t>
            </a:r>
            <a:r>
              <a:rPr lang="en-US" altLang="en-US" sz="1800" b="1">
                <a:solidFill>
                  <a:srgbClr val="FF0000"/>
                </a:solidFill>
                <a:latin typeface="Times New Roman" panose="02020603050405020304" pitchFamily="18" charset="0"/>
              </a:rPr>
              <a:t>shared(sum)</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for(int i=0; i&lt;N; i++) {</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sum</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a[i] * b[i];</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   }</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  return</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sum</a:t>
            </a: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a:t>
            </a:r>
          </a:p>
        </p:txBody>
      </p:sp>
      <p:sp>
        <p:nvSpPr>
          <p:cNvPr id="133126" name="Rectangle 5">
            <a:extLst>
              <a:ext uri="{FF2B5EF4-FFF2-40B4-BE49-F238E27FC236}">
                <a16:creationId xmlns:a16="http://schemas.microsoft.com/office/drawing/2014/main" id="{99DE13D8-8C92-4AD6-9B12-13BBD0A64447}"/>
              </a:ext>
            </a:extLst>
          </p:cNvPr>
          <p:cNvSpPr>
            <a:spLocks noChangeArrowheads="1"/>
          </p:cNvSpPr>
          <p:nvPr/>
        </p:nvSpPr>
        <p:spPr bwMode="auto">
          <a:xfrm>
            <a:off x="1066800" y="3733800"/>
            <a:ext cx="7696200" cy="2290763"/>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r>
              <a:rPr lang="en-US" altLang="en-US" sz="1600" b="1">
                <a:latin typeface="Times New Roman" panose="02020603050405020304" pitchFamily="18" charset="0"/>
              </a:rPr>
              <a:t>Standard dot product algorithm.  Multiply corresponding elements from 1-D vectors and add all the products to a single value.</a:t>
            </a:r>
          </a:p>
          <a:p>
            <a:pPr eaLnBrk="1" hangingPunct="1">
              <a:lnSpc>
                <a:spcPct val="80000"/>
              </a:lnSpc>
              <a:buClr>
                <a:schemeClr val="folHlink"/>
              </a:buClr>
              <a:buSzPct val="90000"/>
              <a:buFont typeface="Wingdings" panose="05000000000000000000" pitchFamily="2" charset="2"/>
              <a:buChar char="n"/>
            </a:pPr>
            <a:r>
              <a:rPr lang="en-US" altLang="en-US" sz="1600" b="1">
                <a:latin typeface="Times New Roman" panose="02020603050405020304" pitchFamily="18" charset="0"/>
              </a:rPr>
              <a:t>The “shared” clause is superfluous since this is the default.  It is used here to emphasize the problem.</a:t>
            </a:r>
          </a:p>
          <a:p>
            <a:pPr eaLnBrk="1" hangingPunct="1">
              <a:lnSpc>
                <a:spcPct val="80000"/>
              </a:lnSpc>
              <a:buClr>
                <a:schemeClr val="folHlink"/>
              </a:buClr>
              <a:buSzPct val="90000"/>
              <a:buFont typeface="Wingdings" panose="05000000000000000000" pitchFamily="2" charset="2"/>
              <a:buChar char="n"/>
            </a:pPr>
            <a:r>
              <a:rPr lang="en-US" altLang="en-US" sz="1600" b="1">
                <a:latin typeface="Times New Roman" panose="02020603050405020304" pitchFamily="18" charset="0"/>
              </a:rPr>
              <a:t>We can’t make sum a private because we need to have the value after the parallel region.</a:t>
            </a:r>
          </a:p>
          <a:p>
            <a:pPr eaLnBrk="1" hangingPunct="1">
              <a:lnSpc>
                <a:spcPct val="80000"/>
              </a:lnSpc>
              <a:buClr>
                <a:schemeClr val="folHlink"/>
              </a:buClr>
              <a:buSzPct val="90000"/>
              <a:buFont typeface="Wingdings" panose="05000000000000000000" pitchFamily="2" charset="2"/>
              <a:buChar char="n"/>
            </a:pPr>
            <a:endParaRPr lang="en-US" altLang="en-US" sz="1600" b="1">
              <a:latin typeface="Times New Roman" panose="02020603050405020304" pitchFamily="18" charset="0"/>
            </a:endParaRPr>
          </a:p>
          <a:p>
            <a:pPr eaLnBrk="1" hangingPunct="1">
              <a:lnSpc>
                <a:spcPct val="80000"/>
              </a:lnSpc>
              <a:buClr>
                <a:schemeClr val="folHlink"/>
              </a:buClr>
              <a:buSzPct val="90000"/>
              <a:buFont typeface="Wingdings" panose="05000000000000000000" pitchFamily="2" charset="2"/>
              <a:buChar char="n"/>
            </a:pPr>
            <a:r>
              <a:rPr lang="en-US" altLang="en-US" sz="1600" b="1">
                <a:latin typeface="Times New Roman" panose="02020603050405020304" pitchFamily="18" charset="0"/>
              </a:rPr>
              <a:t>Q: What is wrong with this code?</a:t>
            </a:r>
          </a:p>
          <a:p>
            <a:pPr eaLnBrk="1" hangingPunct="1">
              <a:lnSpc>
                <a:spcPct val="80000"/>
              </a:lnSpc>
              <a:buClr>
                <a:schemeClr val="folHlink"/>
              </a:buClr>
              <a:buSzPct val="90000"/>
              <a:buFont typeface="Wingdings" panose="05000000000000000000" pitchFamily="2" charset="2"/>
              <a:buChar char="n"/>
            </a:pPr>
            <a:r>
              <a:rPr lang="en-US" altLang="en-US" sz="1600" b="1">
                <a:latin typeface="Times New Roman" panose="02020603050405020304" pitchFamily="18" charset="0"/>
              </a:rPr>
              <a:t>A: The shared variable “sum” is being read and updated by multiple threads and the answer is likely to be incorrect because of this data race.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Slide Number Placeholder 5">
            <a:extLst>
              <a:ext uri="{FF2B5EF4-FFF2-40B4-BE49-F238E27FC236}">
                <a16:creationId xmlns:a16="http://schemas.microsoft.com/office/drawing/2014/main" id="{A41F745B-3ABF-4603-B2B4-50C9784434CC}"/>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65F8DAB-A60E-495D-BFA7-423CAA69398F}" type="slidenum">
              <a:rPr lang="en-US" altLang="en-US" sz="1000"/>
              <a:pPr>
                <a:spcBef>
                  <a:spcPct val="0"/>
                </a:spcBef>
                <a:buFontTx/>
                <a:buNone/>
              </a:pPr>
              <a:t>55</a:t>
            </a:fld>
            <a:endParaRPr lang="en-US" altLang="en-US" sz="1000"/>
          </a:p>
        </p:txBody>
      </p:sp>
      <p:sp>
        <p:nvSpPr>
          <p:cNvPr id="135172" name="Rectangle 2">
            <a:extLst>
              <a:ext uri="{FF2B5EF4-FFF2-40B4-BE49-F238E27FC236}">
                <a16:creationId xmlns:a16="http://schemas.microsoft.com/office/drawing/2014/main" id="{CEF01BCB-CD6F-4EA5-8D76-E7A502D26407}"/>
              </a:ext>
            </a:extLst>
          </p:cNvPr>
          <p:cNvSpPr>
            <a:spLocks noGrp="1" noChangeArrowheads="1"/>
          </p:cNvSpPr>
          <p:nvPr>
            <p:ph type="title" idx="4294967295"/>
          </p:nvPr>
        </p:nvSpPr>
        <p:spPr>
          <a:xfrm>
            <a:off x="762000" y="617861"/>
            <a:ext cx="8001000" cy="487362"/>
          </a:xfrm>
        </p:spPr>
        <p:txBody>
          <a:bodyPr/>
          <a:lstStyle/>
          <a:p>
            <a:pPr eaLnBrk="1" hangingPunct="1"/>
            <a:r>
              <a:rPr lang="en-US" altLang="en-US" sz="2700" b="1"/>
              <a:t>Example II: Dot Product - Protect Shared Data</a:t>
            </a:r>
          </a:p>
        </p:txBody>
      </p:sp>
      <p:sp>
        <p:nvSpPr>
          <p:cNvPr id="135173" name="Rectangle 3">
            <a:extLst>
              <a:ext uri="{FF2B5EF4-FFF2-40B4-BE49-F238E27FC236}">
                <a16:creationId xmlns:a16="http://schemas.microsoft.com/office/drawing/2014/main" id="{BE906DA5-F5E8-4AF3-AF1C-A23EBB30D24D}"/>
              </a:ext>
            </a:extLst>
          </p:cNvPr>
          <p:cNvSpPr>
            <a:spLocks noGrp="1" noChangeArrowheads="1"/>
          </p:cNvSpPr>
          <p:nvPr>
            <p:ph type="body" idx="4294967295"/>
          </p:nvPr>
        </p:nvSpPr>
        <p:spPr>
          <a:xfrm>
            <a:off x="990600" y="1219200"/>
            <a:ext cx="6629400" cy="533400"/>
          </a:xfrm>
        </p:spPr>
        <p:txBody>
          <a:bodyPr/>
          <a:lstStyle/>
          <a:p>
            <a:pPr marL="0" indent="0" eaLnBrk="1" hangingPunct="1">
              <a:buFontTx/>
              <a:buNone/>
            </a:pPr>
            <a:r>
              <a:rPr lang="en-US" altLang="en-US" sz="2000" dirty="0">
                <a:latin typeface="Times New Roman" panose="02020603050405020304" pitchFamily="18" charset="0"/>
              </a:rPr>
              <a:t>Must protect access to shared, modifiable data </a:t>
            </a:r>
          </a:p>
        </p:txBody>
      </p:sp>
      <p:sp>
        <p:nvSpPr>
          <p:cNvPr id="135174" name="Text Box 4">
            <a:extLst>
              <a:ext uri="{FF2B5EF4-FFF2-40B4-BE49-F238E27FC236}">
                <a16:creationId xmlns:a16="http://schemas.microsoft.com/office/drawing/2014/main" id="{8E5B0CD7-2319-437D-AC38-DB5F1D3C4746}"/>
              </a:ext>
            </a:extLst>
          </p:cNvPr>
          <p:cNvSpPr txBox="1">
            <a:spLocks noChangeArrowheads="1"/>
          </p:cNvSpPr>
          <p:nvPr/>
        </p:nvSpPr>
        <p:spPr bwMode="auto">
          <a:xfrm>
            <a:off x="1143000" y="2096295"/>
            <a:ext cx="4235450" cy="2681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float dot_prod(float* a, float* b, int N) </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  float</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sum = 0.0</a:t>
            </a: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#pragma omp parallel for</a:t>
            </a:r>
            <a:r>
              <a:rPr lang="en-US" altLang="en-US" sz="1800">
                <a:solidFill>
                  <a:schemeClr val="accent2"/>
                </a:solidFill>
                <a:latin typeface="Times New Roman" panose="02020603050405020304" pitchFamily="18" charset="0"/>
              </a:rPr>
              <a:t> </a:t>
            </a:r>
            <a:r>
              <a:rPr lang="en-US" altLang="en-US" sz="1800" b="1">
                <a:solidFill>
                  <a:srgbClr val="FF0000"/>
                </a:solidFill>
                <a:latin typeface="Times New Roman" panose="02020603050405020304" pitchFamily="18" charset="0"/>
              </a:rPr>
              <a:t>shared(sum)</a:t>
            </a: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for(int i=0; i&lt;N; i++) {</a:t>
            </a:r>
          </a:p>
          <a:p>
            <a:pPr>
              <a:lnSpc>
                <a:spcPct val="85000"/>
              </a:lnSpc>
              <a:spcBef>
                <a:spcPct val="10000"/>
              </a:spcBef>
              <a:buClr>
                <a:schemeClr val="tx2"/>
              </a:buClr>
              <a:buFont typeface="Wingdings" panose="05000000000000000000" pitchFamily="2" charset="2"/>
              <a:buNone/>
            </a:pPr>
            <a:r>
              <a:rPr lang="en-US" altLang="en-US" sz="1800">
                <a:solidFill>
                  <a:schemeClr val="tx2"/>
                </a:solidFill>
                <a:latin typeface="Times New Roman" panose="02020603050405020304" pitchFamily="18" charset="0"/>
              </a:rPr>
              <a:t>#pragma omp critical</a:t>
            </a:r>
            <a:endParaRPr lang="en-US" altLang="en-US" sz="1800">
              <a:latin typeface="Times New Roman" panose="02020603050405020304" pitchFamily="18" charset="0"/>
            </a:endParaRPr>
          </a:p>
          <a:p>
            <a:pPr>
              <a:lnSpc>
                <a:spcPct val="85000"/>
              </a:lnSpc>
              <a:spcBef>
                <a:spcPct val="10000"/>
              </a:spcBef>
              <a:buClr>
                <a:schemeClr val="tx2"/>
              </a:buClr>
              <a:buFont typeface="Wingdings" panose="05000000000000000000" pitchFamily="2" charset="2"/>
              <a:buNone/>
            </a:pP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sum</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a[i] * b[i];</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   }</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  return</a:t>
            </a:r>
            <a:r>
              <a:rPr lang="en-US" altLang="en-US" sz="1800">
                <a:solidFill>
                  <a:srgbClr val="04E4FC"/>
                </a:solidFill>
                <a:latin typeface="Times New Roman" panose="02020603050405020304" pitchFamily="18" charset="0"/>
              </a:rPr>
              <a:t> </a:t>
            </a:r>
            <a:r>
              <a:rPr lang="en-US" altLang="en-US" sz="1800" b="1">
                <a:solidFill>
                  <a:srgbClr val="FF0000"/>
                </a:solidFill>
                <a:latin typeface="Times New Roman" panose="02020603050405020304" pitchFamily="18" charset="0"/>
              </a:rPr>
              <a:t>sum</a:t>
            </a:r>
            <a:r>
              <a:rPr lang="en-US" altLang="en-US" sz="1800">
                <a:latin typeface="Times New Roman" panose="02020603050405020304" pitchFamily="18" charset="0"/>
              </a:rPr>
              <a:t>;</a:t>
            </a:r>
          </a:p>
          <a:p>
            <a:pPr>
              <a:lnSpc>
                <a:spcPct val="85000"/>
              </a:lnSpc>
              <a:spcBef>
                <a:spcPct val="10000"/>
              </a:spcBef>
              <a:buClr>
                <a:schemeClr val="tx2"/>
              </a:buClr>
              <a:buFont typeface="Wingdings" panose="05000000000000000000" pitchFamily="2" charset="2"/>
              <a:buNone/>
            </a:pPr>
            <a:r>
              <a:rPr lang="en-US" altLang="en-US" sz="1800">
                <a:latin typeface="Times New Roman" panose="02020603050405020304" pitchFamily="18" charset="0"/>
              </a:rPr>
              <a:t>}</a:t>
            </a:r>
          </a:p>
        </p:txBody>
      </p:sp>
      <p:sp>
        <p:nvSpPr>
          <p:cNvPr id="135175" name="Rectangle 5">
            <a:extLst>
              <a:ext uri="{FF2B5EF4-FFF2-40B4-BE49-F238E27FC236}">
                <a16:creationId xmlns:a16="http://schemas.microsoft.com/office/drawing/2014/main" id="{8D64E6E7-788F-4C6D-8DED-08011ACD08DE}"/>
              </a:ext>
            </a:extLst>
          </p:cNvPr>
          <p:cNvSpPr>
            <a:spLocks noChangeArrowheads="1"/>
          </p:cNvSpPr>
          <p:nvPr/>
        </p:nvSpPr>
        <p:spPr bwMode="auto">
          <a:xfrm>
            <a:off x="1143000" y="5181600"/>
            <a:ext cx="7543800" cy="65405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a:latin typeface="Times New Roman" panose="02020603050405020304" pitchFamily="18" charset="0"/>
              </a:rPr>
              <a:t>Demonstrating one method of enforcing mutual exclusion in OpenMP. </a:t>
            </a:r>
          </a:p>
          <a:p>
            <a:pPr>
              <a:spcBef>
                <a:spcPct val="30000"/>
              </a:spcBef>
              <a:buFontTx/>
              <a:buNone/>
            </a:pPr>
            <a:r>
              <a:rPr lang="en-US" altLang="en-US" sz="1600" b="1">
                <a:latin typeface="Times New Roman" panose="02020603050405020304" pitchFamily="18" charset="0"/>
              </a:rPr>
              <a:t>The “critical” pragma allows only one thread at a time to execute the update of sum.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5">
            <a:extLst>
              <a:ext uri="{FF2B5EF4-FFF2-40B4-BE49-F238E27FC236}">
                <a16:creationId xmlns:a16="http://schemas.microsoft.com/office/drawing/2014/main" id="{65DB11E8-D194-4CBC-98AB-39F6763ACAA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DF2F855-07FF-46CD-8FE5-67E4A6C499AB}" type="slidenum">
              <a:rPr lang="en-US" altLang="en-US" sz="1000"/>
              <a:pPr>
                <a:spcBef>
                  <a:spcPct val="0"/>
                </a:spcBef>
                <a:buFontTx/>
                <a:buNone/>
              </a:pPr>
              <a:t>56</a:t>
            </a:fld>
            <a:endParaRPr lang="en-US" altLang="en-US" sz="1000"/>
          </a:p>
        </p:txBody>
      </p:sp>
      <p:sp>
        <p:nvSpPr>
          <p:cNvPr id="137221" name="Rectangle 3">
            <a:extLst>
              <a:ext uri="{FF2B5EF4-FFF2-40B4-BE49-F238E27FC236}">
                <a16:creationId xmlns:a16="http://schemas.microsoft.com/office/drawing/2014/main" id="{F7E2C48D-55EE-43B8-91AB-FBE1A21EF283}"/>
              </a:ext>
            </a:extLst>
          </p:cNvPr>
          <p:cNvSpPr>
            <a:spLocks noGrp="1" noChangeArrowheads="1"/>
          </p:cNvSpPr>
          <p:nvPr>
            <p:ph type="body" idx="4294967295"/>
          </p:nvPr>
        </p:nvSpPr>
        <p:spPr>
          <a:xfrm>
            <a:off x="-76200" y="1685925"/>
            <a:ext cx="5029200" cy="381000"/>
          </a:xfrm>
        </p:spPr>
        <p:txBody>
          <a:bodyPr lIns="92075" tIns="46038" rIns="92075" bIns="46038"/>
          <a:lstStyle/>
          <a:p>
            <a:pPr marL="0" indent="0" eaLnBrk="1" hangingPunct="1">
              <a:lnSpc>
                <a:spcPct val="94000"/>
              </a:lnSpc>
              <a:buFontTx/>
              <a:buNone/>
            </a:pPr>
            <a:r>
              <a:rPr lang="en-US" altLang="en-US" sz="2000" dirty="0">
                <a:latin typeface="Times New Roman" panose="02020603050405020304" pitchFamily="18" charset="0"/>
              </a:rPr>
              <a:t>Defines a critical region on a structured block</a:t>
            </a:r>
          </a:p>
        </p:txBody>
      </p:sp>
      <p:sp>
        <p:nvSpPr>
          <p:cNvPr id="137222" name="Rectangle 4">
            <a:extLst>
              <a:ext uri="{FF2B5EF4-FFF2-40B4-BE49-F238E27FC236}">
                <a16:creationId xmlns:a16="http://schemas.microsoft.com/office/drawing/2014/main" id="{9A8E4C4B-8637-4004-ADCB-8292C99E2AE6}"/>
              </a:ext>
            </a:extLst>
          </p:cNvPr>
          <p:cNvSpPr>
            <a:spLocks noGrp="1" noChangeArrowheads="1"/>
          </p:cNvSpPr>
          <p:nvPr>
            <p:ph type="title" idx="4294967295"/>
          </p:nvPr>
        </p:nvSpPr>
        <p:spPr>
          <a:xfrm>
            <a:off x="1752600" y="541337"/>
            <a:ext cx="5715000" cy="563563"/>
          </a:xfrm>
        </p:spPr>
        <p:txBody>
          <a:bodyPr/>
          <a:lstStyle/>
          <a:p>
            <a:pPr eaLnBrk="1" hangingPunct="1"/>
            <a:r>
              <a:rPr lang="en-US" altLang="en-US" sz="2700" b="1" dirty="0"/>
              <a:t>OpenMP* Critical Construct</a:t>
            </a:r>
          </a:p>
        </p:txBody>
      </p:sp>
      <p:sp>
        <p:nvSpPr>
          <p:cNvPr id="137220" name="Rectangle 2">
            <a:extLst>
              <a:ext uri="{FF2B5EF4-FFF2-40B4-BE49-F238E27FC236}">
                <a16:creationId xmlns:a16="http://schemas.microsoft.com/office/drawing/2014/main" id="{A485D680-369D-4537-97EC-BEE43A050CE0}"/>
              </a:ext>
            </a:extLst>
          </p:cNvPr>
          <p:cNvSpPr>
            <a:spLocks noChangeArrowheads="1"/>
          </p:cNvSpPr>
          <p:nvPr/>
        </p:nvSpPr>
        <p:spPr bwMode="auto">
          <a:xfrm>
            <a:off x="5029200" y="1295400"/>
            <a:ext cx="3692525" cy="320675"/>
          </a:xfrm>
          <a:prstGeom prst="rect">
            <a:avLst/>
          </a:prstGeom>
          <a:solidFill>
            <a:schemeClr val="bg1"/>
          </a:solidFill>
          <a:ln w="9525" algn="ctr">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buClr>
                <a:schemeClr val="folHlink"/>
              </a:buClr>
              <a:buSzPct val="90000"/>
              <a:buFont typeface="Wingdings" panose="05000000000000000000" pitchFamily="2" charset="2"/>
              <a:buNone/>
            </a:pPr>
            <a:r>
              <a:rPr lang="en-US" altLang="en-US" sz="1800" b="1">
                <a:latin typeface="Times New Roman" panose="02020603050405020304" pitchFamily="18" charset="0"/>
              </a:rPr>
              <a:t>#pragma omp critical [(</a:t>
            </a:r>
            <a:r>
              <a:rPr lang="en-US" altLang="en-US" sz="1800" b="1" i="1">
                <a:latin typeface="Times New Roman" panose="02020603050405020304" pitchFamily="18" charset="0"/>
              </a:rPr>
              <a:t>lock_name)</a:t>
            </a:r>
            <a:r>
              <a:rPr lang="en-US" altLang="en-US" sz="1800" b="1">
                <a:latin typeface="Times New Roman" panose="02020603050405020304" pitchFamily="18" charset="0"/>
              </a:rPr>
              <a:t>]</a:t>
            </a:r>
          </a:p>
        </p:txBody>
      </p:sp>
      <p:sp>
        <p:nvSpPr>
          <p:cNvPr id="137223" name="Rectangle 5">
            <a:extLst>
              <a:ext uri="{FF2B5EF4-FFF2-40B4-BE49-F238E27FC236}">
                <a16:creationId xmlns:a16="http://schemas.microsoft.com/office/drawing/2014/main" id="{5C6B939D-AAB2-4BC2-B653-35DCA7C726FC}"/>
              </a:ext>
            </a:extLst>
          </p:cNvPr>
          <p:cNvSpPr>
            <a:spLocks noChangeArrowheads="1"/>
          </p:cNvSpPr>
          <p:nvPr/>
        </p:nvSpPr>
        <p:spPr bwMode="auto">
          <a:xfrm>
            <a:off x="5257800" y="1890713"/>
            <a:ext cx="3733800" cy="3671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rPr>
              <a:t>float R1, R2</a:t>
            </a:r>
            <a:r>
              <a:rPr lang="en-US" altLang="en-US" sz="1800">
                <a:latin typeface="Times New Roman" panose="02020603050405020304" pitchFamily="18" charset="0"/>
              </a:rPr>
              <a:t>;</a:t>
            </a:r>
          </a:p>
          <a:p>
            <a:pPr eaLnBrk="1" hangingPunct="1">
              <a:spcBef>
                <a:spcPct val="0"/>
              </a:spcBef>
              <a:buFontTx/>
              <a:buNone/>
            </a:pPr>
            <a:r>
              <a:rPr lang="en-US" altLang="en-US" sz="1800">
                <a:latin typeface="Times New Roman" panose="02020603050405020304" pitchFamily="18" charset="0"/>
              </a:rPr>
              <a:t>#pragma omp parallel</a:t>
            </a:r>
          </a:p>
          <a:p>
            <a:pPr eaLnBrk="1" hangingPunct="1">
              <a:spcBef>
                <a:spcPct val="0"/>
              </a:spcBef>
              <a:buFontTx/>
              <a:buNone/>
            </a:pPr>
            <a:r>
              <a:rPr lang="en-US" altLang="en-US" sz="1800">
                <a:latin typeface="Times New Roman" panose="02020603050405020304" pitchFamily="18" charset="0"/>
              </a:rPr>
              <a:t>{ float A, B; </a:t>
            </a:r>
          </a:p>
          <a:p>
            <a:pPr eaLnBrk="1" hangingPunct="1">
              <a:spcBef>
                <a:spcPct val="0"/>
              </a:spcBef>
              <a:buFontTx/>
              <a:buNone/>
            </a:pPr>
            <a:r>
              <a:rPr lang="en-US" altLang="en-US" sz="1800">
                <a:latin typeface="Times New Roman" panose="02020603050405020304" pitchFamily="18" charset="0"/>
              </a:rPr>
              <a:t>#pragma omp for</a:t>
            </a:r>
            <a:br>
              <a:rPr lang="en-US" altLang="en-US" sz="1800">
                <a:latin typeface="Times New Roman" panose="02020603050405020304" pitchFamily="18" charset="0"/>
              </a:rPr>
            </a:br>
            <a:r>
              <a:rPr lang="en-US" altLang="en-US" sz="1800">
                <a:latin typeface="Times New Roman" panose="02020603050405020304" pitchFamily="18" charset="0"/>
              </a:rPr>
              <a:t>  for(int i=0; i&lt;niters; i++){</a:t>
            </a:r>
          </a:p>
          <a:p>
            <a:pPr eaLnBrk="1" hangingPunct="1">
              <a:spcBef>
                <a:spcPct val="0"/>
              </a:spcBef>
              <a:buFontTx/>
              <a:buNone/>
            </a:pPr>
            <a:r>
              <a:rPr lang="en-US" altLang="en-US" sz="1800">
                <a:latin typeface="Times New Roman" panose="02020603050405020304" pitchFamily="18" charset="0"/>
              </a:rPr>
              <a:t>    B =</a:t>
            </a:r>
            <a:r>
              <a:rPr lang="en-US" altLang="en-US" sz="1800">
                <a:solidFill>
                  <a:srgbClr val="04E4FC"/>
                </a:solidFill>
                <a:latin typeface="Times New Roman" panose="02020603050405020304" pitchFamily="18" charset="0"/>
              </a:rPr>
              <a:t> </a:t>
            </a:r>
            <a:r>
              <a:rPr lang="en-US" altLang="en-US" sz="1800">
                <a:latin typeface="Times New Roman" panose="02020603050405020304" pitchFamily="18" charset="0"/>
              </a:rPr>
              <a:t>big_job(i);</a:t>
            </a:r>
          </a:p>
          <a:p>
            <a:pPr eaLnBrk="1" hangingPunct="1">
              <a:spcBef>
                <a:spcPct val="0"/>
              </a:spcBef>
              <a:buFontTx/>
              <a:buNone/>
            </a:pPr>
            <a:r>
              <a:rPr lang="en-US" altLang="en-US" sz="1800" b="1">
                <a:solidFill>
                  <a:srgbClr val="FF0000"/>
                </a:solidFill>
                <a:latin typeface="Times New Roman" panose="02020603050405020304" pitchFamily="18" charset="0"/>
              </a:rPr>
              <a:t>#pragma omp critical </a:t>
            </a:r>
            <a:br>
              <a:rPr lang="en-US" altLang="en-US" sz="1800" b="1">
                <a:solidFill>
                  <a:srgbClr val="FF0000"/>
                </a:solidFill>
                <a:latin typeface="Times New Roman" panose="02020603050405020304" pitchFamily="18" charset="0"/>
              </a:rPr>
            </a:br>
            <a:r>
              <a:rPr lang="en-US" altLang="en-US" sz="1800">
                <a:solidFill>
                  <a:schemeClr val="bg2"/>
                </a:solidFill>
                <a:latin typeface="Times New Roman" panose="02020603050405020304" pitchFamily="18" charset="0"/>
              </a:rPr>
              <a:t>    </a:t>
            </a:r>
            <a:r>
              <a:rPr lang="en-US" altLang="en-US" sz="1800">
                <a:latin typeface="Times New Roman" panose="02020603050405020304" pitchFamily="18" charset="0"/>
              </a:rPr>
              <a:t>consum (B,</a:t>
            </a:r>
            <a:r>
              <a:rPr lang="en-US" altLang="en-US" sz="1800">
                <a:solidFill>
                  <a:srgbClr val="04E4FC"/>
                </a:solidFill>
                <a:latin typeface="Times New Roman" panose="02020603050405020304" pitchFamily="18" charset="0"/>
              </a:rPr>
              <a:t> </a:t>
            </a:r>
            <a:r>
              <a:rPr lang="en-US" altLang="en-US" sz="1800" b="1">
                <a:solidFill>
                  <a:srgbClr val="003399"/>
                </a:solidFill>
                <a:latin typeface="Times New Roman" panose="02020603050405020304" pitchFamily="18" charset="0"/>
              </a:rPr>
              <a:t>&amp;</a:t>
            </a:r>
            <a:r>
              <a:rPr lang="en-US" altLang="en-US" sz="1800" b="1">
                <a:solidFill>
                  <a:srgbClr val="FF0000"/>
                </a:solidFill>
                <a:latin typeface="Times New Roman" panose="02020603050405020304" pitchFamily="18" charset="0"/>
              </a:rPr>
              <a:t>R1</a:t>
            </a:r>
            <a:r>
              <a:rPr lang="en-US" altLang="en-US" sz="1800">
                <a:latin typeface="Times New Roman" panose="02020603050405020304" pitchFamily="18" charset="0"/>
              </a:rPr>
              <a:t>);</a:t>
            </a:r>
          </a:p>
          <a:p>
            <a:pPr eaLnBrk="1" hangingPunct="1">
              <a:spcBef>
                <a:spcPct val="0"/>
              </a:spcBef>
              <a:buFontTx/>
              <a:buNone/>
            </a:pPr>
            <a:r>
              <a:rPr lang="en-US" altLang="en-US" sz="1800">
                <a:latin typeface="Times New Roman" panose="02020603050405020304" pitchFamily="18" charset="0"/>
              </a:rPr>
              <a:t>    A = bigger_job(i);</a:t>
            </a:r>
          </a:p>
          <a:p>
            <a:pPr eaLnBrk="1" hangingPunct="1">
              <a:spcBef>
                <a:spcPct val="0"/>
              </a:spcBef>
              <a:buFontTx/>
              <a:buNone/>
            </a:pPr>
            <a:r>
              <a:rPr lang="en-US" altLang="en-US" sz="1800" b="1">
                <a:solidFill>
                  <a:srgbClr val="FF0000"/>
                </a:solidFill>
                <a:latin typeface="Times New Roman" panose="02020603050405020304" pitchFamily="18" charset="0"/>
              </a:rPr>
              <a:t>#pragma omp critical</a:t>
            </a:r>
            <a:r>
              <a:rPr lang="en-US" altLang="en-US" sz="1800">
                <a:solidFill>
                  <a:srgbClr val="FFFF00"/>
                </a:solidFill>
                <a:latin typeface="Times New Roman" panose="02020603050405020304" pitchFamily="18" charset="0"/>
              </a:rPr>
              <a:t> </a:t>
            </a:r>
            <a:br>
              <a:rPr lang="en-US" altLang="en-US" sz="1800">
                <a:solidFill>
                  <a:schemeClr val="bg2"/>
                </a:solidFill>
                <a:latin typeface="Times New Roman" panose="02020603050405020304" pitchFamily="18" charset="0"/>
              </a:rPr>
            </a:br>
            <a:r>
              <a:rPr lang="en-US" altLang="en-US" sz="1800">
                <a:solidFill>
                  <a:schemeClr val="bg2"/>
                </a:solidFill>
                <a:latin typeface="Times New Roman" panose="02020603050405020304" pitchFamily="18" charset="0"/>
              </a:rPr>
              <a:t>    </a:t>
            </a:r>
            <a:r>
              <a:rPr lang="en-US" altLang="en-US" sz="1800">
                <a:latin typeface="Times New Roman" panose="02020603050405020304" pitchFamily="18" charset="0"/>
              </a:rPr>
              <a:t>consum (A,</a:t>
            </a:r>
            <a:r>
              <a:rPr lang="en-US" altLang="en-US" sz="1800">
                <a:solidFill>
                  <a:srgbClr val="04E4FC"/>
                </a:solidFill>
                <a:latin typeface="Times New Roman" panose="02020603050405020304" pitchFamily="18" charset="0"/>
              </a:rPr>
              <a:t> </a:t>
            </a:r>
            <a:r>
              <a:rPr lang="en-US" altLang="en-US" sz="1800" b="1">
                <a:solidFill>
                  <a:srgbClr val="003399"/>
                </a:solidFill>
                <a:latin typeface="Times New Roman" panose="02020603050405020304" pitchFamily="18" charset="0"/>
              </a:rPr>
              <a:t>&amp;</a:t>
            </a:r>
            <a:r>
              <a:rPr lang="en-US" altLang="en-US" sz="1800" b="1">
                <a:solidFill>
                  <a:srgbClr val="FF0000"/>
                </a:solidFill>
                <a:latin typeface="Times New Roman" panose="02020603050405020304" pitchFamily="18" charset="0"/>
              </a:rPr>
              <a:t>R2</a:t>
            </a:r>
            <a:r>
              <a:rPr lang="en-US" altLang="en-US" sz="1800">
                <a:latin typeface="Times New Roman" panose="02020603050405020304" pitchFamily="18" charset="0"/>
              </a:rPr>
              <a:t>);</a:t>
            </a:r>
          </a:p>
          <a:p>
            <a:pPr eaLnBrk="1" hangingPunct="1">
              <a:spcBef>
                <a:spcPct val="0"/>
              </a:spcBef>
              <a:buFontTx/>
              <a:buNone/>
            </a:pPr>
            <a:r>
              <a:rPr lang="en-US" altLang="en-US" sz="1800">
                <a:latin typeface="Times New Roman" panose="02020603050405020304" pitchFamily="18" charset="0"/>
              </a:rPr>
              <a:t>  }</a:t>
            </a:r>
            <a:br>
              <a:rPr lang="en-US" altLang="en-US" sz="1800">
                <a:latin typeface="Times New Roman" panose="02020603050405020304" pitchFamily="18" charset="0"/>
              </a:rPr>
            </a:br>
            <a:r>
              <a:rPr lang="en-US" altLang="en-US" sz="1800">
                <a:latin typeface="Times New Roman" panose="02020603050405020304" pitchFamily="18" charset="0"/>
              </a:rPr>
              <a:t>}</a:t>
            </a:r>
          </a:p>
        </p:txBody>
      </p:sp>
      <p:sp>
        <p:nvSpPr>
          <p:cNvPr id="338950" name="Text Box 6">
            <a:extLst>
              <a:ext uri="{FF2B5EF4-FFF2-40B4-BE49-F238E27FC236}">
                <a16:creationId xmlns:a16="http://schemas.microsoft.com/office/drawing/2014/main" id="{FDAC3D66-197C-4068-B4A0-28CF016728FD}"/>
              </a:ext>
            </a:extLst>
          </p:cNvPr>
          <p:cNvSpPr txBox="1">
            <a:spLocks noChangeArrowheads="1"/>
          </p:cNvSpPr>
          <p:nvPr/>
        </p:nvSpPr>
        <p:spPr bwMode="auto">
          <a:xfrm>
            <a:off x="250825" y="2399442"/>
            <a:ext cx="4724400" cy="1616075"/>
          </a:xfrm>
          <a:prstGeom prst="rect">
            <a:avLst/>
          </a:prstGeom>
          <a:solidFill>
            <a:schemeClr val="accent1"/>
          </a:solidFill>
          <a:ln w="12700">
            <a:solidFill>
              <a:schemeClr val="tx1"/>
            </a:solidFill>
            <a:miter lim="800000"/>
            <a:headEnd type="none" w="sm" len="sm"/>
            <a:tailEnd type="none" w="sm" len="sm"/>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000000"/>
                </a:solidFill>
                <a:latin typeface="Times New Roman" panose="02020603050405020304" pitchFamily="18" charset="0"/>
              </a:rPr>
              <a:t>Threads wait their turn –at a time, only one calls consum() thereby protecting R1 and R2 from race conditions.</a:t>
            </a:r>
          </a:p>
          <a:p>
            <a:pPr eaLnBrk="1" hangingPunct="1">
              <a:spcBef>
                <a:spcPct val="50000"/>
              </a:spcBef>
              <a:buFontTx/>
              <a:buNone/>
            </a:pPr>
            <a:r>
              <a:rPr lang="en-US" altLang="en-US" sz="1800" b="1">
                <a:solidFill>
                  <a:srgbClr val="000000"/>
                </a:solidFill>
                <a:latin typeface="Times New Roman" panose="02020603050405020304" pitchFamily="18" charset="0"/>
              </a:rPr>
              <a:t>Naming the critical constructs  is optional, but may increase performance.</a:t>
            </a:r>
          </a:p>
        </p:txBody>
      </p:sp>
      <p:sp>
        <p:nvSpPr>
          <p:cNvPr id="338951" name="Text Box 7">
            <a:extLst>
              <a:ext uri="{FF2B5EF4-FFF2-40B4-BE49-F238E27FC236}">
                <a16:creationId xmlns:a16="http://schemas.microsoft.com/office/drawing/2014/main" id="{AE959F86-7D75-4000-B5B9-C61D6DC452F0}"/>
              </a:ext>
            </a:extLst>
          </p:cNvPr>
          <p:cNvSpPr txBox="1">
            <a:spLocks noChangeArrowheads="1"/>
          </p:cNvSpPr>
          <p:nvPr/>
        </p:nvSpPr>
        <p:spPr bwMode="auto">
          <a:xfrm>
            <a:off x="7772400" y="3805238"/>
            <a:ext cx="1120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latin typeface="Times New Roman" panose="02020603050405020304" pitchFamily="18" charset="0"/>
              </a:rPr>
              <a:t>//R1_lock</a:t>
            </a:r>
          </a:p>
          <a:p>
            <a:pPr>
              <a:spcBef>
                <a:spcPct val="0"/>
              </a:spcBef>
              <a:buFontTx/>
              <a:buNone/>
            </a:pPr>
            <a:endParaRPr lang="en-US" altLang="en-US" sz="1800" b="1">
              <a:solidFill>
                <a:srgbClr val="FF0000"/>
              </a:solidFill>
              <a:latin typeface="Times New Roman" panose="02020603050405020304" pitchFamily="18" charset="0"/>
            </a:endParaRPr>
          </a:p>
          <a:p>
            <a:pPr>
              <a:spcBef>
                <a:spcPct val="0"/>
              </a:spcBef>
              <a:buFontTx/>
              <a:buNone/>
            </a:pPr>
            <a:endParaRPr lang="en-US" altLang="en-US" sz="1800" b="1">
              <a:solidFill>
                <a:srgbClr val="FF0000"/>
              </a:solidFill>
              <a:latin typeface="Times New Roman" panose="02020603050405020304" pitchFamily="18" charset="0"/>
            </a:endParaRPr>
          </a:p>
          <a:p>
            <a:pPr>
              <a:spcBef>
                <a:spcPct val="0"/>
              </a:spcBef>
              <a:buFontTx/>
              <a:buNone/>
            </a:pPr>
            <a:r>
              <a:rPr lang="en-US" altLang="en-US" sz="1800" b="1">
                <a:solidFill>
                  <a:srgbClr val="FF0000"/>
                </a:solidFill>
                <a:latin typeface="Times New Roman" panose="02020603050405020304" pitchFamily="18" charset="0"/>
              </a:rPr>
              <a:t>//R2_lock</a:t>
            </a:r>
          </a:p>
        </p:txBody>
      </p:sp>
      <p:sp>
        <p:nvSpPr>
          <p:cNvPr id="137226" name="Rectangle 8">
            <a:extLst>
              <a:ext uri="{FF2B5EF4-FFF2-40B4-BE49-F238E27FC236}">
                <a16:creationId xmlns:a16="http://schemas.microsoft.com/office/drawing/2014/main" id="{5848EBDA-89DA-404B-85C8-04808E2A0973}"/>
              </a:ext>
            </a:extLst>
          </p:cNvPr>
          <p:cNvSpPr>
            <a:spLocks noChangeArrowheads="1"/>
          </p:cNvSpPr>
          <p:nvPr/>
        </p:nvSpPr>
        <p:spPr bwMode="auto">
          <a:xfrm>
            <a:off x="304800" y="4521200"/>
            <a:ext cx="4724400" cy="180340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a:latin typeface="Times New Roman" panose="02020603050405020304" pitchFamily="18" charset="0"/>
              </a:rPr>
              <a:t>Build points reveal that the critical constructs can be named.  Without names, each construct has the same name and only one thread will be allowed to execute within each different named region.  Thus, in the example, since R1 and R2 are unrelated and will never be aliased, naming the constructs allows one thread to be in each at the same time.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950">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grpId="0" nodeType="afterEffect">
                                  <p:stCondLst>
                                    <p:cond delay="2000"/>
                                  </p:stCondLst>
                                  <p:childTnLst>
                                    <p:set>
                                      <p:cBhvr>
                                        <p:cTn id="9" dur="1" fill="hold">
                                          <p:stCondLst>
                                            <p:cond delay="0"/>
                                          </p:stCondLst>
                                        </p:cTn>
                                        <p:tgtEl>
                                          <p:spTgt spid="338951"/>
                                        </p:tgtEl>
                                        <p:attrNameLst>
                                          <p:attrName>style.visibility</p:attrName>
                                        </p:attrNameLst>
                                      </p:cBhvr>
                                      <p:to>
                                        <p:strVal val="visible"/>
                                      </p:to>
                                    </p:set>
                                    <p:animEffect transition="in" filter="dissolve">
                                      <p:cBhvr>
                                        <p:cTn id="10" dur="500"/>
                                        <p:tgtEl>
                                          <p:spTgt spid="338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Slide Number Placeholder 5">
            <a:extLst>
              <a:ext uri="{FF2B5EF4-FFF2-40B4-BE49-F238E27FC236}">
                <a16:creationId xmlns:a16="http://schemas.microsoft.com/office/drawing/2014/main" id="{094812BF-0055-4590-9C87-D5B5775DF3AC}"/>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5939B9D-64E9-4E6B-A6ED-4F6F38A09E83}" type="slidenum">
              <a:rPr lang="en-US" altLang="en-US" sz="1000"/>
              <a:pPr>
                <a:spcBef>
                  <a:spcPct val="0"/>
                </a:spcBef>
                <a:buFontTx/>
                <a:buNone/>
              </a:pPr>
              <a:t>57</a:t>
            </a:fld>
            <a:endParaRPr lang="en-US" altLang="en-US" sz="1000"/>
          </a:p>
        </p:txBody>
      </p:sp>
      <p:sp>
        <p:nvSpPr>
          <p:cNvPr id="139269" name="Rectangle 3">
            <a:extLst>
              <a:ext uri="{FF2B5EF4-FFF2-40B4-BE49-F238E27FC236}">
                <a16:creationId xmlns:a16="http://schemas.microsoft.com/office/drawing/2014/main" id="{49CF2F18-06A1-4EFB-8C84-D838247EF202}"/>
              </a:ext>
            </a:extLst>
          </p:cNvPr>
          <p:cNvSpPr>
            <a:spLocks noGrp="1" noChangeArrowheads="1"/>
          </p:cNvSpPr>
          <p:nvPr>
            <p:ph type="title" idx="4294967295"/>
          </p:nvPr>
        </p:nvSpPr>
        <p:spPr>
          <a:xfrm>
            <a:off x="1905000" y="508000"/>
            <a:ext cx="5715000" cy="563563"/>
          </a:xfrm>
        </p:spPr>
        <p:txBody>
          <a:bodyPr/>
          <a:lstStyle/>
          <a:p>
            <a:pPr eaLnBrk="1" hangingPunct="1"/>
            <a:r>
              <a:rPr lang="en-US" altLang="en-US" sz="2700" b="1" dirty="0"/>
              <a:t>OpenMP* Reduction Clause</a:t>
            </a:r>
          </a:p>
        </p:txBody>
      </p:sp>
      <p:sp>
        <p:nvSpPr>
          <p:cNvPr id="139270" name="Rectangle 4">
            <a:extLst>
              <a:ext uri="{FF2B5EF4-FFF2-40B4-BE49-F238E27FC236}">
                <a16:creationId xmlns:a16="http://schemas.microsoft.com/office/drawing/2014/main" id="{B933D6BA-5E1E-4760-B36D-DFDB327B7EDC}"/>
              </a:ext>
            </a:extLst>
          </p:cNvPr>
          <p:cNvSpPr>
            <a:spLocks noGrp="1" noChangeArrowheads="1"/>
          </p:cNvSpPr>
          <p:nvPr>
            <p:ph type="body" idx="4294967295"/>
          </p:nvPr>
        </p:nvSpPr>
        <p:spPr>
          <a:xfrm>
            <a:off x="457200" y="2108200"/>
            <a:ext cx="8382000" cy="1828800"/>
          </a:xfrm>
        </p:spPr>
        <p:txBody>
          <a:bodyPr/>
          <a:lstStyle/>
          <a:p>
            <a:pPr marL="0" indent="0" eaLnBrk="1" hangingPunct="1">
              <a:lnSpc>
                <a:spcPct val="85000"/>
              </a:lnSpc>
              <a:buClr>
                <a:srgbClr val="003399"/>
              </a:buClr>
              <a:buSzPct val="80000"/>
              <a:buFontTx/>
              <a:buNone/>
            </a:pPr>
            <a:r>
              <a:rPr lang="en-US" altLang="en-US" sz="2000" dirty="0">
                <a:latin typeface="Times New Roman" panose="02020603050405020304" pitchFamily="18" charset="0"/>
              </a:rPr>
              <a:t>The variables in “</a:t>
            </a:r>
            <a:r>
              <a:rPr lang="en-US" altLang="en-US" sz="2000" i="1" dirty="0">
                <a:latin typeface="Times New Roman" panose="02020603050405020304" pitchFamily="18" charset="0"/>
              </a:rPr>
              <a:t>list</a:t>
            </a:r>
            <a:r>
              <a:rPr lang="en-US" altLang="en-US" sz="2000" dirty="0">
                <a:latin typeface="Times New Roman" panose="02020603050405020304" pitchFamily="18" charset="0"/>
              </a:rPr>
              <a:t>” must be shared in the enclosing parallel region</a:t>
            </a:r>
          </a:p>
          <a:p>
            <a:pPr marL="0" indent="0" eaLnBrk="1" hangingPunct="1">
              <a:lnSpc>
                <a:spcPct val="85000"/>
              </a:lnSpc>
              <a:buClr>
                <a:srgbClr val="003399"/>
              </a:buClr>
              <a:buSzPct val="80000"/>
              <a:buFontTx/>
              <a:buNone/>
            </a:pPr>
            <a:r>
              <a:rPr lang="en-US" altLang="en-US" sz="2000" dirty="0">
                <a:latin typeface="Times New Roman" panose="02020603050405020304" pitchFamily="18" charset="0"/>
              </a:rPr>
              <a:t>Inside parallel or work-sharing construct:</a:t>
            </a: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A PRIVATE copy of each list variable is created and initialized depending on the “op”</a:t>
            </a: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These copies are updated locally by threads</a:t>
            </a: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At end of construct, local copies are combined through “op” into a single value and combined with the value in the original SHARED variable</a:t>
            </a:r>
          </a:p>
        </p:txBody>
      </p:sp>
      <p:sp>
        <p:nvSpPr>
          <p:cNvPr id="139268" name="Rectangle 2">
            <a:extLst>
              <a:ext uri="{FF2B5EF4-FFF2-40B4-BE49-F238E27FC236}">
                <a16:creationId xmlns:a16="http://schemas.microsoft.com/office/drawing/2014/main" id="{00A6A3C2-8FDB-4817-94E4-9A6C797F655A}"/>
              </a:ext>
            </a:extLst>
          </p:cNvPr>
          <p:cNvSpPr>
            <a:spLocks noChangeArrowheads="1"/>
          </p:cNvSpPr>
          <p:nvPr/>
        </p:nvSpPr>
        <p:spPr bwMode="auto">
          <a:xfrm>
            <a:off x="571500" y="1524000"/>
            <a:ext cx="3238500" cy="320675"/>
          </a:xfrm>
          <a:prstGeom prst="rect">
            <a:avLst/>
          </a:prstGeom>
          <a:solidFill>
            <a:schemeClr val="bg1"/>
          </a:solidFill>
          <a:ln w="9525" algn="ctr">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buClr>
                <a:schemeClr val="folHlink"/>
              </a:buClr>
              <a:buSzPct val="90000"/>
              <a:buFont typeface="Wingdings" panose="05000000000000000000" pitchFamily="2" charset="2"/>
              <a:buNone/>
            </a:pPr>
            <a:r>
              <a:rPr lang="en-US" altLang="en-US" sz="1800" b="1">
                <a:latin typeface="Times New Roman" panose="02020603050405020304" pitchFamily="18" charset="0"/>
              </a:rPr>
              <a:t>reduction (</a:t>
            </a:r>
            <a:r>
              <a:rPr lang="en-US" altLang="en-US" sz="1800" b="1" i="1">
                <a:latin typeface="Times New Roman" panose="02020603050405020304" pitchFamily="18" charset="0"/>
              </a:rPr>
              <a:t>op</a:t>
            </a:r>
            <a:r>
              <a:rPr lang="en-US" altLang="en-US" sz="1800" b="1">
                <a:latin typeface="Times New Roman" panose="02020603050405020304" pitchFamily="18" charset="0"/>
              </a:rPr>
              <a:t> : </a:t>
            </a:r>
            <a:r>
              <a:rPr lang="en-US" altLang="en-US" sz="1800" b="1" i="1">
                <a:latin typeface="Times New Roman" panose="02020603050405020304" pitchFamily="18" charset="0"/>
              </a:rPr>
              <a:t>list</a:t>
            </a:r>
            <a:r>
              <a:rPr lang="en-US" altLang="en-US" sz="1800" b="1">
                <a:latin typeface="Times New Roman" panose="02020603050405020304" pitchFamily="18" charset="0"/>
              </a:rPr>
              <a:t>)</a:t>
            </a:r>
          </a:p>
        </p:txBody>
      </p:sp>
      <p:sp>
        <p:nvSpPr>
          <p:cNvPr id="139271" name="Rectangle 5">
            <a:extLst>
              <a:ext uri="{FF2B5EF4-FFF2-40B4-BE49-F238E27FC236}">
                <a16:creationId xmlns:a16="http://schemas.microsoft.com/office/drawing/2014/main" id="{E8410009-2A0A-4843-95D9-5F613F4AF2B7}"/>
              </a:ext>
            </a:extLst>
          </p:cNvPr>
          <p:cNvSpPr>
            <a:spLocks noChangeArrowheads="1"/>
          </p:cNvSpPr>
          <p:nvPr/>
        </p:nvSpPr>
        <p:spPr bwMode="auto">
          <a:xfrm>
            <a:off x="587976" y="4267200"/>
            <a:ext cx="7162800" cy="111760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The operation must be an associative operation.  Different operations are defined for C and Fortran, depending on what intrinsics are available in the language.</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The private copies of the list variables will be initialized with a value that depends on the operation.  (Initial values are shown in two slides.)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Slide Number Placeholder 5">
            <a:extLst>
              <a:ext uri="{FF2B5EF4-FFF2-40B4-BE49-F238E27FC236}">
                <a16:creationId xmlns:a16="http://schemas.microsoft.com/office/drawing/2014/main" id="{1A8C2DD4-FEB1-4C4D-B917-677A18231785}"/>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E429A7A-8667-4581-83A6-66B09CB8A4B5}" type="slidenum">
              <a:rPr lang="en-US" altLang="en-US" sz="1000"/>
              <a:pPr>
                <a:spcBef>
                  <a:spcPct val="0"/>
                </a:spcBef>
                <a:buFontTx/>
                <a:buNone/>
              </a:pPr>
              <a:t>58</a:t>
            </a:fld>
            <a:endParaRPr lang="en-US" altLang="en-US" sz="1000"/>
          </a:p>
        </p:txBody>
      </p:sp>
      <p:sp>
        <p:nvSpPr>
          <p:cNvPr id="141316" name="Rectangle 2">
            <a:extLst>
              <a:ext uri="{FF2B5EF4-FFF2-40B4-BE49-F238E27FC236}">
                <a16:creationId xmlns:a16="http://schemas.microsoft.com/office/drawing/2014/main" id="{F2773B73-143E-4638-AEB6-5E3DA5E385D5}"/>
              </a:ext>
            </a:extLst>
          </p:cNvPr>
          <p:cNvSpPr>
            <a:spLocks noGrp="1" noChangeArrowheads="1"/>
          </p:cNvSpPr>
          <p:nvPr>
            <p:ph type="title" idx="4294967295"/>
          </p:nvPr>
        </p:nvSpPr>
        <p:spPr>
          <a:xfrm>
            <a:off x="2133600" y="503237"/>
            <a:ext cx="4876800" cy="487363"/>
          </a:xfrm>
        </p:spPr>
        <p:txBody>
          <a:bodyPr/>
          <a:lstStyle/>
          <a:p>
            <a:pPr eaLnBrk="1" hangingPunct="1"/>
            <a:r>
              <a:rPr lang="en-US" altLang="en-US" sz="2700" b="1" dirty="0"/>
              <a:t>Reduction Example</a:t>
            </a:r>
          </a:p>
        </p:txBody>
      </p:sp>
      <p:sp>
        <p:nvSpPr>
          <p:cNvPr id="141317" name="Rectangle 3">
            <a:extLst>
              <a:ext uri="{FF2B5EF4-FFF2-40B4-BE49-F238E27FC236}">
                <a16:creationId xmlns:a16="http://schemas.microsoft.com/office/drawing/2014/main" id="{7D2C09BF-21B1-4CE4-97B7-5CF677E04B9F}"/>
              </a:ext>
            </a:extLst>
          </p:cNvPr>
          <p:cNvSpPr>
            <a:spLocks noGrp="1" noChangeArrowheads="1"/>
          </p:cNvSpPr>
          <p:nvPr>
            <p:ph type="body" idx="4294967295"/>
          </p:nvPr>
        </p:nvSpPr>
        <p:spPr>
          <a:xfrm>
            <a:off x="5715000" y="1295400"/>
            <a:ext cx="3429000" cy="1600200"/>
          </a:xfrm>
        </p:spPr>
        <p:txBody>
          <a:bodyPr/>
          <a:lstStyle/>
          <a:p>
            <a:pPr marL="231775" indent="-231775" eaLnBrk="1" hangingPunct="1">
              <a:buClr>
                <a:srgbClr val="003399"/>
              </a:buClr>
              <a:buSzPct val="80000"/>
              <a:buFont typeface="Wingdings" panose="05000000000000000000" pitchFamily="2" charset="2"/>
              <a:buChar char="q"/>
            </a:pPr>
            <a:r>
              <a:rPr lang="en-US" altLang="en-US" sz="2000">
                <a:latin typeface="Times New Roman" panose="02020603050405020304" pitchFamily="18" charset="0"/>
              </a:rPr>
              <a:t>Local copy of </a:t>
            </a:r>
            <a:r>
              <a:rPr lang="en-US" altLang="en-US" sz="2000" i="1">
                <a:latin typeface="Times New Roman" panose="02020603050405020304" pitchFamily="18" charset="0"/>
              </a:rPr>
              <a:t>sum</a:t>
            </a:r>
            <a:r>
              <a:rPr lang="en-US" altLang="en-US" sz="2000">
                <a:latin typeface="Times New Roman" panose="02020603050405020304" pitchFamily="18" charset="0"/>
              </a:rPr>
              <a:t> for each thread</a:t>
            </a:r>
          </a:p>
          <a:p>
            <a:pPr marL="231775" indent="-231775" eaLnBrk="1" hangingPunct="1">
              <a:buClr>
                <a:srgbClr val="003399"/>
              </a:buClr>
              <a:buSzPct val="80000"/>
              <a:buFont typeface="Wingdings" panose="05000000000000000000" pitchFamily="2" charset="2"/>
              <a:buChar char="q"/>
            </a:pPr>
            <a:r>
              <a:rPr lang="en-US" altLang="en-US" sz="2000">
                <a:latin typeface="Times New Roman" panose="02020603050405020304" pitchFamily="18" charset="0"/>
              </a:rPr>
              <a:t>All local copies of </a:t>
            </a:r>
            <a:r>
              <a:rPr lang="en-US" altLang="en-US" sz="2000" i="1">
                <a:latin typeface="Times New Roman" panose="02020603050405020304" pitchFamily="18" charset="0"/>
              </a:rPr>
              <a:t>sum</a:t>
            </a:r>
            <a:r>
              <a:rPr lang="en-US" altLang="en-US" sz="2000">
                <a:latin typeface="Times New Roman" panose="02020603050405020304" pitchFamily="18" charset="0"/>
              </a:rPr>
              <a:t> added together and stored in “global” variable</a:t>
            </a:r>
          </a:p>
        </p:txBody>
      </p:sp>
      <p:sp>
        <p:nvSpPr>
          <p:cNvPr id="141318" name="Text Box 4">
            <a:extLst>
              <a:ext uri="{FF2B5EF4-FFF2-40B4-BE49-F238E27FC236}">
                <a16:creationId xmlns:a16="http://schemas.microsoft.com/office/drawing/2014/main" id="{67F45494-7822-4F36-8B9E-51BD8602021C}"/>
              </a:ext>
            </a:extLst>
          </p:cNvPr>
          <p:cNvSpPr txBox="1">
            <a:spLocks noChangeArrowheads="1"/>
          </p:cNvSpPr>
          <p:nvPr/>
        </p:nvSpPr>
        <p:spPr bwMode="auto">
          <a:xfrm>
            <a:off x="609600" y="1395413"/>
            <a:ext cx="4648200" cy="1119187"/>
          </a:xfrm>
          <a:prstGeom prst="rect">
            <a:avLst/>
          </a:prstGeom>
          <a:solidFill>
            <a:schemeClr val="bg1"/>
          </a:solidFill>
          <a:ln w="12700">
            <a:solidFill>
              <a:schemeClr val="tx1"/>
            </a:solidFill>
            <a:miter lim="800000"/>
            <a:headEnd type="none" w="sm" len="sm"/>
            <a:tailEnd type="none" w="sm" len="sm"/>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10000"/>
              </a:spcBef>
              <a:buClr>
                <a:schemeClr val="tx2"/>
              </a:buClr>
              <a:buFont typeface="Wingdings" panose="05000000000000000000" pitchFamily="2" charset="2"/>
              <a:buNone/>
            </a:pPr>
            <a:r>
              <a:rPr lang="en-US" altLang="en-US" sz="1800" b="1">
                <a:latin typeface="Times New Roman" panose="02020603050405020304" pitchFamily="18" charset="0"/>
              </a:rPr>
              <a:t>#pragma omp parallel for </a:t>
            </a:r>
            <a:r>
              <a:rPr lang="en-US" altLang="en-US" sz="1800" b="1">
                <a:solidFill>
                  <a:schemeClr val="tx2"/>
                </a:solidFill>
                <a:latin typeface="Times New Roman" panose="02020603050405020304" pitchFamily="18" charset="0"/>
              </a:rPr>
              <a:t>reduction(+:sum)</a:t>
            </a:r>
          </a:p>
          <a:p>
            <a:pPr>
              <a:lnSpc>
                <a:spcPct val="85000"/>
              </a:lnSpc>
              <a:spcBef>
                <a:spcPct val="10000"/>
              </a:spcBef>
              <a:buClr>
                <a:schemeClr val="tx2"/>
              </a:buClr>
              <a:buFont typeface="Wingdings" panose="05000000000000000000" pitchFamily="2" charset="2"/>
              <a:buNone/>
            </a:pPr>
            <a:r>
              <a:rPr lang="en-US" altLang="en-US" sz="1800" b="1">
                <a:latin typeface="Times New Roman" panose="02020603050405020304" pitchFamily="18" charset="0"/>
              </a:rPr>
              <a:t>   for(i=0; i&lt;N; i++) {</a:t>
            </a:r>
          </a:p>
          <a:p>
            <a:pPr>
              <a:lnSpc>
                <a:spcPct val="85000"/>
              </a:lnSpc>
              <a:spcBef>
                <a:spcPct val="10000"/>
              </a:spcBef>
              <a:buClr>
                <a:schemeClr val="tx2"/>
              </a:buClr>
              <a:buFont typeface="Wingdings" panose="05000000000000000000" pitchFamily="2" charset="2"/>
              <a:buNone/>
            </a:pPr>
            <a:r>
              <a:rPr lang="en-US" altLang="en-US" sz="1800" b="1">
                <a:latin typeface="Times New Roman" panose="02020603050405020304" pitchFamily="18" charset="0"/>
              </a:rPr>
              <a:t>     </a:t>
            </a:r>
            <a:r>
              <a:rPr lang="en-US" altLang="en-US" sz="1800" b="1">
                <a:solidFill>
                  <a:schemeClr val="tx2"/>
                </a:solidFill>
                <a:latin typeface="Times New Roman" panose="02020603050405020304" pitchFamily="18" charset="0"/>
              </a:rPr>
              <a:t>sum</a:t>
            </a:r>
            <a:r>
              <a:rPr lang="en-US" altLang="en-US" sz="1800" b="1">
                <a:latin typeface="Times New Roman" panose="02020603050405020304" pitchFamily="18" charset="0"/>
              </a:rPr>
              <a:t> += a[i] * b[i];</a:t>
            </a:r>
          </a:p>
          <a:p>
            <a:pPr>
              <a:lnSpc>
                <a:spcPct val="85000"/>
              </a:lnSpc>
              <a:spcBef>
                <a:spcPct val="10000"/>
              </a:spcBef>
              <a:buClr>
                <a:schemeClr val="tx2"/>
              </a:buClr>
              <a:buFont typeface="Wingdings" panose="05000000000000000000" pitchFamily="2" charset="2"/>
              <a:buNone/>
            </a:pPr>
            <a:r>
              <a:rPr lang="en-US" altLang="en-US" sz="1800" b="1">
                <a:latin typeface="Times New Roman" panose="02020603050405020304" pitchFamily="18" charset="0"/>
              </a:rPr>
              <a:t>   }</a:t>
            </a:r>
          </a:p>
        </p:txBody>
      </p:sp>
      <p:sp>
        <p:nvSpPr>
          <p:cNvPr id="141319" name="Rectangle 5">
            <a:extLst>
              <a:ext uri="{FF2B5EF4-FFF2-40B4-BE49-F238E27FC236}">
                <a16:creationId xmlns:a16="http://schemas.microsoft.com/office/drawing/2014/main" id="{D3DF6BE3-C54A-4080-980A-6EAF5815577F}"/>
              </a:ext>
            </a:extLst>
          </p:cNvPr>
          <p:cNvSpPr>
            <a:spLocks noChangeArrowheads="1"/>
          </p:cNvSpPr>
          <p:nvPr/>
        </p:nvSpPr>
        <p:spPr bwMode="auto">
          <a:xfrm>
            <a:off x="457200" y="3505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buClr>
                <a:srgbClr val="003399"/>
              </a:buClr>
              <a:buSzPct val="80000"/>
              <a:buFont typeface="Wingdings" panose="05000000000000000000" pitchFamily="2" charset="2"/>
              <a:buChar char="q"/>
            </a:pPr>
            <a:r>
              <a:rPr lang="en-US" altLang="en-US" sz="1800">
                <a:latin typeface="Times New Roman" panose="02020603050405020304" pitchFamily="18" charset="0"/>
              </a:rPr>
              <a:t>A range of associative and commutative operators can be used with reduction</a:t>
            </a:r>
          </a:p>
          <a:p>
            <a:pPr eaLnBrk="1" hangingPunct="1">
              <a:lnSpc>
                <a:spcPct val="85000"/>
              </a:lnSpc>
              <a:buClr>
                <a:srgbClr val="003399"/>
              </a:buClr>
              <a:buSzPct val="80000"/>
              <a:buFont typeface="Wingdings" panose="05000000000000000000" pitchFamily="2" charset="2"/>
              <a:buChar char="q"/>
            </a:pPr>
            <a:r>
              <a:rPr lang="en-US" altLang="en-US" sz="1800">
                <a:latin typeface="Times New Roman" panose="02020603050405020304" pitchFamily="18" charset="0"/>
              </a:rPr>
              <a:t>Initial values are the ones that make sense</a:t>
            </a:r>
          </a:p>
        </p:txBody>
      </p:sp>
      <p:sp>
        <p:nvSpPr>
          <p:cNvPr id="141320" name="Rectangle 6">
            <a:extLst>
              <a:ext uri="{FF2B5EF4-FFF2-40B4-BE49-F238E27FC236}">
                <a16:creationId xmlns:a16="http://schemas.microsoft.com/office/drawing/2014/main" id="{6D38E94E-A610-4F32-8131-2642A8B5E8A1}"/>
              </a:ext>
            </a:extLst>
          </p:cNvPr>
          <p:cNvSpPr>
            <a:spLocks noChangeArrowheads="1"/>
          </p:cNvSpPr>
          <p:nvPr/>
        </p:nvSpPr>
        <p:spPr bwMode="auto">
          <a:xfrm>
            <a:off x="457200" y="3017838"/>
            <a:ext cx="4038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chemeClr val="tx2"/>
                </a:solidFill>
                <a:latin typeface="Times New Roman" panose="02020603050405020304" pitchFamily="18" charset="0"/>
              </a:rPr>
              <a:t>C/C++ Reduction Operations</a:t>
            </a:r>
          </a:p>
        </p:txBody>
      </p:sp>
      <p:graphicFrame>
        <p:nvGraphicFramePr>
          <p:cNvPr id="343096" name="Group 56">
            <a:extLst>
              <a:ext uri="{FF2B5EF4-FFF2-40B4-BE49-F238E27FC236}">
                <a16:creationId xmlns:a16="http://schemas.microsoft.com/office/drawing/2014/main" id="{7D29E6A5-F07C-4F07-890E-C47BBFFA6CFB}"/>
              </a:ext>
            </a:extLst>
          </p:cNvPr>
          <p:cNvGraphicFramePr>
            <a:graphicFrameLocks noGrp="1"/>
          </p:cNvGraphicFramePr>
          <p:nvPr>
            <p:extLst>
              <p:ext uri="{D42A27DB-BD31-4B8C-83A1-F6EECF244321}">
                <p14:modId xmlns:p14="http://schemas.microsoft.com/office/powerpoint/2010/main" val="2800219198"/>
              </p:ext>
            </p:extLst>
          </p:nvPr>
        </p:nvGraphicFramePr>
        <p:xfrm>
          <a:off x="827088" y="4191000"/>
          <a:ext cx="3003550" cy="2482851"/>
        </p:xfrm>
        <a:graphic>
          <a:graphicData uri="http://schemas.openxmlformats.org/drawingml/2006/table">
            <a:tbl>
              <a:tblPr/>
              <a:tblGrid>
                <a:gridCol w="1230312">
                  <a:extLst>
                    <a:ext uri="{9D8B030D-6E8A-4147-A177-3AD203B41FA5}">
                      <a16:colId xmlns:a16="http://schemas.microsoft.com/office/drawing/2014/main" val="20000"/>
                    </a:ext>
                  </a:extLst>
                </a:gridCol>
                <a:gridCol w="1773238">
                  <a:extLst>
                    <a:ext uri="{9D8B030D-6E8A-4147-A177-3AD203B41FA5}">
                      <a16:colId xmlns:a16="http://schemas.microsoft.com/office/drawing/2014/main" val="20001"/>
                    </a:ext>
                  </a:extLst>
                </a:gridCol>
              </a:tblGrid>
              <a:tr h="7012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Operator</a:t>
                      </a:r>
                    </a:p>
                  </a:txBody>
                  <a:tcPr marT="45732" marB="45732"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Initial Value</a:t>
                      </a:r>
                    </a:p>
                  </a:txBody>
                  <a:tcPr marT="45732" marB="45732"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extLst>
                  <a:ext uri="{0D108BD9-81ED-4DB2-BD59-A6C34878D82A}">
                    <a16:rowId xmlns:a16="http://schemas.microsoft.com/office/drawing/2014/main" val="10000"/>
                  </a:ext>
                </a:extLst>
              </a:tr>
              <a:tr h="4462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t>
                      </a:r>
                    </a:p>
                  </a:txBody>
                  <a:tcPr marT="45732" marB="45732"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0</a:t>
                      </a:r>
                    </a:p>
                  </a:txBody>
                  <a:tcPr marT="45732" marB="45732"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4446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t>
                      </a:r>
                    </a:p>
                  </a:txBody>
                  <a:tcPr marT="45732" marB="45732"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1</a:t>
                      </a:r>
                    </a:p>
                  </a:txBody>
                  <a:tcPr marT="45732" marB="45732"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4462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t>
                      </a:r>
                    </a:p>
                  </a:txBody>
                  <a:tcPr marT="45732" marB="45732"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0</a:t>
                      </a:r>
                    </a:p>
                  </a:txBody>
                  <a:tcPr marT="45732" marB="45732"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4446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t>
                      </a:r>
                    </a:p>
                  </a:txBody>
                  <a:tcPr marT="45732" marB="45732"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rPr>
                        <a:t>0</a:t>
                      </a:r>
                    </a:p>
                  </a:txBody>
                  <a:tcPr marT="45732" marB="45732"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343097" name="Group 57">
            <a:extLst>
              <a:ext uri="{FF2B5EF4-FFF2-40B4-BE49-F238E27FC236}">
                <a16:creationId xmlns:a16="http://schemas.microsoft.com/office/drawing/2014/main" id="{940AB877-64BF-4DD1-AADD-084342F43C5F}"/>
              </a:ext>
            </a:extLst>
          </p:cNvPr>
          <p:cNvGraphicFramePr>
            <a:graphicFrameLocks noGrp="1"/>
          </p:cNvGraphicFramePr>
          <p:nvPr>
            <p:extLst>
              <p:ext uri="{D42A27DB-BD31-4B8C-83A1-F6EECF244321}">
                <p14:modId xmlns:p14="http://schemas.microsoft.com/office/powerpoint/2010/main" val="1875248128"/>
              </p:ext>
            </p:extLst>
          </p:nvPr>
        </p:nvGraphicFramePr>
        <p:xfrm>
          <a:off x="4495800" y="4191000"/>
          <a:ext cx="3003550" cy="2503489"/>
        </p:xfrm>
        <a:graphic>
          <a:graphicData uri="http://schemas.openxmlformats.org/drawingml/2006/table">
            <a:tbl>
              <a:tblPr/>
              <a:tblGrid>
                <a:gridCol w="1219200">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tblGrid>
              <a:tr h="701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Operator</a:t>
                      </a:r>
                    </a:p>
                  </a:txBody>
                  <a:tcPr marT="45711" marB="45711"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rPr>
                        <a:t>Initial Value</a:t>
                      </a:r>
                    </a:p>
                  </a:txBody>
                  <a:tcPr marT="45711" marB="45711"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extLst>
                  <a:ext uri="{0D108BD9-81ED-4DB2-BD59-A6C34878D82A}">
                    <a16:rowId xmlns:a16="http://schemas.microsoft.com/office/drawing/2014/main" val="10000"/>
                  </a:ext>
                </a:extLst>
              </a:tr>
              <a:tr h="4698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&amp;</a:t>
                      </a:r>
                    </a:p>
                  </a:txBody>
                  <a:tcPr marT="45711" marB="45711"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~0</a:t>
                      </a:r>
                    </a:p>
                  </a:txBody>
                  <a:tcPr marT="45711" marB="45711"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4682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t>
                      </a:r>
                    </a:p>
                  </a:txBody>
                  <a:tcPr marT="45711" marB="45711"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0</a:t>
                      </a:r>
                    </a:p>
                  </a:txBody>
                  <a:tcPr marT="45711" marB="45711"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4682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&amp;&amp;</a:t>
                      </a:r>
                    </a:p>
                  </a:txBody>
                  <a:tcPr marT="45711" marB="45711"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1</a:t>
                      </a:r>
                    </a:p>
                  </a:txBody>
                  <a:tcPr marT="45711" marB="45711"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3962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a:t>
                      </a:r>
                    </a:p>
                  </a:txBody>
                  <a:tcPr marT="45711" marB="45711"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rPr>
                        <a:t>0</a:t>
                      </a:r>
                    </a:p>
                  </a:txBody>
                  <a:tcPr marT="45711" marB="45711"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Slide Number Placeholder 5">
            <a:extLst>
              <a:ext uri="{FF2B5EF4-FFF2-40B4-BE49-F238E27FC236}">
                <a16:creationId xmlns:a16="http://schemas.microsoft.com/office/drawing/2014/main" id="{A85AE5DF-6372-474D-B153-90259556AE98}"/>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B192420-EEC7-4BD6-BEF6-574F6F907096}" type="slidenum">
              <a:rPr lang="en-US" altLang="en-US" sz="1000"/>
              <a:pPr>
                <a:spcBef>
                  <a:spcPct val="0"/>
                </a:spcBef>
                <a:buFontTx/>
                <a:buNone/>
              </a:pPr>
              <a:t>59</a:t>
            </a:fld>
            <a:endParaRPr lang="en-US" altLang="en-US" sz="1000"/>
          </a:p>
        </p:txBody>
      </p:sp>
      <p:sp>
        <p:nvSpPr>
          <p:cNvPr id="143367" name="Rectangle 5">
            <a:extLst>
              <a:ext uri="{FF2B5EF4-FFF2-40B4-BE49-F238E27FC236}">
                <a16:creationId xmlns:a16="http://schemas.microsoft.com/office/drawing/2014/main" id="{F524E104-C22D-4D99-A4D9-1F874F9B014E}"/>
              </a:ext>
            </a:extLst>
          </p:cNvPr>
          <p:cNvSpPr>
            <a:spLocks noGrp="1" noChangeArrowheads="1"/>
          </p:cNvSpPr>
          <p:nvPr>
            <p:ph type="title" idx="4294967295"/>
          </p:nvPr>
        </p:nvSpPr>
        <p:spPr>
          <a:xfrm>
            <a:off x="685800" y="609966"/>
            <a:ext cx="8001000" cy="792162"/>
          </a:xfrm>
        </p:spPr>
        <p:txBody>
          <a:bodyPr/>
          <a:lstStyle/>
          <a:p>
            <a:pPr eaLnBrk="1" hangingPunct="1"/>
            <a:r>
              <a:rPr lang="en-US" altLang="en-US" sz="2700" b="1" dirty="0"/>
              <a:t>Assigning Iterations - three main scheduling clauses for work-sharing loop construct</a:t>
            </a:r>
          </a:p>
        </p:txBody>
      </p:sp>
      <p:sp>
        <p:nvSpPr>
          <p:cNvPr id="351238" name="Rectangle 6">
            <a:extLst>
              <a:ext uri="{FF2B5EF4-FFF2-40B4-BE49-F238E27FC236}">
                <a16:creationId xmlns:a16="http://schemas.microsoft.com/office/drawing/2014/main" id="{8B43AF5C-E246-4B78-ABFE-05981EED4910}"/>
              </a:ext>
            </a:extLst>
          </p:cNvPr>
          <p:cNvSpPr>
            <a:spLocks noGrp="1" noChangeArrowheads="1"/>
          </p:cNvSpPr>
          <p:nvPr>
            <p:ph type="body" idx="4294967295"/>
          </p:nvPr>
        </p:nvSpPr>
        <p:spPr>
          <a:xfrm>
            <a:off x="0" y="1600200"/>
            <a:ext cx="6942138" cy="4191000"/>
          </a:xfrm>
        </p:spPr>
        <p:txBody>
          <a:bodyPr/>
          <a:lstStyle/>
          <a:p>
            <a:pPr marL="0" indent="0" eaLnBrk="1" hangingPunct="1">
              <a:lnSpc>
                <a:spcPct val="85000"/>
              </a:lnSpc>
              <a:buFontTx/>
              <a:buNone/>
            </a:pPr>
            <a:r>
              <a:rPr lang="en-US" altLang="en-US" sz="2000" dirty="0">
                <a:latin typeface="Times New Roman" panose="02020603050405020304" pitchFamily="18" charset="0"/>
              </a:rPr>
              <a:t>The schedule clause</a:t>
            </a:r>
            <a:r>
              <a:rPr lang="en-US" altLang="en-US" sz="2000" dirty="0">
                <a:solidFill>
                  <a:srgbClr val="FFFF66"/>
                </a:solidFill>
                <a:latin typeface="Times New Roman" panose="02020603050405020304" pitchFamily="18" charset="0"/>
              </a:rPr>
              <a:t> </a:t>
            </a:r>
            <a:r>
              <a:rPr lang="en-US" altLang="en-US" sz="2000" dirty="0">
                <a:latin typeface="Times New Roman" panose="02020603050405020304" pitchFamily="18" charset="0"/>
              </a:rPr>
              <a:t>affects how loop iterations are mapped onto threads</a:t>
            </a:r>
          </a:p>
          <a:p>
            <a:pPr marL="0" indent="0" eaLnBrk="1" hangingPunct="1">
              <a:lnSpc>
                <a:spcPct val="85000"/>
              </a:lnSpc>
            </a:pPr>
            <a:endParaRPr lang="en-US" altLang="en-US" sz="2000" dirty="0">
              <a:latin typeface="Times New Roman" panose="02020603050405020304" pitchFamily="18" charset="0"/>
            </a:endParaRPr>
          </a:p>
          <a:p>
            <a:pPr marL="0" indent="0" eaLnBrk="1" hangingPunct="1">
              <a:lnSpc>
                <a:spcPct val="85000"/>
              </a:lnSpc>
            </a:pPr>
            <a:endParaRPr lang="en-US" altLang="en-US" sz="2000" dirty="0">
              <a:latin typeface="Times New Roman" panose="02020603050405020304" pitchFamily="18" charset="0"/>
            </a:endParaRP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Blocks of iterations of size “chunk” to threads</a:t>
            </a: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Round robin distribution</a:t>
            </a:r>
          </a:p>
          <a:p>
            <a:pPr marL="571500" lvl="2" indent="-323850" eaLnBrk="1" hangingPunct="1">
              <a:lnSpc>
                <a:spcPct val="85000"/>
              </a:lnSpc>
              <a:buClr>
                <a:srgbClr val="003399"/>
              </a:buClr>
              <a:buSzPct val="80000"/>
              <a:buFont typeface="Wingdings" panose="05000000000000000000" pitchFamily="2" charset="2"/>
              <a:buChar char="q"/>
            </a:pPr>
            <a:endParaRPr lang="en-US" altLang="en-US" sz="1700" dirty="0">
              <a:latin typeface="Times New Roman" panose="02020603050405020304" pitchFamily="18" charset="0"/>
            </a:endParaRPr>
          </a:p>
          <a:p>
            <a:pPr marL="571500" lvl="2" indent="-323850" eaLnBrk="1" hangingPunct="1">
              <a:lnSpc>
                <a:spcPct val="85000"/>
              </a:lnSpc>
              <a:buClr>
                <a:srgbClr val="003399"/>
              </a:buClr>
              <a:buSzPct val="80000"/>
              <a:buFont typeface="Wingdings" panose="05000000000000000000" pitchFamily="2" charset="2"/>
              <a:buChar char="q"/>
            </a:pPr>
            <a:endParaRPr lang="en-US" altLang="en-US" sz="1700" dirty="0">
              <a:latin typeface="Times New Roman" panose="02020603050405020304" pitchFamily="18" charset="0"/>
            </a:endParaRP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Threads grab “chunk” iterations </a:t>
            </a: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When done with iterations, thread requests next set</a:t>
            </a:r>
          </a:p>
          <a:p>
            <a:pPr marL="571500" lvl="2" indent="-323850" eaLnBrk="1" hangingPunct="1">
              <a:lnSpc>
                <a:spcPct val="85000"/>
              </a:lnSpc>
              <a:buClr>
                <a:srgbClr val="003399"/>
              </a:buClr>
              <a:buSzPct val="80000"/>
              <a:buFont typeface="Wingdings" panose="05000000000000000000" pitchFamily="2" charset="2"/>
              <a:buChar char="q"/>
            </a:pPr>
            <a:endParaRPr lang="en-US" altLang="en-US" sz="1700" dirty="0">
              <a:latin typeface="Times New Roman" panose="02020603050405020304" pitchFamily="18" charset="0"/>
            </a:endParaRPr>
          </a:p>
          <a:p>
            <a:pPr marL="571500" lvl="2" indent="-323850" eaLnBrk="1" hangingPunct="1">
              <a:lnSpc>
                <a:spcPct val="85000"/>
              </a:lnSpc>
              <a:buClr>
                <a:srgbClr val="003399"/>
              </a:buClr>
              <a:buSzPct val="80000"/>
              <a:buFont typeface="Wingdings" panose="05000000000000000000" pitchFamily="2" charset="2"/>
              <a:buChar char="q"/>
            </a:pPr>
            <a:endParaRPr lang="en-US" altLang="en-US" sz="1700" dirty="0">
              <a:latin typeface="Times New Roman" panose="02020603050405020304" pitchFamily="18" charset="0"/>
            </a:endParaRP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Dynamic schedule starting with large block </a:t>
            </a:r>
          </a:p>
          <a:p>
            <a:pPr marL="571500" lvl="2" indent="-323850" eaLnBrk="1" hangingPunct="1">
              <a:lnSpc>
                <a:spcPct val="85000"/>
              </a:lnSpc>
              <a:buClr>
                <a:srgbClr val="003399"/>
              </a:buClr>
              <a:buSzPct val="80000"/>
              <a:buFont typeface="Wingdings" panose="05000000000000000000" pitchFamily="2" charset="2"/>
              <a:buChar char="q"/>
            </a:pPr>
            <a:r>
              <a:rPr lang="en-US" altLang="en-US" sz="1700" dirty="0">
                <a:latin typeface="Times New Roman" panose="02020603050405020304" pitchFamily="18" charset="0"/>
              </a:rPr>
              <a:t>Size of the blocks shrink; no smaller than “chunk”</a:t>
            </a:r>
          </a:p>
        </p:txBody>
      </p:sp>
      <p:sp>
        <p:nvSpPr>
          <p:cNvPr id="351234" name="Rectangle 2">
            <a:extLst>
              <a:ext uri="{FF2B5EF4-FFF2-40B4-BE49-F238E27FC236}">
                <a16:creationId xmlns:a16="http://schemas.microsoft.com/office/drawing/2014/main" id="{E9C03784-CF43-409B-BA91-BD87F072FF88}"/>
              </a:ext>
            </a:extLst>
          </p:cNvPr>
          <p:cNvSpPr>
            <a:spLocks noChangeArrowheads="1"/>
          </p:cNvSpPr>
          <p:nvPr/>
        </p:nvSpPr>
        <p:spPr bwMode="auto">
          <a:xfrm>
            <a:off x="914400" y="4694238"/>
            <a:ext cx="3589338" cy="334962"/>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85000"/>
              </a:lnSpc>
              <a:buClr>
                <a:schemeClr val="accent1"/>
              </a:buClr>
              <a:buSzPct val="75000"/>
              <a:buFont typeface="Wingdings" panose="05000000000000000000" pitchFamily="2" charset="2"/>
              <a:buNone/>
            </a:pPr>
            <a:r>
              <a:rPr lang="en-US" altLang="en-US" sz="1800" b="1">
                <a:latin typeface="Times New Roman" panose="02020603050405020304" pitchFamily="18" charset="0"/>
              </a:rPr>
              <a:t>schedule(guided[,chunk])</a:t>
            </a:r>
          </a:p>
        </p:txBody>
      </p:sp>
      <p:sp>
        <p:nvSpPr>
          <p:cNvPr id="351235" name="Rectangle 3">
            <a:extLst>
              <a:ext uri="{FF2B5EF4-FFF2-40B4-BE49-F238E27FC236}">
                <a16:creationId xmlns:a16="http://schemas.microsoft.com/office/drawing/2014/main" id="{AA912F26-3C18-42AD-9120-07B1D5290D09}"/>
              </a:ext>
            </a:extLst>
          </p:cNvPr>
          <p:cNvSpPr>
            <a:spLocks noChangeArrowheads="1"/>
          </p:cNvSpPr>
          <p:nvPr/>
        </p:nvSpPr>
        <p:spPr bwMode="auto">
          <a:xfrm>
            <a:off x="906463" y="3551238"/>
            <a:ext cx="3665537" cy="334962"/>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85000"/>
              </a:lnSpc>
              <a:buClr>
                <a:schemeClr val="accent1"/>
              </a:buClr>
              <a:buSzPct val="75000"/>
              <a:buFont typeface="Wingdings" panose="05000000000000000000" pitchFamily="2" charset="2"/>
              <a:buNone/>
            </a:pPr>
            <a:r>
              <a:rPr lang="en-US" altLang="en-US" sz="1800" b="1">
                <a:latin typeface="Times New Roman" panose="02020603050405020304" pitchFamily="18" charset="0"/>
              </a:rPr>
              <a:t>schedule(dynamic[,chunk])</a:t>
            </a:r>
          </a:p>
        </p:txBody>
      </p:sp>
      <p:sp>
        <p:nvSpPr>
          <p:cNvPr id="351236" name="Rectangle 4">
            <a:extLst>
              <a:ext uri="{FF2B5EF4-FFF2-40B4-BE49-F238E27FC236}">
                <a16:creationId xmlns:a16="http://schemas.microsoft.com/office/drawing/2014/main" id="{D6A1752D-D391-4C4E-8F13-588680082EBC}"/>
              </a:ext>
            </a:extLst>
          </p:cNvPr>
          <p:cNvSpPr>
            <a:spLocks noChangeArrowheads="1"/>
          </p:cNvSpPr>
          <p:nvPr/>
        </p:nvSpPr>
        <p:spPr bwMode="auto">
          <a:xfrm>
            <a:off x="914400" y="2286000"/>
            <a:ext cx="3657600" cy="334963"/>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85000"/>
              </a:lnSpc>
              <a:buClr>
                <a:schemeClr val="accent1"/>
              </a:buClr>
              <a:buSzPct val="75000"/>
              <a:buFont typeface="Wingdings" panose="05000000000000000000" pitchFamily="2" charset="2"/>
              <a:buNone/>
            </a:pPr>
            <a:r>
              <a:rPr lang="en-US" altLang="en-US" sz="1800" b="1">
                <a:latin typeface="Times New Roman" panose="02020603050405020304" pitchFamily="18" charset="0"/>
              </a:rPr>
              <a:t>schedule(static [,chunk])</a:t>
            </a:r>
          </a:p>
        </p:txBody>
      </p:sp>
      <p:sp>
        <p:nvSpPr>
          <p:cNvPr id="143369" name="Rectangle 7">
            <a:extLst>
              <a:ext uri="{FF2B5EF4-FFF2-40B4-BE49-F238E27FC236}">
                <a16:creationId xmlns:a16="http://schemas.microsoft.com/office/drawing/2014/main" id="{C4104B09-E4BB-4828-B6E1-23BF38796238}"/>
              </a:ext>
            </a:extLst>
          </p:cNvPr>
          <p:cNvSpPr>
            <a:spLocks noChangeArrowheads="1"/>
          </p:cNvSpPr>
          <p:nvPr/>
        </p:nvSpPr>
        <p:spPr bwMode="auto">
          <a:xfrm>
            <a:off x="3581400" y="5627688"/>
            <a:ext cx="5105400" cy="97155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3399"/>
              </a:buClr>
              <a:buSzPct val="80000"/>
              <a:buFont typeface="Wingdings" panose="05000000000000000000" pitchFamily="2" charset="2"/>
              <a:buChar char="q"/>
            </a:pPr>
            <a:r>
              <a:rPr lang="en-US" altLang="en-US" sz="1600" b="1" dirty="0">
                <a:latin typeface="Times New Roman" panose="02020603050405020304" pitchFamily="18" charset="0"/>
              </a:rPr>
              <a:t>Default chunk size for static is to divide the set of iterations into one chunk per thread.</a:t>
            </a:r>
          </a:p>
          <a:p>
            <a:pPr eaLnBrk="1" hangingPunct="1">
              <a:lnSpc>
                <a:spcPct val="80000"/>
              </a:lnSpc>
              <a:buClr>
                <a:srgbClr val="003399"/>
              </a:buClr>
              <a:buSzPct val="80000"/>
              <a:buFont typeface="Wingdings" panose="05000000000000000000" pitchFamily="2" charset="2"/>
              <a:buChar char="q"/>
            </a:pPr>
            <a:r>
              <a:rPr lang="en-US" altLang="en-US" sz="1600" b="1" dirty="0">
                <a:latin typeface="Times New Roman" panose="02020603050405020304" pitchFamily="18" charset="0"/>
              </a:rPr>
              <a:t>Default chunk size for dynamic is 1.</a:t>
            </a:r>
          </a:p>
          <a:p>
            <a:pPr eaLnBrk="1" hangingPunct="1">
              <a:lnSpc>
                <a:spcPct val="80000"/>
              </a:lnSpc>
              <a:buClr>
                <a:srgbClr val="003399"/>
              </a:buClr>
              <a:buSzPct val="80000"/>
              <a:buFont typeface="Wingdings" panose="05000000000000000000" pitchFamily="2" charset="2"/>
              <a:buChar char="q"/>
            </a:pPr>
            <a:r>
              <a:rPr lang="en-US" altLang="en-US" sz="1600" b="1" dirty="0">
                <a:latin typeface="Times New Roman" panose="02020603050405020304" pitchFamily="18" charset="0"/>
              </a:rPr>
              <a:t>Default chunk size for guided is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p:cTn id="7" dur="500" fill="hold"/>
                                        <p:tgtEl>
                                          <p:spTgt spid="351236"/>
                                        </p:tgtEl>
                                        <p:attrNameLst>
                                          <p:attrName>ppt_w</p:attrName>
                                        </p:attrNameLst>
                                      </p:cBhvr>
                                      <p:tavLst>
                                        <p:tav tm="0">
                                          <p:val>
                                            <p:fltVal val="0"/>
                                          </p:val>
                                        </p:tav>
                                        <p:tav tm="100000">
                                          <p:val>
                                            <p:strVal val="#ppt_w"/>
                                          </p:val>
                                        </p:tav>
                                      </p:tavLst>
                                    </p:anim>
                                    <p:anim calcmode="lin" valueType="num">
                                      <p:cBhvr>
                                        <p:cTn id="8" dur="500" fill="hold"/>
                                        <p:tgtEl>
                                          <p:spTgt spid="351236"/>
                                        </p:tgtEl>
                                        <p:attrNameLst>
                                          <p:attrName>ppt_h</p:attrName>
                                        </p:attrNameLst>
                                      </p:cBhvr>
                                      <p:tavLst>
                                        <p:tav tm="0">
                                          <p:val>
                                            <p:fltVal val="0"/>
                                          </p:val>
                                        </p:tav>
                                        <p:tav tm="100000">
                                          <p:val>
                                            <p:strVal val="#ppt_h"/>
                                          </p:val>
                                        </p:tav>
                                      </p:tavLst>
                                    </p:anim>
                                    <p:animEffect transition="in" filter="fade">
                                      <p:cBhvr>
                                        <p:cTn id="9" dur="500"/>
                                        <p:tgtEl>
                                          <p:spTgt spid="351236"/>
                                        </p:tgtEl>
                                      </p:cBhvr>
                                    </p:animEffect>
                                  </p:childTnLst>
                                </p:cTn>
                              </p:par>
                              <p:par>
                                <p:cTn id="10" presetID="1" presetClass="entr" presetSubtype="0" fill="hold" grpId="0" nodeType="withEffect">
                                  <p:stCondLst>
                                    <p:cond delay="0"/>
                                  </p:stCondLst>
                                  <p:childTnLst>
                                    <p:set>
                                      <p:cBhvr>
                                        <p:cTn id="11" dur="1" fill="hold">
                                          <p:stCondLst>
                                            <p:cond delay="499"/>
                                          </p:stCondLst>
                                        </p:cTn>
                                        <p:tgtEl>
                                          <p:spTgt spid="351238">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351238">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351235"/>
                                        </p:tgtEl>
                                        <p:attrNameLst>
                                          <p:attrName>style.visibility</p:attrName>
                                        </p:attrNameLst>
                                      </p:cBhvr>
                                      <p:to>
                                        <p:strVal val="visible"/>
                                      </p:to>
                                    </p:set>
                                    <p:anim calcmode="lin" valueType="num">
                                      <p:cBhvr>
                                        <p:cTn id="18" dur="500" fill="hold"/>
                                        <p:tgtEl>
                                          <p:spTgt spid="351235"/>
                                        </p:tgtEl>
                                        <p:attrNameLst>
                                          <p:attrName>ppt_w</p:attrName>
                                        </p:attrNameLst>
                                      </p:cBhvr>
                                      <p:tavLst>
                                        <p:tav tm="0">
                                          <p:val>
                                            <p:fltVal val="0"/>
                                          </p:val>
                                        </p:tav>
                                        <p:tav tm="100000">
                                          <p:val>
                                            <p:strVal val="#ppt_w"/>
                                          </p:val>
                                        </p:tav>
                                      </p:tavLst>
                                    </p:anim>
                                    <p:anim calcmode="lin" valueType="num">
                                      <p:cBhvr>
                                        <p:cTn id="19" dur="500" fill="hold"/>
                                        <p:tgtEl>
                                          <p:spTgt spid="351235"/>
                                        </p:tgtEl>
                                        <p:attrNameLst>
                                          <p:attrName>ppt_h</p:attrName>
                                        </p:attrNameLst>
                                      </p:cBhvr>
                                      <p:tavLst>
                                        <p:tav tm="0">
                                          <p:val>
                                            <p:fltVal val="0"/>
                                          </p:val>
                                        </p:tav>
                                        <p:tav tm="100000">
                                          <p:val>
                                            <p:strVal val="#ppt_h"/>
                                          </p:val>
                                        </p:tav>
                                      </p:tavLst>
                                    </p:anim>
                                    <p:animEffect transition="in" filter="fade">
                                      <p:cBhvr>
                                        <p:cTn id="20" dur="500"/>
                                        <p:tgtEl>
                                          <p:spTgt spid="351235"/>
                                        </p:tgtEl>
                                      </p:cBhvr>
                                    </p:animEffect>
                                  </p:childTnLst>
                                </p:cTn>
                              </p:par>
                              <p:par>
                                <p:cTn id="21" presetID="1" presetClass="entr" presetSubtype="0" fill="hold" grpId="0" nodeType="withEffect">
                                  <p:stCondLst>
                                    <p:cond delay="0"/>
                                  </p:stCondLst>
                                  <p:childTnLst>
                                    <p:set>
                                      <p:cBhvr>
                                        <p:cTn id="22" dur="1" fill="hold">
                                          <p:stCondLst>
                                            <p:cond delay="499"/>
                                          </p:stCondLst>
                                        </p:cTn>
                                        <p:tgtEl>
                                          <p:spTgt spid="3512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51238">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351234"/>
                                        </p:tgtEl>
                                        <p:attrNameLst>
                                          <p:attrName>style.visibility</p:attrName>
                                        </p:attrNameLst>
                                      </p:cBhvr>
                                      <p:to>
                                        <p:strVal val="visible"/>
                                      </p:to>
                                    </p:set>
                                    <p:anim calcmode="lin" valueType="num">
                                      <p:cBhvr>
                                        <p:cTn id="29" dur="500" fill="hold"/>
                                        <p:tgtEl>
                                          <p:spTgt spid="351234"/>
                                        </p:tgtEl>
                                        <p:attrNameLst>
                                          <p:attrName>ppt_w</p:attrName>
                                        </p:attrNameLst>
                                      </p:cBhvr>
                                      <p:tavLst>
                                        <p:tav tm="0">
                                          <p:val>
                                            <p:fltVal val="0"/>
                                          </p:val>
                                        </p:tav>
                                        <p:tav tm="100000">
                                          <p:val>
                                            <p:strVal val="#ppt_w"/>
                                          </p:val>
                                        </p:tav>
                                      </p:tavLst>
                                    </p:anim>
                                    <p:anim calcmode="lin" valueType="num">
                                      <p:cBhvr>
                                        <p:cTn id="30" dur="500" fill="hold"/>
                                        <p:tgtEl>
                                          <p:spTgt spid="351234"/>
                                        </p:tgtEl>
                                        <p:attrNameLst>
                                          <p:attrName>ppt_h</p:attrName>
                                        </p:attrNameLst>
                                      </p:cBhvr>
                                      <p:tavLst>
                                        <p:tav tm="0">
                                          <p:val>
                                            <p:fltVal val="0"/>
                                          </p:val>
                                        </p:tav>
                                        <p:tav tm="100000">
                                          <p:val>
                                            <p:strVal val="#ppt_h"/>
                                          </p:val>
                                        </p:tav>
                                      </p:tavLst>
                                    </p:anim>
                                    <p:animEffect transition="in" filter="fade">
                                      <p:cBhvr>
                                        <p:cTn id="31" dur="500"/>
                                        <p:tgtEl>
                                          <p:spTgt spid="351234"/>
                                        </p:tgtEl>
                                      </p:cBhvr>
                                    </p:animEffect>
                                  </p:childTnLst>
                                </p:cTn>
                              </p:par>
                              <p:par>
                                <p:cTn id="32" presetID="1" presetClass="entr" presetSubtype="0" fill="hold" grpId="0" nodeType="withEffect">
                                  <p:stCondLst>
                                    <p:cond delay="0"/>
                                  </p:stCondLst>
                                  <p:childTnLst>
                                    <p:set>
                                      <p:cBhvr>
                                        <p:cTn id="33" dur="1" fill="hold">
                                          <p:stCondLst>
                                            <p:cond delay="499"/>
                                          </p:stCondLst>
                                        </p:cTn>
                                        <p:tgtEl>
                                          <p:spTgt spid="351238">
                                            <p:txEl>
                                              <p:pRg st="11" end="1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499"/>
                                          </p:stCondLst>
                                        </p:cTn>
                                        <p:tgtEl>
                                          <p:spTgt spid="3512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8" grpId="0" build="p" bldLvl="2" autoUpdateAnimBg="0"/>
      <p:bldP spid="351234" grpId="0" animBg="1"/>
      <p:bldP spid="351235" grpId="0" animBg="1"/>
      <p:bldP spid="3512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3">
            <a:extLst>
              <a:ext uri="{FF2B5EF4-FFF2-40B4-BE49-F238E27FC236}">
                <a16:creationId xmlns:a16="http://schemas.microsoft.com/office/drawing/2014/main" id="{CF687EA7-26A6-413D-86B3-8BABDAD1A8EA}"/>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t>6</a:t>
            </a:fld>
            <a:endParaRPr lang="en-US" altLang="en-US" sz="1000"/>
          </a:p>
        </p:txBody>
      </p:sp>
      <p:sp>
        <p:nvSpPr>
          <p:cNvPr id="17412" name="Text Box 2">
            <a:extLst>
              <a:ext uri="{FF2B5EF4-FFF2-40B4-BE49-F238E27FC236}">
                <a16:creationId xmlns:a16="http://schemas.microsoft.com/office/drawing/2014/main" id="{D183EF66-F3C7-4D97-84D1-6EEA9755F346}"/>
              </a:ext>
            </a:extLst>
          </p:cNvPr>
          <p:cNvSpPr txBox="1">
            <a:spLocks noChangeArrowheads="1"/>
          </p:cNvSpPr>
          <p:nvPr/>
        </p:nvSpPr>
        <p:spPr bwMode="auto">
          <a:xfrm>
            <a:off x="609600" y="1435100"/>
            <a:ext cx="8077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The </a:t>
            </a:r>
            <a:r>
              <a:rPr lang="en-US" altLang="en-US" sz="2000" b="1" dirty="0">
                <a:latin typeface="Times New Roman" panose="02020603050405020304" pitchFamily="18" charset="0"/>
              </a:rPr>
              <a:t>UNIX</a:t>
            </a:r>
            <a:r>
              <a:rPr lang="en-US" altLang="en-US" sz="2000" dirty="0">
                <a:latin typeface="Times New Roman" panose="02020603050405020304" pitchFamily="18" charset="0"/>
              </a:rPr>
              <a:t> system call </a:t>
            </a:r>
            <a:r>
              <a:rPr lang="en-US" altLang="en-US" sz="2000" b="1" dirty="0">
                <a:latin typeface="Times New Roman" panose="02020603050405020304" pitchFamily="18" charset="0"/>
                <a:cs typeface="Courier New" panose="02070309020205020404" pitchFamily="49" charset="0"/>
              </a:rPr>
              <a:t>fork()</a:t>
            </a:r>
            <a:r>
              <a:rPr lang="en-US" altLang="en-US" sz="2000" dirty="0">
                <a:latin typeface="Times New Roman" panose="02020603050405020304" pitchFamily="18" charset="0"/>
              </a:rPr>
              <a:t> creates a new process. </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The new process (child process) is an </a:t>
            </a:r>
            <a:r>
              <a:rPr lang="en-US" altLang="en-US" sz="2000" i="1" dirty="0">
                <a:latin typeface="Times New Roman" panose="02020603050405020304" pitchFamily="18" charset="0"/>
              </a:rPr>
              <a:t>exact copy </a:t>
            </a:r>
            <a:r>
              <a:rPr lang="en-US" altLang="en-US" sz="2000" dirty="0">
                <a:latin typeface="Times New Roman" panose="02020603050405020304" pitchFamily="18" charset="0"/>
              </a:rPr>
              <a:t>of the calling process except that it has a unique process ID. </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It has its own copy of the parent’s variables. </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They are assigned the same values as the original variables initially. </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The forked process starts execution at the point of the fork.</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On success, </a:t>
            </a:r>
            <a:r>
              <a:rPr lang="en-US" altLang="en-US" sz="2000" b="1" dirty="0">
                <a:latin typeface="Times New Roman" panose="02020603050405020304" pitchFamily="18" charset="0"/>
                <a:cs typeface="Courier New" panose="02070309020205020404" pitchFamily="49" charset="0"/>
              </a:rPr>
              <a:t>fork()</a:t>
            </a:r>
            <a:r>
              <a:rPr lang="en-US" altLang="en-US" sz="2000" dirty="0">
                <a:latin typeface="Times New Roman" panose="02020603050405020304" pitchFamily="18" charset="0"/>
              </a:rPr>
              <a:t> returns 0 to the child process and returns the process ID of the child  process to the parent process.</a:t>
            </a:r>
          </a:p>
        </p:txBody>
      </p:sp>
      <p:sp>
        <p:nvSpPr>
          <p:cNvPr id="17413" name="Text Box 3">
            <a:extLst>
              <a:ext uri="{FF2B5EF4-FFF2-40B4-BE49-F238E27FC236}">
                <a16:creationId xmlns:a16="http://schemas.microsoft.com/office/drawing/2014/main" id="{783DD4F4-189E-4D57-888B-7BECB60CB7BA}"/>
              </a:ext>
            </a:extLst>
          </p:cNvPr>
          <p:cNvSpPr txBox="1">
            <a:spLocks noChangeArrowheads="1"/>
          </p:cNvSpPr>
          <p:nvPr/>
        </p:nvSpPr>
        <p:spPr bwMode="auto">
          <a:xfrm>
            <a:off x="685800" y="9144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latin typeface="Times New Roman" panose="02020603050405020304" pitchFamily="18" charset="0"/>
              </a:rPr>
              <a:t>UNIX Heavyweight Processes</a:t>
            </a:r>
          </a:p>
        </p:txBody>
      </p:sp>
      <p:sp>
        <p:nvSpPr>
          <p:cNvPr id="7" name="Rectangle 3">
            <a:extLst>
              <a:ext uri="{FF2B5EF4-FFF2-40B4-BE49-F238E27FC236}">
                <a16:creationId xmlns:a16="http://schemas.microsoft.com/office/drawing/2014/main" id="{31B7DACA-4A20-4564-9808-B51273E507BA}"/>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Slide Number Placeholder 4">
            <a:extLst>
              <a:ext uri="{FF2B5EF4-FFF2-40B4-BE49-F238E27FC236}">
                <a16:creationId xmlns:a16="http://schemas.microsoft.com/office/drawing/2014/main" id="{18464884-4905-435C-8E62-D35FABC7575B}"/>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E218457-4B96-4CC0-A78B-E16042526F97}" type="slidenum">
              <a:rPr lang="en-US" altLang="en-US" sz="1000"/>
              <a:pPr>
                <a:spcBef>
                  <a:spcPct val="0"/>
                </a:spcBef>
                <a:buFontTx/>
                <a:buNone/>
              </a:pPr>
              <a:t>60</a:t>
            </a:fld>
            <a:endParaRPr lang="en-US" altLang="en-US" sz="1000"/>
          </a:p>
        </p:txBody>
      </p:sp>
      <p:sp>
        <p:nvSpPr>
          <p:cNvPr id="145429" name="Rectangle 19">
            <a:extLst>
              <a:ext uri="{FF2B5EF4-FFF2-40B4-BE49-F238E27FC236}">
                <a16:creationId xmlns:a16="http://schemas.microsoft.com/office/drawing/2014/main" id="{BF39FD71-7A00-4760-8D87-CCD05729106A}"/>
              </a:ext>
            </a:extLst>
          </p:cNvPr>
          <p:cNvSpPr>
            <a:spLocks noGrp="1" noChangeArrowheads="1"/>
          </p:cNvSpPr>
          <p:nvPr>
            <p:ph type="title" idx="4294967295"/>
          </p:nvPr>
        </p:nvSpPr>
        <p:spPr>
          <a:xfrm>
            <a:off x="2675238" y="914400"/>
            <a:ext cx="4114800" cy="487363"/>
          </a:xfrm>
        </p:spPr>
        <p:txBody>
          <a:bodyPr/>
          <a:lstStyle/>
          <a:p>
            <a:pPr eaLnBrk="1" hangingPunct="1"/>
            <a:r>
              <a:rPr lang="en-US" altLang="en-US" sz="2700" b="1" dirty="0"/>
              <a:t>Which Schedule to Use</a:t>
            </a:r>
          </a:p>
        </p:txBody>
      </p:sp>
      <p:graphicFrame>
        <p:nvGraphicFramePr>
          <p:cNvPr id="353301" name="Group 21">
            <a:extLst>
              <a:ext uri="{FF2B5EF4-FFF2-40B4-BE49-F238E27FC236}">
                <a16:creationId xmlns:a16="http://schemas.microsoft.com/office/drawing/2014/main" id="{5EF886B8-6C2C-4394-9783-B614D7D2D804}"/>
              </a:ext>
            </a:extLst>
          </p:cNvPr>
          <p:cNvGraphicFramePr>
            <a:graphicFrameLocks noGrp="1"/>
          </p:cNvGraphicFramePr>
          <p:nvPr/>
        </p:nvGraphicFramePr>
        <p:xfrm>
          <a:off x="2209800" y="1828800"/>
          <a:ext cx="4940300" cy="3124200"/>
        </p:xfrm>
        <a:graphic>
          <a:graphicData uri="http://schemas.openxmlformats.org/drawingml/2006/table">
            <a:tbl>
              <a:tblPr/>
              <a:tblGrid>
                <a:gridCol w="17018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7011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FF66"/>
                          </a:solidFill>
                          <a:effectLst/>
                          <a:latin typeface="Times New Roman" pitchFamily="18" charset="0"/>
                        </a:rPr>
                        <a:t>Schedule Clause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FFFF66"/>
                          </a:solidFill>
                          <a:effectLst/>
                          <a:latin typeface="Times New Roman" pitchFamily="18" charset="0"/>
                        </a:rPr>
                        <a:t>When To Use</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extLst>
                  <a:ext uri="{0D108BD9-81ED-4DB2-BD59-A6C34878D82A}">
                    <a16:rowId xmlns:a16="http://schemas.microsoft.com/office/drawing/2014/main" val="10000"/>
                  </a:ext>
                </a:extLst>
              </a:tr>
              <a:tr h="8082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STATIC</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Predictable and similar work per iteration</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8066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DYNAMIC</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Unpredictable, highly variable work per iteration</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8082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GUIDED</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Special case of dynamic to reduce scheduling overhead</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Slide Number Placeholder 4">
            <a:extLst>
              <a:ext uri="{FF2B5EF4-FFF2-40B4-BE49-F238E27FC236}">
                <a16:creationId xmlns:a16="http://schemas.microsoft.com/office/drawing/2014/main" id="{B58DF200-A695-47FF-9BF7-7A71B6772B5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D34E620-8D94-4249-8CCD-CF25C2A8E5AC}" type="slidenum">
              <a:rPr lang="en-US" altLang="en-US" sz="1000"/>
              <a:pPr>
                <a:spcBef>
                  <a:spcPct val="0"/>
                </a:spcBef>
                <a:buFontTx/>
                <a:buNone/>
              </a:pPr>
              <a:t>61</a:t>
            </a:fld>
            <a:endParaRPr lang="en-US" altLang="en-US" sz="1000"/>
          </a:p>
        </p:txBody>
      </p:sp>
      <p:sp>
        <p:nvSpPr>
          <p:cNvPr id="147460" name="Rectangle 2">
            <a:extLst>
              <a:ext uri="{FF2B5EF4-FFF2-40B4-BE49-F238E27FC236}">
                <a16:creationId xmlns:a16="http://schemas.microsoft.com/office/drawing/2014/main" id="{6EA69820-55F7-46C1-81E5-63DAB81257FE}"/>
              </a:ext>
            </a:extLst>
          </p:cNvPr>
          <p:cNvSpPr>
            <a:spLocks noGrp="1" noChangeArrowheads="1"/>
          </p:cNvSpPr>
          <p:nvPr>
            <p:ph type="title" idx="4294967295"/>
          </p:nvPr>
        </p:nvSpPr>
        <p:spPr>
          <a:xfrm>
            <a:off x="2438400" y="560452"/>
            <a:ext cx="5257800" cy="487363"/>
          </a:xfrm>
        </p:spPr>
        <p:txBody>
          <a:bodyPr/>
          <a:lstStyle/>
          <a:p>
            <a:pPr eaLnBrk="1" hangingPunct="1"/>
            <a:r>
              <a:rPr lang="en-US" altLang="en-US" sz="2700" b="1" dirty="0"/>
              <a:t>Schedule Clause Example</a:t>
            </a:r>
          </a:p>
        </p:txBody>
      </p:sp>
      <p:sp>
        <p:nvSpPr>
          <p:cNvPr id="147461" name="Text Box 3">
            <a:extLst>
              <a:ext uri="{FF2B5EF4-FFF2-40B4-BE49-F238E27FC236}">
                <a16:creationId xmlns:a16="http://schemas.microsoft.com/office/drawing/2014/main" id="{796BAF90-AFF0-4FF7-8FBD-F9589F5D3C7A}"/>
              </a:ext>
            </a:extLst>
          </p:cNvPr>
          <p:cNvSpPr txBox="1">
            <a:spLocks noChangeArrowheads="1"/>
          </p:cNvSpPr>
          <p:nvPr/>
        </p:nvSpPr>
        <p:spPr bwMode="auto">
          <a:xfrm>
            <a:off x="1146175" y="1447800"/>
            <a:ext cx="4721225" cy="14668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75000"/>
              </a:lnSpc>
              <a:spcBef>
                <a:spcPct val="30000"/>
              </a:spcBef>
              <a:buFontTx/>
              <a:buNone/>
            </a:pPr>
            <a:r>
              <a:rPr lang="en-US" altLang="en-US" sz="1800">
                <a:latin typeface="Times New Roman" panose="02020603050405020304" pitchFamily="18" charset="0"/>
              </a:rPr>
              <a:t>#pragma omp parallel for </a:t>
            </a:r>
            <a:r>
              <a:rPr lang="en-US" altLang="en-US" sz="1800">
                <a:solidFill>
                  <a:schemeClr val="tx2"/>
                </a:solidFill>
                <a:latin typeface="Times New Roman" panose="02020603050405020304" pitchFamily="18" charset="0"/>
              </a:rPr>
              <a:t>schedule (static, 8)</a:t>
            </a:r>
          </a:p>
          <a:p>
            <a:pPr>
              <a:lnSpc>
                <a:spcPct val="75000"/>
              </a:lnSpc>
              <a:spcBef>
                <a:spcPct val="30000"/>
              </a:spcBef>
              <a:buFontTx/>
              <a:buNone/>
            </a:pPr>
            <a:r>
              <a:rPr lang="en-US" altLang="en-US" sz="1800">
                <a:latin typeface="Times New Roman" panose="02020603050405020304" pitchFamily="18" charset="0"/>
              </a:rPr>
              <a:t>    for( int i = start; i &lt;= end; i += 2 )</a:t>
            </a:r>
          </a:p>
          <a:p>
            <a:pPr>
              <a:lnSpc>
                <a:spcPct val="75000"/>
              </a:lnSpc>
              <a:spcBef>
                <a:spcPct val="30000"/>
              </a:spcBef>
              <a:buFontTx/>
              <a:buNone/>
            </a:pPr>
            <a:r>
              <a:rPr lang="en-US" altLang="en-US" sz="1800">
                <a:latin typeface="Times New Roman" panose="02020603050405020304" pitchFamily="18" charset="0"/>
              </a:rPr>
              <a:t>    {</a:t>
            </a:r>
          </a:p>
          <a:p>
            <a:pPr>
              <a:lnSpc>
                <a:spcPct val="75000"/>
              </a:lnSpc>
              <a:spcBef>
                <a:spcPct val="30000"/>
              </a:spcBef>
              <a:buFontTx/>
              <a:buNone/>
            </a:pPr>
            <a:r>
              <a:rPr lang="en-US" altLang="en-US" sz="1800">
                <a:latin typeface="Times New Roman" panose="02020603050405020304" pitchFamily="18" charset="0"/>
              </a:rPr>
              <a:t>       if ( TestForPrime(i) )  gPrimesFound++;</a:t>
            </a:r>
          </a:p>
          <a:p>
            <a:pPr>
              <a:lnSpc>
                <a:spcPct val="75000"/>
              </a:lnSpc>
              <a:spcBef>
                <a:spcPct val="30000"/>
              </a:spcBef>
              <a:buFontTx/>
              <a:buNone/>
            </a:pPr>
            <a:r>
              <a:rPr lang="en-US" altLang="en-US" sz="1800">
                <a:latin typeface="Times New Roman" panose="02020603050405020304" pitchFamily="18" charset="0"/>
              </a:rPr>
              <a:t>    }</a:t>
            </a:r>
          </a:p>
        </p:txBody>
      </p:sp>
      <p:sp>
        <p:nvSpPr>
          <p:cNvPr id="147462" name="Rectangle 4">
            <a:extLst>
              <a:ext uri="{FF2B5EF4-FFF2-40B4-BE49-F238E27FC236}">
                <a16:creationId xmlns:a16="http://schemas.microsoft.com/office/drawing/2014/main" id="{63BC2A07-CD48-4D38-A415-40E6C622FBA4}"/>
              </a:ext>
            </a:extLst>
          </p:cNvPr>
          <p:cNvSpPr>
            <a:spLocks noChangeArrowheads="1"/>
          </p:cNvSpPr>
          <p:nvPr/>
        </p:nvSpPr>
        <p:spPr bwMode="auto">
          <a:xfrm>
            <a:off x="609600" y="3295650"/>
            <a:ext cx="56403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571500" indent="-32385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buClr>
                <a:schemeClr val="folHlink"/>
              </a:buClr>
              <a:buSzPct val="90000"/>
              <a:buFont typeface="Wingdings" panose="05000000000000000000" pitchFamily="2" charset="2"/>
              <a:buNone/>
            </a:pPr>
            <a:r>
              <a:rPr lang="en-US" altLang="en-US" sz="1800">
                <a:latin typeface="Times New Roman" panose="02020603050405020304" pitchFamily="18" charset="0"/>
              </a:rPr>
              <a:t>Iterations are divided into chunks of 8</a:t>
            </a:r>
          </a:p>
          <a:p>
            <a:pPr lvl="2" eaLnBrk="1" hangingPunct="1">
              <a:lnSpc>
                <a:spcPct val="85000"/>
              </a:lnSpc>
              <a:buClr>
                <a:srgbClr val="003399"/>
              </a:buClr>
              <a:buSzPct val="80000"/>
              <a:buFont typeface="Wingdings" panose="05000000000000000000" pitchFamily="2" charset="2"/>
              <a:buChar char="q"/>
            </a:pPr>
            <a:r>
              <a:rPr lang="en-US" altLang="en-US" sz="1800">
                <a:latin typeface="Times New Roman" panose="02020603050405020304" pitchFamily="18" charset="0"/>
              </a:rPr>
              <a:t>If start = 3, then first chunk is </a:t>
            </a:r>
            <a:r>
              <a:rPr lang="en-US" altLang="en-US" sz="1800" b="1">
                <a:latin typeface="Times New Roman" panose="02020603050405020304" pitchFamily="18" charset="0"/>
              </a:rPr>
              <a:t>i</a:t>
            </a:r>
            <a:r>
              <a:rPr lang="en-US" altLang="en-US" sz="1800">
                <a:latin typeface="Times New Roman" panose="02020603050405020304" pitchFamily="18" charset="0"/>
              </a:rPr>
              <a:t>={3,5,7,9,11,13,15,17}</a:t>
            </a:r>
          </a:p>
          <a:p>
            <a:pPr eaLnBrk="1" hangingPunct="1">
              <a:lnSpc>
                <a:spcPct val="85000"/>
              </a:lnSpc>
              <a:buClr>
                <a:schemeClr val="folHlink"/>
              </a:buClr>
              <a:buSzPct val="90000"/>
              <a:buFont typeface="Wingdings" panose="05000000000000000000" pitchFamily="2" charset="2"/>
              <a:buChar char="n"/>
            </a:pPr>
            <a:endParaRPr lang="en-US" altLang="en-US" sz="1800">
              <a:latin typeface="Times New Roman" panose="02020603050405020304" pitchFamily="18" charset="0"/>
            </a:endParaRPr>
          </a:p>
        </p:txBody>
      </p:sp>
      <p:sp>
        <p:nvSpPr>
          <p:cNvPr id="147463" name="Rectangle 5">
            <a:extLst>
              <a:ext uri="{FF2B5EF4-FFF2-40B4-BE49-F238E27FC236}">
                <a16:creationId xmlns:a16="http://schemas.microsoft.com/office/drawing/2014/main" id="{85F49364-7705-4044-A3B5-78EB0D12F3FB}"/>
              </a:ext>
            </a:extLst>
          </p:cNvPr>
          <p:cNvSpPr>
            <a:spLocks noChangeArrowheads="1"/>
          </p:cNvSpPr>
          <p:nvPr/>
        </p:nvSpPr>
        <p:spPr bwMode="auto">
          <a:xfrm>
            <a:off x="5486400" y="2282825"/>
            <a:ext cx="3411538" cy="106997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a:latin typeface="Times New Roman" panose="02020603050405020304" pitchFamily="18" charset="0"/>
              </a:rPr>
              <a:t>C example uses STATIC scheduling.  Set of iterations is divided up into chunks of size 8 and distributed to threads in round robin fashion.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6">
            <a:extLst>
              <a:ext uri="{FF2B5EF4-FFF2-40B4-BE49-F238E27FC236}">
                <a16:creationId xmlns:a16="http://schemas.microsoft.com/office/drawing/2014/main" id="{CDDD480B-07B4-482D-9348-FA196F2C92B9}"/>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1ED541-18C2-4BEA-898C-626774EF85CD}" type="slidenum">
              <a:rPr lang="en-US" altLang="en-US" sz="1000"/>
              <a:pPr>
                <a:spcBef>
                  <a:spcPct val="0"/>
                </a:spcBef>
                <a:buFontTx/>
                <a:buNone/>
              </a:pPr>
              <a:t>62</a:t>
            </a:fld>
            <a:endParaRPr lang="en-US" altLang="en-US" sz="1000"/>
          </a:p>
        </p:txBody>
      </p:sp>
      <p:sp>
        <p:nvSpPr>
          <p:cNvPr id="149508" name="Rectangle 2">
            <a:extLst>
              <a:ext uri="{FF2B5EF4-FFF2-40B4-BE49-F238E27FC236}">
                <a16:creationId xmlns:a16="http://schemas.microsoft.com/office/drawing/2014/main" id="{02711BC2-8358-4001-A7CF-558C52612B22}"/>
              </a:ext>
            </a:extLst>
          </p:cNvPr>
          <p:cNvSpPr>
            <a:spLocks noGrp="1" noChangeArrowheads="1"/>
          </p:cNvSpPr>
          <p:nvPr>
            <p:ph type="title" idx="4294967295"/>
          </p:nvPr>
        </p:nvSpPr>
        <p:spPr>
          <a:xfrm>
            <a:off x="2362200" y="317015"/>
            <a:ext cx="4572000" cy="563563"/>
          </a:xfrm>
        </p:spPr>
        <p:txBody>
          <a:bodyPr/>
          <a:lstStyle/>
          <a:p>
            <a:pPr eaLnBrk="1" hangingPunct="1"/>
            <a:r>
              <a:rPr lang="en-US" altLang="en-US" sz="2700" b="1"/>
              <a:t>Parallel Sections</a:t>
            </a:r>
            <a:endParaRPr lang="en-US" altLang="en-US" sz="2700" b="1" i="1"/>
          </a:p>
        </p:txBody>
      </p:sp>
      <p:sp>
        <p:nvSpPr>
          <p:cNvPr id="149509" name="Rectangle 3">
            <a:extLst>
              <a:ext uri="{FF2B5EF4-FFF2-40B4-BE49-F238E27FC236}">
                <a16:creationId xmlns:a16="http://schemas.microsoft.com/office/drawing/2014/main" id="{94B8683D-D5A2-4EB2-82F1-B1BC31B748A7}"/>
              </a:ext>
            </a:extLst>
          </p:cNvPr>
          <p:cNvSpPr>
            <a:spLocks noGrp="1" noChangeArrowheads="1"/>
          </p:cNvSpPr>
          <p:nvPr>
            <p:ph type="body" sz="half" idx="4294967295"/>
          </p:nvPr>
        </p:nvSpPr>
        <p:spPr>
          <a:xfrm>
            <a:off x="0" y="990600"/>
            <a:ext cx="6324600" cy="381000"/>
          </a:xfrm>
        </p:spPr>
        <p:txBody>
          <a:bodyPr/>
          <a:lstStyle/>
          <a:p>
            <a:pPr marL="0" indent="0" eaLnBrk="1" hangingPunct="1">
              <a:buFontTx/>
              <a:buNone/>
            </a:pPr>
            <a:r>
              <a:rPr lang="en-US" altLang="en-US" sz="2000">
                <a:latin typeface="Times New Roman" panose="02020603050405020304" pitchFamily="18" charset="0"/>
              </a:rPr>
              <a:t>Independent sections of code can execute concurrently</a:t>
            </a:r>
          </a:p>
        </p:txBody>
      </p:sp>
      <p:sp>
        <p:nvSpPr>
          <p:cNvPr id="149510" name="Text Box 19">
            <a:extLst>
              <a:ext uri="{FF2B5EF4-FFF2-40B4-BE49-F238E27FC236}">
                <a16:creationId xmlns:a16="http://schemas.microsoft.com/office/drawing/2014/main" id="{8C63F3C8-A04F-47EC-B2A4-CF4932C72452}"/>
              </a:ext>
            </a:extLst>
          </p:cNvPr>
          <p:cNvSpPr txBox="1">
            <a:spLocks noChangeArrowheads="1"/>
          </p:cNvSpPr>
          <p:nvPr/>
        </p:nvSpPr>
        <p:spPr bwMode="auto">
          <a:xfrm>
            <a:off x="381000" y="1447800"/>
            <a:ext cx="3657600" cy="3108325"/>
          </a:xfrm>
          <a:prstGeom prst="rect">
            <a:avLst/>
          </a:prstGeom>
          <a:solidFill>
            <a:schemeClr val="bg1"/>
          </a:solidFill>
          <a:ln w="12700">
            <a:solidFill>
              <a:schemeClr val="tx1"/>
            </a:solidFill>
            <a:miter lim="800000"/>
            <a:headEnd type="none" w="sm" len="sm"/>
            <a:tailEnd type="none" w="sm" len="sm"/>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5000"/>
              </a:lnSpc>
              <a:spcBef>
                <a:spcPct val="30000"/>
              </a:spcBef>
              <a:buClr>
                <a:schemeClr val="tx2"/>
              </a:buClr>
              <a:buFont typeface="Wingdings" panose="05000000000000000000" pitchFamily="2" charset="2"/>
              <a:buNone/>
            </a:pPr>
            <a:r>
              <a:rPr lang="en-US" altLang="en-US" sz="1800">
                <a:solidFill>
                  <a:schemeClr val="tx2"/>
                </a:solidFill>
                <a:latin typeface="Times New Roman" panose="02020603050405020304" pitchFamily="18" charset="0"/>
              </a:rPr>
              <a:t>#pragma omp parallel sections</a:t>
            </a:r>
          </a:p>
          <a:p>
            <a:pPr>
              <a:lnSpc>
                <a:spcPct val="95000"/>
              </a:lnSpc>
              <a:spcBef>
                <a:spcPct val="30000"/>
              </a:spcBef>
              <a:buClr>
                <a:schemeClr val="tx2"/>
              </a:buClr>
              <a:buFont typeface="Wingdings" panose="05000000000000000000" pitchFamily="2" charset="2"/>
              <a:buNone/>
            </a:pPr>
            <a:r>
              <a:rPr lang="en-US" altLang="en-US" sz="1800">
                <a:latin typeface="Times New Roman" panose="02020603050405020304" pitchFamily="18" charset="0"/>
              </a:rPr>
              <a:t>{</a:t>
            </a:r>
          </a:p>
          <a:p>
            <a:pPr>
              <a:lnSpc>
                <a:spcPct val="95000"/>
              </a:lnSpc>
              <a:spcBef>
                <a:spcPct val="30000"/>
              </a:spcBef>
              <a:buClr>
                <a:schemeClr val="tx2"/>
              </a:buClr>
              <a:buFont typeface="Wingdings" panose="05000000000000000000" pitchFamily="2" charset="2"/>
              <a:buNone/>
            </a:pPr>
            <a:r>
              <a:rPr lang="en-US" altLang="en-US" sz="1800">
                <a:solidFill>
                  <a:schemeClr val="tx2"/>
                </a:solidFill>
                <a:latin typeface="Times New Roman" panose="02020603050405020304" pitchFamily="18" charset="0"/>
              </a:rPr>
              <a:t>    #pragma omp section</a:t>
            </a:r>
          </a:p>
          <a:p>
            <a:pPr>
              <a:lnSpc>
                <a:spcPct val="95000"/>
              </a:lnSpc>
              <a:spcBef>
                <a:spcPct val="30000"/>
              </a:spcBef>
              <a:buClr>
                <a:schemeClr val="tx2"/>
              </a:buClr>
              <a:buFont typeface="Wingdings" panose="05000000000000000000" pitchFamily="2" charset="2"/>
              <a:buNone/>
            </a:pPr>
            <a:r>
              <a:rPr lang="en-US" altLang="en-US" sz="1800">
                <a:latin typeface="Times New Roman" panose="02020603050405020304" pitchFamily="18" charset="0"/>
              </a:rPr>
              <a:t>    phase1();</a:t>
            </a:r>
          </a:p>
          <a:p>
            <a:pPr>
              <a:lnSpc>
                <a:spcPct val="95000"/>
              </a:lnSpc>
              <a:spcBef>
                <a:spcPct val="30000"/>
              </a:spcBef>
              <a:buClr>
                <a:schemeClr val="tx2"/>
              </a:buClr>
              <a:buFont typeface="Wingdings" panose="05000000000000000000" pitchFamily="2" charset="2"/>
              <a:buNone/>
            </a:pPr>
            <a:r>
              <a:rPr lang="en-US" altLang="en-US" sz="1800">
                <a:solidFill>
                  <a:schemeClr val="tx2"/>
                </a:solidFill>
                <a:latin typeface="Times New Roman" panose="02020603050405020304" pitchFamily="18" charset="0"/>
              </a:rPr>
              <a:t>    #pragma omp section</a:t>
            </a:r>
          </a:p>
          <a:p>
            <a:pPr>
              <a:lnSpc>
                <a:spcPct val="95000"/>
              </a:lnSpc>
              <a:spcBef>
                <a:spcPct val="30000"/>
              </a:spcBef>
              <a:buClr>
                <a:schemeClr val="tx2"/>
              </a:buClr>
              <a:buFont typeface="Wingdings" panose="05000000000000000000" pitchFamily="2" charset="2"/>
              <a:buNone/>
            </a:pPr>
            <a:r>
              <a:rPr lang="en-US" altLang="en-US" sz="1800">
                <a:latin typeface="Times New Roman" panose="02020603050405020304" pitchFamily="18" charset="0"/>
              </a:rPr>
              <a:t>    phase2();</a:t>
            </a:r>
          </a:p>
          <a:p>
            <a:pPr>
              <a:lnSpc>
                <a:spcPct val="95000"/>
              </a:lnSpc>
              <a:spcBef>
                <a:spcPct val="30000"/>
              </a:spcBef>
              <a:buClr>
                <a:schemeClr val="tx2"/>
              </a:buClr>
              <a:buFont typeface="Wingdings" panose="05000000000000000000" pitchFamily="2" charset="2"/>
              <a:buNone/>
            </a:pPr>
            <a:r>
              <a:rPr lang="en-US" altLang="en-US" sz="1800">
                <a:solidFill>
                  <a:schemeClr val="tx2"/>
                </a:solidFill>
                <a:latin typeface="Times New Roman" panose="02020603050405020304" pitchFamily="18" charset="0"/>
              </a:rPr>
              <a:t>    #pragma omp section</a:t>
            </a:r>
          </a:p>
          <a:p>
            <a:pPr>
              <a:lnSpc>
                <a:spcPct val="95000"/>
              </a:lnSpc>
              <a:spcBef>
                <a:spcPct val="30000"/>
              </a:spcBef>
              <a:buClr>
                <a:schemeClr val="tx2"/>
              </a:buClr>
              <a:buFont typeface="Wingdings" panose="05000000000000000000" pitchFamily="2" charset="2"/>
              <a:buNone/>
            </a:pPr>
            <a:r>
              <a:rPr lang="en-US" altLang="en-US" sz="1800">
                <a:solidFill>
                  <a:schemeClr val="tx2"/>
                </a:solidFill>
                <a:latin typeface="Times New Roman" panose="02020603050405020304" pitchFamily="18" charset="0"/>
              </a:rPr>
              <a:t>    </a:t>
            </a:r>
            <a:r>
              <a:rPr lang="en-US" altLang="en-US" sz="1800">
                <a:latin typeface="Times New Roman" panose="02020603050405020304" pitchFamily="18" charset="0"/>
              </a:rPr>
              <a:t>phase3();</a:t>
            </a:r>
          </a:p>
          <a:p>
            <a:pPr>
              <a:lnSpc>
                <a:spcPct val="95000"/>
              </a:lnSpc>
              <a:spcBef>
                <a:spcPct val="30000"/>
              </a:spcBef>
              <a:buClr>
                <a:schemeClr val="tx2"/>
              </a:buClr>
              <a:buFont typeface="Wingdings" panose="05000000000000000000" pitchFamily="2" charset="2"/>
              <a:buNone/>
            </a:pPr>
            <a:r>
              <a:rPr lang="en-US" altLang="en-US" sz="1800">
                <a:latin typeface="Times New Roman" panose="02020603050405020304" pitchFamily="18" charset="0"/>
              </a:rPr>
              <a:t>}</a:t>
            </a:r>
          </a:p>
        </p:txBody>
      </p:sp>
      <p:sp>
        <p:nvSpPr>
          <p:cNvPr id="149511" name="Rectangle 21">
            <a:extLst>
              <a:ext uri="{FF2B5EF4-FFF2-40B4-BE49-F238E27FC236}">
                <a16:creationId xmlns:a16="http://schemas.microsoft.com/office/drawing/2014/main" id="{AE884EC7-140C-46DE-8E4E-AFDCEE37F282}"/>
              </a:ext>
            </a:extLst>
          </p:cNvPr>
          <p:cNvSpPr>
            <a:spLocks noChangeArrowheads="1"/>
          </p:cNvSpPr>
          <p:nvPr/>
        </p:nvSpPr>
        <p:spPr bwMode="auto">
          <a:xfrm>
            <a:off x="4724400" y="1752600"/>
            <a:ext cx="4267200" cy="5024438"/>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OpenMP sections for task parallelism.</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Note that the outer pragma is plural.</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No need to block code within curly braces.  The task is composed of all lines of code between the “section” pragmas.  Thus, if the third “section” pragma were erased, there would be two tasks defined: A. phase1, and B) phase2 followed by phase3.</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There is an implicit barrier at the end of the “sections” pragma.</a:t>
            </a:r>
          </a:p>
          <a:p>
            <a:pPr eaLnBrk="1" hangingPunct="1">
              <a:lnSpc>
                <a:spcPct val="80000"/>
              </a:lnSpc>
              <a:buClr>
                <a:srgbClr val="003399"/>
              </a:buClr>
              <a:buSzPct val="80000"/>
              <a:buFont typeface="Wingdings" panose="05000000000000000000" pitchFamily="2" charset="2"/>
              <a:buNone/>
            </a:pPr>
            <a:r>
              <a:rPr lang="en-US" altLang="en-US" sz="1600" b="1">
                <a:latin typeface="Times New Roman" panose="02020603050405020304" pitchFamily="18" charset="0"/>
              </a:rPr>
              <a:t>Q: What if there are more/less threads than tasks?  How are tasks assigned to threads?</a:t>
            </a:r>
          </a:p>
          <a:p>
            <a:pPr eaLnBrk="1" hangingPunct="1">
              <a:lnSpc>
                <a:spcPct val="80000"/>
              </a:lnSpc>
              <a:buClr>
                <a:srgbClr val="003399"/>
              </a:buClr>
              <a:buSzPct val="80000"/>
              <a:buFont typeface="Wingdings" panose="05000000000000000000" pitchFamily="2" charset="2"/>
              <a:buNone/>
            </a:pPr>
            <a:r>
              <a:rPr lang="en-US" altLang="en-US" sz="1600" b="1">
                <a:latin typeface="Times New Roman" panose="02020603050405020304" pitchFamily="18" charset="0"/>
              </a:rPr>
              <a:t>A: Scheduling of tasks to threads is implementation dependent.  Sections are distributed among  the threads in the parallel team.  Each section is executed only once and each thread may execute zero or more sections.  It’s not possible to determine whether or not a section will be executed before another.  Therefore, the output of one section should not serve as the input to another.  Instead, the section that generates output should be moved before the sections construct.</a:t>
            </a:r>
          </a:p>
        </p:txBody>
      </p:sp>
      <p:grpSp>
        <p:nvGrpSpPr>
          <p:cNvPr id="149512" name="Group 20">
            <a:extLst>
              <a:ext uri="{FF2B5EF4-FFF2-40B4-BE49-F238E27FC236}">
                <a16:creationId xmlns:a16="http://schemas.microsoft.com/office/drawing/2014/main" id="{CD92BAE7-DF21-4FB6-8358-8CB4AAB62241}"/>
              </a:ext>
            </a:extLst>
          </p:cNvPr>
          <p:cNvGrpSpPr>
            <a:grpSpLocks/>
          </p:cNvGrpSpPr>
          <p:nvPr/>
        </p:nvGrpSpPr>
        <p:grpSpPr bwMode="auto">
          <a:xfrm>
            <a:off x="533400" y="4724400"/>
            <a:ext cx="2609850" cy="2027238"/>
            <a:chOff x="3690" y="854"/>
            <a:chExt cx="1871" cy="3065"/>
          </a:xfrm>
        </p:grpSpPr>
        <p:sp>
          <p:nvSpPr>
            <p:cNvPr id="149513" name="Rectangle 4">
              <a:extLst>
                <a:ext uri="{FF2B5EF4-FFF2-40B4-BE49-F238E27FC236}">
                  <a16:creationId xmlns:a16="http://schemas.microsoft.com/office/drawing/2014/main" id="{1F6E982F-E270-4EE8-9BBD-2B4E7DDEF6C8}"/>
                </a:ext>
              </a:extLst>
            </p:cNvPr>
            <p:cNvSpPr>
              <a:spLocks noChangeArrowheads="1"/>
            </p:cNvSpPr>
            <p:nvPr/>
          </p:nvSpPr>
          <p:spPr bwMode="auto">
            <a:xfrm>
              <a:off x="3879" y="1173"/>
              <a:ext cx="144" cy="624"/>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49514" name="Rectangle 5">
              <a:extLst>
                <a:ext uri="{FF2B5EF4-FFF2-40B4-BE49-F238E27FC236}">
                  <a16:creationId xmlns:a16="http://schemas.microsoft.com/office/drawing/2014/main" id="{14E2FB00-B937-4785-9B3F-03784CA90212}"/>
                </a:ext>
              </a:extLst>
            </p:cNvPr>
            <p:cNvSpPr>
              <a:spLocks noChangeArrowheads="1"/>
            </p:cNvSpPr>
            <p:nvPr/>
          </p:nvSpPr>
          <p:spPr bwMode="auto">
            <a:xfrm>
              <a:off x="3879" y="1797"/>
              <a:ext cx="144" cy="480"/>
            </a:xfrm>
            <a:prstGeom prst="rect">
              <a:avLst/>
            </a:prstGeom>
            <a:solidFill>
              <a:srgbClr val="339966"/>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49515" name="Rectangle 6">
              <a:extLst>
                <a:ext uri="{FF2B5EF4-FFF2-40B4-BE49-F238E27FC236}">
                  <a16:creationId xmlns:a16="http://schemas.microsoft.com/office/drawing/2014/main" id="{F98FEDDC-A9A7-4DE7-8AC9-3C2D411A3268}"/>
                </a:ext>
              </a:extLst>
            </p:cNvPr>
            <p:cNvSpPr>
              <a:spLocks noChangeArrowheads="1"/>
            </p:cNvSpPr>
            <p:nvPr/>
          </p:nvSpPr>
          <p:spPr bwMode="auto">
            <a:xfrm>
              <a:off x="3879" y="2277"/>
              <a:ext cx="144" cy="816"/>
            </a:xfrm>
            <a:prstGeom prst="rect">
              <a:avLst/>
            </a:prstGeom>
            <a:solidFill>
              <a:schemeClr val="tx2"/>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49516" name="Line 7">
              <a:extLst>
                <a:ext uri="{FF2B5EF4-FFF2-40B4-BE49-F238E27FC236}">
                  <a16:creationId xmlns:a16="http://schemas.microsoft.com/office/drawing/2014/main" id="{D84A8F3B-CFF7-4858-B621-AD64BC888EF5}"/>
                </a:ext>
              </a:extLst>
            </p:cNvPr>
            <p:cNvSpPr>
              <a:spLocks noChangeShapeType="1"/>
            </p:cNvSpPr>
            <p:nvPr/>
          </p:nvSpPr>
          <p:spPr bwMode="auto">
            <a:xfrm flipH="1">
              <a:off x="3879" y="854"/>
              <a:ext cx="17" cy="24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a:p>
          </p:txBody>
        </p:sp>
        <p:sp>
          <p:nvSpPr>
            <p:cNvPr id="149517" name="Rectangle 8">
              <a:extLst>
                <a:ext uri="{FF2B5EF4-FFF2-40B4-BE49-F238E27FC236}">
                  <a16:creationId xmlns:a16="http://schemas.microsoft.com/office/drawing/2014/main" id="{7A56DACF-14D2-47F8-836A-C80042509B5D}"/>
                </a:ext>
              </a:extLst>
            </p:cNvPr>
            <p:cNvSpPr>
              <a:spLocks noChangeArrowheads="1"/>
            </p:cNvSpPr>
            <p:nvPr/>
          </p:nvSpPr>
          <p:spPr bwMode="auto">
            <a:xfrm>
              <a:off x="4887" y="1173"/>
              <a:ext cx="144" cy="624"/>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49518" name="Rectangle 9">
              <a:extLst>
                <a:ext uri="{FF2B5EF4-FFF2-40B4-BE49-F238E27FC236}">
                  <a16:creationId xmlns:a16="http://schemas.microsoft.com/office/drawing/2014/main" id="{E3BC8C49-EF9B-4566-A7B4-83992E02B13E}"/>
                </a:ext>
              </a:extLst>
            </p:cNvPr>
            <p:cNvSpPr>
              <a:spLocks noChangeArrowheads="1"/>
            </p:cNvSpPr>
            <p:nvPr/>
          </p:nvSpPr>
          <p:spPr bwMode="auto">
            <a:xfrm>
              <a:off x="5031" y="1173"/>
              <a:ext cx="144" cy="480"/>
            </a:xfrm>
            <a:prstGeom prst="rect">
              <a:avLst/>
            </a:prstGeom>
            <a:solidFill>
              <a:srgbClr val="339966"/>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49519" name="Rectangle 10">
              <a:extLst>
                <a:ext uri="{FF2B5EF4-FFF2-40B4-BE49-F238E27FC236}">
                  <a16:creationId xmlns:a16="http://schemas.microsoft.com/office/drawing/2014/main" id="{7783A12E-FD0E-4DE1-873E-F9C3812FD61A}"/>
                </a:ext>
              </a:extLst>
            </p:cNvPr>
            <p:cNvSpPr>
              <a:spLocks noChangeArrowheads="1"/>
            </p:cNvSpPr>
            <p:nvPr/>
          </p:nvSpPr>
          <p:spPr bwMode="auto">
            <a:xfrm>
              <a:off x="5175" y="1173"/>
              <a:ext cx="144" cy="816"/>
            </a:xfrm>
            <a:prstGeom prst="rect">
              <a:avLst/>
            </a:prstGeom>
            <a:solidFill>
              <a:schemeClr val="tx2"/>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49520" name="Line 11">
              <a:extLst>
                <a:ext uri="{FF2B5EF4-FFF2-40B4-BE49-F238E27FC236}">
                  <a16:creationId xmlns:a16="http://schemas.microsoft.com/office/drawing/2014/main" id="{A5EFC248-EF0D-4C00-8B5A-6A0F8D88CB46}"/>
                </a:ext>
              </a:extLst>
            </p:cNvPr>
            <p:cNvSpPr>
              <a:spLocks noChangeShapeType="1"/>
            </p:cNvSpPr>
            <p:nvPr/>
          </p:nvSpPr>
          <p:spPr bwMode="auto">
            <a:xfrm>
              <a:off x="4876" y="999"/>
              <a:ext cx="11" cy="22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a:p>
          </p:txBody>
        </p:sp>
        <p:sp>
          <p:nvSpPr>
            <p:cNvPr id="149521" name="Line 12">
              <a:extLst>
                <a:ext uri="{FF2B5EF4-FFF2-40B4-BE49-F238E27FC236}">
                  <a16:creationId xmlns:a16="http://schemas.microsoft.com/office/drawing/2014/main" id="{9CF0DB7A-6F22-4178-9266-8BD23702AC23}"/>
                </a:ext>
              </a:extLst>
            </p:cNvPr>
            <p:cNvSpPr>
              <a:spLocks noChangeShapeType="1"/>
            </p:cNvSpPr>
            <p:nvPr/>
          </p:nvSpPr>
          <p:spPr bwMode="auto">
            <a:xfrm>
              <a:off x="5031" y="1173"/>
              <a:ext cx="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a:p>
          </p:txBody>
        </p:sp>
        <p:sp>
          <p:nvSpPr>
            <p:cNvPr id="149522" name="Line 13">
              <a:extLst>
                <a:ext uri="{FF2B5EF4-FFF2-40B4-BE49-F238E27FC236}">
                  <a16:creationId xmlns:a16="http://schemas.microsoft.com/office/drawing/2014/main" id="{68ECE606-8FD6-4EF2-A7B9-FF5A68DB52FA}"/>
                </a:ext>
              </a:extLst>
            </p:cNvPr>
            <p:cNvSpPr>
              <a:spLocks noChangeShapeType="1"/>
            </p:cNvSpPr>
            <p:nvPr/>
          </p:nvSpPr>
          <p:spPr bwMode="auto">
            <a:xfrm>
              <a:off x="5175" y="1173"/>
              <a:ext cx="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a:p>
          </p:txBody>
        </p:sp>
        <p:sp>
          <p:nvSpPr>
            <p:cNvPr id="149523" name="Line 14">
              <a:extLst>
                <a:ext uri="{FF2B5EF4-FFF2-40B4-BE49-F238E27FC236}">
                  <a16:creationId xmlns:a16="http://schemas.microsoft.com/office/drawing/2014/main" id="{FF2B5110-10D9-4A6A-823F-FF5EE0A8720C}"/>
                </a:ext>
              </a:extLst>
            </p:cNvPr>
            <p:cNvSpPr>
              <a:spLocks noChangeShapeType="1"/>
            </p:cNvSpPr>
            <p:nvPr/>
          </p:nvSpPr>
          <p:spPr bwMode="auto">
            <a:xfrm flipH="1">
              <a:off x="4887" y="1989"/>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a:p>
          </p:txBody>
        </p:sp>
        <p:sp>
          <p:nvSpPr>
            <p:cNvPr id="149524" name="Line 15">
              <a:extLst>
                <a:ext uri="{FF2B5EF4-FFF2-40B4-BE49-F238E27FC236}">
                  <a16:creationId xmlns:a16="http://schemas.microsoft.com/office/drawing/2014/main" id="{6AC86B59-8AD7-4E39-B4A8-2FFB863369AE}"/>
                </a:ext>
              </a:extLst>
            </p:cNvPr>
            <p:cNvSpPr>
              <a:spLocks noChangeShapeType="1"/>
            </p:cNvSpPr>
            <p:nvPr/>
          </p:nvSpPr>
          <p:spPr bwMode="auto">
            <a:xfrm flipH="1">
              <a:off x="4887" y="1173"/>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MY"/>
            </a:p>
          </p:txBody>
        </p:sp>
        <p:sp>
          <p:nvSpPr>
            <p:cNvPr id="149525" name="AutoShape 16">
              <a:extLst>
                <a:ext uri="{FF2B5EF4-FFF2-40B4-BE49-F238E27FC236}">
                  <a16:creationId xmlns:a16="http://schemas.microsoft.com/office/drawing/2014/main" id="{5A0496BD-F2E6-4519-8CFA-08F4DABE3362}"/>
                </a:ext>
              </a:extLst>
            </p:cNvPr>
            <p:cNvSpPr>
              <a:spLocks noChangeArrowheads="1"/>
            </p:cNvSpPr>
            <p:nvPr/>
          </p:nvSpPr>
          <p:spPr bwMode="auto">
            <a:xfrm>
              <a:off x="4167" y="1365"/>
              <a:ext cx="528" cy="336"/>
            </a:xfrm>
            <a:prstGeom prst="rightArrow">
              <a:avLst>
                <a:gd name="adj1" fmla="val 50000"/>
                <a:gd name="adj2" fmla="val 39286"/>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Char char="n"/>
              </a:pPr>
              <a:endParaRPr lang="en-US" altLang="en-US" sz="1400" b="1"/>
            </a:p>
          </p:txBody>
        </p:sp>
        <p:sp>
          <p:nvSpPr>
            <p:cNvPr id="149526" name="Text Box 17">
              <a:extLst>
                <a:ext uri="{FF2B5EF4-FFF2-40B4-BE49-F238E27FC236}">
                  <a16:creationId xmlns:a16="http://schemas.microsoft.com/office/drawing/2014/main" id="{053DD378-13CC-4FD1-BAF3-D3C24D2895CD}"/>
                </a:ext>
              </a:extLst>
            </p:cNvPr>
            <p:cNvSpPr txBox="1">
              <a:spLocks noChangeArrowheads="1"/>
            </p:cNvSpPr>
            <p:nvPr/>
          </p:nvSpPr>
          <p:spPr bwMode="auto">
            <a:xfrm>
              <a:off x="3690" y="3365"/>
              <a:ext cx="578"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b="1"/>
                <a:t>Serial</a:t>
              </a:r>
            </a:p>
          </p:txBody>
        </p:sp>
        <p:sp>
          <p:nvSpPr>
            <p:cNvPr id="149527" name="Text Box 18">
              <a:extLst>
                <a:ext uri="{FF2B5EF4-FFF2-40B4-BE49-F238E27FC236}">
                  <a16:creationId xmlns:a16="http://schemas.microsoft.com/office/drawing/2014/main" id="{F016025C-650F-45A2-AFC9-3EFFEDEBE65F}"/>
                </a:ext>
              </a:extLst>
            </p:cNvPr>
            <p:cNvSpPr txBox="1">
              <a:spLocks noChangeArrowheads="1"/>
            </p:cNvSpPr>
            <p:nvPr/>
          </p:nvSpPr>
          <p:spPr bwMode="auto">
            <a:xfrm>
              <a:off x="4762" y="3254"/>
              <a:ext cx="799"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b="1"/>
                <a:t>Parallel</a:t>
              </a: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Slide Number Placeholder 5">
            <a:extLst>
              <a:ext uri="{FF2B5EF4-FFF2-40B4-BE49-F238E27FC236}">
                <a16:creationId xmlns:a16="http://schemas.microsoft.com/office/drawing/2014/main" id="{DE4E1ACA-6B75-429F-824B-FC621DC94BE6}"/>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2985494-AD78-462B-BECC-92A69424E9EB}" type="slidenum">
              <a:rPr lang="en-US" altLang="en-US" sz="1000"/>
              <a:pPr>
                <a:spcBef>
                  <a:spcPct val="0"/>
                </a:spcBef>
                <a:buFontTx/>
                <a:buNone/>
              </a:pPr>
              <a:t>63</a:t>
            </a:fld>
            <a:endParaRPr lang="en-US" altLang="en-US" sz="1000"/>
          </a:p>
        </p:txBody>
      </p:sp>
      <p:sp>
        <p:nvSpPr>
          <p:cNvPr id="151556" name="Rectangle 2">
            <a:extLst>
              <a:ext uri="{FF2B5EF4-FFF2-40B4-BE49-F238E27FC236}">
                <a16:creationId xmlns:a16="http://schemas.microsoft.com/office/drawing/2014/main" id="{019E127D-B889-4BD3-9D1D-F8FF528CA3C0}"/>
              </a:ext>
            </a:extLst>
          </p:cNvPr>
          <p:cNvSpPr>
            <a:spLocks noGrp="1" noChangeArrowheads="1"/>
          </p:cNvSpPr>
          <p:nvPr>
            <p:ph type="body" idx="4294967295"/>
          </p:nvPr>
        </p:nvSpPr>
        <p:spPr>
          <a:xfrm>
            <a:off x="0" y="1447800"/>
            <a:ext cx="7793038" cy="1066800"/>
          </a:xfrm>
        </p:spPr>
        <p:txBody>
          <a:bodyPr lIns="92075" tIns="46038" rIns="92075" bIns="46038"/>
          <a:lstStyle/>
          <a:p>
            <a:pPr marL="0" indent="0" eaLnBrk="1" hangingPunct="1">
              <a:lnSpc>
                <a:spcPct val="94000"/>
              </a:lnSpc>
              <a:buClr>
                <a:srgbClr val="003399"/>
              </a:buClr>
              <a:buSzPct val="80000"/>
              <a:buFontTx/>
              <a:buNone/>
            </a:pPr>
            <a:r>
              <a:rPr lang="en-US" altLang="en-US" sz="2000">
                <a:latin typeface="Times New Roman" panose="02020603050405020304" pitchFamily="18" charset="0"/>
              </a:rPr>
              <a:t>Denotes block of code to be executed by only one thread</a:t>
            </a:r>
          </a:p>
          <a:p>
            <a:pPr marL="571500" lvl="2" indent="-323850" eaLnBrk="1" hangingPunct="1">
              <a:lnSpc>
                <a:spcPct val="94000"/>
              </a:lnSpc>
              <a:buClr>
                <a:srgbClr val="003399"/>
              </a:buClr>
              <a:buSzPct val="80000"/>
              <a:buFont typeface="Wingdings" panose="05000000000000000000" pitchFamily="2" charset="2"/>
              <a:buChar char="q"/>
            </a:pPr>
            <a:r>
              <a:rPr lang="en-US" altLang="en-US" sz="1700">
                <a:latin typeface="Times New Roman" panose="02020603050405020304" pitchFamily="18" charset="0"/>
              </a:rPr>
              <a:t>Thread chosen is implementation dependent</a:t>
            </a:r>
          </a:p>
          <a:p>
            <a:pPr marL="0" indent="0" eaLnBrk="1" hangingPunct="1">
              <a:lnSpc>
                <a:spcPct val="94000"/>
              </a:lnSpc>
              <a:buClr>
                <a:srgbClr val="003399"/>
              </a:buClr>
              <a:buSzPct val="80000"/>
              <a:buFontTx/>
              <a:buNone/>
            </a:pPr>
            <a:r>
              <a:rPr lang="en-US" altLang="en-US" sz="2000">
                <a:latin typeface="Times New Roman" panose="02020603050405020304" pitchFamily="18" charset="0"/>
              </a:rPr>
              <a:t>Implicit barrier at end</a:t>
            </a:r>
          </a:p>
        </p:txBody>
      </p:sp>
      <p:sp>
        <p:nvSpPr>
          <p:cNvPr id="151557" name="Rectangle 3">
            <a:extLst>
              <a:ext uri="{FF2B5EF4-FFF2-40B4-BE49-F238E27FC236}">
                <a16:creationId xmlns:a16="http://schemas.microsoft.com/office/drawing/2014/main" id="{1AC367BC-D1D7-4664-AD74-63117A1F597B}"/>
              </a:ext>
            </a:extLst>
          </p:cNvPr>
          <p:cNvSpPr>
            <a:spLocks noGrp="1" noChangeArrowheads="1"/>
          </p:cNvSpPr>
          <p:nvPr>
            <p:ph type="title" idx="4294967295"/>
          </p:nvPr>
        </p:nvSpPr>
        <p:spPr>
          <a:xfrm>
            <a:off x="2362200" y="465137"/>
            <a:ext cx="4267200" cy="563563"/>
          </a:xfrm>
        </p:spPr>
        <p:txBody>
          <a:bodyPr/>
          <a:lstStyle/>
          <a:p>
            <a:pPr eaLnBrk="1" hangingPunct="1"/>
            <a:r>
              <a:rPr lang="en-US" altLang="en-US" sz="2700" b="1" dirty="0"/>
              <a:t>Single Construct</a:t>
            </a:r>
          </a:p>
        </p:txBody>
      </p:sp>
      <p:sp>
        <p:nvSpPr>
          <p:cNvPr id="151558" name="Rectangle 4">
            <a:extLst>
              <a:ext uri="{FF2B5EF4-FFF2-40B4-BE49-F238E27FC236}">
                <a16:creationId xmlns:a16="http://schemas.microsoft.com/office/drawing/2014/main" id="{DC06FED1-ACB4-4A60-B952-BCB50E2EC938}"/>
              </a:ext>
            </a:extLst>
          </p:cNvPr>
          <p:cNvSpPr>
            <a:spLocks noChangeArrowheads="1"/>
          </p:cNvSpPr>
          <p:nvPr/>
        </p:nvSpPr>
        <p:spPr bwMode="auto">
          <a:xfrm>
            <a:off x="862013" y="2667000"/>
            <a:ext cx="4852987" cy="251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75000"/>
              </a:lnSpc>
              <a:spcBef>
                <a:spcPct val="50000"/>
              </a:spcBef>
              <a:buFontTx/>
              <a:buNone/>
            </a:pPr>
            <a:r>
              <a:rPr lang="en-US" altLang="en-US" sz="1800">
                <a:latin typeface="Times New Roman" panose="02020603050405020304" pitchFamily="18" charset="0"/>
              </a:rPr>
              <a:t>#pragma omp parallel</a:t>
            </a:r>
          </a:p>
          <a:p>
            <a:pPr eaLnBrk="1" hangingPunct="1">
              <a:lnSpc>
                <a:spcPct val="50000"/>
              </a:lnSpc>
              <a:spcBef>
                <a:spcPct val="50000"/>
              </a:spcBef>
              <a:buFontTx/>
              <a:buNone/>
            </a:pPr>
            <a:r>
              <a:rPr lang="en-US" altLang="en-US" sz="1800">
                <a:latin typeface="Times New Roman" panose="02020603050405020304" pitchFamily="18" charset="0"/>
              </a:rPr>
              <a:t>{</a:t>
            </a:r>
          </a:p>
          <a:p>
            <a:pPr eaLnBrk="1" hangingPunct="1">
              <a:lnSpc>
                <a:spcPct val="50000"/>
              </a:lnSpc>
              <a:spcBef>
                <a:spcPct val="50000"/>
              </a:spcBef>
              <a:buFontTx/>
              <a:buNone/>
            </a:pPr>
            <a:r>
              <a:rPr lang="en-US" altLang="en-US" sz="1800">
                <a:latin typeface="Times New Roman" panose="02020603050405020304" pitchFamily="18" charset="0"/>
              </a:rPr>
              <a:t>   DoManyThings();</a:t>
            </a:r>
          </a:p>
          <a:p>
            <a:pPr eaLnBrk="1" hangingPunct="1">
              <a:lnSpc>
                <a:spcPct val="50000"/>
              </a:lnSpc>
              <a:spcBef>
                <a:spcPct val="50000"/>
              </a:spcBef>
              <a:buFontTx/>
              <a:buNone/>
            </a:pPr>
            <a:r>
              <a:rPr lang="en-US" altLang="en-US" sz="1800">
                <a:solidFill>
                  <a:schemeClr val="tx2"/>
                </a:solidFill>
                <a:latin typeface="Times New Roman" panose="02020603050405020304" pitchFamily="18" charset="0"/>
              </a:rPr>
              <a:t>#pragma omp single</a:t>
            </a:r>
          </a:p>
          <a:p>
            <a:pPr eaLnBrk="1" hangingPunct="1">
              <a:lnSpc>
                <a:spcPct val="50000"/>
              </a:lnSpc>
              <a:spcBef>
                <a:spcPct val="50000"/>
              </a:spcBef>
              <a:buFontTx/>
              <a:buNone/>
            </a:pPr>
            <a:r>
              <a:rPr lang="en-US" altLang="en-US" sz="1800">
                <a:solidFill>
                  <a:schemeClr val="bg2"/>
                </a:solidFill>
                <a:latin typeface="Times New Roman" panose="02020603050405020304" pitchFamily="18" charset="0"/>
              </a:rPr>
              <a:t>   </a:t>
            </a:r>
            <a:r>
              <a:rPr lang="en-US" altLang="en-US" sz="1800" b="1">
                <a:solidFill>
                  <a:srgbClr val="FF0000"/>
                </a:solidFill>
                <a:latin typeface="Times New Roman" panose="02020603050405020304" pitchFamily="18" charset="0"/>
              </a:rPr>
              <a:t>{</a:t>
            </a:r>
          </a:p>
          <a:p>
            <a:pPr eaLnBrk="1" hangingPunct="1">
              <a:lnSpc>
                <a:spcPct val="50000"/>
              </a:lnSpc>
              <a:spcBef>
                <a:spcPct val="50000"/>
              </a:spcBef>
              <a:buFontTx/>
              <a:buNone/>
            </a:pPr>
            <a:r>
              <a:rPr lang="en-US" altLang="en-US" sz="1800">
                <a:solidFill>
                  <a:srgbClr val="FFFF00"/>
                </a:solidFill>
                <a:latin typeface="Times New Roman" panose="02020603050405020304" pitchFamily="18" charset="0"/>
              </a:rPr>
              <a:t>     </a:t>
            </a:r>
            <a:r>
              <a:rPr lang="en-US" altLang="en-US" sz="1800">
                <a:solidFill>
                  <a:schemeClr val="tx2"/>
                </a:solidFill>
                <a:latin typeface="Times New Roman" panose="02020603050405020304" pitchFamily="18" charset="0"/>
              </a:rPr>
              <a:t>ExchangeBoundaries();</a:t>
            </a:r>
          </a:p>
          <a:p>
            <a:pPr eaLnBrk="1" hangingPunct="1">
              <a:lnSpc>
                <a:spcPct val="50000"/>
              </a:lnSpc>
              <a:spcBef>
                <a:spcPct val="50000"/>
              </a:spcBef>
              <a:buFontTx/>
              <a:buNone/>
            </a:pPr>
            <a:r>
              <a:rPr lang="en-US" altLang="en-US" sz="1800">
                <a:solidFill>
                  <a:srgbClr val="FFFF00"/>
                </a:solidFill>
                <a:latin typeface="Times New Roman" panose="02020603050405020304" pitchFamily="18" charset="0"/>
              </a:rPr>
              <a:t>   </a:t>
            </a:r>
            <a:r>
              <a:rPr lang="en-US" altLang="en-US" sz="1800" b="1">
                <a:solidFill>
                  <a:srgbClr val="FF0000"/>
                </a:solidFill>
                <a:latin typeface="Times New Roman" panose="02020603050405020304" pitchFamily="18" charset="0"/>
              </a:rPr>
              <a:t>}</a:t>
            </a:r>
            <a:r>
              <a:rPr lang="en-US" altLang="en-US" sz="1800">
                <a:solidFill>
                  <a:schemeClr val="bg2"/>
                </a:solidFill>
                <a:latin typeface="Times New Roman" panose="02020603050405020304" pitchFamily="18" charset="0"/>
              </a:rPr>
              <a:t>  </a:t>
            </a:r>
            <a:r>
              <a:rPr lang="en-US" altLang="en-US" sz="1800">
                <a:solidFill>
                  <a:srgbClr val="003399"/>
                </a:solidFill>
                <a:latin typeface="Times New Roman" panose="02020603050405020304" pitchFamily="18" charset="0"/>
              </a:rPr>
              <a:t>// threads wait here for single</a:t>
            </a:r>
          </a:p>
          <a:p>
            <a:pPr eaLnBrk="1" hangingPunct="1">
              <a:lnSpc>
                <a:spcPct val="50000"/>
              </a:lnSpc>
              <a:spcBef>
                <a:spcPct val="50000"/>
              </a:spcBef>
              <a:buFontTx/>
              <a:buNone/>
            </a:pPr>
            <a:r>
              <a:rPr lang="en-US" altLang="en-US" sz="1800">
                <a:solidFill>
                  <a:schemeClr val="bg2"/>
                </a:solidFill>
                <a:latin typeface="Times New Roman" panose="02020603050405020304" pitchFamily="18" charset="0"/>
              </a:rPr>
              <a:t>   </a:t>
            </a:r>
            <a:r>
              <a:rPr lang="en-US" altLang="en-US" sz="1800">
                <a:latin typeface="Times New Roman" panose="02020603050405020304" pitchFamily="18" charset="0"/>
              </a:rPr>
              <a:t>DoManyMoreThings();</a:t>
            </a:r>
          </a:p>
          <a:p>
            <a:pPr eaLnBrk="1" hangingPunct="1">
              <a:lnSpc>
                <a:spcPct val="50000"/>
              </a:lnSpc>
              <a:spcBef>
                <a:spcPct val="50000"/>
              </a:spcBef>
              <a:buFontTx/>
              <a:buNone/>
            </a:pPr>
            <a:r>
              <a:rPr lang="en-US" altLang="en-US" sz="1800">
                <a:latin typeface="Times New Roman" panose="02020603050405020304" pitchFamily="18" charset="0"/>
              </a:rPr>
              <a:t>}</a:t>
            </a:r>
          </a:p>
        </p:txBody>
      </p:sp>
      <p:sp>
        <p:nvSpPr>
          <p:cNvPr id="151559" name="Rectangle 5">
            <a:extLst>
              <a:ext uri="{FF2B5EF4-FFF2-40B4-BE49-F238E27FC236}">
                <a16:creationId xmlns:a16="http://schemas.microsoft.com/office/drawing/2014/main" id="{5E55BE37-B5A0-493D-8746-2AFEB6600BE4}"/>
              </a:ext>
            </a:extLst>
          </p:cNvPr>
          <p:cNvSpPr>
            <a:spLocks noChangeArrowheads="1"/>
          </p:cNvSpPr>
          <p:nvPr/>
        </p:nvSpPr>
        <p:spPr bwMode="auto">
          <a:xfrm>
            <a:off x="4343400" y="2286000"/>
            <a:ext cx="4368800" cy="141605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30000"/>
              </a:spcBef>
              <a:buFontTx/>
              <a:buNone/>
            </a:pPr>
            <a:r>
              <a:rPr lang="en-US" altLang="en-US" sz="1600" b="1">
                <a:latin typeface="Times New Roman" panose="02020603050405020304" pitchFamily="18" charset="0"/>
              </a:rPr>
              <a:t>Used when only one thread should execute a portion of code.  This could be used when two parallel regions have very little serial code in between.  Combine the two regions into a single region (less overhead for fork-join) and add the “single” construct for the serial portion.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5">
            <a:extLst>
              <a:ext uri="{FF2B5EF4-FFF2-40B4-BE49-F238E27FC236}">
                <a16:creationId xmlns:a16="http://schemas.microsoft.com/office/drawing/2014/main" id="{3D1995B7-DCEE-4DD9-B539-23595E9A5A47}"/>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F696EA6-6DC2-434F-BDB4-8A074599AA35}" type="slidenum">
              <a:rPr lang="en-US" altLang="en-US" sz="1000"/>
              <a:pPr>
                <a:spcBef>
                  <a:spcPct val="0"/>
                </a:spcBef>
                <a:buFontTx/>
                <a:buNone/>
              </a:pPr>
              <a:t>64</a:t>
            </a:fld>
            <a:endParaRPr lang="en-US" altLang="en-US" sz="1000"/>
          </a:p>
        </p:txBody>
      </p:sp>
      <p:sp>
        <p:nvSpPr>
          <p:cNvPr id="153604" name="Rectangle 2">
            <a:extLst>
              <a:ext uri="{FF2B5EF4-FFF2-40B4-BE49-F238E27FC236}">
                <a16:creationId xmlns:a16="http://schemas.microsoft.com/office/drawing/2014/main" id="{3C2B14FA-225D-4F30-925D-4CAEA17D6740}"/>
              </a:ext>
            </a:extLst>
          </p:cNvPr>
          <p:cNvSpPr>
            <a:spLocks noGrp="1" noChangeArrowheads="1"/>
          </p:cNvSpPr>
          <p:nvPr>
            <p:ph type="body" idx="4294967295"/>
          </p:nvPr>
        </p:nvSpPr>
        <p:spPr>
          <a:xfrm>
            <a:off x="457200" y="1581665"/>
            <a:ext cx="6400800" cy="609600"/>
          </a:xfrm>
        </p:spPr>
        <p:txBody>
          <a:bodyPr lIns="92075" tIns="46038" rIns="92075" bIns="46038"/>
          <a:lstStyle/>
          <a:p>
            <a:pPr marL="0" indent="0" eaLnBrk="1" hangingPunct="1">
              <a:lnSpc>
                <a:spcPct val="94000"/>
              </a:lnSpc>
              <a:buFontTx/>
              <a:buNone/>
            </a:pPr>
            <a:r>
              <a:rPr lang="en-US" altLang="en-US" sz="2000" dirty="0">
                <a:latin typeface="Times New Roman" panose="02020603050405020304" pitchFamily="18" charset="0"/>
              </a:rPr>
              <a:t>Denotes block of code to be executed only by the master thread. No implicit barrier at end</a:t>
            </a:r>
          </a:p>
        </p:txBody>
      </p:sp>
      <p:sp>
        <p:nvSpPr>
          <p:cNvPr id="153605" name="Rectangle 3">
            <a:extLst>
              <a:ext uri="{FF2B5EF4-FFF2-40B4-BE49-F238E27FC236}">
                <a16:creationId xmlns:a16="http://schemas.microsoft.com/office/drawing/2014/main" id="{12A2A271-30DA-4933-8FFB-CAFC1D642B22}"/>
              </a:ext>
            </a:extLst>
          </p:cNvPr>
          <p:cNvSpPr>
            <a:spLocks noGrp="1" noChangeArrowheads="1"/>
          </p:cNvSpPr>
          <p:nvPr>
            <p:ph type="title" idx="4294967295"/>
          </p:nvPr>
        </p:nvSpPr>
        <p:spPr>
          <a:xfrm>
            <a:off x="2438400" y="542924"/>
            <a:ext cx="4724400" cy="563563"/>
          </a:xfrm>
        </p:spPr>
        <p:txBody>
          <a:bodyPr/>
          <a:lstStyle/>
          <a:p>
            <a:pPr eaLnBrk="1" hangingPunct="1"/>
            <a:r>
              <a:rPr lang="en-US" altLang="en-US" sz="2700" b="1" dirty="0"/>
              <a:t>Master Construct</a:t>
            </a:r>
          </a:p>
        </p:txBody>
      </p:sp>
      <p:sp>
        <p:nvSpPr>
          <p:cNvPr id="153606" name="Rectangle 4">
            <a:extLst>
              <a:ext uri="{FF2B5EF4-FFF2-40B4-BE49-F238E27FC236}">
                <a16:creationId xmlns:a16="http://schemas.microsoft.com/office/drawing/2014/main" id="{04BE0DF6-E20B-4999-A329-6414A5969882}"/>
              </a:ext>
            </a:extLst>
          </p:cNvPr>
          <p:cNvSpPr>
            <a:spLocks noChangeArrowheads="1"/>
          </p:cNvSpPr>
          <p:nvPr/>
        </p:nvSpPr>
        <p:spPr bwMode="auto">
          <a:xfrm>
            <a:off x="609600" y="2587625"/>
            <a:ext cx="5029200" cy="251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75000"/>
              </a:lnSpc>
              <a:spcBef>
                <a:spcPct val="50000"/>
              </a:spcBef>
              <a:buFontTx/>
              <a:buNone/>
            </a:pPr>
            <a:r>
              <a:rPr lang="en-US" altLang="en-US" sz="1800">
                <a:latin typeface="Times New Roman" panose="02020603050405020304" pitchFamily="18" charset="0"/>
              </a:rPr>
              <a:t>#pragma omp parallel</a:t>
            </a:r>
          </a:p>
          <a:p>
            <a:pPr eaLnBrk="1" hangingPunct="1">
              <a:lnSpc>
                <a:spcPct val="50000"/>
              </a:lnSpc>
              <a:spcBef>
                <a:spcPct val="50000"/>
              </a:spcBef>
              <a:buFontTx/>
              <a:buNone/>
            </a:pPr>
            <a:r>
              <a:rPr lang="en-US" altLang="en-US" sz="1800">
                <a:latin typeface="Times New Roman" panose="02020603050405020304" pitchFamily="18" charset="0"/>
              </a:rPr>
              <a:t>{</a:t>
            </a:r>
          </a:p>
          <a:p>
            <a:pPr eaLnBrk="1" hangingPunct="1">
              <a:lnSpc>
                <a:spcPct val="50000"/>
              </a:lnSpc>
              <a:spcBef>
                <a:spcPct val="50000"/>
              </a:spcBef>
              <a:buFontTx/>
              <a:buNone/>
            </a:pPr>
            <a:r>
              <a:rPr lang="en-US" altLang="en-US" sz="1800">
                <a:latin typeface="Times New Roman" panose="02020603050405020304" pitchFamily="18" charset="0"/>
              </a:rPr>
              <a:t>   DoManyThings();</a:t>
            </a:r>
          </a:p>
          <a:p>
            <a:pPr eaLnBrk="1" hangingPunct="1">
              <a:lnSpc>
                <a:spcPct val="50000"/>
              </a:lnSpc>
              <a:spcBef>
                <a:spcPct val="50000"/>
              </a:spcBef>
              <a:buFontTx/>
              <a:buNone/>
            </a:pPr>
            <a:r>
              <a:rPr lang="en-US" altLang="en-US" sz="1800">
                <a:solidFill>
                  <a:schemeClr val="tx2"/>
                </a:solidFill>
                <a:latin typeface="Times New Roman" panose="02020603050405020304" pitchFamily="18" charset="0"/>
              </a:rPr>
              <a:t>#pragma omp master</a:t>
            </a:r>
            <a:r>
              <a:rPr lang="en-US" altLang="en-US" sz="1800">
                <a:solidFill>
                  <a:srgbClr val="FF0000"/>
                </a:solidFill>
                <a:latin typeface="Times New Roman" panose="02020603050405020304" pitchFamily="18" charset="0"/>
              </a:rPr>
              <a:t>  </a:t>
            </a:r>
          </a:p>
          <a:p>
            <a:pPr eaLnBrk="1" hangingPunct="1">
              <a:lnSpc>
                <a:spcPct val="50000"/>
              </a:lnSpc>
              <a:spcBef>
                <a:spcPct val="50000"/>
              </a:spcBef>
              <a:buFontTx/>
              <a:buNone/>
            </a:pPr>
            <a:r>
              <a:rPr lang="en-US" altLang="en-US" sz="1800">
                <a:solidFill>
                  <a:srgbClr val="FFFF00"/>
                </a:solidFill>
                <a:latin typeface="Times New Roman" panose="02020603050405020304" pitchFamily="18" charset="0"/>
              </a:rPr>
              <a:t>   </a:t>
            </a:r>
            <a:r>
              <a:rPr lang="en-US" altLang="en-US" sz="1800" b="1">
                <a:solidFill>
                  <a:srgbClr val="FF0000"/>
                </a:solidFill>
                <a:latin typeface="Times New Roman" panose="02020603050405020304" pitchFamily="18" charset="0"/>
              </a:rPr>
              <a:t>{ </a:t>
            </a:r>
            <a:r>
              <a:rPr lang="en-US" altLang="en-US" sz="1800">
                <a:solidFill>
                  <a:schemeClr val="bg2"/>
                </a:solidFill>
                <a:latin typeface="Times New Roman" panose="02020603050405020304" pitchFamily="18" charset="0"/>
              </a:rPr>
              <a:t>              </a:t>
            </a:r>
            <a:r>
              <a:rPr lang="en-US" altLang="en-US" sz="1800">
                <a:solidFill>
                  <a:srgbClr val="003399"/>
                </a:solidFill>
                <a:latin typeface="Times New Roman" panose="02020603050405020304" pitchFamily="18" charset="0"/>
              </a:rPr>
              <a:t>// if not master skip to next statement</a:t>
            </a:r>
          </a:p>
          <a:p>
            <a:pPr eaLnBrk="1" hangingPunct="1">
              <a:lnSpc>
                <a:spcPct val="50000"/>
              </a:lnSpc>
              <a:spcBef>
                <a:spcPct val="50000"/>
              </a:spcBef>
              <a:buFontTx/>
              <a:buNone/>
            </a:pPr>
            <a:r>
              <a:rPr lang="en-US" altLang="en-US" sz="1800">
                <a:solidFill>
                  <a:schemeClr val="bg2"/>
                </a:solidFill>
                <a:latin typeface="Times New Roman" panose="02020603050405020304" pitchFamily="18" charset="0"/>
              </a:rPr>
              <a:t>     </a:t>
            </a:r>
            <a:r>
              <a:rPr lang="en-US" altLang="en-US" sz="1800">
                <a:solidFill>
                  <a:schemeClr val="tx2"/>
                </a:solidFill>
                <a:latin typeface="Times New Roman" panose="02020603050405020304" pitchFamily="18" charset="0"/>
              </a:rPr>
              <a:t>ExchangeBoundaries();</a:t>
            </a:r>
          </a:p>
          <a:p>
            <a:pPr eaLnBrk="1" hangingPunct="1">
              <a:lnSpc>
                <a:spcPct val="50000"/>
              </a:lnSpc>
              <a:spcBef>
                <a:spcPct val="50000"/>
              </a:spcBef>
              <a:buFontTx/>
              <a:buNone/>
            </a:pPr>
            <a:r>
              <a:rPr lang="en-US" altLang="en-US" sz="1800" b="1">
                <a:solidFill>
                  <a:srgbClr val="FF0000"/>
                </a:solidFill>
                <a:latin typeface="Times New Roman" panose="02020603050405020304" pitchFamily="18" charset="0"/>
              </a:rPr>
              <a:t>   }</a:t>
            </a:r>
          </a:p>
          <a:p>
            <a:pPr eaLnBrk="1" hangingPunct="1">
              <a:lnSpc>
                <a:spcPct val="50000"/>
              </a:lnSpc>
              <a:spcBef>
                <a:spcPct val="50000"/>
              </a:spcBef>
              <a:buFontTx/>
              <a:buNone/>
            </a:pPr>
            <a:r>
              <a:rPr lang="en-US" altLang="en-US" sz="1800">
                <a:solidFill>
                  <a:srgbClr val="FFFF00"/>
                </a:solidFill>
                <a:latin typeface="Times New Roman" panose="02020603050405020304" pitchFamily="18" charset="0"/>
              </a:rPr>
              <a:t>   </a:t>
            </a:r>
            <a:r>
              <a:rPr lang="en-US" altLang="en-US" sz="1800">
                <a:latin typeface="Times New Roman" panose="02020603050405020304" pitchFamily="18" charset="0"/>
              </a:rPr>
              <a:t>DoManyMoreThings();</a:t>
            </a:r>
          </a:p>
          <a:p>
            <a:pPr eaLnBrk="1" hangingPunct="1">
              <a:lnSpc>
                <a:spcPct val="50000"/>
              </a:lnSpc>
              <a:spcBef>
                <a:spcPct val="50000"/>
              </a:spcBef>
              <a:buFontTx/>
              <a:buNone/>
            </a:pPr>
            <a:r>
              <a:rPr lang="en-US" altLang="en-US" sz="1800">
                <a:latin typeface="Times New Roman" panose="02020603050405020304" pitchFamily="18"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a:extLst>
              <a:ext uri="{FF2B5EF4-FFF2-40B4-BE49-F238E27FC236}">
                <a16:creationId xmlns:a16="http://schemas.microsoft.com/office/drawing/2014/main" id="{7209F272-0129-4603-B626-EF8E8B8D3236}"/>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E23F405-B0B8-46BB-9546-8AC2393052FE}" type="slidenum">
              <a:rPr lang="en-US" altLang="en-US" sz="1000"/>
              <a:pPr>
                <a:spcBef>
                  <a:spcPct val="0"/>
                </a:spcBef>
                <a:buFontTx/>
                <a:buNone/>
              </a:pPr>
              <a:t>65</a:t>
            </a:fld>
            <a:endParaRPr lang="en-US" altLang="en-US" sz="1000"/>
          </a:p>
        </p:txBody>
      </p:sp>
      <p:sp>
        <p:nvSpPr>
          <p:cNvPr id="155652" name="Rectangle 2">
            <a:extLst>
              <a:ext uri="{FF2B5EF4-FFF2-40B4-BE49-F238E27FC236}">
                <a16:creationId xmlns:a16="http://schemas.microsoft.com/office/drawing/2014/main" id="{5FBADEE4-DFCF-436F-AA20-BFFA58A2FCF8}"/>
              </a:ext>
            </a:extLst>
          </p:cNvPr>
          <p:cNvSpPr>
            <a:spLocks noGrp="1" noChangeArrowheads="1"/>
          </p:cNvSpPr>
          <p:nvPr>
            <p:ph type="title" idx="4294967295"/>
          </p:nvPr>
        </p:nvSpPr>
        <p:spPr>
          <a:xfrm>
            <a:off x="2057400" y="609600"/>
            <a:ext cx="5105400" cy="487363"/>
          </a:xfrm>
        </p:spPr>
        <p:txBody>
          <a:bodyPr/>
          <a:lstStyle/>
          <a:p>
            <a:pPr eaLnBrk="1" hangingPunct="1"/>
            <a:r>
              <a:rPr lang="en-US" altLang="en-US" sz="2700" b="1" dirty="0"/>
              <a:t>Implicit Barriers</a:t>
            </a:r>
          </a:p>
        </p:txBody>
      </p:sp>
      <p:sp>
        <p:nvSpPr>
          <p:cNvPr id="155653" name="Rectangle 3">
            <a:extLst>
              <a:ext uri="{FF2B5EF4-FFF2-40B4-BE49-F238E27FC236}">
                <a16:creationId xmlns:a16="http://schemas.microsoft.com/office/drawing/2014/main" id="{3E4D65DF-D76A-4E84-9DCE-9B025AE74CB7}"/>
              </a:ext>
            </a:extLst>
          </p:cNvPr>
          <p:cNvSpPr>
            <a:spLocks noGrp="1" noChangeArrowheads="1"/>
          </p:cNvSpPr>
          <p:nvPr>
            <p:ph type="body" idx="4294967295"/>
          </p:nvPr>
        </p:nvSpPr>
        <p:spPr>
          <a:xfrm>
            <a:off x="427338" y="1752600"/>
            <a:ext cx="7315200" cy="2438400"/>
          </a:xfrm>
        </p:spPr>
        <p:txBody>
          <a:bodyPr/>
          <a:lstStyle/>
          <a:p>
            <a:pPr marL="0" indent="0" eaLnBrk="1" hangingPunct="1">
              <a:buClr>
                <a:srgbClr val="003399"/>
              </a:buClr>
              <a:buSzPct val="80000"/>
              <a:buFontTx/>
              <a:buNone/>
            </a:pPr>
            <a:r>
              <a:rPr lang="en-US" altLang="en-US" sz="2000">
                <a:latin typeface="Times New Roman" panose="02020603050405020304" pitchFamily="18" charset="0"/>
              </a:rPr>
              <a:t>Several OpenMP* constructs have implicit barriers</a:t>
            </a:r>
          </a:p>
          <a:p>
            <a:pPr marL="571500" lvl="2" indent="-323850" eaLnBrk="1" hangingPunct="1">
              <a:buClr>
                <a:srgbClr val="003399"/>
              </a:buClr>
              <a:buSzPct val="80000"/>
              <a:buFont typeface="Wingdings" panose="05000000000000000000" pitchFamily="2" charset="2"/>
              <a:buChar char="q"/>
            </a:pPr>
            <a:r>
              <a:rPr lang="en-US" altLang="en-US" sz="1700" b="1">
                <a:latin typeface="Times New Roman" panose="02020603050405020304" pitchFamily="18" charset="0"/>
              </a:rPr>
              <a:t>parallel</a:t>
            </a:r>
          </a:p>
          <a:p>
            <a:pPr marL="571500" lvl="2" indent="-323850" eaLnBrk="1" hangingPunct="1">
              <a:buClr>
                <a:srgbClr val="003399"/>
              </a:buClr>
              <a:buSzPct val="80000"/>
              <a:buFont typeface="Wingdings" panose="05000000000000000000" pitchFamily="2" charset="2"/>
              <a:buChar char="q"/>
            </a:pPr>
            <a:r>
              <a:rPr lang="en-US" altLang="en-US" sz="1700" b="1">
                <a:latin typeface="Times New Roman" panose="02020603050405020304" pitchFamily="18" charset="0"/>
              </a:rPr>
              <a:t>for</a:t>
            </a:r>
          </a:p>
          <a:p>
            <a:pPr marL="571500" lvl="2" indent="-323850" eaLnBrk="1" hangingPunct="1">
              <a:buClr>
                <a:srgbClr val="003399"/>
              </a:buClr>
              <a:buSzPct val="80000"/>
              <a:buFont typeface="Wingdings" panose="05000000000000000000" pitchFamily="2" charset="2"/>
              <a:buChar char="q"/>
            </a:pPr>
            <a:r>
              <a:rPr lang="en-US" altLang="en-US" sz="1700" b="1">
                <a:latin typeface="Times New Roman" panose="02020603050405020304" pitchFamily="18" charset="0"/>
              </a:rPr>
              <a:t>single</a:t>
            </a:r>
          </a:p>
          <a:p>
            <a:pPr marL="0" indent="0" eaLnBrk="1" hangingPunct="1">
              <a:buClr>
                <a:srgbClr val="003399"/>
              </a:buClr>
              <a:buSzPct val="80000"/>
              <a:buFontTx/>
              <a:buNone/>
            </a:pPr>
            <a:r>
              <a:rPr lang="en-US" altLang="en-US" sz="2000">
                <a:latin typeface="Times New Roman" panose="02020603050405020304" pitchFamily="18" charset="0"/>
              </a:rPr>
              <a:t>Unnecessary barriers hurt performance</a:t>
            </a:r>
          </a:p>
          <a:p>
            <a:pPr marL="571500" lvl="2" indent="-323850" eaLnBrk="1" hangingPunct="1">
              <a:buClr>
                <a:srgbClr val="003399"/>
              </a:buClr>
              <a:buSzPct val="80000"/>
              <a:buFont typeface="Wingdings" panose="05000000000000000000" pitchFamily="2" charset="2"/>
              <a:buChar char="q"/>
            </a:pPr>
            <a:r>
              <a:rPr lang="en-US" altLang="en-US" sz="1700">
                <a:latin typeface="Times New Roman" panose="02020603050405020304" pitchFamily="18" charset="0"/>
              </a:rPr>
              <a:t>Waiting threads accomplish no work!</a:t>
            </a:r>
          </a:p>
          <a:p>
            <a:pPr marL="0" indent="0" eaLnBrk="1" hangingPunct="1">
              <a:buClr>
                <a:srgbClr val="003399"/>
              </a:buClr>
              <a:buSzPct val="80000"/>
              <a:buFontTx/>
              <a:buNone/>
            </a:pPr>
            <a:r>
              <a:rPr lang="en-US" altLang="en-US" sz="2000">
                <a:latin typeface="Times New Roman" panose="02020603050405020304" pitchFamily="18" charset="0"/>
              </a:rPr>
              <a:t>Suppress implicit barriers, when safe, with the </a:t>
            </a:r>
            <a:r>
              <a:rPr lang="en-US" altLang="en-US" sz="2000" b="1">
                <a:latin typeface="Times New Roman" panose="02020603050405020304" pitchFamily="18" charset="0"/>
              </a:rPr>
              <a:t>nowait</a:t>
            </a:r>
            <a:r>
              <a:rPr lang="en-US" altLang="en-US" sz="2000">
                <a:latin typeface="Times New Roman" panose="02020603050405020304" pitchFamily="18" charset="0"/>
              </a:rPr>
              <a:t> clause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Slide Number Placeholder 5">
            <a:extLst>
              <a:ext uri="{FF2B5EF4-FFF2-40B4-BE49-F238E27FC236}">
                <a16:creationId xmlns:a16="http://schemas.microsoft.com/office/drawing/2014/main" id="{888FE8E2-A749-4E44-B4BD-E078E060F6A3}"/>
              </a:ext>
            </a:extLst>
          </p:cNvPr>
          <p:cNvSpPr>
            <a:spLocks noGrp="1"/>
          </p:cNvSpPr>
          <p:nvPr>
            <p:ph type="sldNum" sz="quarter" idx="11"/>
          </p:nvPr>
        </p:nvSpPr>
        <p:spPr>
          <a:xfrm>
            <a:off x="7010400" y="6477000"/>
            <a:ext cx="19050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A8AC7E0-1AAC-463F-96BA-BF069FC6D7EB}" type="slidenum">
              <a:rPr lang="en-US" altLang="en-US" sz="1000"/>
              <a:pPr>
                <a:spcBef>
                  <a:spcPct val="0"/>
                </a:spcBef>
                <a:buFontTx/>
                <a:buNone/>
              </a:pPr>
              <a:t>66</a:t>
            </a:fld>
            <a:endParaRPr lang="en-US" altLang="en-US" sz="1000" dirty="0"/>
          </a:p>
        </p:txBody>
      </p:sp>
      <p:sp>
        <p:nvSpPr>
          <p:cNvPr id="157700" name="Rectangle 2">
            <a:extLst>
              <a:ext uri="{FF2B5EF4-FFF2-40B4-BE49-F238E27FC236}">
                <a16:creationId xmlns:a16="http://schemas.microsoft.com/office/drawing/2014/main" id="{2811EA39-6DD7-4CC7-88D8-A3EE9E1AFE6C}"/>
              </a:ext>
            </a:extLst>
          </p:cNvPr>
          <p:cNvSpPr>
            <a:spLocks noGrp="1" noChangeArrowheads="1"/>
          </p:cNvSpPr>
          <p:nvPr>
            <p:ph type="title" idx="4294967295"/>
          </p:nvPr>
        </p:nvSpPr>
        <p:spPr>
          <a:xfrm>
            <a:off x="2438400" y="533400"/>
            <a:ext cx="3886200" cy="487363"/>
          </a:xfrm>
        </p:spPr>
        <p:txBody>
          <a:bodyPr/>
          <a:lstStyle/>
          <a:p>
            <a:pPr eaLnBrk="1" hangingPunct="1"/>
            <a:r>
              <a:rPr lang="en-US" altLang="en-US" sz="2700" b="1" dirty="0" err="1"/>
              <a:t>Nowait</a:t>
            </a:r>
            <a:r>
              <a:rPr lang="en-US" altLang="en-US" sz="2700" b="1" dirty="0"/>
              <a:t> Clause</a:t>
            </a:r>
          </a:p>
        </p:txBody>
      </p:sp>
      <p:sp>
        <p:nvSpPr>
          <p:cNvPr id="157701" name="Rectangle 3">
            <a:extLst>
              <a:ext uri="{FF2B5EF4-FFF2-40B4-BE49-F238E27FC236}">
                <a16:creationId xmlns:a16="http://schemas.microsoft.com/office/drawing/2014/main" id="{02489BAC-F7A7-46C4-9B0C-628EAAC63134}"/>
              </a:ext>
            </a:extLst>
          </p:cNvPr>
          <p:cNvSpPr>
            <a:spLocks noGrp="1" noChangeArrowheads="1"/>
          </p:cNvSpPr>
          <p:nvPr>
            <p:ph type="body" idx="4294967295"/>
          </p:nvPr>
        </p:nvSpPr>
        <p:spPr>
          <a:xfrm>
            <a:off x="0" y="2759075"/>
            <a:ext cx="6934200" cy="414338"/>
          </a:xfrm>
        </p:spPr>
        <p:txBody>
          <a:bodyPr/>
          <a:lstStyle/>
          <a:p>
            <a:pPr marL="0" indent="0" eaLnBrk="1" hangingPunct="1">
              <a:buFontTx/>
              <a:buNone/>
            </a:pPr>
            <a:r>
              <a:rPr lang="en-US" altLang="en-US" sz="2000">
                <a:latin typeface="Times New Roman" panose="02020603050405020304" pitchFamily="18" charset="0"/>
              </a:rPr>
              <a:t>Use when threads would wait between independent computations </a:t>
            </a:r>
          </a:p>
        </p:txBody>
      </p:sp>
      <p:sp>
        <p:nvSpPr>
          <p:cNvPr id="157702" name="Text Box 4">
            <a:extLst>
              <a:ext uri="{FF2B5EF4-FFF2-40B4-BE49-F238E27FC236}">
                <a16:creationId xmlns:a16="http://schemas.microsoft.com/office/drawing/2014/main" id="{B676D21B-7198-48A3-AF35-26726C655808}"/>
              </a:ext>
            </a:extLst>
          </p:cNvPr>
          <p:cNvSpPr txBox="1">
            <a:spLocks noChangeArrowheads="1"/>
          </p:cNvSpPr>
          <p:nvPr/>
        </p:nvSpPr>
        <p:spPr bwMode="auto">
          <a:xfrm>
            <a:off x="4267200" y="1447800"/>
            <a:ext cx="2514600" cy="10398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tx1"/>
              </a:buClr>
              <a:buSzPct val="75000"/>
              <a:buFont typeface="Monotype Sorts" pitchFamily="2" charset="2"/>
              <a:buNone/>
            </a:pPr>
            <a:r>
              <a:rPr lang="en-US" altLang="en-US" sz="1800" b="1">
                <a:latin typeface="Times New Roman" panose="02020603050405020304" pitchFamily="18" charset="0"/>
              </a:rPr>
              <a:t>#pragma single</a:t>
            </a:r>
            <a:r>
              <a:rPr lang="en-US" altLang="en-US" sz="1800" b="1">
                <a:solidFill>
                  <a:schemeClr val="bg2"/>
                </a:solidFill>
                <a:latin typeface="Times New Roman" panose="02020603050405020304" pitchFamily="18" charset="0"/>
              </a:rPr>
              <a:t> </a:t>
            </a:r>
            <a:r>
              <a:rPr lang="en-US" altLang="en-US" sz="1800" b="1">
                <a:solidFill>
                  <a:schemeClr val="tx2"/>
                </a:solidFill>
                <a:latin typeface="Times New Roman" panose="02020603050405020304" pitchFamily="18" charset="0"/>
              </a:rPr>
              <a:t>nowait</a:t>
            </a:r>
          </a:p>
          <a:p>
            <a:pPr>
              <a:buClr>
                <a:schemeClr val="tx1"/>
              </a:buClr>
              <a:buSzPct val="75000"/>
              <a:buFont typeface="Monotype Sorts" pitchFamily="2" charset="2"/>
              <a:buNone/>
            </a:pPr>
            <a:r>
              <a:rPr lang="en-US" altLang="en-US" sz="1800" b="1">
                <a:latin typeface="Times New Roman" panose="02020603050405020304" pitchFamily="18" charset="0"/>
              </a:rPr>
              <a:t>{ [...] }</a:t>
            </a:r>
          </a:p>
          <a:p>
            <a:pPr>
              <a:buClr>
                <a:schemeClr val="tx1"/>
              </a:buClr>
              <a:buSzPct val="75000"/>
              <a:buFont typeface="Monotype Sorts" pitchFamily="2" charset="2"/>
              <a:buNone/>
            </a:pPr>
            <a:endParaRPr lang="en-US" altLang="en-US" sz="1800" b="1">
              <a:latin typeface="Times New Roman" panose="02020603050405020304" pitchFamily="18" charset="0"/>
            </a:endParaRPr>
          </a:p>
        </p:txBody>
      </p:sp>
      <p:sp>
        <p:nvSpPr>
          <p:cNvPr id="157703" name="Text Box 5">
            <a:extLst>
              <a:ext uri="{FF2B5EF4-FFF2-40B4-BE49-F238E27FC236}">
                <a16:creationId xmlns:a16="http://schemas.microsoft.com/office/drawing/2014/main" id="{502EDFE7-2972-4E84-A21D-1C7257A23473}"/>
              </a:ext>
            </a:extLst>
          </p:cNvPr>
          <p:cNvSpPr txBox="1">
            <a:spLocks noChangeArrowheads="1"/>
          </p:cNvSpPr>
          <p:nvPr/>
        </p:nvSpPr>
        <p:spPr bwMode="auto">
          <a:xfrm>
            <a:off x="1143000" y="1447800"/>
            <a:ext cx="2971800" cy="10398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tx1"/>
              </a:buClr>
              <a:buSzPct val="75000"/>
              <a:buFont typeface="Monotype Sorts" pitchFamily="2" charset="2"/>
              <a:buNone/>
            </a:pPr>
            <a:r>
              <a:rPr lang="en-US" altLang="en-US" sz="1800" b="1">
                <a:latin typeface="Times New Roman" panose="02020603050405020304" pitchFamily="18" charset="0"/>
              </a:rPr>
              <a:t>#pragma omp for</a:t>
            </a:r>
            <a:r>
              <a:rPr lang="en-US" altLang="en-US" sz="1800" b="1">
                <a:solidFill>
                  <a:schemeClr val="bg2"/>
                </a:solidFill>
                <a:latin typeface="Times New Roman" panose="02020603050405020304" pitchFamily="18" charset="0"/>
              </a:rPr>
              <a:t> </a:t>
            </a:r>
            <a:r>
              <a:rPr lang="en-US" altLang="en-US" sz="1800" b="1">
                <a:solidFill>
                  <a:schemeClr val="tx2"/>
                </a:solidFill>
                <a:latin typeface="Times New Roman" panose="02020603050405020304" pitchFamily="18" charset="0"/>
              </a:rPr>
              <a:t>nowait</a:t>
            </a:r>
          </a:p>
          <a:p>
            <a:pPr>
              <a:buClr>
                <a:schemeClr val="tx1"/>
              </a:buClr>
              <a:buSzPct val="75000"/>
              <a:buFont typeface="Monotype Sorts" pitchFamily="2" charset="2"/>
              <a:buNone/>
            </a:pPr>
            <a:r>
              <a:rPr lang="en-US" altLang="en-US" sz="1800" b="1">
                <a:solidFill>
                  <a:schemeClr val="bg2"/>
                </a:solidFill>
                <a:latin typeface="Times New Roman" panose="02020603050405020304" pitchFamily="18" charset="0"/>
              </a:rPr>
              <a:t>   </a:t>
            </a:r>
            <a:r>
              <a:rPr lang="en-US" altLang="en-US" sz="1800" b="1">
                <a:latin typeface="Times New Roman" panose="02020603050405020304" pitchFamily="18" charset="0"/>
              </a:rPr>
              <a:t>for(...)</a:t>
            </a:r>
          </a:p>
          <a:p>
            <a:pPr>
              <a:buClr>
                <a:schemeClr val="tx1"/>
              </a:buClr>
              <a:buSzPct val="75000"/>
              <a:buFont typeface="Monotype Sorts" pitchFamily="2" charset="2"/>
              <a:buNone/>
            </a:pPr>
            <a:r>
              <a:rPr lang="en-US" altLang="en-US" sz="1800" b="1">
                <a:latin typeface="Times New Roman" panose="02020603050405020304" pitchFamily="18" charset="0"/>
              </a:rPr>
              <a:t>     {...};</a:t>
            </a:r>
          </a:p>
        </p:txBody>
      </p:sp>
      <p:sp>
        <p:nvSpPr>
          <p:cNvPr id="157704" name="Rectangle 6">
            <a:extLst>
              <a:ext uri="{FF2B5EF4-FFF2-40B4-BE49-F238E27FC236}">
                <a16:creationId xmlns:a16="http://schemas.microsoft.com/office/drawing/2014/main" id="{7EF9754E-4BB2-4BC1-AF33-98156DC1D490}"/>
              </a:ext>
            </a:extLst>
          </p:cNvPr>
          <p:cNvSpPr>
            <a:spLocks noChangeArrowheads="1"/>
          </p:cNvSpPr>
          <p:nvPr/>
        </p:nvSpPr>
        <p:spPr bwMode="auto">
          <a:xfrm>
            <a:off x="609600" y="3200400"/>
            <a:ext cx="4800600" cy="2168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chemeClr val="tx1"/>
              </a:buClr>
              <a:buSzPct val="75000"/>
              <a:buFont typeface="Monotype Sorts" pitchFamily="2" charset="2"/>
              <a:buNone/>
            </a:pPr>
            <a:r>
              <a:rPr lang="en-US" altLang="en-US" sz="1800" b="1">
                <a:latin typeface="Times New Roman" panose="02020603050405020304" pitchFamily="18" charset="0"/>
              </a:rPr>
              <a:t>#pragma omp for schedule(dynamic,1)</a:t>
            </a:r>
            <a:r>
              <a:rPr lang="en-US" altLang="en-US" sz="1800" b="1">
                <a:solidFill>
                  <a:schemeClr val="bg2"/>
                </a:solidFill>
                <a:latin typeface="Times New Roman" panose="02020603050405020304" pitchFamily="18" charset="0"/>
              </a:rPr>
              <a:t> </a:t>
            </a:r>
            <a:r>
              <a:rPr lang="en-US" altLang="en-US" sz="1800" b="1">
                <a:solidFill>
                  <a:schemeClr val="tx2"/>
                </a:solidFill>
                <a:latin typeface="Times New Roman" panose="02020603050405020304" pitchFamily="18" charset="0"/>
              </a:rPr>
              <a:t>nowait</a:t>
            </a:r>
          </a:p>
          <a:p>
            <a:pPr>
              <a:lnSpc>
                <a:spcPct val="90000"/>
              </a:lnSpc>
              <a:buClr>
                <a:schemeClr val="tx1"/>
              </a:buClr>
              <a:buSzPct val="75000"/>
              <a:buFont typeface="Monotype Sorts" pitchFamily="2" charset="2"/>
              <a:buNone/>
            </a:pPr>
            <a:r>
              <a:rPr lang="en-US" altLang="en-US" sz="1800" b="1">
                <a:solidFill>
                  <a:srgbClr val="FFFF00"/>
                </a:solidFill>
                <a:latin typeface="Times New Roman" panose="02020603050405020304" pitchFamily="18" charset="0"/>
              </a:rPr>
              <a:t> </a:t>
            </a:r>
            <a:r>
              <a:rPr lang="en-US" altLang="en-US" sz="1800" b="1">
                <a:latin typeface="Times New Roman" panose="02020603050405020304" pitchFamily="18" charset="0"/>
              </a:rPr>
              <a:t>for(int i = 0; i &lt; n; i++)</a:t>
            </a:r>
          </a:p>
          <a:p>
            <a:pPr>
              <a:lnSpc>
                <a:spcPct val="90000"/>
              </a:lnSpc>
              <a:buClr>
                <a:schemeClr val="tx1"/>
              </a:buClr>
              <a:buSzPct val="75000"/>
              <a:buFont typeface="Monotype Sorts" pitchFamily="2" charset="2"/>
              <a:buNone/>
            </a:pPr>
            <a:r>
              <a:rPr lang="en-US" altLang="en-US" sz="1800" b="1">
                <a:latin typeface="Times New Roman" panose="02020603050405020304" pitchFamily="18" charset="0"/>
              </a:rPr>
              <a:t>   a[i] = bigFunc1(i);</a:t>
            </a:r>
          </a:p>
          <a:p>
            <a:pPr>
              <a:lnSpc>
                <a:spcPct val="90000"/>
              </a:lnSpc>
              <a:buClr>
                <a:schemeClr val="tx1"/>
              </a:buClr>
              <a:buSzPct val="75000"/>
              <a:buFont typeface="Monotype Sorts" pitchFamily="2" charset="2"/>
              <a:buNone/>
            </a:pPr>
            <a:endParaRPr lang="en-US" altLang="en-US" sz="1800" b="1">
              <a:latin typeface="Times New Roman" panose="02020603050405020304" pitchFamily="18" charset="0"/>
            </a:endParaRPr>
          </a:p>
          <a:p>
            <a:pPr>
              <a:lnSpc>
                <a:spcPct val="90000"/>
              </a:lnSpc>
              <a:buClr>
                <a:schemeClr val="tx1"/>
              </a:buClr>
              <a:buSzPct val="75000"/>
              <a:buFont typeface="Monotype Sorts" pitchFamily="2" charset="2"/>
              <a:buNone/>
            </a:pPr>
            <a:r>
              <a:rPr lang="en-US" altLang="en-US" sz="1800" b="1">
                <a:latin typeface="Times New Roman" panose="02020603050405020304" pitchFamily="18" charset="0"/>
              </a:rPr>
              <a:t>#pragma omp for schedule(dynamic,1) </a:t>
            </a:r>
          </a:p>
          <a:p>
            <a:pPr>
              <a:lnSpc>
                <a:spcPct val="90000"/>
              </a:lnSpc>
              <a:buClr>
                <a:schemeClr val="tx1"/>
              </a:buClr>
              <a:buSzPct val="75000"/>
              <a:buFont typeface="Monotype Sorts" pitchFamily="2" charset="2"/>
              <a:buNone/>
            </a:pPr>
            <a:r>
              <a:rPr lang="en-US" altLang="en-US" sz="1800" b="1">
                <a:latin typeface="Times New Roman" panose="02020603050405020304" pitchFamily="18" charset="0"/>
              </a:rPr>
              <a:t> for(int j = 0; j &lt; m; j++)</a:t>
            </a:r>
          </a:p>
          <a:p>
            <a:pPr>
              <a:lnSpc>
                <a:spcPct val="90000"/>
              </a:lnSpc>
              <a:buClr>
                <a:schemeClr val="tx1"/>
              </a:buClr>
              <a:buSzPct val="75000"/>
              <a:buFont typeface="Monotype Sorts" pitchFamily="2" charset="2"/>
              <a:buNone/>
            </a:pPr>
            <a:r>
              <a:rPr lang="en-US" altLang="en-US" sz="1800" b="1">
                <a:latin typeface="Times New Roman" panose="02020603050405020304" pitchFamily="18" charset="0"/>
              </a:rPr>
              <a:t>   b[j] = bigFunc2(j);</a:t>
            </a:r>
          </a:p>
        </p:txBody>
      </p:sp>
      <p:sp>
        <p:nvSpPr>
          <p:cNvPr id="157705" name="Rectangle 7">
            <a:extLst>
              <a:ext uri="{FF2B5EF4-FFF2-40B4-BE49-F238E27FC236}">
                <a16:creationId xmlns:a16="http://schemas.microsoft.com/office/drawing/2014/main" id="{AF8F2D51-71E0-4CB1-A226-442290B7CBE0}"/>
              </a:ext>
            </a:extLst>
          </p:cNvPr>
          <p:cNvSpPr>
            <a:spLocks noChangeArrowheads="1"/>
          </p:cNvSpPr>
          <p:nvPr/>
        </p:nvSpPr>
        <p:spPr bwMode="auto">
          <a:xfrm>
            <a:off x="5524500" y="3173413"/>
            <a:ext cx="3429000" cy="3270250"/>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dirty="0">
                <a:latin typeface="Times New Roman" panose="02020603050405020304" pitchFamily="18" charset="0"/>
              </a:rPr>
              <a:t>Schedule in each loop is (dynamic, 1) and computations in each loop are independent of each other (one loop updates a[], other loop updates b[]).  Without </a:t>
            </a:r>
            <a:r>
              <a:rPr lang="en-US" altLang="en-US" sz="1600" b="1" dirty="0" err="1">
                <a:latin typeface="Times New Roman" panose="02020603050405020304" pitchFamily="18" charset="0"/>
              </a:rPr>
              <a:t>nowait</a:t>
            </a:r>
            <a:r>
              <a:rPr lang="en-US" altLang="en-US" sz="1600" b="1" dirty="0">
                <a:latin typeface="Times New Roman" panose="02020603050405020304" pitchFamily="18" charset="0"/>
              </a:rPr>
              <a:t> clause, threads would pause until all work is done in first loop; with </a:t>
            </a:r>
            <a:r>
              <a:rPr lang="en-US" altLang="en-US" sz="1600" b="1" dirty="0" err="1">
                <a:latin typeface="Times New Roman" panose="02020603050405020304" pitchFamily="18" charset="0"/>
              </a:rPr>
              <a:t>nowait</a:t>
            </a:r>
            <a:r>
              <a:rPr lang="en-US" altLang="en-US" sz="1600" b="1" dirty="0">
                <a:latin typeface="Times New Roman" panose="02020603050405020304" pitchFamily="18" charset="0"/>
              </a:rPr>
              <a:t> clause, when work is exhausted from first loop, threads can begin executing work in second loop.  (It is possible that the second loop can complete all work before the work in the first loop is done.)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Slide Number Placeholder 5">
            <a:extLst>
              <a:ext uri="{FF2B5EF4-FFF2-40B4-BE49-F238E27FC236}">
                <a16:creationId xmlns:a16="http://schemas.microsoft.com/office/drawing/2014/main" id="{D6C817E8-9635-4019-A297-22D633C69068}"/>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14918E-83D4-4C23-9AB4-A1861570FE07}" type="slidenum">
              <a:rPr lang="en-US" altLang="en-US" sz="1000"/>
              <a:pPr>
                <a:spcBef>
                  <a:spcPct val="0"/>
                </a:spcBef>
                <a:buFontTx/>
                <a:buNone/>
              </a:pPr>
              <a:t>67</a:t>
            </a:fld>
            <a:endParaRPr lang="en-US" altLang="en-US" sz="1000"/>
          </a:p>
        </p:txBody>
      </p:sp>
      <p:sp>
        <p:nvSpPr>
          <p:cNvPr id="159748" name="Rectangle 2">
            <a:extLst>
              <a:ext uri="{FF2B5EF4-FFF2-40B4-BE49-F238E27FC236}">
                <a16:creationId xmlns:a16="http://schemas.microsoft.com/office/drawing/2014/main" id="{50320067-98D6-49C6-9B44-55934757D787}"/>
              </a:ext>
            </a:extLst>
          </p:cNvPr>
          <p:cNvSpPr>
            <a:spLocks noGrp="1" noChangeArrowheads="1"/>
          </p:cNvSpPr>
          <p:nvPr>
            <p:ph type="title" idx="4294967295"/>
          </p:nvPr>
        </p:nvSpPr>
        <p:spPr>
          <a:xfrm>
            <a:off x="2209800" y="428453"/>
            <a:ext cx="4953000" cy="487363"/>
          </a:xfrm>
        </p:spPr>
        <p:txBody>
          <a:bodyPr/>
          <a:lstStyle/>
          <a:p>
            <a:pPr eaLnBrk="1" hangingPunct="1"/>
            <a:r>
              <a:rPr lang="en-US" altLang="en-US" sz="2700" b="1" dirty="0"/>
              <a:t>Barrier Construct</a:t>
            </a:r>
          </a:p>
        </p:txBody>
      </p:sp>
      <p:sp>
        <p:nvSpPr>
          <p:cNvPr id="159749" name="Rectangle 3">
            <a:extLst>
              <a:ext uri="{FF2B5EF4-FFF2-40B4-BE49-F238E27FC236}">
                <a16:creationId xmlns:a16="http://schemas.microsoft.com/office/drawing/2014/main" id="{3153FC9F-80B9-4662-9EF0-08C78472C389}"/>
              </a:ext>
            </a:extLst>
          </p:cNvPr>
          <p:cNvSpPr>
            <a:spLocks noGrp="1" noChangeArrowheads="1"/>
          </p:cNvSpPr>
          <p:nvPr>
            <p:ph type="body" idx="4294967295"/>
          </p:nvPr>
        </p:nvSpPr>
        <p:spPr>
          <a:xfrm>
            <a:off x="0" y="1371600"/>
            <a:ext cx="5562600" cy="685800"/>
          </a:xfrm>
        </p:spPr>
        <p:txBody>
          <a:bodyPr/>
          <a:lstStyle/>
          <a:p>
            <a:pPr marL="0" indent="0" eaLnBrk="1" hangingPunct="1">
              <a:lnSpc>
                <a:spcPct val="90000"/>
              </a:lnSpc>
              <a:buFontTx/>
              <a:buNone/>
            </a:pPr>
            <a:r>
              <a:rPr lang="en-US" altLang="en-US" sz="2000">
                <a:latin typeface="Times New Roman" panose="02020603050405020304" pitchFamily="18" charset="0"/>
              </a:rPr>
              <a:t>Explicit barrier synchronization</a:t>
            </a:r>
          </a:p>
          <a:p>
            <a:pPr marL="0" indent="0" eaLnBrk="1" hangingPunct="1">
              <a:lnSpc>
                <a:spcPct val="90000"/>
              </a:lnSpc>
              <a:buFontTx/>
              <a:buNone/>
            </a:pPr>
            <a:r>
              <a:rPr lang="en-US" altLang="en-US" sz="2000">
                <a:latin typeface="Times New Roman" panose="02020603050405020304" pitchFamily="18" charset="0"/>
              </a:rPr>
              <a:t>Each thread waits until all threads arrive</a:t>
            </a:r>
          </a:p>
        </p:txBody>
      </p:sp>
      <p:sp>
        <p:nvSpPr>
          <p:cNvPr id="159750" name="Rectangle 4">
            <a:extLst>
              <a:ext uri="{FF2B5EF4-FFF2-40B4-BE49-F238E27FC236}">
                <a16:creationId xmlns:a16="http://schemas.microsoft.com/office/drawing/2014/main" id="{5A61D5B7-107C-4535-B737-CE2C0D06635C}"/>
              </a:ext>
            </a:extLst>
          </p:cNvPr>
          <p:cNvSpPr>
            <a:spLocks noChangeArrowheads="1"/>
          </p:cNvSpPr>
          <p:nvPr/>
        </p:nvSpPr>
        <p:spPr bwMode="auto">
          <a:xfrm>
            <a:off x="609600" y="2133600"/>
            <a:ext cx="4437063" cy="2298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chemeClr val="tx2"/>
                </a:solidFill>
                <a:latin typeface="Times New Roman" panose="02020603050405020304" pitchFamily="18" charset="0"/>
              </a:rPr>
              <a:t>#pragma omp parallel shared (A, B, C) </a:t>
            </a:r>
            <a:br>
              <a:rPr lang="en-US" altLang="en-US" sz="1800" b="1">
                <a:solidFill>
                  <a:schemeClr val="tx2"/>
                </a:solidFill>
                <a:latin typeface="Times New Roman" panose="02020603050405020304" pitchFamily="18" charset="0"/>
              </a:rPr>
            </a:br>
            <a:r>
              <a:rPr lang="en-US" altLang="en-US" sz="1800" b="1">
                <a:solidFill>
                  <a:schemeClr val="tx2"/>
                </a:solidFill>
                <a:latin typeface="Times New Roman" panose="02020603050405020304" pitchFamily="18" charset="0"/>
              </a:rPr>
              <a:t>{</a:t>
            </a:r>
            <a:br>
              <a:rPr lang="en-US" altLang="en-US" sz="1800" b="1">
                <a:latin typeface="Times New Roman" panose="02020603050405020304" pitchFamily="18" charset="0"/>
              </a:rPr>
            </a:br>
            <a:r>
              <a:rPr lang="en-US" altLang="en-US" sz="1800" b="1">
                <a:latin typeface="Times New Roman" panose="02020603050405020304" pitchFamily="18" charset="0"/>
              </a:rPr>
              <a:t>	DoSomeWork(A,B);</a:t>
            </a:r>
            <a:br>
              <a:rPr lang="en-US" altLang="en-US" sz="1800" b="1">
                <a:latin typeface="Times New Roman" panose="02020603050405020304" pitchFamily="18" charset="0"/>
              </a:rPr>
            </a:br>
            <a:r>
              <a:rPr lang="en-US" altLang="en-US" sz="1800" b="1">
                <a:latin typeface="Times New Roman" panose="02020603050405020304" pitchFamily="18" charset="0"/>
              </a:rPr>
              <a:t>	printf(“Processed A into B\n”);</a:t>
            </a:r>
            <a:br>
              <a:rPr lang="en-US" altLang="en-US" sz="1800" b="1">
                <a:latin typeface="Times New Roman" panose="02020603050405020304" pitchFamily="18" charset="0"/>
              </a:rPr>
            </a:br>
            <a:r>
              <a:rPr lang="en-US" altLang="en-US" sz="1800" b="1">
                <a:solidFill>
                  <a:schemeClr val="tx2"/>
                </a:solidFill>
                <a:latin typeface="Times New Roman" panose="02020603050405020304" pitchFamily="18" charset="0"/>
              </a:rPr>
              <a:t>#pragma omp barrier </a:t>
            </a:r>
            <a:br>
              <a:rPr lang="en-US" altLang="en-US" sz="1800" b="1">
                <a:solidFill>
                  <a:schemeClr val="tx2"/>
                </a:solidFill>
                <a:latin typeface="Times New Roman" panose="02020603050405020304" pitchFamily="18" charset="0"/>
              </a:rPr>
            </a:br>
            <a:r>
              <a:rPr lang="en-US" altLang="en-US" sz="1800" b="1">
                <a:latin typeface="Times New Roman" panose="02020603050405020304" pitchFamily="18" charset="0"/>
              </a:rPr>
              <a:t>	DoSomeWork(B,C);</a:t>
            </a:r>
            <a:br>
              <a:rPr lang="en-US" altLang="en-US" sz="1800" b="1">
                <a:latin typeface="Times New Roman" panose="02020603050405020304" pitchFamily="18" charset="0"/>
              </a:rPr>
            </a:br>
            <a:r>
              <a:rPr lang="en-US" altLang="en-US" sz="1800" b="1">
                <a:latin typeface="Times New Roman" panose="02020603050405020304" pitchFamily="18" charset="0"/>
              </a:rPr>
              <a:t>	printf(“Processed B into C\n”);</a:t>
            </a:r>
            <a:br>
              <a:rPr lang="en-US" altLang="en-US" sz="1800" b="1">
                <a:latin typeface="Times New Roman" panose="02020603050405020304" pitchFamily="18" charset="0"/>
              </a:rPr>
            </a:br>
            <a:r>
              <a:rPr lang="en-US" altLang="en-US" sz="1800" b="1">
                <a:solidFill>
                  <a:schemeClr val="tx2"/>
                </a:solidFill>
                <a:latin typeface="Times New Roman" panose="02020603050405020304" pitchFamily="18" charset="0"/>
              </a:rPr>
              <a:t>}</a:t>
            </a:r>
          </a:p>
        </p:txBody>
      </p:sp>
      <p:sp>
        <p:nvSpPr>
          <p:cNvPr id="159751" name="Rectangle 5">
            <a:extLst>
              <a:ext uri="{FF2B5EF4-FFF2-40B4-BE49-F238E27FC236}">
                <a16:creationId xmlns:a16="http://schemas.microsoft.com/office/drawing/2014/main" id="{D131E404-8545-4F6D-AEA1-8BBA7D18202B}"/>
              </a:ext>
            </a:extLst>
          </p:cNvPr>
          <p:cNvSpPr>
            <a:spLocks noChangeArrowheads="1"/>
          </p:cNvSpPr>
          <p:nvPr/>
        </p:nvSpPr>
        <p:spPr bwMode="auto">
          <a:xfrm>
            <a:off x="5257800" y="2152135"/>
            <a:ext cx="3505200" cy="1558925"/>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30000"/>
              </a:spcBef>
              <a:buFontTx/>
              <a:buNone/>
            </a:pPr>
            <a:r>
              <a:rPr lang="en-US" altLang="en-US" sz="1600" b="1">
                <a:latin typeface="Times New Roman" panose="02020603050405020304" pitchFamily="18" charset="0"/>
              </a:rPr>
              <a:t>Example code likely uses A to update B in first call, and B to update C in second call.  Thus, to ensure correct execution, all processing from first call must be completed before starting second call.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Slide Number Placeholder 5">
            <a:extLst>
              <a:ext uri="{FF2B5EF4-FFF2-40B4-BE49-F238E27FC236}">
                <a16:creationId xmlns:a16="http://schemas.microsoft.com/office/drawing/2014/main" id="{456C0BA1-13F3-46F2-8053-F863389DDDAF}"/>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34782B4-4760-46E9-B03A-AC382D450634}" type="slidenum">
              <a:rPr lang="en-US" altLang="en-US" sz="1000"/>
              <a:pPr>
                <a:spcBef>
                  <a:spcPct val="0"/>
                </a:spcBef>
                <a:buFontTx/>
                <a:buNone/>
              </a:pPr>
              <a:t>68</a:t>
            </a:fld>
            <a:endParaRPr lang="en-US" altLang="en-US" sz="1000"/>
          </a:p>
        </p:txBody>
      </p:sp>
      <p:sp>
        <p:nvSpPr>
          <p:cNvPr id="161796" name="Rectangle 2">
            <a:extLst>
              <a:ext uri="{FF2B5EF4-FFF2-40B4-BE49-F238E27FC236}">
                <a16:creationId xmlns:a16="http://schemas.microsoft.com/office/drawing/2014/main" id="{C65462A3-3E98-460E-8735-A05799753EDA}"/>
              </a:ext>
            </a:extLst>
          </p:cNvPr>
          <p:cNvSpPr>
            <a:spLocks noGrp="1" noChangeArrowheads="1"/>
          </p:cNvSpPr>
          <p:nvPr>
            <p:ph type="title" idx="4294967295"/>
          </p:nvPr>
        </p:nvSpPr>
        <p:spPr>
          <a:xfrm>
            <a:off x="1981200" y="453231"/>
            <a:ext cx="4724400" cy="487362"/>
          </a:xfrm>
        </p:spPr>
        <p:txBody>
          <a:bodyPr/>
          <a:lstStyle/>
          <a:p>
            <a:pPr eaLnBrk="1" hangingPunct="1"/>
            <a:r>
              <a:rPr lang="en-US" altLang="en-US" sz="2700" b="1" dirty="0"/>
              <a:t>Atomic Construct</a:t>
            </a:r>
          </a:p>
        </p:txBody>
      </p:sp>
      <p:sp>
        <p:nvSpPr>
          <p:cNvPr id="161797" name="Rectangle 3">
            <a:extLst>
              <a:ext uri="{FF2B5EF4-FFF2-40B4-BE49-F238E27FC236}">
                <a16:creationId xmlns:a16="http://schemas.microsoft.com/office/drawing/2014/main" id="{83585F8C-1C18-4337-8B93-53A2CD432CB7}"/>
              </a:ext>
            </a:extLst>
          </p:cNvPr>
          <p:cNvSpPr>
            <a:spLocks noGrp="1" noChangeArrowheads="1"/>
          </p:cNvSpPr>
          <p:nvPr>
            <p:ph type="body" idx="4294967295"/>
          </p:nvPr>
        </p:nvSpPr>
        <p:spPr>
          <a:xfrm>
            <a:off x="0" y="1371600"/>
            <a:ext cx="5791200" cy="762000"/>
          </a:xfrm>
        </p:spPr>
        <p:txBody>
          <a:bodyPr/>
          <a:lstStyle/>
          <a:p>
            <a:pPr marL="0" indent="0" eaLnBrk="1" hangingPunct="1">
              <a:buFontTx/>
              <a:buNone/>
            </a:pPr>
            <a:r>
              <a:rPr lang="en-US" altLang="en-US" sz="2000">
                <a:latin typeface="Times New Roman" panose="02020603050405020304" pitchFamily="18" charset="0"/>
              </a:rPr>
              <a:t>Special case of a critical section </a:t>
            </a:r>
          </a:p>
          <a:p>
            <a:pPr marL="0" indent="0" eaLnBrk="1" hangingPunct="1">
              <a:buFontTx/>
              <a:buNone/>
            </a:pPr>
            <a:r>
              <a:rPr lang="en-US" altLang="en-US" sz="2000">
                <a:latin typeface="Times New Roman" panose="02020603050405020304" pitchFamily="18" charset="0"/>
              </a:rPr>
              <a:t>Applies only to simple update of memory location</a:t>
            </a:r>
          </a:p>
        </p:txBody>
      </p:sp>
      <p:sp>
        <p:nvSpPr>
          <p:cNvPr id="161798" name="Rectangle 4">
            <a:extLst>
              <a:ext uri="{FF2B5EF4-FFF2-40B4-BE49-F238E27FC236}">
                <a16:creationId xmlns:a16="http://schemas.microsoft.com/office/drawing/2014/main" id="{AE86551E-44CA-4EC4-92F3-4BD34CFD19E7}"/>
              </a:ext>
            </a:extLst>
          </p:cNvPr>
          <p:cNvSpPr>
            <a:spLocks noChangeArrowheads="1"/>
          </p:cNvSpPr>
          <p:nvPr/>
        </p:nvSpPr>
        <p:spPr bwMode="auto">
          <a:xfrm>
            <a:off x="685800" y="2133600"/>
            <a:ext cx="5013325" cy="1689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75000"/>
              </a:lnSpc>
              <a:spcBef>
                <a:spcPct val="50000"/>
              </a:spcBef>
              <a:buFontTx/>
              <a:buNone/>
            </a:pPr>
            <a:r>
              <a:rPr lang="en-US" altLang="en-US" sz="1800" b="1">
                <a:solidFill>
                  <a:schemeClr val="tx2"/>
                </a:solidFill>
                <a:latin typeface="Times New Roman" panose="02020603050405020304" pitchFamily="18" charset="0"/>
              </a:rPr>
              <a:t>#pragma omp parallel for shared(x, y, index, n)</a:t>
            </a:r>
          </a:p>
          <a:p>
            <a:pPr eaLnBrk="1" hangingPunct="1">
              <a:lnSpc>
                <a:spcPct val="50000"/>
              </a:lnSpc>
              <a:spcBef>
                <a:spcPct val="50000"/>
              </a:spcBef>
              <a:buFontTx/>
              <a:buNone/>
            </a:pPr>
            <a:r>
              <a:rPr lang="en-US" altLang="en-US" sz="1800" b="1">
                <a:latin typeface="Times New Roman" panose="02020603050405020304" pitchFamily="18" charset="0"/>
              </a:rPr>
              <a:t>   for (i = 0; i &lt; n; i++) {</a:t>
            </a:r>
          </a:p>
          <a:p>
            <a:pPr eaLnBrk="1" hangingPunct="1">
              <a:lnSpc>
                <a:spcPct val="50000"/>
              </a:lnSpc>
              <a:spcBef>
                <a:spcPct val="50000"/>
              </a:spcBef>
              <a:buFontTx/>
              <a:buNone/>
            </a:pPr>
            <a:r>
              <a:rPr lang="en-US" altLang="en-US" sz="1800" b="1">
                <a:latin typeface="Times New Roman" panose="02020603050405020304" pitchFamily="18" charset="0"/>
              </a:rPr>
              <a:t>      </a:t>
            </a:r>
            <a:r>
              <a:rPr lang="en-US" altLang="en-US" sz="1800" b="1">
                <a:solidFill>
                  <a:schemeClr val="tx2"/>
                </a:solidFill>
                <a:latin typeface="Times New Roman" panose="02020603050405020304" pitchFamily="18" charset="0"/>
              </a:rPr>
              <a:t>#pragma omp atomic</a:t>
            </a:r>
          </a:p>
          <a:p>
            <a:pPr eaLnBrk="1" hangingPunct="1">
              <a:lnSpc>
                <a:spcPct val="50000"/>
              </a:lnSpc>
              <a:spcBef>
                <a:spcPct val="50000"/>
              </a:spcBef>
              <a:buFontTx/>
              <a:buNone/>
            </a:pPr>
            <a:r>
              <a:rPr lang="en-US" altLang="en-US" sz="1800" b="1">
                <a:latin typeface="Times New Roman" panose="02020603050405020304" pitchFamily="18" charset="0"/>
              </a:rPr>
              <a:t>        x[index[i]] += work1(i);</a:t>
            </a:r>
          </a:p>
          <a:p>
            <a:pPr eaLnBrk="1" hangingPunct="1">
              <a:lnSpc>
                <a:spcPct val="50000"/>
              </a:lnSpc>
              <a:spcBef>
                <a:spcPct val="50000"/>
              </a:spcBef>
              <a:buFontTx/>
              <a:buNone/>
            </a:pPr>
            <a:r>
              <a:rPr lang="en-US" altLang="en-US" sz="1800" b="1">
                <a:latin typeface="Times New Roman" panose="02020603050405020304" pitchFamily="18" charset="0"/>
              </a:rPr>
              <a:t>      y[i] += work2(i);</a:t>
            </a:r>
          </a:p>
          <a:p>
            <a:pPr eaLnBrk="1" hangingPunct="1">
              <a:lnSpc>
                <a:spcPct val="50000"/>
              </a:lnSpc>
              <a:spcBef>
                <a:spcPct val="50000"/>
              </a:spcBef>
              <a:buFontTx/>
              <a:buNone/>
            </a:pPr>
            <a:r>
              <a:rPr lang="en-US" altLang="en-US" sz="1800" b="1">
                <a:latin typeface="Times New Roman" panose="02020603050405020304" pitchFamily="18" charset="0"/>
              </a:rPr>
              <a:t>   } </a:t>
            </a:r>
          </a:p>
        </p:txBody>
      </p:sp>
      <p:sp>
        <p:nvSpPr>
          <p:cNvPr id="161799" name="Rectangle 5">
            <a:extLst>
              <a:ext uri="{FF2B5EF4-FFF2-40B4-BE49-F238E27FC236}">
                <a16:creationId xmlns:a16="http://schemas.microsoft.com/office/drawing/2014/main" id="{F8CEC844-4300-4D9D-9772-BFE33EA2400F}"/>
              </a:ext>
            </a:extLst>
          </p:cNvPr>
          <p:cNvSpPr>
            <a:spLocks noChangeArrowheads="1"/>
          </p:cNvSpPr>
          <p:nvPr/>
        </p:nvSpPr>
        <p:spPr bwMode="auto">
          <a:xfrm>
            <a:off x="228600" y="4114800"/>
            <a:ext cx="8686800" cy="2046288"/>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Only a small set of instruction can be used within the atomic pragma.  </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Since index[i] can be the same for different i values, the update to x must be protected. In this case, the update to an element of x[] is atomic. The other computations (call to work1() and the computation of the value in index[i]) will not be done atomically. </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Use of a critical section would serialize updates to x.  Atomic protects individual elements of x array, so that if multiple, concurrent instances of index[i] are different, updates can still be done in parallel.</a:t>
            </a:r>
          </a:p>
          <a:p>
            <a:pPr eaLnBrk="1" hangingPunct="1">
              <a:lnSpc>
                <a:spcPct val="80000"/>
              </a:lnSpc>
              <a:buClr>
                <a:srgbClr val="003399"/>
              </a:buClr>
              <a:buSzPct val="80000"/>
              <a:buFont typeface="Wingdings" panose="05000000000000000000" pitchFamily="2" charset="2"/>
              <a:buChar char="q"/>
            </a:pPr>
            <a:r>
              <a:rPr lang="en-US" altLang="en-US" sz="1600" b="1">
                <a:latin typeface="Times New Roman" panose="02020603050405020304" pitchFamily="18" charset="0"/>
              </a:rPr>
              <a:t>The operations allowed within atomic are: x &lt;binop&gt;= &lt;expr&gt;; x++; ++x; x—; --x</a:t>
            </a:r>
          </a:p>
          <a:p>
            <a:pPr eaLnBrk="1" hangingPunct="1">
              <a:lnSpc>
                <a:spcPct val="80000"/>
              </a:lnSpc>
              <a:buClr>
                <a:srgbClr val="003399"/>
              </a:buClr>
              <a:buSzPct val="80000"/>
              <a:buFont typeface="Wingdings" panose="05000000000000000000" pitchFamily="2" charset="2"/>
              <a:buNone/>
            </a:pPr>
            <a:r>
              <a:rPr lang="en-US" altLang="en-US" sz="1600" b="1">
                <a:latin typeface="Times New Roman" panose="02020603050405020304" pitchFamily="18" charset="0"/>
              </a:rPr>
              <a:t>	 where x is “an lvalue expression of scalar type.”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Slide Number Placeholder 5">
            <a:extLst>
              <a:ext uri="{FF2B5EF4-FFF2-40B4-BE49-F238E27FC236}">
                <a16:creationId xmlns:a16="http://schemas.microsoft.com/office/drawing/2014/main" id="{DA9C0456-4896-47EE-A205-D01A34A9C67B}"/>
              </a:ext>
            </a:extLst>
          </p:cNvPr>
          <p:cNvSpPr>
            <a:spLocks noGrp="1"/>
          </p:cNvSpPr>
          <p:nvPr>
            <p:ph type="sldNum" sz="quarter" idx="11"/>
          </p:nvPr>
        </p:nvSpPr>
        <p:spPr>
          <a:xfrm>
            <a:off x="6781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F080A6-CD40-4A37-B3B0-DDCE8769B424}" type="slidenum">
              <a:rPr lang="en-US" altLang="en-US" sz="1000"/>
              <a:pPr>
                <a:spcBef>
                  <a:spcPct val="0"/>
                </a:spcBef>
                <a:buFontTx/>
                <a:buNone/>
              </a:pPr>
              <a:t>69</a:t>
            </a:fld>
            <a:endParaRPr lang="en-US" altLang="en-US" sz="1000"/>
          </a:p>
        </p:txBody>
      </p:sp>
      <p:sp>
        <p:nvSpPr>
          <p:cNvPr id="163847" name="Rectangle 5">
            <a:extLst>
              <a:ext uri="{FF2B5EF4-FFF2-40B4-BE49-F238E27FC236}">
                <a16:creationId xmlns:a16="http://schemas.microsoft.com/office/drawing/2014/main" id="{53577E41-72C6-41F8-9716-AF803FD46C6F}"/>
              </a:ext>
            </a:extLst>
          </p:cNvPr>
          <p:cNvSpPr>
            <a:spLocks noGrp="1" noChangeArrowheads="1"/>
          </p:cNvSpPr>
          <p:nvPr>
            <p:ph type="title" idx="4294967295"/>
          </p:nvPr>
        </p:nvSpPr>
        <p:spPr>
          <a:xfrm>
            <a:off x="2701131" y="466640"/>
            <a:ext cx="3886200" cy="487362"/>
          </a:xfrm>
        </p:spPr>
        <p:txBody>
          <a:bodyPr/>
          <a:lstStyle/>
          <a:p>
            <a:pPr eaLnBrk="1" hangingPunct="1"/>
            <a:r>
              <a:rPr lang="en-US" altLang="en-US" sz="2700" b="1" dirty="0"/>
              <a:t>OpenMP* API </a:t>
            </a:r>
          </a:p>
        </p:txBody>
      </p:sp>
      <p:sp>
        <p:nvSpPr>
          <p:cNvPr id="163848" name="Rectangle 6">
            <a:extLst>
              <a:ext uri="{FF2B5EF4-FFF2-40B4-BE49-F238E27FC236}">
                <a16:creationId xmlns:a16="http://schemas.microsoft.com/office/drawing/2014/main" id="{5E8AFE75-1862-4929-ACBA-D015CFF6949D}"/>
              </a:ext>
            </a:extLst>
          </p:cNvPr>
          <p:cNvSpPr>
            <a:spLocks noGrp="1" noChangeArrowheads="1"/>
          </p:cNvSpPr>
          <p:nvPr>
            <p:ph type="body" idx="4294967295"/>
          </p:nvPr>
        </p:nvSpPr>
        <p:spPr>
          <a:xfrm>
            <a:off x="152400" y="1435101"/>
            <a:ext cx="8007350" cy="3276600"/>
          </a:xfrm>
        </p:spPr>
        <p:txBody>
          <a:bodyPr/>
          <a:lstStyle/>
          <a:p>
            <a:pPr marL="0" indent="0" eaLnBrk="1" hangingPunct="1">
              <a:buFontTx/>
              <a:buNone/>
            </a:pPr>
            <a:r>
              <a:rPr lang="en-US" altLang="en-US" sz="2000" dirty="0">
                <a:latin typeface="Times New Roman" panose="02020603050405020304" pitchFamily="18" charset="0"/>
              </a:rPr>
              <a:t>Get the thread number within a team</a:t>
            </a:r>
          </a:p>
          <a:p>
            <a:pPr marL="0" indent="0" eaLnBrk="1" hangingPunct="1">
              <a:buFontTx/>
              <a:buNone/>
            </a:pPr>
            <a:endParaRPr lang="en-US" altLang="en-US" sz="2000" dirty="0">
              <a:latin typeface="Times New Roman" panose="02020603050405020304" pitchFamily="18" charset="0"/>
            </a:endParaRPr>
          </a:p>
          <a:p>
            <a:pPr marL="0" indent="0" eaLnBrk="1" hangingPunct="1">
              <a:buFontTx/>
              <a:buNone/>
            </a:pPr>
            <a:r>
              <a:rPr lang="en-US" altLang="en-US" sz="2000" dirty="0">
                <a:latin typeface="Times New Roman" panose="02020603050405020304" pitchFamily="18" charset="0"/>
              </a:rPr>
              <a:t>Get the number of threads in a team</a:t>
            </a:r>
          </a:p>
          <a:p>
            <a:pPr marL="246063" lvl="1" indent="-244475" eaLnBrk="1" hangingPunct="1">
              <a:buFontTx/>
              <a:buNone/>
            </a:pPr>
            <a:endParaRPr lang="en-US" altLang="en-US" sz="1800" b="1" dirty="0">
              <a:latin typeface="Times New Roman" panose="02020603050405020304" pitchFamily="18" charset="0"/>
            </a:endParaRPr>
          </a:p>
          <a:p>
            <a:pPr marL="0" indent="0" eaLnBrk="1" hangingPunct="1">
              <a:buFontTx/>
              <a:buNone/>
            </a:pPr>
            <a:r>
              <a:rPr lang="en-US" altLang="en-US" sz="2000" dirty="0">
                <a:latin typeface="Times New Roman" panose="02020603050405020304" pitchFamily="18" charset="0"/>
              </a:rPr>
              <a:t>Usually not needed for OpenMP codes</a:t>
            </a:r>
          </a:p>
          <a:p>
            <a:pPr marL="571500" lvl="2" indent="-323850" eaLnBrk="1" hangingPunct="1">
              <a:buClr>
                <a:srgbClr val="003399"/>
              </a:buClr>
              <a:buSzPct val="80000"/>
              <a:buFont typeface="Wingdings" panose="05000000000000000000" pitchFamily="2" charset="2"/>
              <a:buChar char="q"/>
            </a:pPr>
            <a:r>
              <a:rPr lang="en-US" altLang="en-US" sz="1700" dirty="0">
                <a:latin typeface="Times New Roman" panose="02020603050405020304" pitchFamily="18" charset="0"/>
              </a:rPr>
              <a:t>Can lead to code not being serially consistent</a:t>
            </a:r>
          </a:p>
          <a:p>
            <a:pPr marL="571500" lvl="2" indent="-323850" eaLnBrk="1" hangingPunct="1">
              <a:buClr>
                <a:srgbClr val="003399"/>
              </a:buClr>
              <a:buSzPct val="80000"/>
              <a:buFont typeface="Wingdings" panose="05000000000000000000" pitchFamily="2" charset="2"/>
              <a:buChar char="q"/>
            </a:pPr>
            <a:r>
              <a:rPr lang="en-US" altLang="en-US" sz="1700" dirty="0">
                <a:latin typeface="Times New Roman" panose="02020603050405020304" pitchFamily="18" charset="0"/>
              </a:rPr>
              <a:t>Does have specific uses (debugging)</a:t>
            </a:r>
          </a:p>
          <a:p>
            <a:pPr marL="571500" lvl="2" indent="-323850" eaLnBrk="1" hangingPunct="1">
              <a:buClr>
                <a:srgbClr val="003399"/>
              </a:buClr>
              <a:buSzPct val="80000"/>
              <a:buFont typeface="Wingdings" panose="05000000000000000000" pitchFamily="2" charset="2"/>
              <a:buChar char="q"/>
            </a:pPr>
            <a:r>
              <a:rPr lang="en-US" altLang="en-US" sz="1700" dirty="0">
                <a:latin typeface="Times New Roman" panose="02020603050405020304" pitchFamily="18" charset="0"/>
              </a:rPr>
              <a:t>Must include a header file</a:t>
            </a:r>
          </a:p>
        </p:txBody>
      </p:sp>
      <p:sp>
        <p:nvSpPr>
          <p:cNvPr id="163844" name="Rectangle 2">
            <a:extLst>
              <a:ext uri="{FF2B5EF4-FFF2-40B4-BE49-F238E27FC236}">
                <a16:creationId xmlns:a16="http://schemas.microsoft.com/office/drawing/2014/main" id="{B2B0EC2E-CEB7-44E6-822C-A91D465A30C4}"/>
              </a:ext>
            </a:extLst>
          </p:cNvPr>
          <p:cNvSpPr>
            <a:spLocks noChangeArrowheads="1"/>
          </p:cNvSpPr>
          <p:nvPr/>
        </p:nvSpPr>
        <p:spPr bwMode="auto">
          <a:xfrm>
            <a:off x="381000" y="4397376"/>
            <a:ext cx="3132137" cy="314325"/>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eaLnBrk="1" hangingPunct="1">
              <a:buClr>
                <a:schemeClr val="folHlink"/>
              </a:buClr>
              <a:buSzPct val="55000"/>
              <a:buFont typeface="Wingdings" panose="05000000000000000000" pitchFamily="2" charset="2"/>
              <a:buNone/>
            </a:pPr>
            <a:r>
              <a:rPr lang="en-US" altLang="en-US" sz="1400" b="1"/>
              <a:t>#include &lt;omp.h&gt;</a:t>
            </a:r>
          </a:p>
        </p:txBody>
      </p:sp>
      <p:sp>
        <p:nvSpPr>
          <p:cNvPr id="163845" name="Rectangle 3">
            <a:extLst>
              <a:ext uri="{FF2B5EF4-FFF2-40B4-BE49-F238E27FC236}">
                <a16:creationId xmlns:a16="http://schemas.microsoft.com/office/drawing/2014/main" id="{197C45B0-35E1-4AF8-91BC-69BCE6852EBB}"/>
              </a:ext>
            </a:extLst>
          </p:cNvPr>
          <p:cNvSpPr>
            <a:spLocks noChangeArrowheads="1"/>
          </p:cNvSpPr>
          <p:nvPr/>
        </p:nvSpPr>
        <p:spPr bwMode="auto">
          <a:xfrm>
            <a:off x="754063" y="2590800"/>
            <a:ext cx="3894137" cy="271463"/>
          </a:xfrm>
          <a:prstGeom prst="rect">
            <a:avLst/>
          </a:prstGeom>
          <a:solidFill>
            <a:schemeClr val="bg1"/>
          </a:solidFill>
          <a:ln w="9525" algn="ctr">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buClr>
                <a:schemeClr val="folHlink"/>
              </a:buClr>
              <a:buSzPct val="90000"/>
              <a:buFont typeface="Wingdings" panose="05000000000000000000" pitchFamily="2" charset="2"/>
              <a:buNone/>
            </a:pPr>
            <a:r>
              <a:rPr lang="en-US" altLang="en-US" sz="1400" b="1"/>
              <a:t>int omp_get_num_threads(void);</a:t>
            </a:r>
          </a:p>
        </p:txBody>
      </p:sp>
      <p:sp>
        <p:nvSpPr>
          <p:cNvPr id="163846" name="Rectangle 4">
            <a:extLst>
              <a:ext uri="{FF2B5EF4-FFF2-40B4-BE49-F238E27FC236}">
                <a16:creationId xmlns:a16="http://schemas.microsoft.com/office/drawing/2014/main" id="{91B81F03-1573-4B05-8560-8758F1A85C50}"/>
              </a:ext>
            </a:extLst>
          </p:cNvPr>
          <p:cNvSpPr>
            <a:spLocks noChangeArrowheads="1"/>
          </p:cNvSpPr>
          <p:nvPr/>
        </p:nvSpPr>
        <p:spPr bwMode="auto">
          <a:xfrm>
            <a:off x="754063" y="1831975"/>
            <a:ext cx="3665537" cy="314325"/>
          </a:xfrm>
          <a:prstGeom prst="rect">
            <a:avLst/>
          </a:prstGeom>
          <a:solidFill>
            <a:schemeClr val="bg1"/>
          </a:solidFill>
          <a:ln w="9525" algn="ctr">
            <a:solidFill>
              <a:schemeClr val="tx1"/>
            </a:solidFill>
            <a:miter lim="800000"/>
            <a:headEnd/>
            <a:tailEnd/>
          </a:ln>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buClr>
                <a:schemeClr val="accent1"/>
              </a:buClr>
              <a:buSzPct val="75000"/>
              <a:buFont typeface="Wingdings" panose="05000000000000000000" pitchFamily="2" charset="2"/>
              <a:buNone/>
            </a:pPr>
            <a:r>
              <a:rPr lang="en-US" altLang="en-US" sz="1400" b="1"/>
              <a:t>int omp_get_thread_num(void);</a:t>
            </a:r>
          </a:p>
        </p:txBody>
      </p:sp>
      <p:sp>
        <p:nvSpPr>
          <p:cNvPr id="163849" name="Rectangle 7">
            <a:extLst>
              <a:ext uri="{FF2B5EF4-FFF2-40B4-BE49-F238E27FC236}">
                <a16:creationId xmlns:a16="http://schemas.microsoft.com/office/drawing/2014/main" id="{06D3C5C6-4443-442E-8CF9-8409F7305A8D}"/>
              </a:ext>
            </a:extLst>
          </p:cNvPr>
          <p:cNvSpPr>
            <a:spLocks noChangeArrowheads="1"/>
          </p:cNvSpPr>
          <p:nvPr/>
        </p:nvSpPr>
        <p:spPr bwMode="auto">
          <a:xfrm>
            <a:off x="5334000" y="2453631"/>
            <a:ext cx="2041525" cy="1458913"/>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chemeClr val="folHlink"/>
              </a:buClr>
              <a:buSzPct val="90000"/>
              <a:buFont typeface="Wingdings" panose="05000000000000000000" pitchFamily="2" charset="2"/>
              <a:buNone/>
            </a:pPr>
            <a:r>
              <a:rPr lang="en-US" altLang="en-US" sz="1600" b="1">
                <a:latin typeface="Times New Roman" panose="02020603050405020304" pitchFamily="18" charset="0"/>
              </a:rPr>
              <a:t>Emphasize that API calls are usually not needed.  Assignment of loop iterations and other computations to threads is already built into OpenMP.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a:extLst>
              <a:ext uri="{FF2B5EF4-FFF2-40B4-BE49-F238E27FC236}">
                <a16:creationId xmlns:a16="http://schemas.microsoft.com/office/drawing/2014/main" id="{706B21D8-BFB1-4F87-9ACF-BCF61A2A690A}"/>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t>7</a:t>
            </a:fld>
            <a:endParaRPr lang="en-US" altLang="en-US" sz="1000"/>
          </a:p>
        </p:txBody>
      </p:sp>
      <p:sp>
        <p:nvSpPr>
          <p:cNvPr id="18436" name="Text Box 2">
            <a:extLst>
              <a:ext uri="{FF2B5EF4-FFF2-40B4-BE49-F238E27FC236}">
                <a16:creationId xmlns:a16="http://schemas.microsoft.com/office/drawing/2014/main" id="{F44F84B7-98D5-41BE-8823-ED0CA7A495EE}"/>
              </a:ext>
            </a:extLst>
          </p:cNvPr>
          <p:cNvSpPr txBox="1">
            <a:spLocks noChangeArrowheads="1"/>
          </p:cNvSpPr>
          <p:nvPr/>
        </p:nvSpPr>
        <p:spPr bwMode="auto">
          <a:xfrm>
            <a:off x="609600" y="1050925"/>
            <a:ext cx="83058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dirty="0">
                <a:latin typeface="Times New Roman" panose="02020603050405020304" pitchFamily="18" charset="0"/>
                <a:ea typeface="ＭＳ Ｐゴシック" panose="020B0600070205080204" pitchFamily="34" charset="-128"/>
              </a:rPr>
              <a:t>Processes are “joined” with the system calls </a:t>
            </a:r>
            <a:r>
              <a:rPr lang="en-US" altLang="en-US" sz="2000" b="1" dirty="0">
                <a:latin typeface="Times New Roman" panose="02020603050405020304" pitchFamily="18" charset="0"/>
                <a:ea typeface="ＭＳ Ｐゴシック" panose="020B0600070205080204" pitchFamily="34" charset="-128"/>
                <a:cs typeface="Courier New" panose="02070309020205020404" pitchFamily="49" charset="0"/>
              </a:rPr>
              <a:t>wait()</a:t>
            </a:r>
            <a:r>
              <a:rPr lang="en-US" altLang="en-US" sz="2000" dirty="0">
                <a:latin typeface="Times New Roman" panose="02020603050405020304" pitchFamily="18" charset="0"/>
                <a:ea typeface="ＭＳ Ｐゴシック" panose="020B0600070205080204" pitchFamily="34" charset="-128"/>
              </a:rPr>
              <a:t> and </a:t>
            </a:r>
            <a:r>
              <a:rPr lang="en-US" altLang="en-US" sz="2000" b="1" dirty="0">
                <a:latin typeface="Times New Roman" panose="02020603050405020304" pitchFamily="18" charset="0"/>
                <a:ea typeface="ＭＳ Ｐゴシック" panose="020B0600070205080204" pitchFamily="34" charset="-128"/>
              </a:rPr>
              <a:t>exit()</a:t>
            </a:r>
            <a:r>
              <a:rPr lang="en-US" altLang="en-US" sz="2000" dirty="0">
                <a:latin typeface="Times New Roman" panose="02020603050405020304" pitchFamily="18" charset="0"/>
                <a:ea typeface="ＭＳ Ｐゴシック" panose="020B0600070205080204" pitchFamily="34" charset="-128"/>
              </a:rPr>
              <a:t> defined as:</a:t>
            </a:r>
          </a:p>
          <a:p>
            <a:pPr eaLnBrk="1" hangingPunct="1">
              <a:spcBef>
                <a:spcPct val="0"/>
              </a:spcBef>
              <a:buFontTx/>
              <a:buNone/>
            </a:pPr>
            <a:endParaRPr lang="en-US" altLang="en-US" sz="2000" b="1" dirty="0">
              <a:latin typeface="Times New Roman" panose="02020603050405020304" pitchFamily="18" charset="0"/>
              <a:ea typeface="ＭＳ Ｐゴシック" panose="020B0600070205080204" pitchFamily="34" charset="-128"/>
            </a:endParaRPr>
          </a:p>
          <a:p>
            <a:pPr eaLnBrk="1" hangingPunct="1">
              <a:spcBef>
                <a:spcPct val="0"/>
              </a:spcBef>
              <a:buFontTx/>
              <a:buNone/>
            </a:pPr>
            <a:r>
              <a:rPr lang="en-US" altLang="en-US" sz="2000" b="1" dirty="0">
                <a:latin typeface="Times New Roman" panose="02020603050405020304" pitchFamily="18" charset="0"/>
                <a:cs typeface="Courier New" panose="02070309020205020404" pitchFamily="49" charset="0"/>
              </a:rPr>
              <a:t>wait(</a:t>
            </a:r>
            <a:r>
              <a:rPr lang="en-US" altLang="en-US" sz="2000" b="1" dirty="0" err="1">
                <a:latin typeface="Times New Roman" panose="02020603050405020304" pitchFamily="18" charset="0"/>
                <a:cs typeface="Courier New" panose="02070309020205020404" pitchFamily="49" charset="0"/>
              </a:rPr>
              <a:t>statusp</a:t>
            </a:r>
            <a:r>
              <a:rPr lang="en-US" altLang="en-US" sz="2000" b="1" dirty="0">
                <a:latin typeface="Times New Roman" panose="02020603050405020304" pitchFamily="18" charset="0"/>
                <a:cs typeface="Courier New" panose="02070309020205020404" pitchFamily="49" charset="0"/>
              </a:rPr>
              <a:t>); 	/*delays caller until signal received or one of its child </a:t>
            </a:r>
          </a:p>
          <a:p>
            <a:pPr eaLnBrk="1" hangingPunct="1">
              <a:spcBef>
                <a:spcPct val="0"/>
              </a:spcBef>
              <a:buFontTx/>
              <a:buNone/>
            </a:pPr>
            <a:r>
              <a:rPr lang="en-US" altLang="en-US" sz="2000" b="1" dirty="0">
                <a:latin typeface="Times New Roman" panose="02020603050405020304" pitchFamily="18" charset="0"/>
                <a:cs typeface="Courier New" panose="02070309020205020404" pitchFamily="49" charset="0"/>
              </a:rPr>
              <a:t>		/* processes terminates or stops */</a:t>
            </a:r>
          </a:p>
          <a:p>
            <a:pPr eaLnBrk="1" hangingPunct="1">
              <a:spcBef>
                <a:spcPct val="0"/>
              </a:spcBef>
              <a:buFontTx/>
              <a:buNone/>
            </a:pPr>
            <a:r>
              <a:rPr lang="en-US" altLang="en-US" sz="2000" b="1" dirty="0">
                <a:latin typeface="Times New Roman" panose="02020603050405020304" pitchFamily="18" charset="0"/>
                <a:cs typeface="Courier New" panose="02070309020205020404" pitchFamily="49" charset="0"/>
              </a:rPr>
              <a:t>exit(status);	/*terminates a process */</a:t>
            </a:r>
          </a:p>
          <a:p>
            <a:pPr eaLnBrk="1" hangingPunct="1">
              <a:spcBef>
                <a:spcPct val="0"/>
              </a:spcBef>
              <a:buFontTx/>
              <a:buNone/>
            </a:pPr>
            <a:endParaRPr lang="en-US" altLang="en-US" sz="2000" b="1" dirty="0">
              <a:latin typeface="Times New Roman" panose="02020603050405020304" pitchFamily="18" charset="0"/>
              <a:cs typeface="Courier New" panose="02070309020205020404" pitchFamily="49" charset="0"/>
            </a:endParaRPr>
          </a:p>
          <a:p>
            <a:pPr>
              <a:spcBef>
                <a:spcPct val="0"/>
              </a:spcBef>
              <a:buFontTx/>
              <a:buNone/>
            </a:pPr>
            <a:r>
              <a:rPr lang="en-US" altLang="en-US" sz="2000" dirty="0">
                <a:latin typeface="Times New Roman" panose="02020603050405020304" pitchFamily="18" charset="0"/>
              </a:rPr>
              <a:t>A single child process can be created by</a:t>
            </a:r>
          </a:p>
          <a:p>
            <a:pPr>
              <a:spcBef>
                <a:spcPct val="0"/>
              </a:spcBef>
              <a:buFontTx/>
              <a:buNone/>
            </a:pPr>
            <a:r>
              <a:rPr lang="en-US" altLang="en-US" sz="2000" b="1" dirty="0">
                <a:latin typeface="Times New Roman" panose="02020603050405020304" pitchFamily="18" charset="0"/>
              </a:rPr>
              <a:t>	</a:t>
            </a:r>
            <a:r>
              <a:rPr lang="en-US" altLang="en-US" sz="2000" dirty="0">
                <a:latin typeface="Times New Roman" panose="02020603050405020304" pitchFamily="18" charset="0"/>
                <a:cs typeface="Courier New" panose="02070309020205020404" pitchFamily="49" charset="0"/>
              </a:rPr>
              <a:t>.</a:t>
            </a:r>
          </a:p>
          <a:p>
            <a:pPr>
              <a:spcBef>
                <a:spcPct val="0"/>
              </a:spcBef>
              <a:buFontTx/>
              <a:buNone/>
            </a:pPr>
            <a:r>
              <a:rPr lang="en-US" altLang="en-US" sz="2000" b="1" dirty="0" err="1">
                <a:latin typeface="Times New Roman" panose="02020603050405020304" pitchFamily="18" charset="0"/>
                <a:cs typeface="Courier New" panose="02070309020205020404" pitchFamily="49" charset="0"/>
              </a:rPr>
              <a:t>pid</a:t>
            </a:r>
            <a:r>
              <a:rPr lang="en-US" altLang="en-US" sz="2000" b="1" dirty="0">
                <a:latin typeface="Times New Roman" panose="02020603050405020304" pitchFamily="18" charset="0"/>
                <a:cs typeface="Courier New" panose="02070309020205020404" pitchFamily="49" charset="0"/>
              </a:rPr>
              <a:t> = fork(); 			/* fork */</a:t>
            </a:r>
          </a:p>
          <a:p>
            <a:pPr>
              <a:spcBef>
                <a:spcPct val="0"/>
              </a:spcBef>
              <a:buFontTx/>
              <a:buNone/>
            </a:pPr>
            <a:r>
              <a:rPr lang="en-US" altLang="en-US" sz="2000" b="1" dirty="0">
                <a:latin typeface="Times New Roman" panose="02020603050405020304" pitchFamily="18" charset="0"/>
                <a:cs typeface="Courier New" panose="02070309020205020404" pitchFamily="49" charset="0"/>
              </a:rPr>
              <a:t>    Code to be executed by both child and parent</a:t>
            </a:r>
          </a:p>
          <a:p>
            <a:pPr>
              <a:spcBef>
                <a:spcPct val="0"/>
              </a:spcBef>
              <a:buFontTx/>
              <a:buNone/>
            </a:pPr>
            <a:r>
              <a:rPr lang="en-US" altLang="en-US" sz="2000" b="1" dirty="0">
                <a:latin typeface="Times New Roman" panose="02020603050405020304" pitchFamily="18" charset="0"/>
                <a:cs typeface="Courier New" panose="02070309020205020404" pitchFamily="49" charset="0"/>
              </a:rPr>
              <a:t>if (</a:t>
            </a:r>
            <a:r>
              <a:rPr lang="en-US" altLang="en-US" sz="2000" b="1" dirty="0" err="1">
                <a:latin typeface="Times New Roman" panose="02020603050405020304" pitchFamily="18" charset="0"/>
                <a:cs typeface="Courier New" panose="02070309020205020404" pitchFamily="49" charset="0"/>
              </a:rPr>
              <a:t>pid</a:t>
            </a:r>
            <a:r>
              <a:rPr lang="en-US" altLang="en-US" sz="2000" b="1" dirty="0">
                <a:latin typeface="Times New Roman" panose="02020603050405020304" pitchFamily="18" charset="0"/>
                <a:cs typeface="Courier New" panose="02070309020205020404" pitchFamily="49" charset="0"/>
              </a:rPr>
              <a:t> == 0) exit(0); else wait(0);	/* join */</a:t>
            </a:r>
          </a:p>
          <a:p>
            <a:pPr>
              <a:spcBef>
                <a:spcPct val="0"/>
              </a:spcBef>
              <a:buFontTx/>
              <a:buNone/>
            </a:pPr>
            <a:r>
              <a:rPr lang="en-US" altLang="en-US" sz="2000" b="1" dirty="0">
                <a:latin typeface="Times New Roman" panose="02020603050405020304" pitchFamily="18" charset="0"/>
                <a:cs typeface="Courier New" panose="02070309020205020404" pitchFamily="49" charset="0"/>
              </a:rPr>
              <a:t>	</a:t>
            </a:r>
            <a:r>
              <a:rPr lang="en-US" altLang="en-US" sz="2000" dirty="0">
                <a:latin typeface="Times New Roman" panose="02020603050405020304" pitchFamily="18" charset="0"/>
                <a:cs typeface="Courier New" panose="02070309020205020404" pitchFamily="49" charset="0"/>
              </a:rPr>
              <a:t>.</a:t>
            </a:r>
          </a:p>
          <a:p>
            <a:pPr>
              <a:spcBef>
                <a:spcPct val="0"/>
              </a:spcBef>
              <a:buFontTx/>
              <a:buNone/>
            </a:pPr>
            <a:r>
              <a:rPr lang="en-US" altLang="en-US" sz="2000" dirty="0">
                <a:latin typeface="Times New Roman" panose="02020603050405020304" pitchFamily="18" charset="0"/>
                <a:cs typeface="Courier New" panose="02070309020205020404" pitchFamily="49" charset="0"/>
              </a:rPr>
              <a:t>	.</a:t>
            </a:r>
          </a:p>
          <a:p>
            <a:pPr>
              <a:spcBef>
                <a:spcPct val="0"/>
              </a:spcBef>
              <a:buFontTx/>
              <a:buNone/>
            </a:pPr>
            <a:r>
              <a:rPr lang="en-US" altLang="en-US" sz="2000" dirty="0">
                <a:latin typeface="Times New Roman" panose="02020603050405020304" pitchFamily="18" charset="0"/>
                <a:cs typeface="Courier New" panose="02070309020205020404" pitchFamily="49" charset="0"/>
              </a:rPr>
              <a:t>	.</a:t>
            </a:r>
          </a:p>
        </p:txBody>
      </p:sp>
      <p:sp>
        <p:nvSpPr>
          <p:cNvPr id="6" name="Rectangle 3">
            <a:extLst>
              <a:ext uri="{FF2B5EF4-FFF2-40B4-BE49-F238E27FC236}">
                <a16:creationId xmlns:a16="http://schemas.microsoft.com/office/drawing/2014/main" id="{B9060A52-F35A-43BD-8768-050F6FF687A9}"/>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3">
            <a:extLst>
              <a:ext uri="{FF2B5EF4-FFF2-40B4-BE49-F238E27FC236}">
                <a16:creationId xmlns:a16="http://schemas.microsoft.com/office/drawing/2014/main" id="{79C67FFD-DAA1-45AA-B6D3-D06B83797585}"/>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t>8</a:t>
            </a:fld>
            <a:endParaRPr lang="en-US" altLang="en-US" sz="1000"/>
          </a:p>
        </p:txBody>
      </p:sp>
      <p:sp>
        <p:nvSpPr>
          <p:cNvPr id="19460" name="Text Box 2">
            <a:extLst>
              <a:ext uri="{FF2B5EF4-FFF2-40B4-BE49-F238E27FC236}">
                <a16:creationId xmlns:a16="http://schemas.microsoft.com/office/drawing/2014/main" id="{D0EBD372-8C1C-4F3C-B969-ED1F02743906}"/>
              </a:ext>
            </a:extLst>
          </p:cNvPr>
          <p:cNvSpPr txBox="1">
            <a:spLocks noChangeArrowheads="1"/>
          </p:cNvSpPr>
          <p:nvPr/>
        </p:nvSpPr>
        <p:spPr bwMode="auto">
          <a:xfrm>
            <a:off x="609600" y="917575"/>
            <a:ext cx="8305800"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dirty="0">
                <a:latin typeface="Times New Roman" panose="02020603050405020304" pitchFamily="18" charset="0"/>
              </a:rPr>
              <a:t>If the child is to execute different code, we could use</a:t>
            </a:r>
          </a:p>
          <a:p>
            <a:pPr>
              <a:lnSpc>
                <a:spcPct val="85000"/>
              </a:lnSpc>
              <a:spcBef>
                <a:spcPct val="0"/>
              </a:spcBef>
              <a:buFontTx/>
              <a:buNone/>
            </a:pPr>
            <a:endParaRPr lang="en-US" altLang="en-US" sz="2000" b="1" dirty="0">
              <a:latin typeface="Times New Roman" panose="02020603050405020304" pitchFamily="18" charset="0"/>
              <a:cs typeface="Courier New" panose="02070309020205020404" pitchFamily="49" charset="0"/>
            </a:endParaRPr>
          </a:p>
          <a:p>
            <a:pPr>
              <a:lnSpc>
                <a:spcPct val="85000"/>
              </a:lnSpc>
              <a:spcBef>
                <a:spcPct val="0"/>
              </a:spcBef>
              <a:buFontTx/>
              <a:buNone/>
            </a:pPr>
            <a:r>
              <a:rPr lang="en-US" altLang="en-US" sz="2000" b="1" dirty="0" err="1">
                <a:latin typeface="Times New Roman" panose="02020603050405020304" pitchFamily="18" charset="0"/>
                <a:cs typeface="Courier New" panose="02070309020205020404" pitchFamily="49" charset="0"/>
              </a:rPr>
              <a:t>pid</a:t>
            </a:r>
            <a:r>
              <a:rPr lang="en-US" altLang="en-US" sz="2000" b="1" dirty="0">
                <a:latin typeface="Times New Roman" panose="02020603050405020304" pitchFamily="18" charset="0"/>
                <a:cs typeface="Courier New" panose="02070309020205020404" pitchFamily="49" charset="0"/>
              </a:rPr>
              <a:t> = fork();</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if (</a:t>
            </a:r>
            <a:r>
              <a:rPr lang="en-US" altLang="en-US" sz="2000" b="1" dirty="0" err="1">
                <a:latin typeface="Times New Roman" panose="02020603050405020304" pitchFamily="18" charset="0"/>
                <a:cs typeface="Courier New" panose="02070309020205020404" pitchFamily="49" charset="0"/>
              </a:rPr>
              <a:t>pid</a:t>
            </a:r>
            <a:r>
              <a:rPr lang="en-US" altLang="en-US" sz="2000" b="1" dirty="0">
                <a:latin typeface="Times New Roman" panose="02020603050405020304" pitchFamily="18" charset="0"/>
                <a:cs typeface="Courier New" panose="02070309020205020404" pitchFamily="49" charset="0"/>
              </a:rPr>
              <a:t> == 0) {</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	code to be executed by slave</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 else {</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	code to be executed by parent</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if (</a:t>
            </a:r>
            <a:r>
              <a:rPr lang="en-US" altLang="en-US" sz="2000" b="1" dirty="0" err="1">
                <a:latin typeface="Times New Roman" panose="02020603050405020304" pitchFamily="18" charset="0"/>
                <a:cs typeface="Courier New" panose="02070309020205020404" pitchFamily="49" charset="0"/>
              </a:rPr>
              <a:t>pid</a:t>
            </a:r>
            <a:r>
              <a:rPr lang="en-US" altLang="en-US" sz="2000" b="1" dirty="0">
                <a:latin typeface="Times New Roman" panose="02020603050405020304" pitchFamily="18" charset="0"/>
                <a:cs typeface="Courier New" panose="02070309020205020404" pitchFamily="49" charset="0"/>
              </a:rPr>
              <a:t> == 0) exit(0); else wait(0);</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		.</a:t>
            </a:r>
          </a:p>
          <a:p>
            <a:pPr>
              <a:lnSpc>
                <a:spcPct val="85000"/>
              </a:lnSpc>
              <a:spcBef>
                <a:spcPct val="0"/>
              </a:spcBef>
              <a:buFontTx/>
              <a:buNone/>
            </a:pPr>
            <a:r>
              <a:rPr lang="en-US" altLang="en-US" sz="2000" b="1" dirty="0">
                <a:latin typeface="Times New Roman" panose="02020603050405020304" pitchFamily="18" charset="0"/>
                <a:cs typeface="Courier New" panose="02070309020205020404" pitchFamily="49" charset="0"/>
              </a:rPr>
              <a:t>		.</a:t>
            </a:r>
          </a:p>
          <a:p>
            <a:pPr>
              <a:lnSpc>
                <a:spcPct val="85000"/>
              </a:lnSpc>
              <a:spcBef>
                <a:spcPct val="0"/>
              </a:spcBef>
              <a:buFontTx/>
              <a:buNone/>
            </a:pPr>
            <a:endParaRPr lang="en-US" altLang="en-US" sz="2000" b="1" dirty="0">
              <a:latin typeface="Times New Roman" panose="02020603050405020304" pitchFamily="18" charset="0"/>
              <a:cs typeface="Courier New" panose="02070309020205020404" pitchFamily="49" charset="0"/>
            </a:endParaRPr>
          </a:p>
          <a:p>
            <a:pPr algn="just">
              <a:lnSpc>
                <a:spcPct val="85000"/>
              </a:lnSpc>
              <a:spcBef>
                <a:spcPct val="0"/>
              </a:spcBef>
              <a:buClr>
                <a:schemeClr val="tx1"/>
              </a:buClr>
              <a:buSzPct val="80000"/>
              <a:buFont typeface="Wingdings" panose="05000000000000000000" pitchFamily="2" charset="2"/>
              <a:buChar char="q"/>
            </a:pPr>
            <a:r>
              <a:rPr lang="en-US" altLang="en-US" sz="2000" dirty="0">
                <a:latin typeface="Times New Roman" panose="02020603050405020304" pitchFamily="18" charset="0"/>
              </a:rPr>
              <a:t>All the variables in the original program are duplicated in each process, becoming local variables for the process.</a:t>
            </a:r>
          </a:p>
          <a:p>
            <a:pPr algn="just">
              <a:spcBef>
                <a:spcPct val="50000"/>
              </a:spcBef>
              <a:buClr>
                <a:schemeClr val="tx1"/>
              </a:buClr>
              <a:buSzPct val="80000"/>
              <a:buFont typeface="Wingdings" panose="05000000000000000000" pitchFamily="2" charset="2"/>
              <a:buChar char="q"/>
            </a:pPr>
            <a:r>
              <a:rPr lang="en-US" altLang="en-US" sz="2000" dirty="0">
                <a:latin typeface="Times New Roman" panose="02020603050405020304" pitchFamily="18" charset="0"/>
              </a:rPr>
              <a:t>They are assigned the same values as the original variables initially. The forked process starts execution at the point of the fork.</a:t>
            </a:r>
            <a:endParaRPr lang="en-US" altLang="en-US" sz="2000" b="1" dirty="0">
              <a:latin typeface="Times New Roman" panose="02020603050405020304" pitchFamily="18" charset="0"/>
            </a:endParaRPr>
          </a:p>
        </p:txBody>
      </p:sp>
      <p:sp>
        <p:nvSpPr>
          <p:cNvPr id="6" name="Rectangle 3">
            <a:extLst>
              <a:ext uri="{FF2B5EF4-FFF2-40B4-BE49-F238E27FC236}">
                <a16:creationId xmlns:a16="http://schemas.microsoft.com/office/drawing/2014/main" id="{F252C76B-8713-4F14-8680-371E9BEF9DA2}"/>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3">
            <a:extLst>
              <a:ext uri="{FF2B5EF4-FFF2-40B4-BE49-F238E27FC236}">
                <a16:creationId xmlns:a16="http://schemas.microsoft.com/office/drawing/2014/main" id="{051555B9-4EAA-45B7-9F2B-C242EE54B35C}"/>
              </a:ext>
            </a:extLst>
          </p:cNvPr>
          <p:cNvSpPr>
            <a:spLocks noGrp="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fld id="{B00DDBF8-3D47-4039-99F3-531702A24100}" type="slidenum">
              <a:rPr lang="en-US" altLang="en-US" smtClean="0"/>
              <a:pPr/>
              <a:t>9</a:t>
            </a:fld>
            <a:endParaRPr lang="en-US" altLang="en-US" sz="1000"/>
          </a:p>
        </p:txBody>
      </p:sp>
      <p:sp>
        <p:nvSpPr>
          <p:cNvPr id="20484" name="Text Box 4">
            <a:extLst>
              <a:ext uri="{FF2B5EF4-FFF2-40B4-BE49-F238E27FC236}">
                <a16:creationId xmlns:a16="http://schemas.microsoft.com/office/drawing/2014/main" id="{1E029615-548D-4FEB-A9B5-30C2216023BB}"/>
              </a:ext>
            </a:extLst>
          </p:cNvPr>
          <p:cNvSpPr txBox="1">
            <a:spLocks noChangeArrowheads="1"/>
          </p:cNvSpPr>
          <p:nvPr/>
        </p:nvSpPr>
        <p:spPr bwMode="auto">
          <a:xfrm>
            <a:off x="609600" y="990600"/>
            <a:ext cx="808196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ltLang="en-US" sz="2400" b="1" dirty="0">
                <a:latin typeface="Times New Roman" panose="02020603050405020304" pitchFamily="18" charset="0"/>
              </a:rPr>
              <a:t>B) Creating Threads</a:t>
            </a:r>
            <a:endParaRPr lang="en-US" altLang="en-US" sz="2400" dirty="0">
              <a:latin typeface="Times New Roman" panose="02020603050405020304" pitchFamily="18" charset="0"/>
            </a:endParaRP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As shown before, the process created with UNIX fork is a “heavy weight” process. It is a completely separate program with its own variables, stack and memory allocation.</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Heavyweight processes are particularly expensive to create in time and memory space. A complete copy of the process with its own memory allocation, variables, stack etc., is created even though execution only starts from the forked position.</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A much more efficient mechanism is one in which independent concurrent routine is specified that </a:t>
            </a:r>
            <a:r>
              <a:rPr lang="en-US" altLang="en-US" sz="2000" i="1" dirty="0">
                <a:latin typeface="Times New Roman" panose="02020603050405020304" pitchFamily="18" charset="0"/>
              </a:rPr>
              <a:t>shares</a:t>
            </a:r>
            <a:r>
              <a:rPr lang="en-US" altLang="en-US" sz="2000" dirty="0">
                <a:latin typeface="Times New Roman" panose="02020603050405020304" pitchFamily="18" charset="0"/>
              </a:rPr>
              <a:t> the same memory space and global variables. This can be provided by a mechanism called THREAD or LIGHTWEIGHT PROCESS.</a:t>
            </a:r>
          </a:p>
          <a:p>
            <a:pPr algn="just">
              <a:buClr>
                <a:schemeClr val="tx1"/>
              </a:buClr>
              <a:buSzPct val="80000"/>
              <a:buFont typeface="Wingdings" panose="05000000000000000000" pitchFamily="2" charset="2"/>
              <a:buChar char="q"/>
            </a:pPr>
            <a:r>
              <a:rPr lang="en-US" altLang="en-US" sz="2000" dirty="0">
                <a:latin typeface="Times New Roman" panose="02020603050405020304" pitchFamily="18" charset="0"/>
              </a:rPr>
              <a:t>The difference between processes and threads and the basic parts of a process are shown in the following slide.</a:t>
            </a:r>
          </a:p>
        </p:txBody>
      </p:sp>
      <p:sp>
        <p:nvSpPr>
          <p:cNvPr id="6" name="Rectangle 3">
            <a:extLst>
              <a:ext uri="{FF2B5EF4-FFF2-40B4-BE49-F238E27FC236}">
                <a16:creationId xmlns:a16="http://schemas.microsoft.com/office/drawing/2014/main" id="{E1C77725-0E3A-4D7C-B230-6BE49F433810}"/>
              </a:ext>
            </a:extLst>
          </p:cNvPr>
          <p:cNvSpPr>
            <a:spLocks noChangeArrowheads="1"/>
          </p:cNvSpPr>
          <p:nvPr/>
        </p:nvSpPr>
        <p:spPr bwMode="auto">
          <a:xfrm>
            <a:off x="2057400" y="357188"/>
            <a:ext cx="586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latin typeface="Times New Roman" panose="02020603050405020304" pitchFamily="18" charset="0"/>
              </a:rPr>
              <a:t>Constructs for specifying parallelism</a:t>
            </a:r>
          </a:p>
        </p:txBody>
      </p:sp>
    </p:spTree>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8455</Words>
  <Application>Microsoft Office PowerPoint</Application>
  <PresentationFormat>On-screen Show (4:3)</PresentationFormat>
  <Paragraphs>998</Paragraphs>
  <Slides>69</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Courier New</vt:lpstr>
      <vt:lpstr>Monotype Sorts</vt:lpstr>
      <vt:lpstr>SegoeBook</vt:lpstr>
      <vt:lpstr>Symbol</vt:lpstr>
      <vt:lpstr>Tahoma</vt:lpstr>
      <vt:lpstr>Times</vt:lpstr>
      <vt:lpstr>Times New Roman</vt:lpstr>
      <vt:lpstr>Verdana</vt:lpstr>
      <vt:lpstr>Wingdings</vt:lpstr>
      <vt:lpstr>1_Default Design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Threads</vt:lpstr>
      <vt:lpstr>PowerPoint Presentation</vt:lpstr>
      <vt:lpstr>What are Pthreads?</vt:lpstr>
      <vt:lpstr>pthread_create</vt:lpstr>
      <vt:lpstr>Example I: Thread Creation</vt:lpstr>
      <vt:lpstr>Waiting for a Thread</vt:lpstr>
      <vt:lpstr>Thread States</vt:lpstr>
      <vt:lpstr>Example II: Multiple Threads</vt:lpstr>
      <vt:lpstr>What’s Wrong?</vt:lpstr>
      <vt:lpstr>Solution – “Local” Storage</vt:lpstr>
      <vt:lpstr>Pthreads Mutex Variables</vt:lpstr>
      <vt:lpstr>pthread_mutex_init</vt:lpstr>
      <vt:lpstr>pthread_mutex_lock</vt:lpstr>
      <vt:lpstr>Example III: Use of mutex</vt:lpstr>
      <vt:lpstr>Condition Variables</vt:lpstr>
      <vt:lpstr>Lost and Spurious Signals</vt:lpstr>
      <vt:lpstr>Condition Variable and Mutex</vt:lpstr>
      <vt:lpstr>Condition Variable Algorithm</vt:lpstr>
      <vt:lpstr>Condition Variables</vt:lpstr>
      <vt:lpstr>pthread_cond_init</vt:lpstr>
      <vt:lpstr>pthread_cond_wait</vt:lpstr>
      <vt:lpstr>pthread_cond_signal</vt:lpstr>
      <vt:lpstr>pthread_cond_broadcast</vt:lpstr>
      <vt:lpstr>PowerPoint Presentation</vt:lpstr>
      <vt:lpstr>What Is OpenMP (or Open Multi-Processing)?</vt:lpstr>
      <vt:lpstr>OpenMP* Architecture</vt:lpstr>
      <vt:lpstr>Programming Model </vt:lpstr>
      <vt:lpstr>OpenMP* Pragma Syntax</vt:lpstr>
      <vt:lpstr>How Many Threads?</vt:lpstr>
      <vt:lpstr>Example I</vt:lpstr>
      <vt:lpstr>Work-sharing Construct - “for” work-sharing pragma</vt:lpstr>
      <vt:lpstr>Work-sharing Construct - “for” work-sharing pragma</vt:lpstr>
      <vt:lpstr>Combining pragmas</vt:lpstr>
      <vt:lpstr>Data Environment</vt:lpstr>
      <vt:lpstr>Data Scope Attributes</vt:lpstr>
      <vt:lpstr>The Private Clause</vt:lpstr>
      <vt:lpstr>Example II: Dot Product</vt:lpstr>
      <vt:lpstr>Example II: Dot Product - Protect Shared Data</vt:lpstr>
      <vt:lpstr>OpenMP* Critical Construct</vt:lpstr>
      <vt:lpstr>OpenMP* Reduction Clause</vt:lpstr>
      <vt:lpstr>Reduction Example</vt:lpstr>
      <vt:lpstr>Assigning Iterations - three main scheduling clauses for work-sharing loop construct</vt:lpstr>
      <vt:lpstr>Which Schedule to Use</vt:lpstr>
      <vt:lpstr>Schedule Clause Example</vt:lpstr>
      <vt:lpstr>Parallel Sections</vt:lpstr>
      <vt:lpstr>Single Construct</vt:lpstr>
      <vt:lpstr>Master Construct</vt:lpstr>
      <vt:lpstr>Implicit Barriers</vt:lpstr>
      <vt:lpstr>Nowait Clause</vt:lpstr>
      <vt:lpstr>Barrier Construct</vt:lpstr>
      <vt:lpstr>Atomic Construct</vt:lpstr>
      <vt:lpstr>OpenMP*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Monn Baskaran</dc:creator>
  <cp:lastModifiedBy>Nicholas</cp:lastModifiedBy>
  <cp:revision>13</cp:revision>
  <dcterms:created xsi:type="dcterms:W3CDTF">2020-07-29T14:54:46Z</dcterms:created>
  <dcterms:modified xsi:type="dcterms:W3CDTF">2020-08-10T07:07:30Z</dcterms:modified>
</cp:coreProperties>
</file>