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517" r:id="rId3"/>
    <p:sldId id="257" r:id="rId4"/>
    <p:sldId id="297" r:id="rId5"/>
    <p:sldId id="258" r:id="rId6"/>
    <p:sldId id="259" r:id="rId7"/>
    <p:sldId id="298" r:id="rId8"/>
    <p:sldId id="260" r:id="rId9"/>
    <p:sldId id="261" r:id="rId10"/>
    <p:sldId id="262" r:id="rId11"/>
    <p:sldId id="263" r:id="rId12"/>
    <p:sldId id="264" r:id="rId13"/>
    <p:sldId id="265" r:id="rId14"/>
    <p:sldId id="293" r:id="rId15"/>
    <p:sldId id="299" r:id="rId16"/>
    <p:sldId id="316" r:id="rId17"/>
    <p:sldId id="266" r:id="rId18"/>
    <p:sldId id="267" r:id="rId19"/>
    <p:sldId id="268" r:id="rId20"/>
    <p:sldId id="294" r:id="rId21"/>
    <p:sldId id="292" r:id="rId22"/>
    <p:sldId id="518" r:id="rId23"/>
    <p:sldId id="291" r:id="rId24"/>
    <p:sldId id="270" r:id="rId25"/>
    <p:sldId id="271" r:id="rId26"/>
    <p:sldId id="272" r:id="rId27"/>
    <p:sldId id="274" r:id="rId28"/>
    <p:sldId id="275" r:id="rId29"/>
    <p:sldId id="276" r:id="rId30"/>
    <p:sldId id="277" r:id="rId31"/>
    <p:sldId id="318" r:id="rId32"/>
    <p:sldId id="278" r:id="rId33"/>
    <p:sldId id="319" r:id="rId34"/>
    <p:sldId id="279" r:id="rId35"/>
    <p:sldId id="300" r:id="rId36"/>
    <p:sldId id="301" r:id="rId37"/>
    <p:sldId id="302" r:id="rId38"/>
    <p:sldId id="308" r:id="rId39"/>
    <p:sldId id="281" r:id="rId40"/>
    <p:sldId id="305" r:id="rId41"/>
    <p:sldId id="306" r:id="rId42"/>
    <p:sldId id="307" r:id="rId43"/>
    <p:sldId id="309" r:id="rId44"/>
    <p:sldId id="310" r:id="rId45"/>
    <p:sldId id="311" r:id="rId46"/>
    <p:sldId id="312" r:id="rId47"/>
    <p:sldId id="313" r:id="rId48"/>
    <p:sldId id="283" r:id="rId49"/>
    <p:sldId id="284" r:id="rId50"/>
    <p:sldId id="285" r:id="rId51"/>
    <p:sldId id="286" r:id="rId52"/>
    <p:sldId id="287" r:id="rId53"/>
    <p:sldId id="314" r:id="rId54"/>
    <p:sldId id="288" r:id="rId55"/>
    <p:sldId id="290" r:id="rId56"/>
    <p:sldId id="315" r:id="rId57"/>
    <p:sldId id="320" r:id="rId58"/>
    <p:sldId id="321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41" autoAdjust="0"/>
  </p:normalViewPr>
  <p:slideViewPr>
    <p:cSldViewPr>
      <p:cViewPr varScale="1">
        <p:scale>
          <a:sx n="97" d="100"/>
          <a:sy n="97" d="100"/>
        </p:scale>
        <p:origin x="201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75319-4A25-4F0C-A9BF-8B4CFB6696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8C14961-9A31-486C-8000-D84D0887BC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EE395CA-DB55-4926-833B-57318AF7D0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A6FBD38-5B19-4340-BB47-EE154110DBB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ABE1ABB1-AAC8-44BF-B194-110F8D6B0D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9AC4CF98-1E02-4F6B-99BF-28AF85503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A24797C-CF04-4DB1-9B6B-68BE028A55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9FDF8E-2667-47C5-BE4C-EF440AF6397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7798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2759192-8576-4E19-8032-3B4B9A1D0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5340C5F5-2120-47C7-B999-E4A709CF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Only lost packets are re-sent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76C1E963-015E-4A1A-BD07-37AFEC674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0C8021-B87E-4584-8496-685B1880FB65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F08788C-32C4-4DF4-B84D-21F0238A0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6C8AEC44-BAFA-4184-B139-7E1AAA10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Dynamic memory maps differ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BB91A2D-EF6A-46D3-833C-DD758F641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BF68BE-408E-4B3A-B837-1208115C8E5A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C729488B-512F-4FB7-9B10-1DBBE6B23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663A5528-9E17-4486-A8FD-C6167F874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Problems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Violation of atomic operations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Adds to, if network is the problem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81C8BB7A-3D86-4016-A20B-5B24C1555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67C0EE-3F4A-40F2-91EA-47FA0DEABC1C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5E9310BB-E3E9-4D98-B37F-5A9FEAF774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5505DEE7-25FA-4081-8421-983AE600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Assume order being m2 then m1.It is preserved even though t2 &gt; t1. 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63F04D22-C5A1-457C-B892-4B56B044A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05A56F-3DEE-4B9D-B75F-75ED2C97136E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9A0D1B68-355A-4DF0-85EC-060B6644FD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7DF3580D-8A00-418E-B565-C3DA7A62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Messages placed in hold-back queue until it can be correctly placed 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245052DE-115C-4253-8E39-07EF70C3B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A60737-CB4B-46E3-B257-5FB6E30C866C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A799266D-403C-4658-8E07-DA6B7F2F0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D8AD785B-5F01-438B-A9AE-E60094E1C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Note: Little Endian row label of 5 is compactly representing 0005 in this figure. 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80E4CC17-AA4C-4E35-ABE5-0B7FE8F9E9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6764BA-FCAB-4524-815C-43E52F70B493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59C288-FCB4-467C-BB0D-791EC919E3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D782B-C9A3-4068-AB9C-463D570718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45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1030E3-8B95-457C-93E4-CFF899324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68D2C-C4B1-4D2A-884E-F50EF13D38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48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7AACBB-F6F9-42DD-8CCE-6C07B77AE6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DAE17-92F2-4622-842E-FA40D2E31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22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05CD97-CDC8-44CD-A6DC-DCA5F72CEA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77A6F-BB93-4C82-9285-F1EF4A16E4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87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D62296-D83E-4A61-BCFD-5668FB1D3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EA25B-D404-4F2F-AEA4-E2E4938B43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8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A7220-36EC-4A13-89D1-C209B0372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C1DA6-9EBE-4832-B5BE-1FE69FB395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21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9854E9-AE8A-4FFC-B486-DF0DC7D3F5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884FD-101D-4B05-970B-4B459FCD1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99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887E91-D4DF-4B49-85B4-4145529FAD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396B-FF82-4D35-B014-70EA0E752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54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13761F8-ECA1-4D52-984C-0E93D80B1E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A275-5DF4-44B6-8C6C-5EF4C6D79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2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49888-D3D2-42EB-9BC9-BC8FB3C88F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CF2AF-2DA7-4FB9-AEE2-9F1A526F5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9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2FE18-5263-4B4E-B362-C3A0D37BD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A2DC3-8BC4-423B-9F6A-D863B96F37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39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225E49-3A79-4011-B453-CF21A584E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A57F09-AB1F-4115-9666-585E02ABA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9085DFC-52B7-44B7-B88E-8901C07878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3910A07-36B0-4AE4-96A3-0C04CCE71F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nfotechlogo">
            <a:extLst>
              <a:ext uri="{FF2B5EF4-FFF2-40B4-BE49-F238E27FC236}">
                <a16:creationId xmlns:a16="http://schemas.microsoft.com/office/drawing/2014/main" id="{6A86CF2F-C6BE-42C4-BB21-7959B83CB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47604086-C284-4656-AECC-AF2A13A43F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2895600"/>
            <a:ext cx="8229600" cy="18589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INTER-PROCESS COMMUNICATIONS</a:t>
            </a:r>
          </a:p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PROCEDURE CALL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B6F1F59F-9AD6-4CE6-AC3F-E713942C3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 New Roman" panose="02020603050405020304" pitchFamily="18" charset="0"/>
              </a:rPr>
              <a:t>FIT3143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A6B63CF-8BDB-4838-9D08-A82D34E3B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LECTURE WEEK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6215D386-B637-4AA2-B6BD-1EEDCE2E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55156-822C-49DE-AB47-BE33ED6BD2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747FECB7-EEFC-4269-8B3F-FC3D3DD32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Synchronization in IPC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8E08B70F-59C6-4346-B2AA-70B74627D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Send primitive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Blocking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Non blocking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Receive primitive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Blocking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Non Blocking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1400" b="1"/>
              <a:t>Polling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1400" b="1"/>
              <a:t>interrupt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  <p:grpSp>
        <p:nvGrpSpPr>
          <p:cNvPr id="11271" name="Group 4">
            <a:extLst>
              <a:ext uri="{FF2B5EF4-FFF2-40B4-BE49-F238E27FC236}">
                <a16:creationId xmlns:a16="http://schemas.microsoft.com/office/drawing/2014/main" id="{AAD6BE03-8CF6-4295-9BC3-21C165DC5D9B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1600200"/>
            <a:ext cx="5143500" cy="1371600"/>
            <a:chOff x="1128" y="1056"/>
            <a:chExt cx="3240" cy="864"/>
          </a:xfrm>
        </p:grpSpPr>
        <p:grpSp>
          <p:nvGrpSpPr>
            <p:cNvPr id="11272" name="Group 5">
              <a:extLst>
                <a:ext uri="{FF2B5EF4-FFF2-40B4-BE49-F238E27FC236}">
                  <a16:creationId xmlns:a16="http://schemas.microsoft.com/office/drawing/2014/main" id="{BBCDA0F1-BE74-4090-9D51-C8C2794E5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8" y="1056"/>
              <a:ext cx="2448" cy="602"/>
              <a:chOff x="1448" y="1056"/>
              <a:chExt cx="2448" cy="602"/>
            </a:xfrm>
          </p:grpSpPr>
          <p:sp>
            <p:nvSpPr>
              <p:cNvPr id="11275" name="Text Box 6">
                <a:extLst>
                  <a:ext uri="{FF2B5EF4-FFF2-40B4-BE49-F238E27FC236}">
                    <a16:creationId xmlns:a16="http://schemas.microsoft.com/office/drawing/2014/main" id="{33E10064-FA81-4BB5-9A26-9BF6B8E9A8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056"/>
                <a:ext cx="146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IPC Synchronization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Semantics</a:t>
                </a:r>
              </a:p>
            </p:txBody>
          </p:sp>
          <p:sp>
            <p:nvSpPr>
              <p:cNvPr id="11276" name="Line 7">
                <a:extLst>
                  <a:ext uri="{FF2B5EF4-FFF2-40B4-BE49-F238E27FC236}">
                    <a16:creationId xmlns:a16="http://schemas.microsoft.com/office/drawing/2014/main" id="{6DEF1108-9DE5-40D8-8ABA-982998E01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8" y="1570"/>
                <a:ext cx="24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1277" name="Line 8">
                <a:extLst>
                  <a:ext uri="{FF2B5EF4-FFF2-40B4-BE49-F238E27FC236}">
                    <a16:creationId xmlns:a16="http://schemas.microsoft.com/office/drawing/2014/main" id="{73FC92AE-883D-4A42-8CE1-7ED2705FD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147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1278" name="Line 9">
                <a:extLst>
                  <a:ext uri="{FF2B5EF4-FFF2-40B4-BE49-F238E27FC236}">
                    <a16:creationId xmlns:a16="http://schemas.microsoft.com/office/drawing/2014/main" id="{AD37A68E-4FA9-4E0F-A8A3-28507C1B3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6" y="156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1279" name="Line 10">
                <a:extLst>
                  <a:ext uri="{FF2B5EF4-FFF2-40B4-BE49-F238E27FC236}">
                    <a16:creationId xmlns:a16="http://schemas.microsoft.com/office/drawing/2014/main" id="{AFF03102-2900-4E80-9ED8-C7AAF8E1B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56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11273" name="Text Box 11">
              <a:extLst>
                <a:ext uri="{FF2B5EF4-FFF2-40B4-BE49-F238E27FC236}">
                  <a16:creationId xmlns:a16="http://schemas.microsoft.com/office/drawing/2014/main" id="{DE084532-8A39-43CE-BF71-39B2C83D9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1689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Blocking</a:t>
              </a:r>
            </a:p>
          </p:txBody>
        </p:sp>
        <p:sp>
          <p:nvSpPr>
            <p:cNvPr id="11274" name="Text Box 12">
              <a:extLst>
                <a:ext uri="{FF2B5EF4-FFF2-40B4-BE49-F238E27FC236}">
                  <a16:creationId xmlns:a16="http://schemas.microsoft.com/office/drawing/2014/main" id="{24A5826D-ABED-4B13-A35A-B39C5479F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" y="1689"/>
              <a:ext cx="9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Non Blocking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EEFFE65A-368F-4D64-9B20-ABB64172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2B0743-1817-4F5E-90EC-27B443ABCAE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66461083-BC29-4EC0-BD7C-E1A188E91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Synchronous &amp; Asynchronous Communication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E3DD71F4-F4C5-4D2B-8918-5E3002669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When both the send and receive primitives of a communication between two processes use blocking semantics, the communication is said to be Synchronous; otherwise it is asynchronous.</a:t>
            </a:r>
          </a:p>
          <a:p>
            <a:pPr eaLnBrk="1" hangingPunct="1"/>
            <a:endParaRPr lang="en-US" altLang="en-US"/>
          </a:p>
        </p:txBody>
      </p:sp>
      <p:sp>
        <p:nvSpPr>
          <p:cNvPr id="12295" name="Line 4">
            <a:extLst>
              <a:ext uri="{FF2B5EF4-FFF2-40B4-BE49-F238E27FC236}">
                <a16:creationId xmlns:a16="http://schemas.microsoft.com/office/drawing/2014/main" id="{EF491A37-8E66-4559-B25E-8D0203A98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296" name="Line 5">
            <a:extLst>
              <a:ext uri="{FF2B5EF4-FFF2-40B4-BE49-F238E27FC236}">
                <a16:creationId xmlns:a16="http://schemas.microsoft.com/office/drawing/2014/main" id="{759CBAEA-CB1C-4D25-8DE5-342ECACA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886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297" name="Line 6">
            <a:extLst>
              <a:ext uri="{FF2B5EF4-FFF2-40B4-BE49-F238E27FC236}">
                <a16:creationId xmlns:a16="http://schemas.microsoft.com/office/drawing/2014/main" id="{D3D82623-D934-46E5-8909-031CDAA71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298" name="Line 7">
            <a:extLst>
              <a:ext uri="{FF2B5EF4-FFF2-40B4-BE49-F238E27FC236}">
                <a16:creationId xmlns:a16="http://schemas.microsoft.com/office/drawing/2014/main" id="{58D4B70D-83AB-4269-A03A-428C3F045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299" name="Line 8">
            <a:extLst>
              <a:ext uri="{FF2B5EF4-FFF2-40B4-BE49-F238E27FC236}">
                <a16:creationId xmlns:a16="http://schemas.microsoft.com/office/drawing/2014/main" id="{F679D343-DAE2-45C0-8AC8-8D7872613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657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300" name="Line 9">
            <a:extLst>
              <a:ext uri="{FF2B5EF4-FFF2-40B4-BE49-F238E27FC236}">
                <a16:creationId xmlns:a16="http://schemas.microsoft.com/office/drawing/2014/main" id="{2D417310-F8DC-417D-923E-D0126DA96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343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301" name="Text Box 10">
            <a:extLst>
              <a:ext uri="{FF2B5EF4-FFF2-40B4-BE49-F238E27FC236}">
                <a16:creationId xmlns:a16="http://schemas.microsoft.com/office/drawing/2014/main" id="{EB715E0B-42AC-4047-B012-3BC694ED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2667000"/>
            <a:ext cx="881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Sender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</p:txBody>
      </p:sp>
      <p:sp>
        <p:nvSpPr>
          <p:cNvPr id="12302" name="Text Box 11">
            <a:extLst>
              <a:ext uri="{FF2B5EF4-FFF2-40B4-BE49-F238E27FC236}">
                <a16:creationId xmlns:a16="http://schemas.microsoft.com/office/drawing/2014/main" id="{D0AF0DDF-B9B2-48D0-9772-1E2DE7070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613" y="2667000"/>
            <a:ext cx="10398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Receiver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</p:txBody>
      </p:sp>
      <p:sp>
        <p:nvSpPr>
          <p:cNvPr id="12303" name="Line 12">
            <a:extLst>
              <a:ext uri="{FF2B5EF4-FFF2-40B4-BE49-F238E27FC236}">
                <a16:creationId xmlns:a16="http://schemas.microsoft.com/office/drawing/2014/main" id="{258D38D5-2DE6-45A1-AC9A-6942C9C3A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038600"/>
            <a:ext cx="198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304" name="Line 13">
            <a:extLst>
              <a:ext uri="{FF2B5EF4-FFF2-40B4-BE49-F238E27FC236}">
                <a16:creationId xmlns:a16="http://schemas.microsoft.com/office/drawing/2014/main" id="{E45A7C36-CB17-43FF-8EB1-6CC0ABD015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495800"/>
            <a:ext cx="198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305" name="Text Box 14">
            <a:extLst>
              <a:ext uri="{FF2B5EF4-FFF2-40B4-BE49-F238E27FC236}">
                <a16:creationId xmlns:a16="http://schemas.microsoft.com/office/drawing/2014/main" id="{476CEA10-3D74-49F5-B04A-A29ACA7B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0" y="3352800"/>
            <a:ext cx="176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Receive (message)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Execution suspended</a:t>
            </a:r>
          </a:p>
        </p:txBody>
      </p:sp>
      <p:sp>
        <p:nvSpPr>
          <p:cNvPr id="12306" name="Text Box 15">
            <a:extLst>
              <a:ext uri="{FF2B5EF4-FFF2-40B4-BE49-F238E27FC236}">
                <a16:creationId xmlns:a16="http://schemas.microsoft.com/office/drawing/2014/main" id="{72BCA9BC-8570-431A-A296-CC2261A7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4144963"/>
            <a:ext cx="1589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Execution resumed</a:t>
            </a:r>
          </a:p>
        </p:txBody>
      </p:sp>
      <p:sp>
        <p:nvSpPr>
          <p:cNvPr id="12307" name="Text Box 16">
            <a:extLst>
              <a:ext uri="{FF2B5EF4-FFF2-40B4-BE49-F238E27FC236}">
                <a16:creationId xmlns:a16="http://schemas.microsoft.com/office/drawing/2014/main" id="{C6D1943D-1944-415B-964B-5C4D68456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843338"/>
            <a:ext cx="825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Message</a:t>
            </a:r>
          </a:p>
        </p:txBody>
      </p:sp>
      <p:sp>
        <p:nvSpPr>
          <p:cNvPr id="12308" name="Text Box 17">
            <a:extLst>
              <a:ext uri="{FF2B5EF4-FFF2-40B4-BE49-F238E27FC236}">
                <a16:creationId xmlns:a16="http://schemas.microsoft.com/office/drawing/2014/main" id="{F58327EA-4B7C-441F-B27B-FEE457C9B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754563"/>
            <a:ext cx="1446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Acknowledgment</a:t>
            </a:r>
          </a:p>
        </p:txBody>
      </p:sp>
      <p:sp>
        <p:nvSpPr>
          <p:cNvPr id="12309" name="Text Box 18">
            <a:extLst>
              <a:ext uri="{FF2B5EF4-FFF2-40B4-BE49-F238E27FC236}">
                <a16:creationId xmlns:a16="http://schemas.microsoft.com/office/drawing/2014/main" id="{C61F277B-AF33-45E4-ACF4-5FC0C02D9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4686300"/>
            <a:ext cx="1589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Execution resumed</a:t>
            </a:r>
          </a:p>
        </p:txBody>
      </p:sp>
      <p:sp>
        <p:nvSpPr>
          <p:cNvPr id="12310" name="Text Box 19">
            <a:extLst>
              <a:ext uri="{FF2B5EF4-FFF2-40B4-BE49-F238E27FC236}">
                <a16:creationId xmlns:a16="http://schemas.microsoft.com/office/drawing/2014/main" id="{85556779-1F04-49C1-8F21-1DE01CFC8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38800"/>
            <a:ext cx="640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Synchronous mode with blocking send and receive primitives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C47F560E-ABFB-451B-A0F0-99D3B8F1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59B7C9-A4ED-44A5-BAC0-AFABDB5F33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AFF6D3EF-21C0-44A3-B02C-23A468F4A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Synchronous VS Asynchronous Communication</a:t>
            </a:r>
            <a:br>
              <a:rPr lang="en-US" altLang="en-US" sz="1800"/>
            </a:br>
            <a:endParaRPr lang="en-US" altLang="en-US" sz="1800"/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D02A1757-5261-44DD-99B7-2548B8658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Synchronous</a:t>
            </a:r>
          </a:p>
          <a:p>
            <a:pPr lvl="1" eaLnBrk="1" hangingPunct="1"/>
            <a:r>
              <a:rPr lang="en-US" altLang="en-US" sz="1800"/>
              <a:t>Simple and easy to implement</a:t>
            </a:r>
          </a:p>
          <a:p>
            <a:pPr lvl="1" eaLnBrk="1" hangingPunct="1"/>
            <a:r>
              <a:rPr lang="en-US" altLang="en-US" sz="1800"/>
              <a:t>Contributes to reliability</a:t>
            </a:r>
          </a:p>
          <a:p>
            <a:pPr lvl="1" eaLnBrk="1" hangingPunct="1"/>
            <a:r>
              <a:rPr lang="en-US" altLang="en-US" sz="1800"/>
              <a:t>No backward error recovery needed</a:t>
            </a:r>
          </a:p>
          <a:p>
            <a:pPr lvl="1" eaLnBrk="1" hangingPunct="1"/>
            <a:endParaRPr lang="en-US" altLang="en-US" sz="1800"/>
          </a:p>
          <a:p>
            <a:pPr eaLnBrk="1" hangingPunct="1"/>
            <a:r>
              <a:rPr lang="en-US" altLang="en-US" b="1"/>
              <a:t>Asynchronous</a:t>
            </a:r>
          </a:p>
          <a:p>
            <a:pPr lvl="1" eaLnBrk="1" hangingPunct="1"/>
            <a:r>
              <a:rPr lang="en-US" altLang="en-US" sz="1800"/>
              <a:t>High concurrency</a:t>
            </a:r>
          </a:p>
          <a:p>
            <a:pPr lvl="1" eaLnBrk="1" hangingPunct="1"/>
            <a:r>
              <a:rPr lang="en-US" altLang="en-US" sz="1800"/>
              <a:t>More flexible than synchronous</a:t>
            </a:r>
          </a:p>
          <a:p>
            <a:pPr lvl="1" eaLnBrk="1" hangingPunct="1"/>
            <a:r>
              <a:rPr lang="en-US" altLang="en-US" sz="1800"/>
              <a:t>Lower deadlock risk than in synchronous communication ( but beware)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EAF0E9ED-F6E9-45F3-B826-C0C1C942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64EB6F-9632-4340-AEB4-70D10BE429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119C9A3A-1215-42EF-9753-2A9553A75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92CA76BD-EC50-4A28-97AA-675504F84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Synchronous systems</a:t>
            </a:r>
          </a:p>
          <a:p>
            <a:pPr lvl="1" eaLnBrk="1" hangingPunct="1"/>
            <a:r>
              <a:rPr lang="en-US" altLang="en-US" sz="1800"/>
              <a:t>Null buffer</a:t>
            </a:r>
          </a:p>
          <a:p>
            <a:pPr lvl="1" eaLnBrk="1" hangingPunct="1"/>
            <a:r>
              <a:rPr lang="en-US" altLang="en-US" sz="1800"/>
              <a:t>Single message buffer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Asynchronous systems</a:t>
            </a:r>
          </a:p>
          <a:p>
            <a:pPr lvl="1" eaLnBrk="1" hangingPunct="1"/>
            <a:r>
              <a:rPr lang="en-US" altLang="en-US" sz="1800"/>
              <a:t>Unbounded capacity buffer</a:t>
            </a:r>
          </a:p>
          <a:p>
            <a:pPr lvl="1" eaLnBrk="1" hangingPunct="1"/>
            <a:r>
              <a:rPr lang="en-US" altLang="en-US" sz="1800"/>
              <a:t>Finite message (multiple message buffer)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DFB15F4C-0C29-4134-B23A-378C57F1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664498-20D8-456E-8684-61DEE44BF0D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8748B209-AB22-4E9F-92F6-6015E9C8E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pic>
        <p:nvPicPr>
          <p:cNvPr id="15366" name="Picture 4">
            <a:extLst>
              <a:ext uri="{FF2B5EF4-FFF2-40B4-BE49-F238E27FC236}">
                <a16:creationId xmlns:a16="http://schemas.microsoft.com/office/drawing/2014/main" id="{CCC6AA2E-93AA-43C5-990D-9BB65D55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9814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5">
            <a:extLst>
              <a:ext uri="{FF2B5EF4-FFF2-40B4-BE49-F238E27FC236}">
                <a16:creationId xmlns:a16="http://schemas.microsoft.com/office/drawing/2014/main" id="{5298266D-56AC-4B7B-A5B7-5C27AB5C3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38450"/>
            <a:ext cx="38862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 Box 6">
            <a:extLst>
              <a:ext uri="{FF2B5EF4-FFF2-40B4-BE49-F238E27FC236}">
                <a16:creationId xmlns:a16="http://schemas.microsoft.com/office/drawing/2014/main" id="{C2C45AA5-EED9-422F-B22F-146C69136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467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Synchronous System</a:t>
            </a:r>
          </a:p>
        </p:txBody>
      </p:sp>
      <p:sp>
        <p:nvSpPr>
          <p:cNvPr id="15369" name="Text Box 7">
            <a:extLst>
              <a:ext uri="{FF2B5EF4-FFF2-40B4-BE49-F238E27FC236}">
                <a16:creationId xmlns:a16="http://schemas.microsoft.com/office/drawing/2014/main" id="{4CE7AC7A-2073-4D71-A298-D28F61593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3340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Asynchronous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E2B72549-C5D0-4932-8054-9B128ADE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62B2C9-C939-4E9A-92ED-7E033F44D9A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4BCEDB71-D793-4FE2-B5F8-CFB2E3556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Multi-datagram Messages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8D522A75-D268-408B-9F6B-0EC86F1C6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Almost all networks have an upper bound on the size of data that can be transmitted at a time. This is known as MTU (maximum transfer unit).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Thus a message whose size is greater than MTU has to be fragmented- each fragment is sent in a packet. These packets are known as datagram.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Thus messages may be single-datagram messages or multi-datagram messages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Assembling and dissembling is the responsibility of message passing system.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6A130738-F5EB-4932-9DE9-FFC4AD9F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474025-2704-4479-9758-BB85D61614E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A9F9DE29-E821-4E91-8525-2D197520A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Bitmap for multidatagrams</a:t>
            </a:r>
          </a:p>
        </p:txBody>
      </p:sp>
      <p:pic>
        <p:nvPicPr>
          <p:cNvPr id="17415" name="Picture 4">
            <a:extLst>
              <a:ext uri="{FF2B5EF4-FFF2-40B4-BE49-F238E27FC236}">
                <a16:creationId xmlns:a16="http://schemas.microsoft.com/office/drawing/2014/main" id="{818FDD5C-21F3-4853-9368-1B338FA7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203325"/>
            <a:ext cx="43529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23E88EC7-B94D-44CC-9202-CDFC7EE3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9C61A-9C60-410B-B550-0B60FCB2B6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AD5F6D11-28D4-4C58-82A3-E70E0E94D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Encoding Decoding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09B85DA9-8313-4DB5-8345-E4A9A026E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Encoding/Decoding is needed if</a:t>
            </a:r>
          </a:p>
          <a:p>
            <a:pPr eaLnBrk="1" hangingPunct="1"/>
            <a:r>
              <a:rPr lang="en-US" altLang="en-US"/>
              <a:t>Sender and receiver have different architecture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Even for Homogeneous Encoding/Decoding is needed for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Using an absolute pointer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To know which object is stored in where and how much storage it requires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D7D5AE6C-A8DA-40E2-A209-F0B55CDC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F6147B-B2B2-4BFF-9628-FF3C4562CFA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4B3B0B67-EE91-4217-BE97-04B8ADCF8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Addressing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3A60FEBB-6A2D-45C3-9D7C-48CDAAD52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Explicit Addressing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Send(process_ID, message)</a:t>
            </a:r>
          </a:p>
          <a:p>
            <a:pPr lvl="1" eaLnBrk="1" hangingPunct="1"/>
            <a:r>
              <a:rPr lang="en-US" altLang="en-US" sz="1800"/>
              <a:t>Receive(process_ID, message)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Implicit Addressing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Send_any(service_ID, message)</a:t>
            </a:r>
          </a:p>
          <a:p>
            <a:pPr lvl="1" eaLnBrk="1" hangingPunct="1"/>
            <a:r>
              <a:rPr lang="en-US" altLang="en-US" sz="1800"/>
              <a:t>Receive_any(process_ID, message)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9E65FC5D-817B-472B-BD6E-117A680E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720FCB-33C0-4B17-8F84-6F19E562458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ED6691C3-19EC-48DA-916D-B69F0D7CD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Failure Handling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1B35C4E2-3A0B-44CB-A0F9-E948C8592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Failure classification</a:t>
            </a:r>
          </a:p>
          <a:p>
            <a:pPr lvl="1" eaLnBrk="1" hangingPunct="1">
              <a:buFontTx/>
              <a:buAutoNum type="arabicPeriod"/>
            </a:pPr>
            <a:r>
              <a:rPr lang="en-US" altLang="en-US" sz="1800"/>
              <a:t>Loss of request message</a:t>
            </a:r>
          </a:p>
          <a:p>
            <a:pPr lvl="1" eaLnBrk="1" hangingPunct="1">
              <a:buFontTx/>
              <a:buAutoNum type="arabicPeriod"/>
            </a:pPr>
            <a:r>
              <a:rPr lang="en-US" altLang="en-US" sz="1800"/>
              <a:t>Loss of response message</a:t>
            </a:r>
          </a:p>
          <a:p>
            <a:pPr lvl="1" eaLnBrk="1" hangingPunct="1">
              <a:buFontTx/>
              <a:buAutoNum type="arabicPeriod"/>
            </a:pPr>
            <a:r>
              <a:rPr lang="en-US" altLang="en-US" sz="1800"/>
              <a:t>Unsuccessful execution of the request</a:t>
            </a:r>
          </a:p>
          <a:p>
            <a:pPr eaLnBrk="1" hangingPunct="1"/>
            <a:endParaRPr lang="en-US" altLang="en-US"/>
          </a:p>
        </p:txBody>
      </p:sp>
      <p:sp>
        <p:nvSpPr>
          <p:cNvPr id="22535" name="Line 4">
            <a:extLst>
              <a:ext uri="{FF2B5EF4-FFF2-40B4-BE49-F238E27FC236}">
                <a16:creationId xmlns:a16="http://schemas.microsoft.com/office/drawing/2014/main" id="{DAA7E1D1-876D-484E-A279-C31625F57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0386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536" name="Line 5">
            <a:extLst>
              <a:ext uri="{FF2B5EF4-FFF2-40B4-BE49-F238E27FC236}">
                <a16:creationId xmlns:a16="http://schemas.microsoft.com/office/drawing/2014/main" id="{9E98F12E-0450-4415-9936-B06AE5967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038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537" name="Freeform 6">
            <a:extLst>
              <a:ext uri="{FF2B5EF4-FFF2-40B4-BE49-F238E27FC236}">
                <a16:creationId xmlns:a16="http://schemas.microsoft.com/office/drawing/2014/main" id="{5B773F02-E1F4-490D-AA2D-1B5140B26B0C}"/>
              </a:ext>
            </a:extLst>
          </p:cNvPr>
          <p:cNvSpPr>
            <a:spLocks/>
          </p:cNvSpPr>
          <p:nvPr/>
        </p:nvSpPr>
        <p:spPr bwMode="auto">
          <a:xfrm>
            <a:off x="7874000" y="4610100"/>
            <a:ext cx="695325" cy="406400"/>
          </a:xfrm>
          <a:custGeom>
            <a:avLst/>
            <a:gdLst>
              <a:gd name="T0" fmla="*/ 2147483646 w 438"/>
              <a:gd name="T1" fmla="*/ 2147483646 h 256"/>
              <a:gd name="T2" fmla="*/ 2147483646 w 438"/>
              <a:gd name="T3" fmla="*/ 0 h 256"/>
              <a:gd name="T4" fmla="*/ 2147483646 w 438"/>
              <a:gd name="T5" fmla="*/ 2147483646 h 256"/>
              <a:gd name="T6" fmla="*/ 2147483646 w 438"/>
              <a:gd name="T7" fmla="*/ 2147483646 h 256"/>
              <a:gd name="T8" fmla="*/ 2147483646 w 438"/>
              <a:gd name="T9" fmla="*/ 2147483646 h 256"/>
              <a:gd name="T10" fmla="*/ 2147483646 w 438"/>
              <a:gd name="T11" fmla="*/ 2147483646 h 256"/>
              <a:gd name="T12" fmla="*/ 2147483646 w 438"/>
              <a:gd name="T13" fmla="*/ 2147483646 h 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8"/>
              <a:gd name="T22" fmla="*/ 0 h 256"/>
              <a:gd name="T23" fmla="*/ 438 w 438"/>
              <a:gd name="T24" fmla="*/ 256 h 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8" h="256">
                <a:moveTo>
                  <a:pt x="149" y="32"/>
                </a:moveTo>
                <a:cubicBezTo>
                  <a:pt x="175" y="23"/>
                  <a:pt x="195" y="9"/>
                  <a:pt x="221" y="0"/>
                </a:cubicBezTo>
                <a:cubicBezTo>
                  <a:pt x="399" y="12"/>
                  <a:pt x="438" y="17"/>
                  <a:pt x="429" y="216"/>
                </a:cubicBezTo>
                <a:cubicBezTo>
                  <a:pt x="414" y="246"/>
                  <a:pt x="122" y="256"/>
                  <a:pt x="69" y="248"/>
                </a:cubicBezTo>
                <a:cubicBezTo>
                  <a:pt x="4" y="237"/>
                  <a:pt x="37" y="177"/>
                  <a:pt x="37" y="152"/>
                </a:cubicBezTo>
                <a:cubicBezTo>
                  <a:pt x="0" y="97"/>
                  <a:pt x="83" y="138"/>
                  <a:pt x="69" y="96"/>
                </a:cubicBezTo>
                <a:cubicBezTo>
                  <a:pt x="81" y="60"/>
                  <a:pt x="98" y="7"/>
                  <a:pt x="149" y="3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538" name="Line 7">
            <a:extLst>
              <a:ext uri="{FF2B5EF4-FFF2-40B4-BE49-F238E27FC236}">
                <a16:creationId xmlns:a16="http://schemas.microsoft.com/office/drawing/2014/main" id="{AC252AC1-0698-4E4D-9384-1663554E7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5105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539" name="Text Box 8">
            <a:extLst>
              <a:ext uri="{FF2B5EF4-FFF2-40B4-BE49-F238E27FC236}">
                <a16:creationId xmlns:a16="http://schemas.microsoft.com/office/drawing/2014/main" id="{6B0D3EE0-4FF7-40D0-B3A0-1AFFECE10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461168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crash</a:t>
            </a:r>
          </a:p>
        </p:txBody>
      </p:sp>
      <p:sp>
        <p:nvSpPr>
          <p:cNvPr id="22540" name="Text Box 9">
            <a:extLst>
              <a:ext uri="{FF2B5EF4-FFF2-40B4-BE49-F238E27FC236}">
                <a16:creationId xmlns:a16="http://schemas.microsoft.com/office/drawing/2014/main" id="{44FD87B9-53C6-42D7-95F1-189D35FE6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3505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sender</a:t>
            </a:r>
          </a:p>
        </p:txBody>
      </p:sp>
      <p:sp>
        <p:nvSpPr>
          <p:cNvPr id="22541" name="Text Box 10">
            <a:extLst>
              <a:ext uri="{FF2B5EF4-FFF2-40B4-BE49-F238E27FC236}">
                <a16:creationId xmlns:a16="http://schemas.microsoft.com/office/drawing/2014/main" id="{4039E4CC-6762-440E-BE2A-474F8AC6A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67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sender</a:t>
            </a:r>
          </a:p>
        </p:txBody>
      </p:sp>
      <p:sp>
        <p:nvSpPr>
          <p:cNvPr id="22542" name="Line 11">
            <a:extLst>
              <a:ext uri="{FF2B5EF4-FFF2-40B4-BE49-F238E27FC236}">
                <a16:creationId xmlns:a16="http://schemas.microsoft.com/office/drawing/2014/main" id="{F9D6807F-E3D6-4D0F-9C31-FD86B7411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14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543" name="Text Box 12">
            <a:extLst>
              <a:ext uri="{FF2B5EF4-FFF2-40B4-BE49-F238E27FC236}">
                <a16:creationId xmlns:a16="http://schemas.microsoft.com/office/drawing/2014/main" id="{966A860A-6FA9-486E-9BDC-6AFF8BD8E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3505200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receiver</a:t>
            </a:r>
          </a:p>
        </p:txBody>
      </p:sp>
      <p:sp>
        <p:nvSpPr>
          <p:cNvPr id="22544" name="Text Box 13">
            <a:extLst>
              <a:ext uri="{FF2B5EF4-FFF2-40B4-BE49-F238E27FC236}">
                <a16:creationId xmlns:a16="http://schemas.microsoft.com/office/drawing/2014/main" id="{BCEE0313-FB57-4DD8-A276-9F2636146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3505200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receiver</a:t>
            </a:r>
          </a:p>
        </p:txBody>
      </p:sp>
      <p:sp>
        <p:nvSpPr>
          <p:cNvPr id="22545" name="Text Box 14">
            <a:extLst>
              <a:ext uri="{FF2B5EF4-FFF2-40B4-BE49-F238E27FC236}">
                <a16:creationId xmlns:a16="http://schemas.microsoft.com/office/drawing/2014/main" id="{5FB1BFB6-506D-4F6C-9F4C-318144B3A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87800"/>
            <a:ext cx="893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Request </a:t>
            </a:r>
          </a:p>
        </p:txBody>
      </p:sp>
      <p:grpSp>
        <p:nvGrpSpPr>
          <p:cNvPr id="22546" name="Group 15">
            <a:extLst>
              <a:ext uri="{FF2B5EF4-FFF2-40B4-BE49-F238E27FC236}">
                <a16:creationId xmlns:a16="http://schemas.microsoft.com/office/drawing/2014/main" id="{92EFC1C8-1F76-499D-9213-D99EBFC9C36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429000"/>
            <a:ext cx="2463800" cy="1905000"/>
            <a:chOff x="192" y="2304"/>
            <a:chExt cx="1552" cy="1200"/>
          </a:xfrm>
        </p:grpSpPr>
        <p:sp>
          <p:nvSpPr>
            <p:cNvPr id="22556" name="Line 16">
              <a:extLst>
                <a:ext uri="{FF2B5EF4-FFF2-40B4-BE49-F238E27FC236}">
                  <a16:creationId xmlns:a16="http://schemas.microsoft.com/office/drawing/2014/main" id="{21179083-87F9-4715-BCCA-676880285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2557" name="Line 17">
              <a:extLst>
                <a:ext uri="{FF2B5EF4-FFF2-40B4-BE49-F238E27FC236}">
                  <a16:creationId xmlns:a16="http://schemas.microsoft.com/office/drawing/2014/main" id="{150802B6-543A-4B59-872F-9E9B6843D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68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2558" name="Text Box 18">
              <a:extLst>
                <a:ext uri="{FF2B5EF4-FFF2-40B4-BE49-F238E27FC236}">
                  <a16:creationId xmlns:a16="http://schemas.microsoft.com/office/drawing/2014/main" id="{DAE12BFA-A029-40B0-99FB-3302FAA12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52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sender</a:t>
              </a:r>
            </a:p>
          </p:txBody>
        </p:sp>
        <p:sp>
          <p:nvSpPr>
            <p:cNvPr id="22559" name="Line 19">
              <a:extLst>
                <a:ext uri="{FF2B5EF4-FFF2-40B4-BE49-F238E27FC236}">
                  <a16:creationId xmlns:a16="http://schemas.microsoft.com/office/drawing/2014/main" id="{9F2D4B38-56E4-4608-AC04-62F4EFB51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36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2560" name="Freeform 20">
              <a:extLst>
                <a:ext uri="{FF2B5EF4-FFF2-40B4-BE49-F238E27FC236}">
                  <a16:creationId xmlns:a16="http://schemas.microsoft.com/office/drawing/2014/main" id="{CCBB560F-D78A-4181-A9EC-3A7271E7FB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2" y="3024"/>
              <a:ext cx="144" cy="248"/>
            </a:xfrm>
            <a:custGeom>
              <a:avLst/>
              <a:gdLst>
                <a:gd name="T0" fmla="*/ 432 w 112"/>
                <a:gd name="T1" fmla="*/ 0 h 248"/>
                <a:gd name="T2" fmla="*/ 2929 w 112"/>
                <a:gd name="T3" fmla="*/ 144 h 248"/>
                <a:gd name="T4" fmla="*/ 432 w 112"/>
                <a:gd name="T5" fmla="*/ 192 h 248"/>
                <a:gd name="T6" fmla="*/ 432 w 112"/>
                <a:gd name="T7" fmla="*/ 240 h 248"/>
                <a:gd name="T8" fmla="*/ 1673 w 112"/>
                <a:gd name="T9" fmla="*/ 24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248"/>
                <a:gd name="T17" fmla="*/ 112 w 112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248">
                  <a:moveTo>
                    <a:pt x="16" y="0"/>
                  </a:moveTo>
                  <a:cubicBezTo>
                    <a:pt x="64" y="56"/>
                    <a:pt x="112" y="112"/>
                    <a:pt x="112" y="144"/>
                  </a:cubicBezTo>
                  <a:cubicBezTo>
                    <a:pt x="112" y="176"/>
                    <a:pt x="32" y="176"/>
                    <a:pt x="16" y="192"/>
                  </a:cubicBezTo>
                  <a:cubicBezTo>
                    <a:pt x="0" y="208"/>
                    <a:pt x="8" y="232"/>
                    <a:pt x="16" y="240"/>
                  </a:cubicBezTo>
                  <a:cubicBezTo>
                    <a:pt x="24" y="248"/>
                    <a:pt x="56" y="232"/>
                    <a:pt x="64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2561" name="Text Box 21">
              <a:extLst>
                <a:ext uri="{FF2B5EF4-FFF2-40B4-BE49-F238E27FC236}">
                  <a16:creationId xmlns:a16="http://schemas.microsoft.com/office/drawing/2014/main" id="{40AA03AB-497B-49AE-BE7F-9F7AAAAAD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2304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receiver</a:t>
              </a:r>
            </a:p>
          </p:txBody>
        </p:sp>
        <p:sp>
          <p:nvSpPr>
            <p:cNvPr id="22562" name="Text Box 22">
              <a:extLst>
                <a:ext uri="{FF2B5EF4-FFF2-40B4-BE49-F238E27FC236}">
                  <a16:creationId xmlns:a16="http://schemas.microsoft.com/office/drawing/2014/main" id="{30797016-275C-4254-88E6-88A17BE64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2640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Request</a:t>
              </a:r>
              <a:r>
                <a:rPr lang="en-US" altLang="en-US" sz="1800"/>
                <a:t> </a:t>
              </a:r>
            </a:p>
          </p:txBody>
        </p:sp>
        <p:sp>
          <p:nvSpPr>
            <p:cNvPr id="22563" name="Text Box 23">
              <a:extLst>
                <a:ext uri="{FF2B5EF4-FFF2-40B4-BE49-F238E27FC236}">
                  <a16:creationId xmlns:a16="http://schemas.microsoft.com/office/drawing/2014/main" id="{B834DE69-51E4-4C12-8174-5082948D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264"/>
              <a:ext cx="3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Lost</a:t>
              </a:r>
            </a:p>
          </p:txBody>
        </p:sp>
      </p:grpSp>
      <p:grpSp>
        <p:nvGrpSpPr>
          <p:cNvPr id="22547" name="Group 24">
            <a:extLst>
              <a:ext uri="{FF2B5EF4-FFF2-40B4-BE49-F238E27FC236}">
                <a16:creationId xmlns:a16="http://schemas.microsoft.com/office/drawing/2014/main" id="{4D8CEF75-050D-4AF4-9A05-BB8ED4F8404E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962400"/>
            <a:ext cx="1536700" cy="1752600"/>
            <a:chOff x="2208" y="2640"/>
            <a:chExt cx="968" cy="1104"/>
          </a:xfrm>
        </p:grpSpPr>
        <p:sp>
          <p:nvSpPr>
            <p:cNvPr id="22548" name="Line 25">
              <a:extLst>
                <a:ext uri="{FF2B5EF4-FFF2-40B4-BE49-F238E27FC236}">
                  <a16:creationId xmlns:a16="http://schemas.microsoft.com/office/drawing/2014/main" id="{48C71D63-4925-4254-8980-C99FD4D9B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8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2549" name="Line 26">
              <a:extLst>
                <a:ext uri="{FF2B5EF4-FFF2-40B4-BE49-F238E27FC236}">
                  <a16:creationId xmlns:a16="http://schemas.microsoft.com/office/drawing/2014/main" id="{7C057AA3-D892-4BAC-8799-C6BA8BCE3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8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2550" name="Line 27">
              <a:extLst>
                <a:ext uri="{FF2B5EF4-FFF2-40B4-BE49-F238E27FC236}">
                  <a16:creationId xmlns:a16="http://schemas.microsoft.com/office/drawing/2014/main" id="{9A052327-D46A-47ED-80D3-15E2D3831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36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2551" name="Line 28">
              <a:extLst>
                <a:ext uri="{FF2B5EF4-FFF2-40B4-BE49-F238E27FC236}">
                  <a16:creationId xmlns:a16="http://schemas.microsoft.com/office/drawing/2014/main" id="{505A9F6C-F3A0-4187-9AE4-5B1335EA2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216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2552" name="Freeform 29">
              <a:extLst>
                <a:ext uri="{FF2B5EF4-FFF2-40B4-BE49-F238E27FC236}">
                  <a16:creationId xmlns:a16="http://schemas.microsoft.com/office/drawing/2014/main" id="{68E640D8-EC00-4B41-9C61-B1F8A77509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8" y="3344"/>
              <a:ext cx="144" cy="248"/>
            </a:xfrm>
            <a:custGeom>
              <a:avLst/>
              <a:gdLst>
                <a:gd name="T0" fmla="*/ 432 w 112"/>
                <a:gd name="T1" fmla="*/ 0 h 248"/>
                <a:gd name="T2" fmla="*/ 2929 w 112"/>
                <a:gd name="T3" fmla="*/ 144 h 248"/>
                <a:gd name="T4" fmla="*/ 432 w 112"/>
                <a:gd name="T5" fmla="*/ 192 h 248"/>
                <a:gd name="T6" fmla="*/ 432 w 112"/>
                <a:gd name="T7" fmla="*/ 240 h 248"/>
                <a:gd name="T8" fmla="*/ 1673 w 112"/>
                <a:gd name="T9" fmla="*/ 24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248"/>
                <a:gd name="T17" fmla="*/ 112 w 112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248">
                  <a:moveTo>
                    <a:pt x="16" y="0"/>
                  </a:moveTo>
                  <a:cubicBezTo>
                    <a:pt x="64" y="56"/>
                    <a:pt x="112" y="112"/>
                    <a:pt x="112" y="144"/>
                  </a:cubicBezTo>
                  <a:cubicBezTo>
                    <a:pt x="112" y="176"/>
                    <a:pt x="32" y="176"/>
                    <a:pt x="16" y="192"/>
                  </a:cubicBezTo>
                  <a:cubicBezTo>
                    <a:pt x="0" y="208"/>
                    <a:pt x="8" y="232"/>
                    <a:pt x="16" y="240"/>
                  </a:cubicBezTo>
                  <a:cubicBezTo>
                    <a:pt x="24" y="248"/>
                    <a:pt x="56" y="232"/>
                    <a:pt x="64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2553" name="Text Box 30">
              <a:extLst>
                <a:ext uri="{FF2B5EF4-FFF2-40B4-BE49-F238E27FC236}">
                  <a16:creationId xmlns:a16="http://schemas.microsoft.com/office/drawing/2014/main" id="{1C3C4966-8694-4EFE-92B3-2912A0A27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2640"/>
              <a:ext cx="5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Request </a:t>
              </a:r>
            </a:p>
          </p:txBody>
        </p:sp>
        <p:sp>
          <p:nvSpPr>
            <p:cNvPr id="22554" name="Text Box 31">
              <a:extLst>
                <a:ext uri="{FF2B5EF4-FFF2-40B4-BE49-F238E27FC236}">
                  <a16:creationId xmlns:a16="http://schemas.microsoft.com/office/drawing/2014/main" id="{8343E74C-7459-4A90-A35E-DC4F8C87B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552"/>
              <a:ext cx="3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Lost</a:t>
              </a:r>
            </a:p>
          </p:txBody>
        </p:sp>
        <p:sp>
          <p:nvSpPr>
            <p:cNvPr id="22555" name="Text Box 32">
              <a:extLst>
                <a:ext uri="{FF2B5EF4-FFF2-40B4-BE49-F238E27FC236}">
                  <a16:creationId xmlns:a16="http://schemas.microsoft.com/office/drawing/2014/main" id="{BC68544E-EA37-437D-B576-41809C765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" y="3264"/>
              <a:ext cx="5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response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65563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Overview</a:t>
            </a:r>
            <a:endParaRPr lang="en-US" altLang="en-US" sz="2800" b="1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12954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Inter process communication (IPC)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Synchronous and asynchronous communication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Remote procedure call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0FB5CB-06B8-4FA8-A05E-A70B423568A3}" type="slidenum">
              <a:rPr lang="en-US" altLang="en-US" smtClean="0"/>
              <a:pPr/>
              <a:t>2</a:t>
            </a:fld>
            <a:endParaRPr lang="en-US" altLang="en-US" sz="1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EDA53B-A43C-416F-95A3-12D22A891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81400"/>
            <a:ext cx="82296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kern="0" dirty="0"/>
              <a:t>Learning outcome(s) related to this topic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815A66F-8DFF-4925-8D3A-8C425461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kern="0" dirty="0">
                <a:latin typeface="Times New Roman" panose="02020603050405020304" pitchFamily="18" charset="0"/>
              </a:rPr>
              <a:t>Compare and contrast different communication and concurrency schemes (LO2)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en-US" kern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22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4C7468F6-38AA-4049-9C5D-BA60E6FB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EA4418-35B7-4DE0-8B4D-4DBB9B18DFF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1AC1B646-093D-4644-9A5A-B3A15ECF1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Reliable IPC protocol</a:t>
            </a:r>
          </a:p>
        </p:txBody>
      </p:sp>
      <p:pic>
        <p:nvPicPr>
          <p:cNvPr id="23559" name="Picture 4" descr="3">
            <a:extLst>
              <a:ext uri="{FF2B5EF4-FFF2-40B4-BE49-F238E27FC236}">
                <a16:creationId xmlns:a16="http://schemas.microsoft.com/office/drawing/2014/main" id="{80AD0CA1-5122-4FE7-85B4-D7FDC573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7" y="1178418"/>
            <a:ext cx="2497137" cy="431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3">
            <a:extLst>
              <a:ext uri="{FF2B5EF4-FFF2-40B4-BE49-F238E27FC236}">
                <a16:creationId xmlns:a16="http://schemas.microsoft.com/office/drawing/2014/main" id="{63D04BF9-D8FD-40BA-854F-8564B0B1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95400"/>
            <a:ext cx="2544361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3">
            <a:extLst>
              <a:ext uri="{FF2B5EF4-FFF2-40B4-BE49-F238E27FC236}">
                <a16:creationId xmlns:a16="http://schemas.microsoft.com/office/drawing/2014/main" id="{B568069C-B86D-457F-B629-176ABA07F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7" y="1219200"/>
            <a:ext cx="2308225" cy="396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FE0F64-1B59-4DC0-804D-BC8F36E85A54}"/>
              </a:ext>
            </a:extLst>
          </p:cNvPr>
          <p:cNvSpPr txBox="1"/>
          <p:nvPr/>
        </p:nvSpPr>
        <p:spPr>
          <a:xfrm>
            <a:off x="533400" y="513767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dirty="0"/>
              <a:t>4-message protocol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29E25-BDF1-4B5D-8CB4-124760EA0D32}"/>
              </a:ext>
            </a:extLst>
          </p:cNvPr>
          <p:cNvSpPr txBox="1"/>
          <p:nvPr/>
        </p:nvSpPr>
        <p:spPr>
          <a:xfrm>
            <a:off x="3622179" y="512127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dirty="0"/>
              <a:t>3-message protocol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C936-C04C-454C-AAEB-26F61F77F351}"/>
              </a:ext>
            </a:extLst>
          </p:cNvPr>
          <p:cNvSpPr txBox="1"/>
          <p:nvPr/>
        </p:nvSpPr>
        <p:spPr>
          <a:xfrm>
            <a:off x="6596155" y="51054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dirty="0"/>
              <a:t>2-message protocol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7AB0B44C-942B-4ADC-BA7F-5B16ED30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D2533-3F36-4F17-8616-6C5A7FB681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F9EF5C55-1111-4F4A-90C1-2E8AC94A2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of Fault Tolerant System</a:t>
            </a:r>
          </a:p>
        </p:txBody>
      </p:sp>
      <p:pic>
        <p:nvPicPr>
          <p:cNvPr id="27654" name="Picture 4">
            <a:extLst>
              <a:ext uri="{FF2B5EF4-FFF2-40B4-BE49-F238E27FC236}">
                <a16:creationId xmlns:a16="http://schemas.microsoft.com/office/drawing/2014/main" id="{80C7FBCF-6A99-451A-B24C-CBD2805AB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C00E0363-9091-4C61-AF00-3F4596F5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6F8509-C571-4501-9547-701B8463E97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6E4130F7-F2BD-4ECD-8C01-CAB395D0C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dirty="0"/>
              <a:t>Idempotency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48478B3F-FC19-4123-B106-3E47E546B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39877"/>
            <a:ext cx="8229600" cy="1424782"/>
          </a:xfrm>
        </p:spPr>
        <p:txBody>
          <a:bodyPr/>
          <a:lstStyle/>
          <a:p>
            <a:pPr eaLnBrk="1" hangingPunct="1"/>
            <a:r>
              <a:rPr lang="en-US" dirty="0"/>
              <a:t>An idempotent function will return the same result given the same input, even when executed multiple times. For example, an idempotent function is illustrated in Algorithm 1; a nonidempotent function is illustrated in Algorithm 2. 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D0B1CF-FE19-420C-B516-064B8D3F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2227114"/>
            <a:ext cx="8305800" cy="3886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C2889E-6B45-4E9A-A96E-78EB053AD5B7}"/>
              </a:ext>
            </a:extLst>
          </p:cNvPr>
          <p:cNvSpPr txBox="1"/>
          <p:nvPr/>
        </p:nvSpPr>
        <p:spPr>
          <a:xfrm>
            <a:off x="479323" y="6114018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i="1" dirty="0"/>
              <a:t>*Note: Figure 2.7 refers to the following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11E71-FC94-4909-A7D4-D6BC92F63371}"/>
              </a:ext>
            </a:extLst>
          </p:cNvPr>
          <p:cNvSpPr txBox="1"/>
          <p:nvPr/>
        </p:nvSpPr>
        <p:spPr>
          <a:xfrm>
            <a:off x="7772400" y="373380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i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5223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4781D1AF-3280-4300-924A-8778C318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A2352-40AC-4EDC-B56C-0FC51447619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FB66D227-DBAB-46A4-A8BC-F9627FC47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Non-Idempotent Routine</a:t>
            </a:r>
          </a:p>
        </p:txBody>
      </p:sp>
      <p:pic>
        <p:nvPicPr>
          <p:cNvPr id="30726" name="Picture 4">
            <a:extLst>
              <a:ext uri="{FF2B5EF4-FFF2-40B4-BE49-F238E27FC236}">
                <a16:creationId xmlns:a16="http://schemas.microsoft.com/office/drawing/2014/main" id="{5853E1CB-83D8-40DB-B737-120447C8B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17638"/>
            <a:ext cx="50196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4CDB811D-14DE-4ACC-A28E-A4CA34EE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551FD-823E-4AC8-9211-D4DFEA5BD55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31CDA0CA-34D6-4F0C-A533-C76F042DB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of Idempotency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A231444B-65A5-4828-8A10-FDC7D5C0E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implement Idempotency?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Adding sequence number with the request message</a:t>
            </a:r>
          </a:p>
          <a:p>
            <a:pPr lvl="1" eaLnBrk="1" hangingPunct="1"/>
            <a:r>
              <a:rPr lang="en-US" altLang="en-US" sz="1800"/>
              <a:t>Introduction of </a:t>
            </a:r>
            <a:r>
              <a:rPr lang="ja-JP" altLang="en-US" sz="1800"/>
              <a:t>‘</a:t>
            </a:r>
            <a:r>
              <a:rPr lang="en-US" altLang="ja-JP" sz="1800"/>
              <a:t>Reply cache</a:t>
            </a:r>
            <a:r>
              <a:rPr lang="ja-JP" altLang="en-US" sz="1800"/>
              <a:t>’</a:t>
            </a:r>
            <a:endParaRPr lang="en-US" altLang="ja-JP" sz="1800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75700B28-3388-4E32-8658-8BE5AE38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A038D8-0B31-43A9-A60A-F2868CBEF73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pic>
        <p:nvPicPr>
          <p:cNvPr id="32775" name="Picture 5">
            <a:extLst>
              <a:ext uri="{FF2B5EF4-FFF2-40B4-BE49-F238E27FC236}">
                <a16:creationId xmlns:a16="http://schemas.microsoft.com/office/drawing/2014/main" id="{24B3085F-9AED-45E7-A2CC-B5DB59F4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81" y="1473148"/>
            <a:ext cx="5176837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CF11F80-2516-4C2E-804F-8757DE1BD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Idempotency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1651AC47-61BA-43FD-BB45-54FD7A4F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AF5D66-682C-41E3-A119-1A48A8046E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885ABA4D-20C1-4B0D-BF5C-34CF7906B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 Communication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9EE65965-3B0F-4F5F-8E20-7D2B4ABAE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Group communication may be</a:t>
            </a:r>
          </a:p>
          <a:p>
            <a:pPr lvl="1" eaLnBrk="1" hangingPunct="1"/>
            <a:r>
              <a:rPr lang="en-US" altLang="en-US" sz="1800" dirty="0"/>
              <a:t>One to many</a:t>
            </a:r>
          </a:p>
          <a:p>
            <a:pPr lvl="1" eaLnBrk="1" hangingPunct="1"/>
            <a:r>
              <a:rPr lang="en-US" altLang="en-US" sz="1800" dirty="0"/>
              <a:t>Many to one</a:t>
            </a:r>
          </a:p>
          <a:p>
            <a:pPr lvl="1" eaLnBrk="1" hangingPunct="1"/>
            <a:r>
              <a:rPr lang="en-US" altLang="en-US" sz="1800" dirty="0"/>
              <a:t>Many to many</a:t>
            </a:r>
          </a:p>
          <a:p>
            <a:pPr lvl="1" eaLnBrk="1" hangingPunct="1"/>
            <a:endParaRPr lang="en-US" altLang="en-US" sz="1800" dirty="0"/>
          </a:p>
          <a:p>
            <a:pPr eaLnBrk="1" hangingPunct="1"/>
            <a:r>
              <a:rPr lang="en-US" altLang="en-US" dirty="0"/>
              <a:t>One to many</a:t>
            </a:r>
          </a:p>
          <a:p>
            <a:pPr lvl="1" eaLnBrk="1" hangingPunct="1"/>
            <a:r>
              <a:rPr lang="en-US" altLang="en-US" sz="1800" dirty="0"/>
              <a:t>Group management</a:t>
            </a:r>
          </a:p>
          <a:p>
            <a:pPr lvl="1" eaLnBrk="1" hangingPunct="1"/>
            <a:r>
              <a:rPr lang="en-US" altLang="en-US" sz="1800" dirty="0"/>
              <a:t>Group addressing</a:t>
            </a:r>
          </a:p>
          <a:p>
            <a:pPr lvl="1" eaLnBrk="1" hangingPunct="1"/>
            <a:r>
              <a:rPr lang="en-US" altLang="en-US" sz="1800" dirty="0"/>
              <a:t>Buffered and unbuffered multicast</a:t>
            </a:r>
          </a:p>
          <a:p>
            <a:pPr lvl="1" eaLnBrk="1" hangingPunct="1"/>
            <a:r>
              <a:rPr lang="en-US" altLang="en-US" sz="1800" dirty="0"/>
              <a:t>Send-to-all and Bulletin-Board semantics</a:t>
            </a:r>
          </a:p>
          <a:p>
            <a:pPr lvl="1" eaLnBrk="1" hangingPunct="1"/>
            <a:r>
              <a:rPr lang="en-US" altLang="en-US" sz="1800" dirty="0"/>
              <a:t>Flexible reliability in multicast communication</a:t>
            </a:r>
          </a:p>
          <a:p>
            <a:pPr lvl="1" eaLnBrk="1" hangingPunct="1"/>
            <a:r>
              <a:rPr lang="en-US" altLang="en-US" sz="1800" dirty="0"/>
              <a:t>Atomic multicast </a:t>
            </a:r>
          </a:p>
          <a:p>
            <a:pPr lvl="1" eaLnBrk="1" hangingPunct="1"/>
            <a:endParaRPr lang="en-US" altLang="en-US" sz="1800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E74D558A-8443-4A91-8264-2A1754A9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291AA8-F32D-44C5-87A9-D3241B8CD1C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8DB88F9D-17DE-4BE4-B59D-C7F9265C6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 to Many communication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83F0EDB9-3925-4CB1-875F-59B7F8B50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issues related to one-to-many and many-to-one communications also applies here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 addition, </a:t>
            </a:r>
            <a:r>
              <a:rPr lang="en-US" altLang="en-US" i="1"/>
              <a:t>ordered message delivery</a:t>
            </a:r>
            <a:r>
              <a:rPr lang="en-US" altLang="en-US"/>
              <a:t> is an important issue. This is trivial in one-to-many or many-to-one communications.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For example, two server processes are maintaining a single salary database. Two client processes send updates for a salary record. What happen if they reach in different order? (will sequencing of messages help in this case?)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E8B4319B-B938-4E14-91C3-AE0E4D315AE0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4B78E2-01FC-449C-8378-106A10EC6D09}" type="datetime1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8/13/2020</a:t>
            </a:fld>
            <a:endParaRPr lang="en-US" altLang="en-US" sz="1400"/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328AD3D9-192F-48B8-A89F-6038D60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565A84-E26C-46C6-BB94-A497919D3A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7E96B5CA-A582-4B95-AB33-48DD82C3E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Semantics for ordered delivery in many-to-many comm.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D691C33B-6BEE-4FA1-A60E-63F444EF2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No-ordering</a:t>
            </a:r>
          </a:p>
        </p:txBody>
      </p:sp>
      <p:pic>
        <p:nvPicPr>
          <p:cNvPr id="35847" name="Picture 8" descr="3">
            <a:extLst>
              <a:ext uri="{FF2B5EF4-FFF2-40B4-BE49-F238E27FC236}">
                <a16:creationId xmlns:a16="http://schemas.microsoft.com/office/drawing/2014/main" id="{99074D6F-88EE-4E46-93D1-3F306E06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2551113"/>
            <a:ext cx="2763837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ext Box 9">
            <a:extLst>
              <a:ext uri="{FF2B5EF4-FFF2-40B4-BE49-F238E27FC236}">
                <a16:creationId xmlns:a16="http://schemas.microsoft.com/office/drawing/2014/main" id="{C66D0696-C712-499F-A4AB-DF1F25628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876800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No ordering constraint</a:t>
            </a:r>
          </a:p>
        </p:txBody>
      </p:sp>
      <p:sp>
        <p:nvSpPr>
          <p:cNvPr id="35849" name="TextBox 8">
            <a:extLst>
              <a:ext uri="{FF2B5EF4-FFF2-40B4-BE49-F238E27FC236}">
                <a16:creationId xmlns:a16="http://schemas.microsoft.com/office/drawing/2014/main" id="{37DD6985-E0FD-4FB7-B5C0-0B055D2FA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90800"/>
            <a:ext cx="76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/>
              <a:t>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2C807560-CE19-4CA3-B953-9D5DF961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821427-9C4C-44B2-ACCE-BACE9110C6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CC97AF52-3ABD-4773-826A-CCD36FB01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Semantics for ordered delivery in many-to-many comm.</a:t>
            </a:r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C13D6882-548E-4218-8D9E-10BE6C9CB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Absolute ordering</a:t>
            </a:r>
          </a:p>
          <a:p>
            <a:pPr lvl="1" eaLnBrk="1" hangingPunct="1"/>
            <a:r>
              <a:rPr lang="en-US" altLang="en-US" sz="1800"/>
              <a:t>All messages are delivered to all receiver processes in the exact order in which they were sent.</a:t>
            </a:r>
          </a:p>
          <a:p>
            <a:pPr lvl="1" eaLnBrk="1" hangingPunct="1"/>
            <a:r>
              <a:rPr lang="en-US" altLang="en-US" sz="1800"/>
              <a:t>Using global timestamp as message identifiers with sliding window protocol</a:t>
            </a:r>
          </a:p>
        </p:txBody>
      </p:sp>
      <p:pic>
        <p:nvPicPr>
          <p:cNvPr id="36871" name="Picture 5">
            <a:extLst>
              <a:ext uri="{FF2B5EF4-FFF2-40B4-BE49-F238E27FC236}">
                <a16:creationId xmlns:a16="http://schemas.microsoft.com/office/drawing/2014/main" id="{29E29CF4-AF93-4794-8E0C-BD4BBAA5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4038600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Text Box 6">
            <a:extLst>
              <a:ext uri="{FF2B5EF4-FFF2-40B4-BE49-F238E27FC236}">
                <a16:creationId xmlns:a16="http://schemas.microsoft.com/office/drawing/2014/main" id="{1BC06D8C-D91C-4765-8C9E-409DFBA2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7912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Absolute ordering semantic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B3B40E56-19E9-4B09-B2B1-3C252491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B91278-4352-4A91-B4BC-7877CAC03F0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FC3E8ADD-F891-4181-8DC0-53D8C5A5F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Inter-process Communication (IPC)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C624E4EF-23C2-4F49-A9A1-9155CF183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IPC basically requires information sharing among two or more processes. Two basic methods-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Original sharing (Shared data approach)</a:t>
            </a:r>
          </a:p>
          <a:p>
            <a:pPr lvl="1" eaLnBrk="1" hangingPunct="1"/>
            <a:r>
              <a:rPr lang="en-US" altLang="en-US" sz="1800"/>
              <a:t>Copy Sharing (Message passing approach)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4103" name="Group 4">
            <a:extLst>
              <a:ext uri="{FF2B5EF4-FFF2-40B4-BE49-F238E27FC236}">
                <a16:creationId xmlns:a16="http://schemas.microsoft.com/office/drawing/2014/main" id="{1F4EEF04-ABAE-4E01-93CC-2264EF252A2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97300"/>
            <a:ext cx="3771900" cy="1003300"/>
            <a:chOff x="840" y="3040"/>
            <a:chExt cx="2376" cy="632"/>
          </a:xfrm>
        </p:grpSpPr>
        <p:sp>
          <p:nvSpPr>
            <p:cNvPr id="4111" name="Oval 5">
              <a:extLst>
                <a:ext uri="{FF2B5EF4-FFF2-40B4-BE49-F238E27FC236}">
                  <a16:creationId xmlns:a16="http://schemas.microsoft.com/office/drawing/2014/main" id="{BABD7EED-34D3-4CEE-9400-9FFA5390B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324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P1</a:t>
              </a:r>
            </a:p>
          </p:txBody>
        </p:sp>
        <p:sp>
          <p:nvSpPr>
            <p:cNvPr id="4112" name="Oval 6">
              <a:extLst>
                <a:ext uri="{FF2B5EF4-FFF2-40B4-BE49-F238E27FC236}">
                  <a16:creationId xmlns:a16="http://schemas.microsoft.com/office/drawing/2014/main" id="{206F1CA3-9796-42A4-B0BA-184BA3BF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P2</a:t>
              </a:r>
            </a:p>
          </p:txBody>
        </p:sp>
        <p:sp>
          <p:nvSpPr>
            <p:cNvPr id="4113" name="Rectangle 7">
              <a:extLst>
                <a:ext uri="{FF2B5EF4-FFF2-40B4-BE49-F238E27FC236}">
                  <a16:creationId xmlns:a16="http://schemas.microsoft.com/office/drawing/2014/main" id="{7EC4C4EE-DEF1-4E4E-924F-D96C0127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168"/>
              <a:ext cx="72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Shared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Common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Memory Area</a:t>
              </a:r>
            </a:p>
          </p:txBody>
        </p:sp>
        <p:sp>
          <p:nvSpPr>
            <p:cNvPr id="4114" name="Arc 8">
              <a:extLst>
                <a:ext uri="{FF2B5EF4-FFF2-40B4-BE49-F238E27FC236}">
                  <a16:creationId xmlns:a16="http://schemas.microsoft.com/office/drawing/2014/main" id="{7AF6407D-AA86-4D1F-87A2-C1458D0E1FD1}"/>
                </a:ext>
              </a:extLst>
            </p:cNvPr>
            <p:cNvSpPr>
              <a:spLocks/>
            </p:cNvSpPr>
            <p:nvPr/>
          </p:nvSpPr>
          <p:spPr bwMode="auto">
            <a:xfrm rot="-2733593">
              <a:off x="1152" y="3072"/>
              <a:ext cx="43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115" name="Arc 9">
              <a:extLst>
                <a:ext uri="{FF2B5EF4-FFF2-40B4-BE49-F238E27FC236}">
                  <a16:creationId xmlns:a16="http://schemas.microsoft.com/office/drawing/2014/main" id="{E6A967F7-6FBF-4701-BC91-547251AC86EC}"/>
                </a:ext>
              </a:extLst>
            </p:cNvPr>
            <p:cNvSpPr>
              <a:spLocks/>
            </p:cNvSpPr>
            <p:nvPr/>
          </p:nvSpPr>
          <p:spPr bwMode="auto">
            <a:xfrm rot="-2733593">
              <a:off x="2496" y="3040"/>
              <a:ext cx="43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116" name="Arc 10">
              <a:extLst>
                <a:ext uri="{FF2B5EF4-FFF2-40B4-BE49-F238E27FC236}">
                  <a16:creationId xmlns:a16="http://schemas.microsoft.com/office/drawing/2014/main" id="{5B555E77-B69A-4C72-9C2A-0FE4F8AE968B}"/>
                </a:ext>
              </a:extLst>
            </p:cNvPr>
            <p:cNvSpPr>
              <a:spLocks/>
            </p:cNvSpPr>
            <p:nvPr/>
          </p:nvSpPr>
          <p:spPr bwMode="auto">
            <a:xfrm rot="8162320">
              <a:off x="1144" y="3216"/>
              <a:ext cx="43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117" name="Arc 11">
              <a:extLst>
                <a:ext uri="{FF2B5EF4-FFF2-40B4-BE49-F238E27FC236}">
                  <a16:creationId xmlns:a16="http://schemas.microsoft.com/office/drawing/2014/main" id="{5F16CA2D-A2D2-4664-8800-10425AC50999}"/>
                </a:ext>
              </a:extLst>
            </p:cNvPr>
            <p:cNvSpPr>
              <a:spLocks/>
            </p:cNvSpPr>
            <p:nvPr/>
          </p:nvSpPr>
          <p:spPr bwMode="auto">
            <a:xfrm rot="7730061">
              <a:off x="2488" y="3240"/>
              <a:ext cx="43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grpSp>
        <p:nvGrpSpPr>
          <p:cNvPr id="4104" name="Group 12">
            <a:extLst>
              <a:ext uri="{FF2B5EF4-FFF2-40B4-BE49-F238E27FC236}">
                <a16:creationId xmlns:a16="http://schemas.microsoft.com/office/drawing/2014/main" id="{0EEDE405-B49D-4AAF-A8AC-12837C3F2060}"/>
              </a:ext>
            </a:extLst>
          </p:cNvPr>
          <p:cNvGrpSpPr>
            <a:grpSpLocks/>
          </p:cNvGrpSpPr>
          <p:nvPr/>
        </p:nvGrpSpPr>
        <p:grpSpPr bwMode="auto">
          <a:xfrm>
            <a:off x="6121400" y="3733800"/>
            <a:ext cx="1651000" cy="914400"/>
            <a:chOff x="3840" y="3024"/>
            <a:chExt cx="1040" cy="576"/>
          </a:xfrm>
        </p:grpSpPr>
        <p:sp>
          <p:nvSpPr>
            <p:cNvPr id="4107" name="Oval 13">
              <a:extLst>
                <a:ext uri="{FF2B5EF4-FFF2-40B4-BE49-F238E27FC236}">
                  <a16:creationId xmlns:a16="http://schemas.microsoft.com/office/drawing/2014/main" id="{C71CDA7D-28FD-410B-B0D4-0376EA6FD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2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P1</a:t>
              </a:r>
            </a:p>
          </p:txBody>
        </p:sp>
        <p:sp>
          <p:nvSpPr>
            <p:cNvPr id="4108" name="Oval 14">
              <a:extLst>
                <a:ext uri="{FF2B5EF4-FFF2-40B4-BE49-F238E27FC236}">
                  <a16:creationId xmlns:a16="http://schemas.microsoft.com/office/drawing/2014/main" id="{99DF8344-E9C4-47AC-AFB1-8BDEF5E84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P2</a:t>
              </a:r>
            </a:p>
          </p:txBody>
        </p:sp>
        <p:sp>
          <p:nvSpPr>
            <p:cNvPr id="4109" name="Arc 15">
              <a:extLst>
                <a:ext uri="{FF2B5EF4-FFF2-40B4-BE49-F238E27FC236}">
                  <a16:creationId xmlns:a16="http://schemas.microsoft.com/office/drawing/2014/main" id="{42451EFE-D64E-441A-BC00-3D89DBBD9350}"/>
                </a:ext>
              </a:extLst>
            </p:cNvPr>
            <p:cNvSpPr>
              <a:spLocks/>
            </p:cNvSpPr>
            <p:nvPr/>
          </p:nvSpPr>
          <p:spPr bwMode="auto">
            <a:xfrm rot="-2733593">
              <a:off x="4136" y="3024"/>
              <a:ext cx="43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110" name="Arc 16">
              <a:extLst>
                <a:ext uri="{FF2B5EF4-FFF2-40B4-BE49-F238E27FC236}">
                  <a16:creationId xmlns:a16="http://schemas.microsoft.com/office/drawing/2014/main" id="{10CFE813-4B38-4E79-A4F2-1A1C1FAFDA59}"/>
                </a:ext>
              </a:extLst>
            </p:cNvPr>
            <p:cNvSpPr>
              <a:spLocks/>
            </p:cNvSpPr>
            <p:nvPr/>
          </p:nvSpPr>
          <p:spPr bwMode="auto">
            <a:xfrm rot="7730061">
              <a:off x="4128" y="3168"/>
              <a:ext cx="43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4105" name="Text Box 17">
            <a:extLst>
              <a:ext uri="{FF2B5EF4-FFF2-40B4-BE49-F238E27FC236}">
                <a16:creationId xmlns:a16="http://schemas.microsoft.com/office/drawing/2014/main" id="{CBE2005C-8255-4352-A852-4A2C39F33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953000"/>
            <a:ext cx="244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Shared data approach</a:t>
            </a:r>
          </a:p>
        </p:txBody>
      </p:sp>
      <p:sp>
        <p:nvSpPr>
          <p:cNvPr id="4106" name="Text Box 18">
            <a:extLst>
              <a:ext uri="{FF2B5EF4-FFF2-40B4-BE49-F238E27FC236}">
                <a16:creationId xmlns:a16="http://schemas.microsoft.com/office/drawing/2014/main" id="{06712DBA-4A31-43D6-9D0C-BF00E5A43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4953000"/>
            <a:ext cx="297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Message passing approach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D756D4D9-2AD5-4B50-A3DF-CE14AF55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AA2D35-334A-497B-9701-A6E5F1289F7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46D74B5A-B39B-41E1-A36E-685C4E4A3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Semantics for ordered delivery in many-to-many comm.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CF6F46D4-2A29-47FF-B237-7E6BB8BAA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Consistent ordering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All messages are delivered to all receivers in the same order. However, this order may be different from the order in which messages were sent.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Make the communication appear as a combination of many-to-one and one-to-many communication [Chang and Maxemchuk]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Kernels of sending machines send messages to a single receiver (known as </a:t>
            </a:r>
            <a:r>
              <a:rPr lang="en-US" altLang="en-US" sz="1800" i="1"/>
              <a:t>sequencer</a:t>
            </a:r>
            <a:r>
              <a:rPr lang="en-US" altLang="en-US" sz="1800"/>
              <a:t>) that assigns a sequence number to each message and then multicast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Subject to single point of failure and hence has poor reliability.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 distributed algorithm - </a:t>
            </a:r>
            <a:r>
              <a:rPr lang="en-US" altLang="en-US" sz="1800" i="1"/>
              <a:t>ABCAST</a:t>
            </a:r>
            <a:r>
              <a:rPr lang="en-US" altLang="en-US" sz="1800"/>
              <a:t> in </a:t>
            </a:r>
            <a:r>
              <a:rPr lang="en-US" altLang="en-US" sz="1800" i="1"/>
              <a:t>ISIS</a:t>
            </a:r>
            <a:r>
              <a:rPr lang="en-US" altLang="en-US" sz="1800"/>
              <a:t> system [Birman and Renesse] (self study)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F9FE28D3-AA71-4169-A87F-7DC25278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A4037B-4BCE-4720-A630-3890D408BB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FFE2902A-8EBD-4B8F-A62B-96E1E3ADA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Semantics for ordered delivery in many-to-many comm.</a:t>
            </a:r>
          </a:p>
        </p:txBody>
      </p:sp>
      <p:pic>
        <p:nvPicPr>
          <p:cNvPr id="38919" name="Picture 4">
            <a:extLst>
              <a:ext uri="{FF2B5EF4-FFF2-40B4-BE49-F238E27FC236}">
                <a16:creationId xmlns:a16="http://schemas.microsoft.com/office/drawing/2014/main" id="{FD24A839-CD0B-4AFB-B8CF-F187899D1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095500"/>
            <a:ext cx="42862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 Box 5">
            <a:extLst>
              <a:ext uri="{FF2B5EF4-FFF2-40B4-BE49-F238E27FC236}">
                <a16:creationId xmlns:a16="http://schemas.microsoft.com/office/drawing/2014/main" id="{95196A99-7DE5-46C0-A570-A56DED8E8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768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Consistent ordering semantic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CAE0A756-75D9-4D0D-8A9F-64FF0C83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A47FD8-130F-4D9D-8353-3419FADC123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B9F3C9DF-AF4F-4913-A672-E4114FC81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Semantics for ordered delivery in many-to-many comm.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DD9E779A-4B93-4491-82F1-668B0D680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Causal ordering</a:t>
            </a:r>
          </a:p>
          <a:p>
            <a:pPr lvl="1" eaLnBrk="1" hangingPunct="1"/>
            <a:r>
              <a:rPr lang="en-US" altLang="en-US" sz="1600" b="1"/>
              <a:t>If the event of sending one message is causally related to the event of sending another message, the two messages are delivered to all receivers in correct order.</a:t>
            </a:r>
          </a:p>
          <a:p>
            <a:pPr lvl="1" eaLnBrk="1" hangingPunct="1"/>
            <a:endParaRPr lang="en-US" altLang="en-US" sz="1600" b="1"/>
          </a:p>
          <a:p>
            <a:pPr lvl="1" eaLnBrk="1" hangingPunct="1"/>
            <a:r>
              <a:rPr lang="en-US" altLang="en-US" sz="1600" b="1"/>
              <a:t>Two message sending events are said to be causally related if they are corelated by the </a:t>
            </a:r>
            <a:r>
              <a:rPr lang="en-US" altLang="en-US" sz="1600" b="1" i="1"/>
              <a:t>happened-before</a:t>
            </a:r>
            <a:r>
              <a:rPr lang="en-US" altLang="en-US" sz="1600" b="1"/>
              <a:t> relation.</a:t>
            </a:r>
          </a:p>
          <a:p>
            <a:pPr lvl="1" eaLnBrk="1" hangingPunct="1">
              <a:buFontTx/>
              <a:buNone/>
            </a:pPr>
            <a:endParaRPr lang="en-US" altLang="en-US" sz="1600" b="1"/>
          </a:p>
          <a:p>
            <a:pPr lvl="1" eaLnBrk="1" hangingPunct="1"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[	The expression </a:t>
            </a:r>
            <a:r>
              <a:rPr lang="en-US" altLang="en-US" sz="1500" i="1">
                <a:latin typeface="Times New Roman" panose="02020603050405020304" pitchFamily="18" charset="0"/>
              </a:rPr>
              <a:t>a</a:t>
            </a:r>
            <a:r>
              <a:rPr lang="en-US" altLang="en-US" sz="1500">
                <a:latin typeface="Times New Roman" panose="02020603050405020304" pitchFamily="18" charset="0"/>
                <a:cs typeface="Arial" panose="020B0604020202020204" pitchFamily="34" charset="0"/>
              </a:rPr>
              <a:t>→</a:t>
            </a:r>
            <a:r>
              <a:rPr lang="en-US" altLang="en-US" sz="1500" i="1">
                <a:latin typeface="Times New Roman" panose="02020603050405020304" pitchFamily="18" charset="0"/>
              </a:rPr>
              <a:t>b</a:t>
            </a:r>
            <a:r>
              <a:rPr lang="en-US" altLang="en-US" sz="1500">
                <a:latin typeface="Times New Roman" panose="02020603050405020304" pitchFamily="18" charset="0"/>
              </a:rPr>
              <a:t> is read </a:t>
            </a:r>
            <a:r>
              <a:rPr lang="ja-JP" altLang="en-US" sz="1500">
                <a:latin typeface="Times New Roman" panose="02020603050405020304" pitchFamily="18" charset="0"/>
              </a:rPr>
              <a:t>“</a:t>
            </a:r>
            <a:r>
              <a:rPr lang="en-US" altLang="ja-JP" sz="1500" i="1">
                <a:latin typeface="Times New Roman" panose="02020603050405020304" pitchFamily="18" charset="0"/>
              </a:rPr>
              <a:t>a</a:t>
            </a:r>
            <a:r>
              <a:rPr lang="en-US" altLang="ja-JP" sz="1500">
                <a:latin typeface="Times New Roman" panose="02020603050405020304" pitchFamily="18" charset="0"/>
              </a:rPr>
              <a:t> happens before </a:t>
            </a:r>
            <a:r>
              <a:rPr lang="en-US" altLang="ja-JP" sz="1500" i="1">
                <a:latin typeface="Times New Roman" panose="02020603050405020304" pitchFamily="18" charset="0"/>
              </a:rPr>
              <a:t>b</a:t>
            </a:r>
            <a:r>
              <a:rPr lang="en-US" altLang="ja-JP" sz="1500">
                <a:latin typeface="Times New Roman" panose="02020603050405020304" pitchFamily="18" charset="0"/>
              </a:rPr>
              <a:t>" and means that all processes agree that first event </a:t>
            </a:r>
            <a:r>
              <a:rPr lang="en-US" altLang="ja-JP" sz="1500" i="1">
                <a:latin typeface="Times New Roman" panose="02020603050405020304" pitchFamily="18" charset="0"/>
              </a:rPr>
              <a:t>a</a:t>
            </a:r>
            <a:r>
              <a:rPr lang="en-US" altLang="ja-JP" sz="1500">
                <a:latin typeface="Times New Roman" panose="02020603050405020304" pitchFamily="18" charset="0"/>
              </a:rPr>
              <a:t> occurs, then afterward, event </a:t>
            </a:r>
            <a:r>
              <a:rPr lang="en-US" altLang="ja-JP" sz="1500" i="1">
                <a:latin typeface="Times New Roman" panose="02020603050405020304" pitchFamily="18" charset="0"/>
              </a:rPr>
              <a:t>b</a:t>
            </a:r>
            <a:r>
              <a:rPr lang="en-US" altLang="ja-JP" sz="1500">
                <a:latin typeface="Times New Roman" panose="02020603050405020304" pitchFamily="18" charset="0"/>
              </a:rPr>
              <a:t> occurs. The happens-before relation can be observed directly in two situations:</a:t>
            </a:r>
          </a:p>
          <a:p>
            <a:pPr lvl="1" eaLnBrk="1" hangingPunct="1"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		1. If </a:t>
            </a:r>
            <a:r>
              <a:rPr lang="en-US" altLang="en-US" sz="1500" i="1">
                <a:latin typeface="Times New Roman" panose="02020603050405020304" pitchFamily="18" charset="0"/>
              </a:rPr>
              <a:t>a</a:t>
            </a:r>
            <a:r>
              <a:rPr lang="en-US" altLang="en-US" sz="1500">
                <a:latin typeface="Times New Roman" panose="02020603050405020304" pitchFamily="18" charset="0"/>
              </a:rPr>
              <a:t> and </a:t>
            </a:r>
            <a:r>
              <a:rPr lang="en-US" altLang="en-US" sz="1500" i="1">
                <a:latin typeface="Times New Roman" panose="02020603050405020304" pitchFamily="18" charset="0"/>
              </a:rPr>
              <a:t>b</a:t>
            </a:r>
            <a:r>
              <a:rPr lang="en-US" altLang="en-US" sz="1500">
                <a:latin typeface="Times New Roman" panose="02020603050405020304" pitchFamily="18" charset="0"/>
              </a:rPr>
              <a:t> are events in the same process, and </a:t>
            </a:r>
            <a:r>
              <a:rPr lang="en-US" altLang="en-US" sz="1500" i="1">
                <a:latin typeface="Times New Roman" panose="02020603050405020304" pitchFamily="18" charset="0"/>
              </a:rPr>
              <a:t>a</a:t>
            </a:r>
            <a:r>
              <a:rPr lang="en-US" altLang="en-US" sz="1500">
                <a:latin typeface="Times New Roman" panose="02020603050405020304" pitchFamily="18" charset="0"/>
              </a:rPr>
              <a:t> occurs before </a:t>
            </a:r>
            <a:r>
              <a:rPr lang="en-US" altLang="en-US" sz="1500" i="1">
                <a:latin typeface="Times New Roman" panose="02020603050405020304" pitchFamily="18" charset="0"/>
              </a:rPr>
              <a:t>b</a:t>
            </a:r>
            <a:r>
              <a:rPr lang="en-US" altLang="en-US" sz="1500">
                <a:latin typeface="Times New Roman" panose="02020603050405020304" pitchFamily="18" charset="0"/>
              </a:rPr>
              <a:t>, then </a:t>
            </a:r>
            <a:r>
              <a:rPr lang="en-US" altLang="en-US" sz="1500" i="1">
                <a:latin typeface="Times New Roman" panose="02020603050405020304" pitchFamily="18" charset="0"/>
              </a:rPr>
              <a:t>a</a:t>
            </a:r>
            <a:r>
              <a:rPr lang="en-US" altLang="en-US" sz="1500">
                <a:latin typeface="Times New Roman" panose="02020603050405020304" pitchFamily="18" charset="0"/>
                <a:cs typeface="Arial" panose="020B0604020202020204" pitchFamily="34" charset="0"/>
              </a:rPr>
              <a:t>→</a:t>
            </a:r>
            <a:r>
              <a:rPr lang="en-US" altLang="en-US" sz="1500" i="1">
                <a:latin typeface="Times New Roman" panose="02020603050405020304" pitchFamily="18" charset="0"/>
              </a:rPr>
              <a:t>b</a:t>
            </a:r>
            <a:r>
              <a:rPr lang="en-US" altLang="en-US" sz="1500">
                <a:latin typeface="Times New Roman" panose="02020603050405020304" pitchFamily="18" charset="0"/>
              </a:rPr>
              <a:t> is true.</a:t>
            </a:r>
          </a:p>
          <a:p>
            <a:pPr lvl="1" eaLnBrk="1" hangingPunct="1"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		2. If </a:t>
            </a:r>
            <a:r>
              <a:rPr lang="en-US" altLang="en-US" sz="1500" i="1">
                <a:latin typeface="Times New Roman" panose="02020603050405020304" pitchFamily="18" charset="0"/>
              </a:rPr>
              <a:t>a</a:t>
            </a:r>
            <a:r>
              <a:rPr lang="en-US" altLang="en-US" sz="1500">
                <a:latin typeface="Times New Roman" panose="02020603050405020304" pitchFamily="18" charset="0"/>
              </a:rPr>
              <a:t> is the event of a message being sent by one process, and </a:t>
            </a:r>
            <a:r>
              <a:rPr lang="en-US" altLang="en-US" sz="1500" i="1">
                <a:latin typeface="Times New Roman" panose="02020603050405020304" pitchFamily="18" charset="0"/>
              </a:rPr>
              <a:t>b</a:t>
            </a:r>
            <a:r>
              <a:rPr lang="en-US" altLang="en-US" sz="1500">
                <a:latin typeface="Times New Roman" panose="02020603050405020304" pitchFamily="18" charset="0"/>
              </a:rPr>
              <a:t> is the event of the 	    message being received by another process, then </a:t>
            </a:r>
            <a:r>
              <a:rPr lang="en-US" altLang="en-US" sz="1500" i="1">
                <a:latin typeface="Times New Roman" panose="02020603050405020304" pitchFamily="18" charset="0"/>
              </a:rPr>
              <a:t>a</a:t>
            </a:r>
            <a:r>
              <a:rPr lang="en-US" altLang="en-US" sz="1500">
                <a:latin typeface="Times New Roman" panose="02020603050405020304" pitchFamily="18" charset="0"/>
                <a:cs typeface="Arial" panose="020B0604020202020204" pitchFamily="34" charset="0"/>
              </a:rPr>
              <a:t>→</a:t>
            </a:r>
            <a:r>
              <a:rPr lang="en-US" altLang="en-US" sz="1500" i="1">
                <a:latin typeface="Times New Roman" panose="02020603050405020304" pitchFamily="18" charset="0"/>
              </a:rPr>
              <a:t>b</a:t>
            </a:r>
            <a:r>
              <a:rPr lang="en-US" altLang="en-US" sz="1500">
                <a:latin typeface="Times New Roman" panose="02020603050405020304" pitchFamily="18" charset="0"/>
              </a:rPr>
              <a:t>  is also true.</a:t>
            </a:r>
          </a:p>
          <a:p>
            <a:pPr lvl="1" eaLnBrk="1" hangingPunct="1"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		</a:t>
            </a:r>
          </a:p>
          <a:p>
            <a:pPr lvl="1" eaLnBrk="1" hangingPunct="1"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		Happens-before is a transitive relation, so if </a:t>
            </a:r>
            <a:r>
              <a:rPr lang="en-US" altLang="en-US" sz="1500" i="1">
                <a:latin typeface="Times New Roman" panose="02020603050405020304" pitchFamily="18" charset="0"/>
              </a:rPr>
              <a:t>a</a:t>
            </a:r>
            <a:r>
              <a:rPr lang="en-US" altLang="en-US" sz="1500">
                <a:latin typeface="Times New Roman" panose="02020603050405020304" pitchFamily="18" charset="0"/>
                <a:cs typeface="Arial" panose="020B0604020202020204" pitchFamily="34" charset="0"/>
              </a:rPr>
              <a:t>→</a:t>
            </a:r>
            <a:r>
              <a:rPr lang="en-US" altLang="en-US" sz="1500" i="1">
                <a:latin typeface="Times New Roman" panose="02020603050405020304" pitchFamily="18" charset="0"/>
              </a:rPr>
              <a:t>b</a:t>
            </a:r>
            <a:r>
              <a:rPr lang="en-US" altLang="en-US" sz="1500">
                <a:latin typeface="Times New Roman" panose="02020603050405020304" pitchFamily="18" charset="0"/>
              </a:rPr>
              <a:t> </a:t>
            </a:r>
            <a:r>
              <a:rPr lang="en-US" altLang="en-US" sz="1500" i="1">
                <a:latin typeface="Times New Roman" panose="02020603050405020304" pitchFamily="18" charset="0"/>
              </a:rPr>
              <a:t> </a:t>
            </a:r>
            <a:r>
              <a:rPr lang="en-US" altLang="en-US" sz="1500">
                <a:latin typeface="Times New Roman" panose="02020603050405020304" pitchFamily="18" charset="0"/>
              </a:rPr>
              <a:t>and </a:t>
            </a:r>
            <a:r>
              <a:rPr lang="en-US" altLang="en-US" sz="1500" i="1">
                <a:latin typeface="Times New Roman" panose="02020603050405020304" pitchFamily="18" charset="0"/>
              </a:rPr>
              <a:t>b</a:t>
            </a:r>
            <a:r>
              <a:rPr lang="en-US" altLang="en-US" sz="1500">
                <a:latin typeface="Times New Roman" panose="02020603050405020304" pitchFamily="18" charset="0"/>
                <a:cs typeface="Arial" panose="020B0604020202020204" pitchFamily="34" charset="0"/>
              </a:rPr>
              <a:t>→</a:t>
            </a:r>
            <a:r>
              <a:rPr lang="en-US" altLang="en-US" sz="1500" i="1"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altLang="en-US" sz="1500">
                <a:latin typeface="Times New Roman" panose="02020603050405020304" pitchFamily="18" charset="0"/>
              </a:rPr>
              <a:t>, then </a:t>
            </a:r>
            <a:r>
              <a:rPr lang="en-US" altLang="en-US" sz="1500" i="1">
                <a:latin typeface="Times New Roman" panose="02020603050405020304" pitchFamily="18" charset="0"/>
              </a:rPr>
              <a:t>a</a:t>
            </a:r>
            <a:r>
              <a:rPr lang="en-US" altLang="en-US" sz="1500">
                <a:latin typeface="Times New Roman" panose="02020603050405020304" pitchFamily="18" charset="0"/>
                <a:cs typeface="Arial" panose="020B0604020202020204" pitchFamily="34" charset="0"/>
              </a:rPr>
              <a:t>→</a:t>
            </a:r>
            <a:r>
              <a:rPr lang="en-US" altLang="en-US" sz="1500" i="1"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altLang="en-US" sz="1500">
                <a:latin typeface="Times New Roman" panose="02020603050405020304" pitchFamily="18" charset="0"/>
              </a:rPr>
              <a:t>.  ]</a:t>
            </a:r>
          </a:p>
          <a:p>
            <a:pPr lvl="1" eaLnBrk="1" hangingPunct="1">
              <a:buFontTx/>
              <a:buNone/>
            </a:pPr>
            <a:endParaRPr lang="en-US" altLang="en-US" sz="15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7334A2B6-4999-4ED4-935F-360ED2E1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ACAA4B-F2CD-4C1B-A881-9B1785CBE25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E2EBF065-1E9F-42CC-981A-DC94C86C5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Semantics for ordered delivery in many-to-many comm.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98556FF4-BD98-4F5E-88DF-047E2426F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example of implementing Causal consistency is </a:t>
            </a:r>
            <a:r>
              <a:rPr lang="en-US" altLang="en-US" i="1"/>
              <a:t>CBCAST</a:t>
            </a:r>
            <a:r>
              <a:rPr lang="en-US" altLang="en-US"/>
              <a:t> in </a:t>
            </a:r>
            <a:r>
              <a:rPr lang="en-US" altLang="en-US" i="1"/>
              <a:t>ISIS</a:t>
            </a:r>
            <a:r>
              <a:rPr lang="en-US" altLang="en-US"/>
              <a:t> system [Birman et al].</a:t>
            </a:r>
          </a:p>
        </p:txBody>
      </p:sp>
      <p:pic>
        <p:nvPicPr>
          <p:cNvPr id="41991" name="Picture 4">
            <a:extLst>
              <a:ext uri="{FF2B5EF4-FFF2-40B4-BE49-F238E27FC236}">
                <a16:creationId xmlns:a16="http://schemas.microsoft.com/office/drawing/2014/main" id="{346533A4-D1C9-4B7D-99C8-23923EB8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590800"/>
            <a:ext cx="4610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Text Box 5">
            <a:extLst>
              <a:ext uri="{FF2B5EF4-FFF2-40B4-BE49-F238E27FC236}">
                <a16:creationId xmlns:a16="http://schemas.microsoft.com/office/drawing/2014/main" id="{1E4446C1-BBDB-4F26-890D-15A85AF79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388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Causal ordering semantic</a:t>
            </a:r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6230F2D7-782E-4D1E-9316-9C1445171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1828800" cy="1371600"/>
          </a:xfrm>
          <a:prstGeom prst="cloudCallout">
            <a:avLst>
              <a:gd name="adj1" fmla="val 145972"/>
              <a:gd name="adj2" fmla="val 46639"/>
            </a:avLst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rd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 round m2 is held back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A0EBE6D1-4D82-4F00-B1B8-141EAC41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76CBB9-AFCB-4273-AF35-5B19EBB0F64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F2085CAE-DFF4-408B-B551-AC14842D4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Remote Procedure Call (RPC)</a:t>
            </a: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9E36766E-6248-4395-8584-2DA7963F5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IPC part of a distributed application can be adequately and efficiently handled by using an IPC protocol based on message passing system.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However, an independently developed IPC protocol is tailored specifically to one application and does not provide a foundation on which to build a variety of distributed applications.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Therefore, a need was felt for a general IPC protocol that can be used for designing several distributed applications.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RPC facility emerged out of this need.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1875EAA7-5CF4-4930-9264-D785C5A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A97265-5FEB-422D-BBB1-1F05AE584B1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5A47F4E7-08FD-40E1-A5D0-A1C96F423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Remote Procedure Call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ED77F91C-4307-46A5-B141-AF7371982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While the RPC is not the universal panacea for all types of distributed applications but for a fairly large number of distributed applications.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RPC has become a widely accepted IPC mechanism in DS. Its features –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Simple call syntax.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Familiar semantics.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Specification of a well defined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Ease of use.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Generality. </a:t>
            </a:r>
            <a:r>
              <a:rPr lang="ja-JP" altLang="en-US" sz="1800"/>
              <a:t>“</a:t>
            </a:r>
            <a:r>
              <a:rPr lang="en-US" altLang="ja-JP" sz="1800"/>
              <a:t>In single-machine computations procedure calls are often the most important mechanism for communication between the parts of the algorithm</a:t>
            </a:r>
            <a:r>
              <a:rPr lang="ja-JP" altLang="en-US" sz="1800"/>
              <a:t>”</a:t>
            </a:r>
            <a:r>
              <a:rPr lang="en-US" altLang="ja-JP" sz="1800"/>
              <a:t> [Birrell and Nelson].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Its efficiency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2D357CE2-DF8D-4210-AC2C-DF86B5DB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95739-33CB-4887-A4F4-54AE0C10943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28DB1176-5C0A-4931-951D-CB5A9F675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RPC model</a:t>
            </a: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750B45CC-A9F8-42AB-8DD4-10AD0137F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RPC model is similar to </a:t>
            </a:r>
            <a:r>
              <a:rPr lang="ja-JP" altLang="en-US" sz="1800"/>
              <a:t>“</a:t>
            </a:r>
            <a:r>
              <a:rPr lang="en-US" altLang="ja-JP" sz="1800"/>
              <a:t>Procedure call</a:t>
            </a:r>
            <a:r>
              <a:rPr lang="ja-JP" altLang="en-US" sz="1800"/>
              <a:t>”</a:t>
            </a:r>
            <a:r>
              <a:rPr lang="en-US" altLang="ja-JP" sz="1800"/>
              <a:t> model.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Procedure call is same as function call or subroutine call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Local Procedure Call - The caller and the callee are within a single process on a given host.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Remote Procedure Call (RPC) - A process on the local system invokes a procedure on a remote system. The reason we call this a </a:t>
            </a:r>
            <a:r>
              <a:rPr lang="ja-JP" altLang="en-US" sz="1800"/>
              <a:t>“</a:t>
            </a:r>
            <a:r>
              <a:rPr lang="en-US" altLang="ja-JP" sz="1800"/>
              <a:t>procedure call</a:t>
            </a:r>
            <a:r>
              <a:rPr lang="ja-JP" altLang="en-US" sz="1800"/>
              <a:t>”</a:t>
            </a:r>
            <a:r>
              <a:rPr lang="en-US" altLang="ja-JP" sz="1800"/>
              <a:t> is because the intent is to make it appear to the programmer that a local procedure call is taking place.</a:t>
            </a:r>
            <a:endParaRPr lang="en-US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3E61A43E-D8CD-4AB1-B0A3-571E2915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53D93C-377B-4A49-805A-7CE0AA06FB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CCE6EBDA-0EE6-4F20-BAED-1C535AB85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742" y="179384"/>
            <a:ext cx="8229600" cy="619127"/>
          </a:xfrm>
        </p:spPr>
        <p:txBody>
          <a:bodyPr/>
          <a:lstStyle/>
          <a:p>
            <a:pPr eaLnBrk="1" hangingPunct="1"/>
            <a:r>
              <a:rPr lang="en-US" altLang="en-US" dirty="0"/>
              <a:t>Local and Remote Procedure Call</a:t>
            </a:r>
          </a:p>
        </p:txBody>
      </p:sp>
      <p:pic>
        <p:nvPicPr>
          <p:cNvPr id="48134" name="Picture 4">
            <a:extLst>
              <a:ext uri="{FF2B5EF4-FFF2-40B4-BE49-F238E27FC236}">
                <a16:creationId xmlns:a16="http://schemas.microsoft.com/office/drawing/2014/main" id="{BC89E8CF-F518-49F5-BF47-5E9419A45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1" y="789577"/>
            <a:ext cx="2317317" cy="130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5">
            <a:extLst>
              <a:ext uri="{FF2B5EF4-FFF2-40B4-BE49-F238E27FC236}">
                <a16:creationId xmlns:a16="http://schemas.microsoft.com/office/drawing/2014/main" id="{47176B92-AFAE-4660-96DF-7C0056BFDDA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93675" y="737797"/>
            <a:ext cx="3676035" cy="1518948"/>
          </a:xfrm>
          <a:noFill/>
        </p:spPr>
      </p:pic>
      <p:sp>
        <p:nvSpPr>
          <p:cNvPr id="48136" name="Text Box 7">
            <a:extLst>
              <a:ext uri="{FF2B5EF4-FFF2-40B4-BE49-F238E27FC236}">
                <a16:creationId xmlns:a16="http://schemas.microsoft.com/office/drawing/2014/main" id="{DE3830FF-6CD0-45A6-AB5F-7E2496F04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12169"/>
            <a:ext cx="281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Local Procedure Call</a:t>
            </a:r>
          </a:p>
        </p:txBody>
      </p:sp>
      <p:sp>
        <p:nvSpPr>
          <p:cNvPr id="48137" name="Text Box 8">
            <a:extLst>
              <a:ext uri="{FF2B5EF4-FFF2-40B4-BE49-F238E27FC236}">
                <a16:creationId xmlns:a16="http://schemas.microsoft.com/office/drawing/2014/main" id="{050FB691-DB19-4386-8589-5349C6003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13212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Remote Procedure Call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EBDF093-99B4-4271-BD75-8F7B413B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496592"/>
            <a:ext cx="4922539" cy="390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E02B69-E540-4FA2-8860-A6FF8FF435C4}"/>
              </a:ext>
            </a:extLst>
          </p:cNvPr>
          <p:cNvSpPr/>
          <p:nvPr/>
        </p:nvSpPr>
        <p:spPr>
          <a:xfrm>
            <a:off x="3200400" y="6418631"/>
            <a:ext cx="260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 Typical Model of RPC</a:t>
            </a:r>
            <a:endParaRPr lang="en-MY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>
            <a:extLst>
              <a:ext uri="{FF2B5EF4-FFF2-40B4-BE49-F238E27FC236}">
                <a16:creationId xmlns:a16="http://schemas.microsoft.com/office/drawing/2014/main" id="{034CA73C-C34B-4C82-8B57-3DA683B8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1D485A-CCD8-4752-812E-EF837D0F49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34B58513-E7FC-4143-9D02-203CAE753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RPC mechanism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DADA769C-DEC9-4E5F-9CAF-2C117BEDD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To achieve the goal of </a:t>
            </a:r>
            <a:r>
              <a:rPr lang="en-US" altLang="en-US" i="1"/>
              <a:t>semantic transparency</a:t>
            </a:r>
            <a:r>
              <a:rPr lang="en-US" altLang="en-US"/>
              <a:t>, the implementation of an RPC mechanism is based on the concept of </a:t>
            </a:r>
            <a:r>
              <a:rPr lang="en-US" altLang="en-US" i="1"/>
              <a:t>stubs</a:t>
            </a:r>
          </a:p>
          <a:p>
            <a:pPr eaLnBrk="1" hangingPunct="1">
              <a:lnSpc>
                <a:spcPct val="90000"/>
              </a:lnSpc>
            </a:pPr>
            <a:endParaRPr lang="en-US" altLang="en-US" i="1"/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Stubs </a:t>
            </a:r>
            <a:r>
              <a:rPr lang="en-US" altLang="en-US"/>
              <a:t>provide a perfectly normal(local) procedure call abstraction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hide the distance and functional details of underlying network, an RPC communication package (known as </a:t>
            </a:r>
            <a:r>
              <a:rPr lang="en-US" altLang="en-US" i="1"/>
              <a:t>RPCRuntime)</a:t>
            </a:r>
            <a:r>
              <a:rPr lang="en-US" altLang="en-US"/>
              <a:t> is used.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Thus RPC implementation involves five elements-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client stub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RPCRuntime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server stub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server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CB24EAC5-BB7D-4C6C-8E20-2105FA21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09E187-1C7B-45C7-B624-B459091357A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A3C4EBCC-3FF9-450C-B54B-3784362FB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RPC in Detail</a:t>
            </a:r>
          </a:p>
        </p:txBody>
      </p:sp>
      <p:pic>
        <p:nvPicPr>
          <p:cNvPr id="51206" name="Picture 6">
            <a:extLst>
              <a:ext uri="{FF2B5EF4-FFF2-40B4-BE49-F238E27FC236}">
                <a16:creationId xmlns:a16="http://schemas.microsoft.com/office/drawing/2014/main" id="{31B0FE4C-D85F-4B3D-A516-8454F668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10" y="1407806"/>
            <a:ext cx="5957887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6CB043BE-CD1E-44D4-8A27-F03DC346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88521-3BC4-4CED-9C62-8E30D578310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70474C96-C9F2-465D-913F-0A62F4507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Message Passing System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DE421E18-1762-400A-8ACC-ED7A4F3F3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A </a:t>
            </a:r>
            <a:r>
              <a:rPr lang="en-US" altLang="en-US" sz="1800" i="1" dirty="0"/>
              <a:t>message-passing system</a:t>
            </a:r>
            <a:r>
              <a:rPr lang="en-US" altLang="en-US" sz="1800" dirty="0"/>
              <a:t> is a sub-system of a distributed system that provides a set of message-based IPC protocols and does so by shielding the details of complex network protocols and multiple heterogeneous platforms from programmers.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It enables processes to communicate by exchanging messages 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Allows programs to be written by using simple communication primitives, such as </a:t>
            </a:r>
            <a:r>
              <a:rPr lang="en-US" altLang="en-US" sz="1800" i="1" dirty="0"/>
              <a:t>send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receive</a:t>
            </a:r>
            <a:r>
              <a:rPr lang="en-US" altLang="en-US" sz="1800" dirty="0"/>
              <a:t>.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Serves as a suitable infrastructure for building other higher level IPC systems, such as RPC (Remote Procedure Call) and DSM (Distributed Shared Memory).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6FE528B9-623F-4539-8431-60AFEB91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A08F95-BFB6-4A59-9E60-CC44D9DBDB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F7A5E507-21AE-4FCD-8E53-2A725D82D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Stubs</a:t>
            </a: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8305BE03-B2A0-469E-A272-3B7B9C782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Client and server stubs are generated from interface definition of server routines by development tools.</a:t>
            </a:r>
            <a:endParaRPr lang="en-US" altLang="en-US" i="1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Interface definition is similar to class definition in C++ and Java.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9013BD5D-FE58-426A-B900-C31AE4A4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1A8D08-BF02-4EE3-B903-34F4BA110B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834B3E39-F3FF-435C-A68D-588027AA4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 Passing Mechanisms</a:t>
            </a:r>
            <a:br>
              <a:rPr lang="en-US" altLang="en-US" b="0"/>
            </a:br>
            <a:endParaRPr lang="en-US" altLang="en-US" b="0"/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BBD02385-15F5-4A75-AEAD-839E18A9B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a procedure is called, parameters are passed to the procedure as the arguments. There are three methods to pass the parameters.</a:t>
            </a:r>
            <a:endParaRPr lang="en-US" altLang="en-US" i="1"/>
          </a:p>
          <a:p>
            <a:pPr eaLnBrk="1" hangingPunct="1">
              <a:buFontTx/>
              <a:buNone/>
            </a:pPr>
            <a:r>
              <a:rPr lang="en-US" altLang="en-US" i="1"/>
              <a:t>		◦</a:t>
            </a:r>
            <a:r>
              <a:rPr lang="en-US" altLang="en-US"/>
              <a:t>call-by-value</a:t>
            </a:r>
            <a:endParaRPr lang="en-US" altLang="en-US" i="1"/>
          </a:p>
          <a:p>
            <a:pPr eaLnBrk="1" hangingPunct="1">
              <a:buFontTx/>
              <a:buNone/>
            </a:pPr>
            <a:r>
              <a:rPr lang="en-US" altLang="en-US" i="1"/>
              <a:t>		◦</a:t>
            </a:r>
            <a:r>
              <a:rPr lang="en-US" altLang="en-US"/>
              <a:t>call-by-reference</a:t>
            </a:r>
            <a:endParaRPr lang="en-US" altLang="en-US" i="1"/>
          </a:p>
          <a:p>
            <a:pPr eaLnBrk="1" hangingPunct="1">
              <a:buFontTx/>
              <a:buNone/>
            </a:pPr>
            <a:r>
              <a:rPr lang="en-US" altLang="en-US" i="1"/>
              <a:t>		◦</a:t>
            </a:r>
            <a:r>
              <a:rPr lang="en-US" altLang="en-US"/>
              <a:t>call-by-copy/restore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id="{5849FC54-D53A-4C00-BBBF-DE59009C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C6B40-9395-4445-8EB4-6273AF5471C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AEDA6C9C-470A-40D0-80B3-495187E5A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 by value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78F266E7-FCFE-4584-97C0-84C3E7ABF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values of the arguments are copied to the stack and passed to the procedure.</a:t>
            </a:r>
            <a:endParaRPr lang="en-US" altLang="en-US" i="1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called procedure may modify these, but the modifications do not affect the original value at the calling side.</a:t>
            </a:r>
          </a:p>
        </p:txBody>
      </p:sp>
      <p:pic>
        <p:nvPicPr>
          <p:cNvPr id="54279" name="Picture 4">
            <a:extLst>
              <a:ext uri="{FF2B5EF4-FFF2-40B4-BE49-F238E27FC236}">
                <a16:creationId xmlns:a16="http://schemas.microsoft.com/office/drawing/2014/main" id="{3CEB27E8-A1F4-4092-A62E-7970C2B9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62400"/>
            <a:ext cx="4048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3C50DAD3-AF8C-4921-B8DB-473BC33A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93CB6F-5E88-4F22-8654-8CF9BCB5C7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E08E8767-A0E8-4497-BF27-1812369F8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Call-by-Reference</a:t>
            </a: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85E97393-EB9C-4DE4-871A-CF184B8B9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memory addresses of the variables corresponding to the arguments are put into the stack and passed to the procedure.</a:t>
            </a:r>
            <a:endParaRPr lang="en-US" altLang="en-US" i="1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Since these are memory addresses, the original values at the calling side are changed if modified by the called procedure.</a:t>
            </a:r>
          </a:p>
        </p:txBody>
      </p:sp>
      <p:pic>
        <p:nvPicPr>
          <p:cNvPr id="55303" name="Picture 4">
            <a:extLst>
              <a:ext uri="{FF2B5EF4-FFF2-40B4-BE49-F238E27FC236}">
                <a16:creationId xmlns:a16="http://schemas.microsoft.com/office/drawing/2014/main" id="{50A3F221-FDBC-4B32-A8CA-ACD31F84D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3971925"/>
            <a:ext cx="40671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Slide Number Placeholder 5">
            <a:extLst>
              <a:ext uri="{FF2B5EF4-FFF2-40B4-BE49-F238E27FC236}">
                <a16:creationId xmlns:a16="http://schemas.microsoft.com/office/drawing/2014/main" id="{52A90CA7-848A-4F78-B527-735ADDF5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D0B2EA-E58F-41DC-939F-F52F910BA89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4AF61093-2F75-453C-94F1-5397D9524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Call-by-Copy/Restore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7FD467FB-ABD3-41B8-8A44-8F9F29839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values of the arguments are copied to the stack and passed to the procedure.</a:t>
            </a:r>
            <a:endParaRPr lang="en-US" altLang="en-US" i="1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When the processing of the procedure completes, the values are copied back to the original values at the calling side.</a:t>
            </a:r>
            <a:endParaRPr lang="en-US" altLang="en-US" i="1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parameter values are changed in the subprogram, the values in the calling program are also affected.</a:t>
            </a:r>
          </a:p>
        </p:txBody>
      </p:sp>
      <p:pic>
        <p:nvPicPr>
          <p:cNvPr id="56327" name="Picture 4">
            <a:extLst>
              <a:ext uri="{FF2B5EF4-FFF2-40B4-BE49-F238E27FC236}">
                <a16:creationId xmlns:a16="http://schemas.microsoft.com/office/drawing/2014/main" id="{C573E7E9-1392-442B-BCB9-6699BCE13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4419600"/>
            <a:ext cx="40290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Slide Number Placeholder 5">
            <a:extLst>
              <a:ext uri="{FF2B5EF4-FFF2-40B4-BE49-F238E27FC236}">
                <a16:creationId xmlns:a16="http://schemas.microsoft.com/office/drawing/2014/main" id="{89792316-F9B9-4D1E-88AA-AC9760D9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0B5EE8-7E85-4211-8C81-1525E6ED434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886077DD-005D-47A6-AF3E-640C43DDB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 Passing in RPC </a:t>
            </a: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C350AB86-911E-49C1-8BA2-1F54643B9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Which parameter passing mechanisms are possible?</a:t>
            </a:r>
            <a:endParaRPr lang="en-US" altLang="en-US" i="1"/>
          </a:p>
          <a:p>
            <a:pPr lvl="1" eaLnBrk="1" hangingPunct="1">
              <a:buFontTx/>
              <a:buNone/>
            </a:pPr>
            <a:endParaRPr lang="en-US" altLang="en-US" sz="1800" i="1"/>
          </a:p>
          <a:p>
            <a:pPr lvl="1" eaLnBrk="1" hangingPunct="1">
              <a:buFontTx/>
              <a:buNone/>
            </a:pPr>
            <a:r>
              <a:rPr lang="en-US" altLang="en-US" sz="1800" i="1"/>
              <a:t>	◦</a:t>
            </a:r>
            <a:r>
              <a:rPr lang="en-US" altLang="en-US" sz="1800"/>
              <a:t>It is possible to implement all of the three mechanisms if you wish. Usually call-by-value and call-by-copy/restore are used.</a:t>
            </a:r>
            <a:endParaRPr lang="en-US" altLang="en-US" sz="1800" i="1"/>
          </a:p>
          <a:p>
            <a:pPr lvl="1" eaLnBrk="1" hangingPunct="1">
              <a:buFontTx/>
              <a:buNone/>
            </a:pPr>
            <a:endParaRPr lang="en-US" altLang="en-US" sz="1800" i="1"/>
          </a:p>
          <a:p>
            <a:pPr lvl="1" eaLnBrk="1" hangingPunct="1">
              <a:buFontTx/>
              <a:buNone/>
            </a:pPr>
            <a:r>
              <a:rPr lang="en-US" altLang="en-US" sz="1800" i="1"/>
              <a:t>	◦</a:t>
            </a:r>
            <a:r>
              <a:rPr lang="en-US" altLang="en-US" sz="1800"/>
              <a:t>Call-by-reference is difficult to implement. All data which may be referenced must be copied to the remote host and the reference to the copied data is used. </a:t>
            </a:r>
          </a:p>
          <a:p>
            <a:pPr eaLnBrk="1" hangingPunct="1">
              <a:buFontTx/>
              <a:buNone/>
            </a:pPr>
            <a:endParaRPr lang="en-US" altLang="en-US" i="1"/>
          </a:p>
          <a:p>
            <a:pPr eaLnBrk="1" hangingPunct="1"/>
            <a:r>
              <a:rPr lang="en-US" altLang="en-US"/>
              <a:t>Do we need to convert the values of the arguments into a standard format to transmit over the network?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>
            <a:extLst>
              <a:ext uri="{FF2B5EF4-FFF2-40B4-BE49-F238E27FC236}">
                <a16:creationId xmlns:a16="http://schemas.microsoft.com/office/drawing/2014/main" id="{E9053621-5AD1-436E-8498-FD15DE3F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90AC4-3E91-4E6A-B405-9DAF602956F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2E9DC140-1CD1-43A1-AB8A-72F4691EA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 Passing in RPC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448DAA6B-1B5E-48EA-A538-BD957748D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Reasons to convert the values of the arguments into a standard format to transmit over the network</a:t>
            </a:r>
          </a:p>
          <a:p>
            <a:pPr lvl="1" eaLnBrk="1" hangingPunct="1"/>
            <a:endParaRPr lang="en-US" altLang="en-US" sz="1800"/>
          </a:p>
          <a:p>
            <a:pPr lvl="1" eaLnBrk="1" hangingPunct="1">
              <a:buFontTx/>
              <a:buNone/>
            </a:pPr>
            <a:r>
              <a:rPr lang="en-US" altLang="en-US" sz="1800" i="1"/>
              <a:t>◦</a:t>
            </a:r>
            <a:r>
              <a:rPr lang="en-US" altLang="en-US" sz="1800"/>
              <a:t>Different machines use different character codes. E.g., IBM main frames use EBCDIC, while PCs use ASCII.</a:t>
            </a:r>
            <a:endParaRPr lang="en-US" altLang="en-US" sz="1800" i="1"/>
          </a:p>
          <a:p>
            <a:pPr lvl="1" eaLnBrk="1" hangingPunct="1">
              <a:buFontTx/>
              <a:buNone/>
            </a:pPr>
            <a:r>
              <a:rPr lang="en-US" altLang="en-US" sz="1800" i="1"/>
              <a:t>◦</a:t>
            </a:r>
            <a:r>
              <a:rPr lang="en-US" altLang="en-US" sz="1800"/>
              <a:t>Representation of numbers may differ from machine to machine.</a:t>
            </a:r>
            <a:endParaRPr lang="en-US" altLang="en-US" sz="1800" i="1"/>
          </a:p>
          <a:p>
            <a:pPr lvl="1" eaLnBrk="1" hangingPunct="1">
              <a:buFontTx/>
              <a:buNone/>
            </a:pPr>
            <a:r>
              <a:rPr lang="en-US" altLang="en-US" sz="1800" i="1"/>
              <a:t>◦</a:t>
            </a:r>
            <a:r>
              <a:rPr lang="en-US" altLang="en-US" sz="1800"/>
              <a:t>Big endian and little endian</a:t>
            </a:r>
          </a:p>
          <a:p>
            <a:pPr eaLnBrk="1" hangingPunct="1"/>
            <a:endParaRPr lang="en-US" altLang="en-US"/>
          </a:p>
        </p:txBody>
      </p:sp>
      <p:pic>
        <p:nvPicPr>
          <p:cNvPr id="58375" name="Picture 4">
            <a:extLst>
              <a:ext uri="{FF2B5EF4-FFF2-40B4-BE49-F238E27FC236}">
                <a16:creationId xmlns:a16="http://schemas.microsoft.com/office/drawing/2014/main" id="{56312BA6-ACB1-4235-9428-08C75D61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114800"/>
            <a:ext cx="4991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BA9BB432-580E-4AFB-9792-2AB08D5D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98BC0-C17F-4677-A7A0-F19EE011450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5A88E390-8E18-45EA-B00B-4CD706D90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 Passing in RPC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AFC18B22-C278-4D04-A7BD-45D419D54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 standard format is not used, two message conversions are necessary.</a:t>
            </a:r>
            <a:endParaRPr lang="en-US" altLang="en-US" i="1"/>
          </a:p>
          <a:p>
            <a:pPr lvl="2" eaLnBrk="1" hangingPunct="1">
              <a:buFontTx/>
              <a:buNone/>
            </a:pPr>
            <a:endParaRPr lang="en-US" altLang="en-US" sz="2000" i="1"/>
          </a:p>
          <a:p>
            <a:pPr lvl="2" eaLnBrk="1" hangingPunct="1">
              <a:buFontTx/>
              <a:buNone/>
            </a:pPr>
            <a:r>
              <a:rPr lang="en-US" altLang="en-US" sz="1800" i="1"/>
              <a:t>◦</a:t>
            </a:r>
            <a:r>
              <a:rPr lang="en-US" altLang="en-US" sz="1800"/>
              <a:t>If format information is attached to the message, only one conversion at the receiver will suffice.</a:t>
            </a:r>
            <a:endParaRPr lang="en-US" altLang="en-US" sz="1800" i="1"/>
          </a:p>
          <a:p>
            <a:pPr lvl="2" eaLnBrk="1" hangingPunct="1">
              <a:buFontTx/>
              <a:buNone/>
            </a:pPr>
            <a:endParaRPr lang="en-US" altLang="en-US" sz="1800" i="1"/>
          </a:p>
          <a:p>
            <a:pPr lvl="2" eaLnBrk="1" hangingPunct="1">
              <a:buFontTx/>
              <a:buNone/>
            </a:pPr>
            <a:r>
              <a:rPr lang="en-US" altLang="en-US" sz="1800" i="1"/>
              <a:t>◦</a:t>
            </a:r>
            <a:r>
              <a:rPr lang="en-US" altLang="en-US" sz="1800"/>
              <a:t>However, the receiver must be able to handle many different formats.</a:t>
            </a:r>
          </a:p>
        </p:txBody>
      </p:sp>
      <p:pic>
        <p:nvPicPr>
          <p:cNvPr id="60423" name="Picture 4">
            <a:extLst>
              <a:ext uri="{FF2B5EF4-FFF2-40B4-BE49-F238E27FC236}">
                <a16:creationId xmlns:a16="http://schemas.microsoft.com/office/drawing/2014/main" id="{AFC52CCC-2B6D-4F94-A732-806D3B17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4038600"/>
            <a:ext cx="44862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09186371-4AB9-40C0-833B-26722A02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5A08B-1796-4CF5-9E8D-762E040264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1949B1BB-F374-4DF9-87EA-C4655D041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RPC Messages</a:t>
            </a:r>
          </a:p>
        </p:txBody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52EF2623-C749-4316-B959-FD67A5AFC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Generally two types of messages</a:t>
            </a:r>
          </a:p>
          <a:p>
            <a:pPr lvl="1" eaLnBrk="1" hangingPunct="1"/>
            <a:r>
              <a:rPr lang="en-US" altLang="en-US" sz="1800"/>
              <a:t>Call messages</a:t>
            </a:r>
          </a:p>
          <a:p>
            <a:pPr lvl="1" eaLnBrk="1" hangingPunct="1"/>
            <a:r>
              <a:rPr lang="en-US" altLang="en-US" sz="1800"/>
              <a:t>Reply messages</a:t>
            </a:r>
          </a:p>
        </p:txBody>
      </p:sp>
      <p:pic>
        <p:nvPicPr>
          <p:cNvPr id="61447" name="Picture 4">
            <a:extLst>
              <a:ext uri="{FF2B5EF4-FFF2-40B4-BE49-F238E27FC236}">
                <a16:creationId xmlns:a16="http://schemas.microsoft.com/office/drawing/2014/main" id="{CBA19D41-339C-4D3A-9569-CEE646EC1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4429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5">
            <a:extLst>
              <a:ext uri="{FF2B5EF4-FFF2-40B4-BE49-F238E27FC236}">
                <a16:creationId xmlns:a16="http://schemas.microsoft.com/office/drawing/2014/main" id="{817C76C8-B481-46CB-9C66-F946C4ED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2495550"/>
            <a:ext cx="29432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Text Box 6">
            <a:extLst>
              <a:ext uri="{FF2B5EF4-FFF2-40B4-BE49-F238E27FC236}">
                <a16:creationId xmlns:a16="http://schemas.microsoft.com/office/drawing/2014/main" id="{E81B22E3-22D6-454C-A9D1-A35D0885A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57800"/>
            <a:ext cx="419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 typical RPC Call message format</a:t>
            </a:r>
          </a:p>
        </p:txBody>
      </p:sp>
      <p:sp>
        <p:nvSpPr>
          <p:cNvPr id="61450" name="Text Box 7">
            <a:extLst>
              <a:ext uri="{FF2B5EF4-FFF2-40B4-BE49-F238E27FC236}">
                <a16:creationId xmlns:a16="http://schemas.microsoft.com/office/drawing/2014/main" id="{22C68078-3F3F-435C-B488-D4D9114AD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257800"/>
            <a:ext cx="4191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 typical RPC Reply message format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(successful and unsuccessful)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2D89D79E-7ECB-4E67-A1E9-D025E38C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67AE8-14F6-4A33-A7A6-28F9CE48981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C4731B4B-9868-4577-9027-CF0CDF4D8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Variations of RPC </a:t>
            </a:r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1FE91E59-885C-4E39-8961-9ACB3AC6E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/>
              <a:t>Asynchronous RPC</a:t>
            </a:r>
            <a:endParaRPr lang="en-US" altLang="en-US" i="1"/>
          </a:p>
          <a:p>
            <a:pPr lvl="1" eaLnBrk="1" hangingPunct="1"/>
            <a:r>
              <a:rPr lang="en-US" altLang="en-US" sz="1800"/>
              <a:t>RPC  (When a client requests a remote procedure, the client wait until a reply comes back in RPC.</a:t>
            </a:r>
            <a:endParaRPr lang="en-US" altLang="en-US" sz="1800" i="1"/>
          </a:p>
          <a:p>
            <a:pPr lvl="1" eaLnBrk="1" hangingPunct="1"/>
            <a:r>
              <a:rPr lang="en-US" altLang="en-US" sz="1800"/>
              <a:t>If no result is to be returned, unnecessary wait time overhead.</a:t>
            </a:r>
            <a:endParaRPr lang="en-US" altLang="en-US" sz="1800" i="1"/>
          </a:p>
          <a:p>
            <a:pPr lvl="1" eaLnBrk="1" hangingPunct="1"/>
            <a:r>
              <a:rPr lang="en-US" altLang="en-US" sz="1800"/>
              <a:t>In asynchronous RPC, the server immediately sends accept message when it receives a request.</a:t>
            </a:r>
          </a:p>
        </p:txBody>
      </p:sp>
      <p:pic>
        <p:nvPicPr>
          <p:cNvPr id="62471" name="Picture 4">
            <a:extLst>
              <a:ext uri="{FF2B5EF4-FFF2-40B4-BE49-F238E27FC236}">
                <a16:creationId xmlns:a16="http://schemas.microsoft.com/office/drawing/2014/main" id="{EFEC6F64-6A0C-4D91-98B9-F9700A80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14800"/>
            <a:ext cx="5067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5CE18F16-8242-430E-9456-DB6324FE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47F719-45F1-4A1A-9539-AEA8A842C2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F0ED03DC-8589-4E53-843E-BEFBE3C4C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Desirable features of a good message passing system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1ED332F0-9308-4015-8C0A-2AD518AF6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Simplicity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Uniform semantics</a:t>
            </a:r>
          </a:p>
          <a:p>
            <a:pPr lvl="1" eaLnBrk="1" hangingPunct="1"/>
            <a:r>
              <a:rPr lang="en-US" altLang="en-US" sz="1800" dirty="0"/>
              <a:t>Same primitives for local and remote communication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1800" dirty="0"/>
              <a:t>Efficiency</a:t>
            </a:r>
          </a:p>
          <a:p>
            <a:pPr lvl="1" eaLnBrk="1" hangingPunct="1"/>
            <a:r>
              <a:rPr lang="en-US" altLang="en-US" sz="1800" dirty="0"/>
              <a:t>Reduce the number of message as far as possible</a:t>
            </a:r>
          </a:p>
          <a:p>
            <a:pPr lvl="1" eaLnBrk="1" hangingPunct="1"/>
            <a:r>
              <a:rPr lang="en-US" altLang="en-US" sz="1800" dirty="0"/>
              <a:t>Some optimization normally adopted for efficiency include-</a:t>
            </a:r>
          </a:p>
          <a:p>
            <a:pPr lvl="2" eaLnBrk="1" hangingPunct="1"/>
            <a:r>
              <a:rPr lang="en-US" altLang="en-US" dirty="0"/>
              <a:t>Avoiding the cost of establishing and terminating connections between the same pair of processes for each and every message exchange between them</a:t>
            </a:r>
          </a:p>
          <a:p>
            <a:pPr lvl="2" eaLnBrk="1" hangingPunct="1"/>
            <a:r>
              <a:rPr lang="en-US" altLang="en-US" dirty="0"/>
              <a:t>Minimizing cost of maintaining connections</a:t>
            </a:r>
          </a:p>
          <a:p>
            <a:pPr lvl="2" eaLnBrk="1" hangingPunct="1"/>
            <a:r>
              <a:rPr lang="en-US" altLang="en-US" dirty="0"/>
              <a:t>Piggybacking of acknowledgment of previous message with the next message.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Slide Number Placeholder 5">
            <a:extLst>
              <a:ext uri="{FF2B5EF4-FFF2-40B4-BE49-F238E27FC236}">
                <a16:creationId xmlns:a16="http://schemas.microsoft.com/office/drawing/2014/main" id="{DD35B192-9BAC-4D2C-A300-ABE7BD3F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B113F6-E979-4C0B-8F63-F7B51F4BCF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013B9E6D-AFC7-4CAB-A427-16D607896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Call-Back RPC</a:t>
            </a:r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324F5350-83A1-4E03-937C-EB7F0FC83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/>
              <a:t>One-way RPC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 one-way RPC, the client immediately continues after sending the request to the server.</a:t>
            </a:r>
          </a:p>
        </p:txBody>
      </p:sp>
      <p:pic>
        <p:nvPicPr>
          <p:cNvPr id="63495" name="Picture 5">
            <a:extLst>
              <a:ext uri="{FF2B5EF4-FFF2-40B4-BE49-F238E27FC236}">
                <a16:creationId xmlns:a16="http://schemas.microsoft.com/office/drawing/2014/main" id="{AB4FC881-C15A-4D55-A66F-A832B76D4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638550"/>
            <a:ext cx="28003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>
            <a:extLst>
              <a:ext uri="{FF2B5EF4-FFF2-40B4-BE49-F238E27FC236}">
                <a16:creationId xmlns:a16="http://schemas.microsoft.com/office/drawing/2014/main" id="{83A009D9-24ED-41B9-B942-1286CD4A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C6C2E2-5B5F-43EB-83B4-AA0347822D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CB1D40DD-15F4-4ACB-B186-744467833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special types of RPC</a:t>
            </a:r>
          </a:p>
        </p:txBody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2D0507B5-480C-4440-A51F-DC4736E25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Callback RPC</a:t>
            </a:r>
          </a:p>
          <a:p>
            <a:pPr eaLnBrk="1" hangingPunct="1"/>
            <a:r>
              <a:rPr lang="en-US" altLang="en-US"/>
              <a:t>Broadcast RPC</a:t>
            </a:r>
          </a:p>
          <a:p>
            <a:pPr eaLnBrk="1" hangingPunct="1"/>
            <a:r>
              <a:rPr lang="en-US" altLang="en-US"/>
              <a:t>Batch-mode RPC</a:t>
            </a:r>
          </a:p>
          <a:p>
            <a:pPr eaLnBrk="1" hangingPunct="1"/>
            <a:r>
              <a:rPr lang="en-US" altLang="en-US"/>
              <a:t>Lightweight RPC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A13E255C-CB97-4252-8776-AB40423A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2258BE-C8BE-4D95-A7A5-BE5E3A07E8E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53F9F9E9-6D83-4908-844C-166A20128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Optimizations for better Performance</a:t>
            </a:r>
          </a:p>
        </p:txBody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A563DE94-9591-4D73-B296-BEA01EB91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Six Different Ways</a:t>
            </a:r>
          </a:p>
          <a:p>
            <a:pPr lvl="1" eaLnBrk="1" hangingPunct="1"/>
            <a:r>
              <a:rPr lang="en-US" altLang="en-US" sz="1800"/>
              <a:t>Concurrent access to multiple servers</a:t>
            </a:r>
          </a:p>
          <a:p>
            <a:pPr lvl="1" eaLnBrk="1" hangingPunct="1"/>
            <a:r>
              <a:rPr lang="en-US" altLang="en-US" sz="1800"/>
              <a:t>Serving multiple requests simultaneously</a:t>
            </a:r>
          </a:p>
          <a:p>
            <a:pPr lvl="1" eaLnBrk="1" hangingPunct="1"/>
            <a:r>
              <a:rPr lang="en-US" altLang="en-US" sz="1800"/>
              <a:t>Reducing per-call workload of servers</a:t>
            </a:r>
          </a:p>
          <a:p>
            <a:pPr lvl="1" eaLnBrk="1" hangingPunct="1"/>
            <a:r>
              <a:rPr lang="en-US" altLang="en-US" sz="1800"/>
              <a:t>Reply caching of idempotent remote procedures</a:t>
            </a:r>
          </a:p>
          <a:p>
            <a:pPr lvl="1" eaLnBrk="1" hangingPunct="1"/>
            <a:r>
              <a:rPr lang="en-US" altLang="en-US" sz="1800"/>
              <a:t>Proper selection of timeout values</a:t>
            </a:r>
          </a:p>
          <a:p>
            <a:pPr lvl="1" eaLnBrk="1" hangingPunct="1"/>
            <a:r>
              <a:rPr lang="en-US" altLang="en-US" sz="1800"/>
              <a:t>Proper design of RPC protocol specification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>
            <a:extLst>
              <a:ext uri="{FF2B5EF4-FFF2-40B4-BE49-F238E27FC236}">
                <a16:creationId xmlns:a16="http://schemas.microsoft.com/office/drawing/2014/main" id="{162CBA45-E6D5-4D07-AF1B-86E91E33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7396CA-1F70-42E1-8061-7045E17B76A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D624CDF4-9991-43BE-884F-2B4ACDE0C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Concurrent Access to Multiple Server</a:t>
            </a:r>
          </a:p>
        </p:txBody>
      </p:sp>
      <p:sp>
        <p:nvSpPr>
          <p:cNvPr id="66566" name="Rectangle 3">
            <a:extLst>
              <a:ext uri="{FF2B5EF4-FFF2-40B4-BE49-F238E27FC236}">
                <a16:creationId xmlns:a16="http://schemas.microsoft.com/office/drawing/2014/main" id="{62114362-BDAC-47DE-8AEF-877612A62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of the following three may be adopted: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Threads</a:t>
            </a:r>
          </a:p>
          <a:p>
            <a:pPr lvl="2" eaLnBrk="1" hangingPunct="1"/>
            <a:r>
              <a:rPr lang="en-US" altLang="en-US"/>
              <a:t>Use of Threads in the implementation of a client process where each thread can independently make remote procedure calls to different servers.</a:t>
            </a:r>
          </a:p>
          <a:p>
            <a:pPr lvl="2" eaLnBrk="1" hangingPunct="1"/>
            <a:r>
              <a:rPr lang="en-US" altLang="en-US"/>
              <a:t>Addressing in underlying protocol should be rich enough to provide correct routing of responses.</a:t>
            </a:r>
          </a:p>
          <a:p>
            <a:pPr lvl="1" eaLnBrk="1" hangingPunct="1"/>
            <a:r>
              <a:rPr lang="en-US" altLang="en-US" sz="1800"/>
              <a:t>Early reply approach [Wilbur and Bacarisse]</a:t>
            </a:r>
          </a:p>
          <a:p>
            <a:pPr lvl="2" eaLnBrk="1" hangingPunct="1"/>
            <a:r>
              <a:rPr lang="en-US" altLang="en-US"/>
              <a:t>A call is split into two separate RPC calls- one passing parameters and other requesting the result</a:t>
            </a:r>
          </a:p>
          <a:p>
            <a:pPr lvl="2" eaLnBrk="1" hangingPunct="1"/>
            <a:r>
              <a:rPr lang="en-US" altLang="en-US"/>
              <a:t>Server must hold the result causing congestion or unnecessary overhead.</a:t>
            </a:r>
          </a:p>
          <a:p>
            <a:pPr lvl="1" eaLnBrk="1" hangingPunct="1"/>
            <a:r>
              <a:rPr lang="en-US" altLang="en-US" sz="1800"/>
              <a:t>Call buffering approach [Gimson]</a:t>
            </a:r>
          </a:p>
          <a:p>
            <a:pPr lvl="2" eaLnBrk="1" hangingPunct="1"/>
            <a:r>
              <a:rPr lang="en-US" altLang="en-US"/>
              <a:t>Clients and servers do not interact directly but via a call buffer server</a:t>
            </a:r>
          </a:p>
          <a:p>
            <a:pPr lvl="2" eaLnBrk="1" hangingPunct="1"/>
            <a:r>
              <a:rPr lang="en-US" altLang="en-US"/>
              <a:t>A variant of this approach was implemented in MIT (Mercury Communication System)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415D81F9-D8AC-4698-8B69-EB6479D2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1CED7-897D-4F1E-9436-B325D40D9D5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F4AD4F78-53B0-4DC9-9F61-CB9CE8F1F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Early Reply Approach</a:t>
            </a:r>
          </a:p>
        </p:txBody>
      </p:sp>
      <p:pic>
        <p:nvPicPr>
          <p:cNvPr id="67591" name="Picture 4">
            <a:extLst>
              <a:ext uri="{FF2B5EF4-FFF2-40B4-BE49-F238E27FC236}">
                <a16:creationId xmlns:a16="http://schemas.microsoft.com/office/drawing/2014/main" id="{BC90895B-A8E7-478B-AFA2-AF18B5872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402934" cy="443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5">
            <a:extLst>
              <a:ext uri="{FF2B5EF4-FFF2-40B4-BE49-F238E27FC236}">
                <a16:creationId xmlns:a16="http://schemas.microsoft.com/office/drawing/2014/main" id="{7D87E0B9-1AE9-4BC8-B064-690C4925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C71DD0-4288-450B-AD81-3637536FB5A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68613" name="Rectangle 2">
            <a:extLst>
              <a:ext uri="{FF2B5EF4-FFF2-40B4-BE49-F238E27FC236}">
                <a16:creationId xmlns:a16="http://schemas.microsoft.com/office/drawing/2014/main" id="{7DBB3FF3-2B2C-4540-8924-8420D75F8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 Buffering Approach</a:t>
            </a:r>
          </a:p>
        </p:txBody>
      </p:sp>
      <p:pic>
        <p:nvPicPr>
          <p:cNvPr id="68615" name="Picture 4">
            <a:extLst>
              <a:ext uri="{FF2B5EF4-FFF2-40B4-BE49-F238E27FC236}">
                <a16:creationId xmlns:a16="http://schemas.microsoft.com/office/drawing/2014/main" id="{FB599A9B-F96D-4312-8387-E415E18BB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1195388"/>
            <a:ext cx="4221162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Slide Number Placeholder 5">
            <a:extLst>
              <a:ext uri="{FF2B5EF4-FFF2-40B4-BE49-F238E27FC236}">
                <a16:creationId xmlns:a16="http://schemas.microsoft.com/office/drawing/2014/main" id="{300B848E-2B13-4D90-8241-0978A358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6A466F-7226-4AC1-8072-90E8CDF00D6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395C302E-5DC3-475F-BE11-F6443FDC1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Serving Multiple Requests Simultaneously</a:t>
            </a:r>
          </a:p>
        </p:txBody>
      </p:sp>
      <p:sp>
        <p:nvSpPr>
          <p:cNvPr id="69638" name="Rectangle 3">
            <a:extLst>
              <a:ext uri="{FF2B5EF4-FFF2-40B4-BE49-F238E27FC236}">
                <a16:creationId xmlns:a16="http://schemas.microsoft.com/office/drawing/2014/main" id="{BD6A038A-66AE-40AC-830D-FF2C410FD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Following types of delays are common-</a:t>
            </a:r>
          </a:p>
          <a:p>
            <a:pPr lvl="1" eaLnBrk="1" hangingPunct="1"/>
            <a:r>
              <a:rPr lang="en-US" altLang="en-US" sz="1800"/>
              <a:t>A server, during the course of a call execution,  may wait for a shared resource</a:t>
            </a:r>
          </a:p>
          <a:p>
            <a:pPr lvl="1" eaLnBrk="1" hangingPunct="1"/>
            <a:r>
              <a:rPr lang="en-US" altLang="en-US" sz="1800"/>
              <a:t>A server calls a remote function that involves computation or transmission delays</a:t>
            </a:r>
          </a:p>
          <a:p>
            <a:pPr lvl="1" eaLnBrk="1" hangingPunct="1"/>
            <a:endParaRPr lang="en-US" altLang="en-US" sz="1800"/>
          </a:p>
          <a:p>
            <a:pPr eaLnBrk="1" hangingPunct="1"/>
            <a:r>
              <a:rPr lang="en-US" altLang="en-US"/>
              <a:t>So the server may accept and process other requests while waiting to complete a request.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Multiple-threaded server may be a solution.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FD142685-FBBA-4EBC-8BF4-478ACB8EE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11163"/>
          </a:xfrm>
        </p:spPr>
        <p:txBody>
          <a:bodyPr/>
          <a:lstStyle/>
          <a:p>
            <a:r>
              <a:rPr lang="en-US" altLang="en-US"/>
              <a:t>Summation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98FD-953D-4E9D-AF5E-2F5C907A1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239" y="685800"/>
            <a:ext cx="8229600" cy="5592763"/>
          </a:xfrm>
        </p:spPr>
        <p:txBody>
          <a:bodyPr/>
          <a:lstStyle/>
          <a:p>
            <a:r>
              <a:rPr lang="en-US" altLang="en-US" sz="1400" dirty="0"/>
              <a:t>What is the purpose of IPC?</a:t>
            </a:r>
          </a:p>
          <a:p>
            <a:pPr lvl="1"/>
            <a:r>
              <a:rPr lang="en-US" altLang="en-US" sz="1400" dirty="0"/>
              <a:t>information sharing among two or more processes</a:t>
            </a:r>
          </a:p>
          <a:p>
            <a:r>
              <a:rPr lang="en-US" altLang="en-US" sz="1400" dirty="0"/>
              <a:t>Differences between Synchronous and Asynchronous Communications?</a:t>
            </a:r>
          </a:p>
          <a:p>
            <a:pPr lvl="1"/>
            <a:r>
              <a:rPr lang="en-US" altLang="en-US" sz="1400" dirty="0"/>
              <a:t>When both the send and receive primitives of a communication between two processes use blocking semantics, the communication is said to be Synchronous; otherwise it is asynchronous</a:t>
            </a:r>
          </a:p>
          <a:p>
            <a:r>
              <a:rPr lang="en-US" altLang="en-US" sz="1400" dirty="0"/>
              <a:t>List the Types of Failure in IPC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Loss of request message, Loss of response message, Unsuccessful execution of the request</a:t>
            </a:r>
          </a:p>
          <a:p>
            <a:pPr eaLnBrk="1" hangingPunct="1"/>
            <a:r>
              <a:rPr lang="en-US" altLang="en-US" sz="1400" dirty="0"/>
              <a:t>How to implement Idempotency?</a:t>
            </a:r>
          </a:p>
          <a:p>
            <a:pPr lvl="1" eaLnBrk="1" hangingPunct="1"/>
            <a:r>
              <a:rPr lang="en-US" altLang="en-US" sz="1400" dirty="0"/>
              <a:t>Adding sequence number with the request message and Introduction of </a:t>
            </a:r>
            <a:r>
              <a:rPr lang="ja-JP" altLang="en-US" sz="1400" dirty="0"/>
              <a:t>‘</a:t>
            </a:r>
            <a:r>
              <a:rPr lang="en-US" altLang="ja-JP" sz="1400" dirty="0"/>
              <a:t>Reply cache</a:t>
            </a:r>
            <a:r>
              <a:rPr lang="ja-JP" altLang="en-US" sz="1400" dirty="0"/>
              <a:t>’</a:t>
            </a:r>
            <a:endParaRPr lang="en-US" altLang="ja-JP" sz="1400" dirty="0"/>
          </a:p>
          <a:p>
            <a:pPr eaLnBrk="1" hangingPunct="1"/>
            <a:r>
              <a:rPr lang="en-US" altLang="en-US" sz="1400" dirty="0"/>
              <a:t>Three main types of Group Communications?</a:t>
            </a:r>
          </a:p>
          <a:p>
            <a:pPr lvl="1" eaLnBrk="1" hangingPunct="1"/>
            <a:r>
              <a:rPr lang="en-US" altLang="en-US" sz="1400" dirty="0"/>
              <a:t>One to many, Many to one, Many to many</a:t>
            </a:r>
          </a:p>
          <a:p>
            <a:pPr eaLnBrk="1" hangingPunct="1"/>
            <a:r>
              <a:rPr lang="en-US" altLang="en-US" sz="1400" dirty="0"/>
              <a:t>One of the greatest challenges in Many to Many?</a:t>
            </a:r>
          </a:p>
          <a:p>
            <a:pPr lvl="2" eaLnBrk="1" hangingPunct="1"/>
            <a:r>
              <a:rPr lang="en-US" altLang="en-US" sz="1400" dirty="0"/>
              <a:t>Ordered Delivery</a:t>
            </a:r>
          </a:p>
          <a:p>
            <a:pPr eaLnBrk="1" hangingPunct="1"/>
            <a:r>
              <a:rPr lang="en-US" altLang="en-US" sz="1400" dirty="0"/>
              <a:t>Name an all propose IPC protocol?</a:t>
            </a:r>
          </a:p>
          <a:p>
            <a:pPr lvl="1" eaLnBrk="1" hangingPunct="1"/>
            <a:r>
              <a:rPr lang="en-US" altLang="en-US" sz="1400" dirty="0"/>
              <a:t>Remote Procedure Call (RPC)</a:t>
            </a:r>
          </a:p>
          <a:p>
            <a:pPr eaLnBrk="1" hangingPunct="1"/>
            <a:r>
              <a:rPr lang="en-US" altLang="en-US" sz="1400" dirty="0"/>
              <a:t>Name a few ways to </a:t>
            </a:r>
            <a:r>
              <a:rPr lang="en-US" altLang="en-US" sz="1400" dirty="0" err="1"/>
              <a:t>optimise</a:t>
            </a:r>
            <a:r>
              <a:rPr lang="en-US" altLang="en-US" sz="1400" dirty="0"/>
              <a:t> RPC?</a:t>
            </a:r>
          </a:p>
          <a:p>
            <a:pPr lvl="1" eaLnBrk="1" hangingPunct="1"/>
            <a:r>
              <a:rPr lang="en-US" altLang="en-US" sz="1400" dirty="0"/>
              <a:t>Concurrent Access to Multiple Servers, Serving </a:t>
            </a:r>
            <a:r>
              <a:rPr lang="en-US" altLang="en-US" sz="1400" dirty="0" err="1"/>
              <a:t>Muliple</a:t>
            </a:r>
            <a:r>
              <a:rPr lang="en-US" altLang="en-US" sz="1400" dirty="0"/>
              <a:t> Requests Concurrently, Reducing Call Workload per Server</a:t>
            </a:r>
          </a:p>
          <a:p>
            <a:pPr lvl="1" eaLnBrk="1" hangingPunct="1"/>
            <a:r>
              <a:rPr lang="en-US" altLang="en-US" sz="600" dirty="0"/>
              <a:t>  </a:t>
            </a:r>
          </a:p>
          <a:p>
            <a:pPr eaLnBrk="1" hangingPunct="1"/>
            <a:r>
              <a:rPr lang="en-US" altLang="en-US" sz="1400" dirty="0"/>
              <a:t>Three different techniques for implementing Concurrent Access to Multiple Servers?</a:t>
            </a:r>
          </a:p>
          <a:p>
            <a:pPr lvl="1" eaLnBrk="1" hangingPunct="1"/>
            <a:r>
              <a:rPr lang="en-US" altLang="en-US" sz="1400" dirty="0"/>
              <a:t>Threads, Early Reply, Call Buffering</a:t>
            </a:r>
          </a:p>
        </p:txBody>
      </p:sp>
      <p:sp>
        <p:nvSpPr>
          <p:cNvPr id="70662" name="Slide Number Placeholder 5">
            <a:extLst>
              <a:ext uri="{FF2B5EF4-FFF2-40B4-BE49-F238E27FC236}">
                <a16:creationId xmlns:a16="http://schemas.microsoft.com/office/drawing/2014/main" id="{ED793B3F-41CC-4C47-A434-FC671BD0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107550-AA50-43DA-A6B1-605A746FD1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80015E72-40B3-4D6F-99DC-69DEC647E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CE19E715-86BB-42BF-86CB-1810A90AD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/>
              <a:t>Birman, K. P. and Renesse, R. V. </a:t>
            </a:r>
            <a:r>
              <a:rPr lang="en-US" altLang="en-US" i="1"/>
              <a:t>Reliable Distributed Computing with the ISIS Toolkit</a:t>
            </a:r>
            <a:r>
              <a:rPr lang="en-US" altLang="en-US"/>
              <a:t>. IEEE Computer Society Press</a:t>
            </a:r>
            <a:r>
              <a:rPr lang="en-AU" altLang="en-US"/>
              <a:t>, 1994</a:t>
            </a:r>
            <a:r>
              <a:rPr lang="en-US" altLang="en-US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Birrell, A. D. and Nelson, B. J. </a:t>
            </a:r>
            <a:r>
              <a:rPr lang="en-US" altLang="en-US" i="1"/>
              <a:t>Implementing remote procedure calls</a:t>
            </a:r>
            <a:r>
              <a:rPr lang="en-US" altLang="en-US"/>
              <a:t>. ACM Trans. Comput. Syst</a:t>
            </a:r>
            <a:r>
              <a:rPr lang="en-US" altLang="en-US" i="1"/>
              <a:t>.</a:t>
            </a:r>
            <a:r>
              <a:rPr lang="en-US" altLang="en-US"/>
              <a:t> 2</a:t>
            </a:r>
            <a:r>
              <a:rPr lang="en-AU" altLang="en-US"/>
              <a:t>(</a:t>
            </a:r>
            <a:r>
              <a:rPr lang="en-US" altLang="en-US"/>
              <a:t>1</a:t>
            </a:r>
            <a:r>
              <a:rPr lang="en-AU" altLang="en-US"/>
              <a:t>),</a:t>
            </a:r>
            <a:r>
              <a:rPr lang="en-US" altLang="en-US"/>
              <a:t> 39-59</a:t>
            </a:r>
            <a:r>
              <a:rPr lang="en-AU" altLang="en-US"/>
              <a:t>, 1984.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Wilbur, S. and Bacarisse, B. </a:t>
            </a:r>
            <a:r>
              <a:rPr lang="en-US" altLang="en-US" i="1"/>
              <a:t>Building distributed systems with remote call</a:t>
            </a:r>
            <a:r>
              <a:rPr lang="en-AU" altLang="en-US"/>
              <a:t>, </a:t>
            </a:r>
            <a:r>
              <a:rPr lang="en-US" altLang="en-US"/>
              <a:t>Software Engineering Journal</a:t>
            </a:r>
            <a:r>
              <a:rPr lang="en-AU" altLang="en-US"/>
              <a:t>, </a:t>
            </a:r>
            <a:r>
              <a:rPr lang="en-US" altLang="en-US"/>
              <a:t>2(5</a:t>
            </a:r>
            <a:r>
              <a:rPr lang="en-AU" altLang="en-US"/>
              <a:t>), </a:t>
            </a:r>
            <a:r>
              <a:rPr lang="en-US" altLang="en-US"/>
              <a:t>148-159</a:t>
            </a:r>
            <a:r>
              <a:rPr lang="en-AU" altLang="en-US"/>
              <a:t>, 1987.</a:t>
            </a:r>
            <a:r>
              <a:rPr lang="en-US" altLang="en-US"/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R. Gimson. Call buffering service. Technical Report 19, Programming Research Group, Oxford University, Oxford University, Oxford, England, 1985.</a:t>
            </a:r>
            <a:endParaRPr lang="en-AU" altLang="en-US" i="1"/>
          </a:p>
        </p:txBody>
      </p:sp>
      <p:sp>
        <p:nvSpPr>
          <p:cNvPr id="71686" name="Slide Number Placeholder 5">
            <a:extLst>
              <a:ext uri="{FF2B5EF4-FFF2-40B4-BE49-F238E27FC236}">
                <a16:creationId xmlns:a16="http://schemas.microsoft.com/office/drawing/2014/main" id="{25122D2E-4F32-4D5B-AE68-4A13823B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7A74BE-732B-4FEA-93F2-5D2474C0BAE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3D6AEC9C-ED5D-40D6-8033-F3718B69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43484-D884-417F-BD3A-DAF1A83535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0C4E04AE-4E1A-4BAD-B99B-31CF46F58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Desirable features of a good message passing system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EF361575-DA59-400C-A9F9-BE4EB9AB3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Reliability</a:t>
            </a:r>
          </a:p>
          <a:p>
            <a:pPr lvl="1" eaLnBrk="1" hangingPunct="1"/>
            <a:r>
              <a:rPr lang="en-US" altLang="en-US" sz="1800"/>
              <a:t>Lost and duplicate message handling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	</a:t>
            </a:r>
          </a:p>
          <a:p>
            <a:pPr eaLnBrk="1" hangingPunct="1"/>
            <a:r>
              <a:rPr lang="en-US" altLang="en-US" sz="1800"/>
              <a:t>Correctness</a:t>
            </a:r>
          </a:p>
          <a:p>
            <a:pPr lvl="1" eaLnBrk="1" hangingPunct="1"/>
            <a:r>
              <a:rPr lang="en-US" altLang="en-US" sz="1800"/>
              <a:t>Atomicity</a:t>
            </a:r>
          </a:p>
          <a:p>
            <a:pPr lvl="1" eaLnBrk="1" hangingPunct="1"/>
            <a:r>
              <a:rPr lang="en-US" altLang="en-US" sz="1800"/>
              <a:t>Ordered delivery</a:t>
            </a:r>
          </a:p>
          <a:p>
            <a:pPr lvl="1" eaLnBrk="1" hangingPunct="1"/>
            <a:r>
              <a:rPr lang="en-US" altLang="en-US" sz="1800"/>
              <a:t>Survivability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Flexibility</a:t>
            </a:r>
          </a:p>
          <a:p>
            <a:pPr lvl="1" eaLnBrk="1" hangingPunct="1"/>
            <a:r>
              <a:rPr lang="en-US" altLang="en-US" sz="1800"/>
              <a:t>Can drop one or more correctness properties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E99E6A13-EB9C-4C09-8381-DA943DE8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227CFE-B577-4C4E-BFF0-9909C3D1AC5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A228718D-A048-4138-84CA-B258C8EF4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Desirable features of a good message passing system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67658C67-342A-4EE6-9E8C-89FD10D05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</a:t>
            </a:r>
          </a:p>
          <a:p>
            <a:pPr lvl="1" eaLnBrk="1" hangingPunct="1"/>
            <a:r>
              <a:rPr lang="en-US" altLang="en-US" sz="1800"/>
              <a:t>Authentication of sender and receiver</a:t>
            </a:r>
          </a:p>
          <a:p>
            <a:pPr lvl="1" eaLnBrk="1" hangingPunct="1"/>
            <a:r>
              <a:rPr lang="en-US" altLang="en-US" sz="1800"/>
              <a:t>Encryption of messages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Portability</a:t>
            </a:r>
          </a:p>
          <a:p>
            <a:pPr lvl="1" eaLnBrk="1" hangingPunct="1"/>
            <a:r>
              <a:rPr lang="en-US" altLang="en-US" sz="1800"/>
              <a:t>Message passing system should itself be portable</a:t>
            </a:r>
          </a:p>
          <a:p>
            <a:pPr lvl="1" eaLnBrk="1" hangingPunct="1"/>
            <a:r>
              <a:rPr lang="en-US" altLang="en-US" sz="1800"/>
              <a:t>The application  written by using primitives of the IPC protocol should be portable.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BA18A764-F2A8-4925-A8E7-BD232D85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00F2D3-8AF2-4688-9AF9-AA980D6FFE1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26DAB00-A205-4FF2-9E97-305020FB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in IPC by message passing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A49E8468-151C-449A-AA78-240367D97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typical message structure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Header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/>
              <a:t>Addresses</a:t>
            </a:r>
          </a:p>
          <a:p>
            <a:pPr lvl="3" eaLnBrk="1" hangingPunct="1">
              <a:buFont typeface="Wingdings" panose="05000000000000000000" pitchFamily="2" charset="2"/>
              <a:buChar char="ü"/>
            </a:pPr>
            <a:r>
              <a:rPr lang="en-US" altLang="en-US" sz="1800"/>
              <a:t>Sender address</a:t>
            </a:r>
          </a:p>
          <a:p>
            <a:pPr lvl="3" eaLnBrk="1" hangingPunct="1">
              <a:buFont typeface="Wingdings" panose="05000000000000000000" pitchFamily="2" charset="2"/>
              <a:buChar char="ü"/>
            </a:pPr>
            <a:r>
              <a:rPr lang="en-US" altLang="en-US" sz="1800"/>
              <a:t>Receiver address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/>
              <a:t>Sequence number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1800"/>
              <a:t>Structural information</a:t>
            </a:r>
          </a:p>
          <a:p>
            <a:pPr lvl="3" eaLnBrk="1" hangingPunct="1">
              <a:buFont typeface="Wingdings" panose="05000000000000000000" pitchFamily="2" charset="2"/>
              <a:buChar char="ü"/>
            </a:pPr>
            <a:r>
              <a:rPr lang="en-US" altLang="en-US" sz="1800"/>
              <a:t>Type</a:t>
            </a:r>
          </a:p>
          <a:p>
            <a:pPr lvl="3" eaLnBrk="1" hangingPunct="1">
              <a:buFont typeface="Wingdings" panose="05000000000000000000" pitchFamily="2" charset="2"/>
              <a:buChar char="ü"/>
            </a:pPr>
            <a:r>
              <a:rPr lang="en-US" altLang="en-US" sz="1800"/>
              <a:t>Number of bytes</a:t>
            </a:r>
          </a:p>
          <a:p>
            <a:pPr lvl="1" eaLnBrk="1" hangingPunct="1"/>
            <a:r>
              <a:rPr lang="en-US" altLang="en-US" sz="1800"/>
              <a:t>Message</a:t>
            </a:r>
          </a:p>
          <a:p>
            <a:pPr lvl="1" eaLnBrk="1" hangingPunct="1">
              <a:buFontTx/>
              <a:buNone/>
            </a:pPr>
            <a:endParaRPr lang="en-US" altLang="en-US" sz="1800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94741AE7-D343-40CE-ACFE-8ADEF934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B1132-8731-4884-9EA1-4D53617CE5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951A5007-CA48-44F0-9FFD-9AD062124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need to be considered for designing an IPC protocol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5BDF5CCA-B04F-410A-968A-C324D5961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Some of the main issues will be,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Identity related</a:t>
            </a:r>
          </a:p>
          <a:p>
            <a:pPr lvl="1" eaLnBrk="1" hangingPunct="1"/>
            <a:r>
              <a:rPr lang="en-US" altLang="en-US" sz="1600" dirty="0"/>
              <a:t>Who is the sender?</a:t>
            </a:r>
          </a:p>
          <a:p>
            <a:pPr lvl="1" eaLnBrk="1" hangingPunct="1"/>
            <a:r>
              <a:rPr lang="en-US" altLang="en-US" sz="1600" dirty="0"/>
              <a:t>Who is the receiver?</a:t>
            </a:r>
          </a:p>
          <a:p>
            <a:pPr eaLnBrk="1" hangingPunct="1"/>
            <a:r>
              <a:rPr lang="en-US" altLang="en-US" dirty="0"/>
              <a:t>Network Topology related</a:t>
            </a:r>
          </a:p>
          <a:p>
            <a:pPr lvl="1" eaLnBrk="1" hangingPunct="1"/>
            <a:r>
              <a:rPr lang="en-US" altLang="en-US" sz="1600" dirty="0"/>
              <a:t>1 receiver or many?</a:t>
            </a:r>
          </a:p>
          <a:p>
            <a:pPr eaLnBrk="1" hangingPunct="1"/>
            <a:r>
              <a:rPr lang="en-US" altLang="en-US" dirty="0"/>
              <a:t>Flow control related</a:t>
            </a:r>
          </a:p>
          <a:p>
            <a:pPr lvl="1" eaLnBrk="1" hangingPunct="1"/>
            <a:r>
              <a:rPr lang="en-US" altLang="en-US" sz="1600" dirty="0"/>
              <a:t>Guaranteed by the receiver?</a:t>
            </a:r>
          </a:p>
          <a:p>
            <a:pPr lvl="1" eaLnBrk="1" hangingPunct="1"/>
            <a:r>
              <a:rPr lang="en-US" altLang="en-US" sz="1600" dirty="0"/>
              <a:t>Sender should wait for reply?</a:t>
            </a:r>
          </a:p>
          <a:p>
            <a:pPr eaLnBrk="1" hangingPunct="1"/>
            <a:r>
              <a:rPr lang="en-US" altLang="en-US" dirty="0"/>
              <a:t>Error control and channel management</a:t>
            </a:r>
          </a:p>
          <a:p>
            <a:pPr lvl="1" eaLnBrk="1" hangingPunct="1"/>
            <a:r>
              <a:rPr lang="en-US" altLang="en-US" sz="1600" dirty="0"/>
              <a:t>Node crash……what to do?</a:t>
            </a:r>
          </a:p>
          <a:p>
            <a:pPr lvl="1" eaLnBrk="1" hangingPunct="1"/>
            <a:r>
              <a:rPr lang="en-US" altLang="en-US" sz="1600" dirty="0"/>
              <a:t>Receiver not ready….what to do?</a:t>
            </a:r>
          </a:p>
          <a:p>
            <a:pPr lvl="1" eaLnBrk="1" hangingPunct="1"/>
            <a:r>
              <a:rPr lang="en-US" altLang="en-US" sz="1600" dirty="0"/>
              <a:t>Several outstanding messages for the receiver</a:t>
            </a:r>
            <a:endParaRPr lang="en-US" altLang="en-US" sz="2800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2939</Words>
  <Application>Microsoft Office PowerPoint</Application>
  <PresentationFormat>On-screen Show (4:3)</PresentationFormat>
  <Paragraphs>499</Paragraphs>
  <Slides>58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Times New Roman</vt:lpstr>
      <vt:lpstr>Wingdings</vt:lpstr>
      <vt:lpstr>Default Design</vt:lpstr>
      <vt:lpstr>PowerPoint Presentation</vt:lpstr>
      <vt:lpstr>Overview</vt:lpstr>
      <vt:lpstr>Inter-process Communication (IPC)</vt:lpstr>
      <vt:lpstr>Message Passing System</vt:lpstr>
      <vt:lpstr>Desirable features of a good message passing system</vt:lpstr>
      <vt:lpstr>Desirable features of a good message passing system</vt:lpstr>
      <vt:lpstr>Desirable features of a good message passing system</vt:lpstr>
      <vt:lpstr>Issues in IPC by message passing</vt:lpstr>
      <vt:lpstr>Issues need to be considered for designing an IPC protocol</vt:lpstr>
      <vt:lpstr>Synchronization in IPC</vt:lpstr>
      <vt:lpstr>Synchronous &amp; Asynchronous Communication</vt:lpstr>
      <vt:lpstr>  Synchronous VS Asynchronous Communication </vt:lpstr>
      <vt:lpstr>Buffering</vt:lpstr>
      <vt:lpstr>Buffering</vt:lpstr>
      <vt:lpstr>Multi-datagram Messages</vt:lpstr>
      <vt:lpstr>Using Bitmap for multidatagrams</vt:lpstr>
      <vt:lpstr>Encoding Decoding</vt:lpstr>
      <vt:lpstr>Process Addressing</vt:lpstr>
      <vt:lpstr>Failure Handling</vt:lpstr>
      <vt:lpstr>Reliable IPC protocol</vt:lpstr>
      <vt:lpstr>An Example of Fault Tolerant System</vt:lpstr>
      <vt:lpstr>Idempotency</vt:lpstr>
      <vt:lpstr>A Non-Idempotent Routine</vt:lpstr>
      <vt:lpstr>Implementation of Idempotency</vt:lpstr>
      <vt:lpstr>Implementation of Idempotency</vt:lpstr>
      <vt:lpstr>Group Communication</vt:lpstr>
      <vt:lpstr>Many to Many communication</vt:lpstr>
      <vt:lpstr>Semantics for ordered delivery in many-to-many comm.</vt:lpstr>
      <vt:lpstr>Semantics for ordered delivery in many-to-many comm.</vt:lpstr>
      <vt:lpstr>Semantics for ordered delivery in many-to-many comm.</vt:lpstr>
      <vt:lpstr>Semantics for ordered delivery in many-to-many comm.</vt:lpstr>
      <vt:lpstr>Semantics for ordered delivery in many-to-many comm.</vt:lpstr>
      <vt:lpstr>Semantics for ordered delivery in many-to-many comm.</vt:lpstr>
      <vt:lpstr>Remote Procedure Call (RPC)</vt:lpstr>
      <vt:lpstr>Remote Procedure Call</vt:lpstr>
      <vt:lpstr>RPC model</vt:lpstr>
      <vt:lpstr>Local and Remote Procedure Call</vt:lpstr>
      <vt:lpstr>Implementing RPC mechanism</vt:lpstr>
      <vt:lpstr>RPC in Detail</vt:lpstr>
      <vt:lpstr>Stubs</vt:lpstr>
      <vt:lpstr>Parameter Passing Mechanisms </vt:lpstr>
      <vt:lpstr>Call by value</vt:lpstr>
      <vt:lpstr>Call-by-Reference</vt:lpstr>
      <vt:lpstr>Call-by-Copy/Restore</vt:lpstr>
      <vt:lpstr>Parameter Passing in RPC </vt:lpstr>
      <vt:lpstr>Parameter Passing in RPC</vt:lpstr>
      <vt:lpstr>Parameter Passing in RPC</vt:lpstr>
      <vt:lpstr>RPC Messages</vt:lpstr>
      <vt:lpstr>Variations of RPC </vt:lpstr>
      <vt:lpstr>Call-Back RPC</vt:lpstr>
      <vt:lpstr>Some special types of RPC</vt:lpstr>
      <vt:lpstr>Optimizations for better Performance</vt:lpstr>
      <vt:lpstr>Concurrent Access to Multiple Server</vt:lpstr>
      <vt:lpstr>Early Reply Approach</vt:lpstr>
      <vt:lpstr>Call Buffering Approach</vt:lpstr>
      <vt:lpstr>Serving Multiple Requests Simultaneously</vt:lpstr>
      <vt:lpstr>Summation</vt:lpstr>
      <vt:lpstr>References</vt:lpstr>
    </vt:vector>
  </TitlesOfParts>
  <Company>Monash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FIT4001/CSE4333</dc:title>
  <dc:creator>Quazi Mamun</dc:creator>
  <cp:lastModifiedBy>Vishnu Monn Baskaran</cp:lastModifiedBy>
  <cp:revision>96</cp:revision>
  <dcterms:created xsi:type="dcterms:W3CDTF">2011-03-08T02:43:26Z</dcterms:created>
  <dcterms:modified xsi:type="dcterms:W3CDTF">2020-08-13T00:49:08Z</dcterms:modified>
</cp:coreProperties>
</file>