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66"/>
  </p:notesMasterIdLst>
  <p:handoutMasterIdLst>
    <p:handoutMasterId r:id="rId67"/>
  </p:handoutMasterIdLst>
  <p:sldIdLst>
    <p:sldId id="256" r:id="rId2"/>
    <p:sldId id="51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Lst>
  <p:sldSz cx="9144000" cy="6858000" type="screen4x3"/>
  <p:notesSz cx="6858000" cy="9144000"/>
  <p:custShowLst>
    <p:custShow name="Custom Show 1" id="0">
      <p:sldLst>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 r:id="rId35"/>
        <p:sld r:id="rId36"/>
        <p:sld r:id="rId37"/>
        <p:sld r:id="rId38"/>
        <p:sld r:id="rId39"/>
        <p:sld r:id="rId40"/>
        <p:sld r:id="rId41"/>
        <p:sld r:id="rId42"/>
        <p:sld r:id="rId43"/>
        <p:sld r:id="rId44"/>
        <p:sld r:id="rId45"/>
        <p:sld r:id="rId46"/>
        <p:sld r:id="rId47"/>
        <p:sld r:id="rId48"/>
        <p:sld r:id="rId56"/>
        <p:sld r:id="rId58"/>
        <p:sld r:id="rId62"/>
        <p:sld r:id="rId63"/>
        <p:sld r:id="rId64"/>
        <p:sld r:id="rId65"/>
      </p:sldLst>
    </p:custShow>
  </p:custShow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d"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0" autoAdjust="0"/>
  </p:normalViewPr>
  <p:slideViewPr>
    <p:cSldViewPr snapToObjects="1">
      <p:cViewPr varScale="1">
        <p:scale>
          <a:sx n="116" d="100"/>
          <a:sy n="116" d="100"/>
        </p:scale>
        <p:origin x="1473"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7556D-A01D-4E9C-A6C2-8C1A234D0FDA}"/>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69679C3-7239-41EE-8851-4F02F028F16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A731007-45E6-4587-B529-7CC5C2547931}" type="datetime1">
              <a:rPr lang="en-US" altLang="en-US"/>
              <a:pPr/>
              <a:t>8/24/2020</a:t>
            </a:fld>
            <a:endParaRPr lang="en-US" altLang="en-US"/>
          </a:p>
        </p:txBody>
      </p:sp>
      <p:sp>
        <p:nvSpPr>
          <p:cNvPr id="4" name="Footer Placeholder 3">
            <a:extLst>
              <a:ext uri="{FF2B5EF4-FFF2-40B4-BE49-F238E27FC236}">
                <a16:creationId xmlns:a16="http://schemas.microsoft.com/office/drawing/2014/main" id="{79845A65-EA2F-4A51-BD4D-370212E80183}"/>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343380E1-AB26-45B0-841D-18CBEEC3FC8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92EAE5E-8E2C-47C0-AA8A-A9DF353F989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A4132C-1B64-4E2A-8F85-20DDFB63C685}"/>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2D2C268-FE74-456D-8A06-7E909805A67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357A8A9-CBFB-404D-B67F-422A46511DA9}" type="datetime1">
              <a:rPr lang="en-US" altLang="en-US"/>
              <a:pPr/>
              <a:t>8/24/2020</a:t>
            </a:fld>
            <a:endParaRPr lang="en-US" altLang="en-US"/>
          </a:p>
        </p:txBody>
      </p:sp>
      <p:sp>
        <p:nvSpPr>
          <p:cNvPr id="4" name="Slide Image Placeholder 3">
            <a:extLst>
              <a:ext uri="{FF2B5EF4-FFF2-40B4-BE49-F238E27FC236}">
                <a16:creationId xmlns:a16="http://schemas.microsoft.com/office/drawing/2014/main" id="{28EA5419-C29F-4A44-AF1C-77BC4FEFA8F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5006CEC6-9339-438F-9086-260ECEBB697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a:extLst>
              <a:ext uri="{FF2B5EF4-FFF2-40B4-BE49-F238E27FC236}">
                <a16:creationId xmlns:a16="http://schemas.microsoft.com/office/drawing/2014/main" id="{995C96BE-8B1A-4B44-A314-73175F25E9DB}"/>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435DDC3-0782-41E7-892D-B24DF5CC618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CFEC074-6196-4DFA-8827-8CDD9426447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mpi.deino.net/mpi_functions/MPI_Waitsome.html" TargetMode="External"/><Relationship Id="rId3" Type="http://schemas.openxmlformats.org/officeDocument/2006/relationships/hyperlink" Target="http://mpi.deino.net/mpi_functions/MPI_Init.html" TargetMode="External"/><Relationship Id="rId7" Type="http://schemas.openxmlformats.org/officeDocument/2006/relationships/hyperlink" Target="http://mpi.deino.net/mpi_functions/MPI_Isend.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mpi.deino.net/mpi_functions/MPI_Comm_rank.html" TargetMode="External"/><Relationship Id="rId5" Type="http://schemas.openxmlformats.org/officeDocument/2006/relationships/hyperlink" Target="http://mpi.deino.net/mpi_functions/MPI_Finalize.html" TargetMode="External"/><Relationship Id="rId4" Type="http://schemas.openxmlformats.org/officeDocument/2006/relationships/hyperlink" Target="http://mpi.deino.net/mpi_functions/MPI_Comm_size.html" TargetMode="External"/><Relationship Id="rId9" Type="http://schemas.openxmlformats.org/officeDocument/2006/relationships/hyperlink" Target="http://mpi.deino.net/mpi_functions/MPI_Recv.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BE334B2-62D3-471B-ABC4-2739CD920E6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68948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6CFEC074-6196-4DFA-8827-8CDD9426447E}" type="slidenum">
              <a:rPr lang="en-US" altLang="en-US" smtClean="0"/>
              <a:pPr/>
              <a:t>51</a:t>
            </a:fld>
            <a:endParaRPr lang="en-US" altLang="en-US"/>
          </a:p>
        </p:txBody>
      </p:sp>
    </p:spTree>
    <p:extLst>
      <p:ext uri="{BB962C8B-B14F-4D97-AF65-F5344CB8AC3E}">
        <p14:creationId xmlns:p14="http://schemas.microsoft.com/office/powerpoint/2010/main" val="377252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9FDF8E-2667-47C5-BE4C-EF440AF6397E}" type="slidenum">
              <a:rPr lang="en-US" altLang="en-US"/>
              <a:pPr>
                <a:spcBef>
                  <a:spcPct val="0"/>
                </a:spcBef>
              </a:pPr>
              <a:t>2</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7798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026E1C83-DE31-495E-966D-460450FCE4D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7DA48823-4293-4862-8AC2-688B519B64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555" name="Slide Number Placeholder 3">
            <a:extLst>
              <a:ext uri="{FF2B5EF4-FFF2-40B4-BE49-F238E27FC236}">
                <a16:creationId xmlns:a16="http://schemas.microsoft.com/office/drawing/2014/main" id="{9AB02096-DD38-4441-AF07-6F2A8BC637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859FF4D-0E00-4E0C-BF89-FD8A7B42B5B8}" type="slidenum">
              <a:rPr lang="en-US" altLang="en-US" sz="1200"/>
              <a:pPr eaLnBrk="1" hangingPunct="1"/>
              <a:t>7</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39D0D284-165A-4E79-A630-0CFB8BC85BA0}"/>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a:extLst>
              <a:ext uri="{FF2B5EF4-FFF2-40B4-BE49-F238E27FC236}">
                <a16:creationId xmlns:a16="http://schemas.microsoft.com/office/drawing/2014/main" id="{594FB6BF-8FAF-4B25-8744-1B3AAEF62B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 pointer Operators</a:t>
            </a:r>
          </a:p>
          <a:p>
            <a:pPr eaLnBrk="1" hangingPunct="1"/>
            <a:r>
              <a:rPr lang="en-US" altLang="en-US"/>
              <a:t>-------------------------</a:t>
            </a:r>
          </a:p>
          <a:p>
            <a:pPr eaLnBrk="1" hangingPunct="1"/>
            <a:r>
              <a:rPr lang="en-US" altLang="en-US"/>
              <a:t>Say,</a:t>
            </a:r>
          </a:p>
          <a:p>
            <a:pPr eaLnBrk="1" hangingPunct="1"/>
            <a:r>
              <a:rPr lang="en-US" altLang="en-US"/>
              <a:t>Location I</a:t>
            </a:r>
          </a:p>
          <a:p>
            <a:pPr eaLnBrk="1" hangingPunct="1"/>
            <a:r>
              <a:rPr lang="en-US" altLang="en-US"/>
              <a:t>Value 5</a:t>
            </a:r>
          </a:p>
          <a:p>
            <a:pPr eaLnBrk="1" hangingPunct="1"/>
            <a:r>
              <a:rPr lang="en-US" altLang="en-US"/>
              <a:t>Address 65524 </a:t>
            </a:r>
          </a:p>
          <a:p>
            <a:pPr eaLnBrk="1" hangingPunct="1"/>
            <a:endParaRPr lang="en-US" altLang="en-US"/>
          </a:p>
          <a:p>
            <a:pPr eaLnBrk="1" hangingPunct="1"/>
            <a:r>
              <a:rPr lang="en-US" altLang="en-US"/>
              <a:t>&amp; extracts value at address printf(</a:t>
            </a:r>
            <a:r>
              <a:rPr lang="ja-JP" altLang="en-US"/>
              <a:t>“</a:t>
            </a:r>
            <a:r>
              <a:rPr lang="en-US" altLang="ja-JP"/>
              <a:t>value at I %d\n</a:t>
            </a:r>
            <a:r>
              <a:rPr lang="ja-JP" altLang="en-US"/>
              <a:t>”</a:t>
            </a:r>
            <a:r>
              <a:rPr lang="en-US" altLang="ja-JP"/>
              <a:t>, &amp;i); -&gt; 5</a:t>
            </a:r>
          </a:p>
          <a:p>
            <a:pPr eaLnBrk="1" hangingPunct="1"/>
            <a:r>
              <a:rPr lang="en-US" altLang="en-US"/>
              <a:t>* Operator points to an address storage location of a specific data type</a:t>
            </a:r>
          </a:p>
          <a:p>
            <a:pPr eaLnBrk="1" hangingPunct="1"/>
            <a:r>
              <a:rPr lang="en-US" altLang="en-US"/>
              <a:t>Int *I points to an address storage location i of type integer</a:t>
            </a:r>
          </a:p>
        </p:txBody>
      </p:sp>
      <p:sp>
        <p:nvSpPr>
          <p:cNvPr id="45059" name="Slide Number Placeholder 3">
            <a:extLst>
              <a:ext uri="{FF2B5EF4-FFF2-40B4-BE49-F238E27FC236}">
                <a16:creationId xmlns:a16="http://schemas.microsoft.com/office/drawing/2014/main" id="{E152BFBA-66E2-4314-BD2D-28974ECAB6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97DA221-5533-4759-917B-91A33B59C836}" type="slidenum">
              <a:rPr lang="en-US" altLang="en-US" sz="1200"/>
              <a:pPr eaLnBrk="1" hangingPunct="1"/>
              <a:t>27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8A8DCAA8-D376-4994-B04C-4B9768A9E49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214D1978-939D-4563-A9EB-AA7EB5119594}"/>
              </a:ext>
            </a:extLst>
          </p:cNvPr>
          <p:cNvSpPr>
            <a:spLocks noGrp="1"/>
          </p:cNvSpPr>
          <p:nvPr>
            <p:ph type="body" idx="1"/>
          </p:nvPr>
        </p:nvSpPr>
        <p:spPr/>
        <p:txBody>
          <a:bodyPr/>
          <a:lstStyle/>
          <a:p>
            <a:pPr>
              <a:lnSpc>
                <a:spcPct val="80000"/>
              </a:lnSpc>
            </a:pPr>
            <a:r>
              <a:rPr lang="en-US" altLang="en-US" sz="600"/>
              <a:t>http://mpi.deino.net/mpi_functions/MPI_Waitsome.html</a:t>
            </a:r>
          </a:p>
          <a:p>
            <a:pPr>
              <a:lnSpc>
                <a:spcPct val="80000"/>
              </a:lnSpc>
            </a:pPr>
            <a:endParaRPr lang="en-US" altLang="en-US" sz="600"/>
          </a:p>
          <a:p>
            <a:pPr>
              <a:lnSpc>
                <a:spcPct val="80000"/>
              </a:lnSpc>
            </a:pPr>
            <a:r>
              <a:rPr lang="pl-PL" altLang="en-US" sz="600"/>
              <a:t>#include "mpi.h"</a:t>
            </a:r>
            <a:br>
              <a:rPr lang="pl-PL" altLang="en-US" sz="600"/>
            </a:br>
            <a:r>
              <a:rPr lang="pl-PL" altLang="en-US" sz="600"/>
              <a:t>#include &lt;stdio.h&gt;</a:t>
            </a:r>
            <a:br>
              <a:rPr lang="pl-PL" altLang="en-US" sz="600"/>
            </a:br>
            <a:br>
              <a:rPr lang="pl-PL" altLang="en-US" sz="600"/>
            </a:br>
            <a:r>
              <a:rPr lang="pl-PL" altLang="en-US" sz="600"/>
              <a:t>int main(int argc, char *argv[])</a:t>
            </a:r>
            <a:br>
              <a:rPr lang="pl-PL" altLang="en-US" sz="600"/>
            </a:br>
            <a:r>
              <a:rPr lang="pl-PL" altLang="en-US" sz="600"/>
              <a:t>{</a:t>
            </a:r>
            <a:br>
              <a:rPr lang="pl-PL" altLang="en-US" sz="600"/>
            </a:br>
            <a:r>
              <a:rPr lang="pl-PL" altLang="en-US" sz="600"/>
              <a:t>    int rank, size;</a:t>
            </a:r>
            <a:br>
              <a:rPr lang="pl-PL" altLang="en-US" sz="600"/>
            </a:br>
            <a:r>
              <a:rPr lang="pl-PL" altLang="en-US" sz="600"/>
              <a:t>    int i, index[4], count, remaining;</a:t>
            </a:r>
            <a:br>
              <a:rPr lang="pl-PL" altLang="en-US" sz="600"/>
            </a:br>
            <a:r>
              <a:rPr lang="pl-PL" altLang="en-US" sz="600"/>
              <a:t>    int buffer[400];</a:t>
            </a:r>
            <a:br>
              <a:rPr lang="pl-PL" altLang="en-US" sz="600"/>
            </a:br>
            <a:r>
              <a:rPr lang="pl-PL" altLang="en-US" sz="600"/>
              <a:t>    MPI_Request request[4];</a:t>
            </a:r>
            <a:br>
              <a:rPr lang="pl-PL" altLang="en-US" sz="600"/>
            </a:br>
            <a:r>
              <a:rPr lang="pl-PL" altLang="en-US" sz="600"/>
              <a:t>    MPI_Status status[4];</a:t>
            </a:r>
            <a:br>
              <a:rPr lang="pl-PL" altLang="en-US" sz="600"/>
            </a:br>
            <a:br>
              <a:rPr lang="pl-PL" altLang="en-US" sz="600"/>
            </a:br>
            <a:r>
              <a:rPr lang="pl-PL" altLang="en-US" sz="600"/>
              <a:t>    </a:t>
            </a:r>
            <a:r>
              <a:rPr lang="pl-PL" altLang="en-US" sz="600">
                <a:hlinkClick r:id="rId3"/>
              </a:rPr>
              <a:t>MPI_Init</a:t>
            </a:r>
            <a:r>
              <a:rPr lang="pl-PL" altLang="en-US" sz="600"/>
              <a:t>(&amp;argc, &amp;argv);</a:t>
            </a:r>
            <a:br>
              <a:rPr lang="pl-PL" altLang="en-US" sz="600"/>
            </a:br>
            <a:r>
              <a:rPr lang="pl-PL" altLang="en-US" sz="600"/>
              <a:t>    </a:t>
            </a:r>
            <a:r>
              <a:rPr lang="pl-PL" altLang="en-US" sz="600">
                <a:hlinkClick r:id="rId4"/>
              </a:rPr>
              <a:t>MPI_Comm_size</a:t>
            </a:r>
            <a:r>
              <a:rPr lang="pl-PL" altLang="en-US" sz="600"/>
              <a:t>(MPI_COMM_WORLD, &amp;size);</a:t>
            </a:r>
            <a:br>
              <a:rPr lang="pl-PL" altLang="en-US" sz="600"/>
            </a:br>
            <a:r>
              <a:rPr lang="pl-PL" altLang="en-US" sz="600"/>
              <a:t>    if (size &gt; 4)</a:t>
            </a:r>
            <a:br>
              <a:rPr lang="pl-PL" altLang="en-US" sz="600"/>
            </a:br>
            <a:r>
              <a:rPr lang="pl-PL" altLang="en-US" sz="600"/>
              <a:t>    {</a:t>
            </a:r>
            <a:br>
              <a:rPr lang="pl-PL" altLang="en-US" sz="600"/>
            </a:br>
            <a:r>
              <a:rPr lang="pl-PL" altLang="en-US" sz="600"/>
              <a:t>        printf("Please run with 4 processes.\n");fflush(stdout);</a:t>
            </a:r>
            <a:br>
              <a:rPr lang="pl-PL" altLang="en-US" sz="600"/>
            </a:br>
            <a:r>
              <a:rPr lang="pl-PL" altLang="en-US" sz="600"/>
              <a:t>        </a:t>
            </a:r>
            <a:r>
              <a:rPr lang="pl-PL" altLang="en-US" sz="600">
                <a:hlinkClick r:id="rId5"/>
              </a:rPr>
              <a:t>MPI_Finalize</a:t>
            </a:r>
            <a:r>
              <a:rPr lang="pl-PL" altLang="en-US" sz="600"/>
              <a:t>();</a:t>
            </a:r>
            <a:br>
              <a:rPr lang="pl-PL" altLang="en-US" sz="600"/>
            </a:br>
            <a:r>
              <a:rPr lang="pl-PL" altLang="en-US" sz="600"/>
              <a:t>        return 1;</a:t>
            </a:r>
            <a:br>
              <a:rPr lang="pl-PL" altLang="en-US" sz="600"/>
            </a:br>
            <a:r>
              <a:rPr lang="pl-PL" altLang="en-US" sz="600"/>
              <a:t>    }</a:t>
            </a:r>
            <a:br>
              <a:rPr lang="pl-PL" altLang="en-US" sz="600"/>
            </a:br>
            <a:r>
              <a:rPr lang="pl-PL" altLang="en-US" sz="600"/>
              <a:t>    </a:t>
            </a:r>
            <a:r>
              <a:rPr lang="pl-PL" altLang="en-US" sz="600">
                <a:hlinkClick r:id="rId6"/>
              </a:rPr>
              <a:t>MPI_Comm_rank</a:t>
            </a:r>
            <a:r>
              <a:rPr lang="pl-PL" altLang="en-US" sz="600"/>
              <a:t>(MPI_COMM_WORLD, &amp;rank);</a:t>
            </a:r>
            <a:br>
              <a:rPr lang="pl-PL" altLang="en-US" sz="600"/>
            </a:br>
            <a:br>
              <a:rPr lang="pl-PL" altLang="en-US" sz="600"/>
            </a:br>
            <a:r>
              <a:rPr lang="pl-PL" altLang="en-US" sz="600"/>
              <a:t>    if (rank == 0)</a:t>
            </a:r>
            <a:br>
              <a:rPr lang="pl-PL" altLang="en-US" sz="600"/>
            </a:br>
            <a:r>
              <a:rPr lang="pl-PL" altLang="en-US" sz="600"/>
              <a:t>    {</a:t>
            </a:r>
            <a:br>
              <a:rPr lang="pl-PL" altLang="en-US" sz="600"/>
            </a:br>
            <a:r>
              <a:rPr lang="pl-PL" altLang="en-US" sz="600"/>
              <a:t>        for (i=0; i&lt;size * 100; i++)</a:t>
            </a:r>
            <a:br>
              <a:rPr lang="pl-PL" altLang="en-US" sz="600"/>
            </a:br>
            <a:r>
              <a:rPr lang="pl-PL" altLang="en-US" sz="600"/>
              <a:t>            buffer[i] = i/100;</a:t>
            </a:r>
            <a:br>
              <a:rPr lang="pl-PL" altLang="en-US" sz="600"/>
            </a:br>
            <a:r>
              <a:rPr lang="pl-PL" altLang="en-US" sz="600"/>
              <a:t>        for (i=0; i&lt;size-1; i++)</a:t>
            </a:r>
            <a:br>
              <a:rPr lang="pl-PL" altLang="en-US" sz="600"/>
            </a:br>
            <a:r>
              <a:rPr lang="pl-PL" altLang="en-US" sz="600"/>
              <a:t>        {</a:t>
            </a:r>
            <a:br>
              <a:rPr lang="pl-PL" altLang="en-US" sz="600"/>
            </a:br>
            <a:r>
              <a:rPr lang="pl-PL" altLang="en-US" sz="600"/>
              <a:t>            </a:t>
            </a:r>
            <a:r>
              <a:rPr lang="pl-PL" altLang="en-US" sz="600">
                <a:hlinkClick r:id="rId7"/>
              </a:rPr>
              <a:t>MPI_Isend</a:t>
            </a:r>
            <a:r>
              <a:rPr lang="pl-PL" altLang="en-US" sz="600"/>
              <a:t>(&amp;buffer[i*100], 100, MPI_INT, i+1, 123, MPI_COMM_WORLD, &amp;request[i]);</a:t>
            </a:r>
            <a:br>
              <a:rPr lang="pl-PL" altLang="en-US" sz="600"/>
            </a:br>
            <a:r>
              <a:rPr lang="pl-PL" altLang="en-US" sz="600"/>
              <a:t>        }</a:t>
            </a:r>
            <a:br>
              <a:rPr lang="pl-PL" altLang="en-US" sz="600"/>
            </a:br>
            <a:r>
              <a:rPr lang="pl-PL" altLang="en-US" sz="600"/>
              <a:t>        remaining = size-1;</a:t>
            </a:r>
            <a:br>
              <a:rPr lang="pl-PL" altLang="en-US" sz="600"/>
            </a:br>
            <a:r>
              <a:rPr lang="pl-PL" altLang="en-US" sz="600"/>
              <a:t>        while (remaining &gt; 0)</a:t>
            </a:r>
            <a:br>
              <a:rPr lang="pl-PL" altLang="en-US" sz="600"/>
            </a:br>
            <a:r>
              <a:rPr lang="pl-PL" altLang="en-US" sz="600"/>
              <a:t>        {</a:t>
            </a:r>
            <a:br>
              <a:rPr lang="pl-PL" altLang="en-US" sz="600"/>
            </a:br>
            <a:r>
              <a:rPr lang="pl-PL" altLang="en-US" sz="600"/>
              <a:t>            </a:t>
            </a:r>
            <a:r>
              <a:rPr lang="pl-PL" altLang="en-US" sz="600">
                <a:hlinkClick r:id="rId8"/>
              </a:rPr>
              <a:t>MPI_Waitsome</a:t>
            </a:r>
            <a:r>
              <a:rPr lang="pl-PL" altLang="en-US" sz="600"/>
              <a:t>(size-1, request, &amp;count, index, status);</a:t>
            </a:r>
            <a:br>
              <a:rPr lang="pl-PL" altLang="en-US" sz="600"/>
            </a:br>
            <a:r>
              <a:rPr lang="pl-PL" altLang="en-US" sz="600"/>
              <a:t>            if (count &gt; 0)</a:t>
            </a:r>
            <a:br>
              <a:rPr lang="pl-PL" altLang="en-US" sz="600"/>
            </a:br>
            <a:r>
              <a:rPr lang="pl-PL" altLang="en-US" sz="600"/>
              <a:t>            {</a:t>
            </a:r>
            <a:br>
              <a:rPr lang="pl-PL" altLang="en-US" sz="600"/>
            </a:br>
            <a:r>
              <a:rPr lang="pl-PL" altLang="en-US" sz="600"/>
              <a:t>                printf("%d sends completed\n", count);fflush(stdout);</a:t>
            </a:r>
            <a:br>
              <a:rPr lang="pl-PL" altLang="en-US" sz="600"/>
            </a:br>
            <a:r>
              <a:rPr lang="pl-PL" altLang="en-US" sz="600"/>
              <a:t>                remaining = remaining - count;</a:t>
            </a:r>
            <a:br>
              <a:rPr lang="pl-PL" altLang="en-US" sz="600"/>
            </a:br>
            <a:r>
              <a:rPr lang="pl-PL" altLang="en-US" sz="600"/>
              <a:t>            }</a:t>
            </a:r>
            <a:br>
              <a:rPr lang="pl-PL" altLang="en-US" sz="600"/>
            </a:br>
            <a:r>
              <a:rPr lang="pl-PL" altLang="en-US" sz="600"/>
              <a:t>        }</a:t>
            </a:r>
            <a:br>
              <a:rPr lang="pl-PL" altLang="en-US" sz="600"/>
            </a:br>
            <a:r>
              <a:rPr lang="pl-PL" altLang="en-US" sz="600"/>
              <a:t>    }</a:t>
            </a:r>
            <a:br>
              <a:rPr lang="pl-PL" altLang="en-US" sz="600"/>
            </a:br>
            <a:r>
              <a:rPr lang="pl-PL" altLang="en-US" sz="600"/>
              <a:t>    else</a:t>
            </a:r>
            <a:br>
              <a:rPr lang="pl-PL" altLang="en-US" sz="600"/>
            </a:br>
            <a:r>
              <a:rPr lang="pl-PL" altLang="en-US" sz="600"/>
              <a:t>    {</a:t>
            </a:r>
            <a:br>
              <a:rPr lang="pl-PL" altLang="en-US" sz="600"/>
            </a:br>
            <a:r>
              <a:rPr lang="pl-PL" altLang="en-US" sz="600"/>
              <a:t>        </a:t>
            </a:r>
            <a:r>
              <a:rPr lang="pl-PL" altLang="en-US" sz="600">
                <a:hlinkClick r:id="rId9"/>
              </a:rPr>
              <a:t>MPI_Recv</a:t>
            </a:r>
            <a:r>
              <a:rPr lang="pl-PL" altLang="en-US" sz="600"/>
              <a:t>(buffer, 100, MPI_INT, 0, 123, MPI_COMM_WORLD, &amp;status[0]);</a:t>
            </a:r>
            <a:br>
              <a:rPr lang="pl-PL" altLang="en-US" sz="600"/>
            </a:br>
            <a:r>
              <a:rPr lang="pl-PL" altLang="en-US" sz="600"/>
              <a:t>        printf("%d: buffer[0] = %d\n", rank, buffer[0]);fflush(stdout);</a:t>
            </a:r>
            <a:br>
              <a:rPr lang="pl-PL" altLang="en-US" sz="600"/>
            </a:br>
            <a:r>
              <a:rPr lang="pl-PL" altLang="en-US" sz="600"/>
              <a:t>    }</a:t>
            </a:r>
            <a:br>
              <a:rPr lang="pl-PL" altLang="en-US" sz="600"/>
            </a:br>
            <a:br>
              <a:rPr lang="pl-PL" altLang="en-US" sz="600"/>
            </a:br>
            <a:r>
              <a:rPr lang="pl-PL" altLang="en-US" sz="600"/>
              <a:t>    </a:t>
            </a:r>
            <a:r>
              <a:rPr lang="pl-PL" altLang="en-US" sz="600">
                <a:hlinkClick r:id="rId5"/>
              </a:rPr>
              <a:t>MPI_Finalize</a:t>
            </a:r>
            <a:r>
              <a:rPr lang="pl-PL" altLang="en-US" sz="600"/>
              <a:t>();</a:t>
            </a:r>
            <a:br>
              <a:rPr lang="pl-PL" altLang="en-US" sz="600"/>
            </a:br>
            <a:r>
              <a:rPr lang="pl-PL" altLang="en-US" sz="600"/>
              <a:t>    return 0;</a:t>
            </a:r>
            <a:br>
              <a:rPr lang="pl-PL" altLang="en-US" sz="600"/>
            </a:br>
            <a:r>
              <a:rPr lang="pl-PL" altLang="en-US" sz="600"/>
              <a:t>} </a:t>
            </a:r>
            <a:endParaRPr lang="en-US" altLang="en-US" sz="600"/>
          </a:p>
        </p:txBody>
      </p:sp>
      <p:sp>
        <p:nvSpPr>
          <p:cNvPr id="87043" name="Slide Number Placeholder 3">
            <a:extLst>
              <a:ext uri="{FF2B5EF4-FFF2-40B4-BE49-F238E27FC236}">
                <a16:creationId xmlns:a16="http://schemas.microsoft.com/office/drawing/2014/main" id="{EBC4F2BE-6FA3-4534-8F76-A5F3235B6F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C3745B4-93D8-42EE-846B-2588C759605C}" type="slidenum">
              <a:rPr lang="en-US" altLang="en-US" sz="1200"/>
              <a:pPr eaLnBrk="1" hangingPunct="1"/>
              <a:t>31</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78307A64-1F15-4D7E-B8E4-977A0ABEDD2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849D38ED-11F4-4982-A6E0-D531CD319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provision of different types of non-blocking (and blocking as well) routines is more important from performance perspective than significant differences in their functionality [Topic03A-ref03]. </a:t>
            </a:r>
          </a:p>
        </p:txBody>
      </p:sp>
      <p:sp>
        <p:nvSpPr>
          <p:cNvPr id="54275" name="Slide Number Placeholder 3">
            <a:extLst>
              <a:ext uri="{FF2B5EF4-FFF2-40B4-BE49-F238E27FC236}">
                <a16:creationId xmlns:a16="http://schemas.microsoft.com/office/drawing/2014/main" id="{CA7170F2-E9BD-4A1C-B588-A367D21693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CEDC3AB-CA5E-410A-B655-DE4D05305FC0}" type="slidenum">
              <a:rPr lang="en-US" altLang="en-US" sz="1200"/>
              <a:pPr eaLnBrk="1" hangingPunct="1"/>
              <a:t>35</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012CE6CF-2D94-409C-8483-3E1A051150A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45EE69A4-1F5F-43CD-92A8-ACB94FCDFA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t>
            </a:r>
            <a:r>
              <a:rPr lang="en-US" altLang="en-US" b="1"/>
              <a:t>MPI_Testsome</a:t>
            </a:r>
            <a:r>
              <a:rPr lang="en-US" altLang="en-US"/>
              <a:t> returns information on all completed communications, with </a:t>
            </a:r>
            <a:r>
              <a:rPr lang="en-US" altLang="en-US" b="1"/>
              <a:t>MPI_Testany</a:t>
            </a:r>
            <a:r>
              <a:rPr lang="en-US" altLang="en-US"/>
              <a:t>, a new call is required for each communication that completes. </a:t>
            </a:r>
            <a:r>
              <a:rPr lang="en-US" altLang="en-US" b="1"/>
              <a:t>MPI_Waittstsome </a:t>
            </a:r>
            <a:r>
              <a:rPr lang="en-US" altLang="en-US"/>
              <a:t>in contrast with </a:t>
            </a:r>
            <a:r>
              <a:rPr lang="en-US" altLang="en-US" b="1"/>
              <a:t>MPI_Waitany</a:t>
            </a:r>
            <a:r>
              <a:rPr lang="en-US" altLang="en-US"/>
              <a:t> can provide fairness in a server responding to multiple client requests by preventing client startvation.</a:t>
            </a:r>
          </a:p>
        </p:txBody>
      </p:sp>
      <p:sp>
        <p:nvSpPr>
          <p:cNvPr id="56323" name="Slide Number Placeholder 3">
            <a:extLst>
              <a:ext uri="{FF2B5EF4-FFF2-40B4-BE49-F238E27FC236}">
                <a16:creationId xmlns:a16="http://schemas.microsoft.com/office/drawing/2014/main" id="{88BEF7C3-799C-44DB-B918-475D1894FB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CD6A5D-1911-4E38-817F-5CFA6CC77CD7}" type="slidenum">
              <a:rPr lang="en-US" altLang="en-US" sz="1200"/>
              <a:pPr eaLnBrk="1" hangingPunct="1"/>
              <a:t>36</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47FCA2BD-182A-4EA9-B43D-8FCACDC9BD2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6133C508-CFD1-4EAD-ACBA-117B4030DEAD}"/>
              </a:ext>
            </a:extLst>
          </p:cNvPr>
          <p:cNvSpPr>
            <a:spLocks noGrp="1"/>
          </p:cNvSpPr>
          <p:nvPr>
            <p:ph type="body" idx="1"/>
          </p:nvPr>
        </p:nvSpPr>
        <p:spPr/>
        <p:txBody>
          <a:bodyPr>
            <a:normAutofit fontScale="92500" lnSpcReduction="20000"/>
          </a:bodyPr>
          <a:lstStyle/>
          <a:p>
            <a:pPr>
              <a:lnSpc>
                <a:spcPct val="80000"/>
              </a:lnSpc>
            </a:pPr>
            <a:r>
              <a:rPr lang="en-US" altLang="en-US" sz="600"/>
              <a:t>http://mpi.deino.net/mpi_functions/MPI_Reduce_scatter.html</a:t>
            </a:r>
          </a:p>
          <a:p>
            <a:pPr>
              <a:lnSpc>
                <a:spcPct val="80000"/>
              </a:lnSpc>
            </a:pPr>
            <a:r>
              <a:rPr lang="en-US" altLang="en-US" sz="600"/>
              <a:t>Each rank process has it’s own vector, which gets reduced and results placed in that rank process.</a:t>
            </a:r>
          </a:p>
          <a:p>
            <a:pPr>
              <a:lnSpc>
                <a:spcPct val="80000"/>
              </a:lnSpc>
            </a:pPr>
            <a:r>
              <a:rPr lang="en-US" altLang="en-US" sz="600"/>
              <a:t>#include "mpi.h"</a:t>
            </a:r>
          </a:p>
          <a:p>
            <a:pPr>
              <a:lnSpc>
                <a:spcPct val="80000"/>
              </a:lnSpc>
            </a:pPr>
            <a:r>
              <a:rPr lang="en-US" altLang="en-US" sz="600"/>
              <a:t>#include &lt;stdio.h&gt;</a:t>
            </a:r>
          </a:p>
          <a:p>
            <a:pPr>
              <a:lnSpc>
                <a:spcPct val="80000"/>
              </a:lnSpc>
            </a:pPr>
            <a:r>
              <a:rPr lang="en-US" altLang="en-US" sz="600"/>
              <a:t>#include &lt;stdlib.h&gt;</a:t>
            </a:r>
          </a:p>
          <a:p>
            <a:pPr>
              <a:lnSpc>
                <a:spcPct val="80000"/>
              </a:lnSpc>
            </a:pPr>
            <a:r>
              <a:rPr lang="en-US" altLang="en-US" sz="600"/>
              <a:t> </a:t>
            </a:r>
          </a:p>
          <a:p>
            <a:pPr>
              <a:lnSpc>
                <a:spcPct val="80000"/>
              </a:lnSpc>
            </a:pPr>
            <a:r>
              <a:rPr lang="en-US" altLang="en-US" sz="600"/>
              <a:t>int main( int argc, char **argv )</a:t>
            </a:r>
          </a:p>
          <a:p>
            <a:pPr>
              <a:lnSpc>
                <a:spcPct val="80000"/>
              </a:lnSpc>
            </a:pPr>
            <a:r>
              <a:rPr lang="en-US" altLang="en-US" sz="600"/>
              <a:t>{</a:t>
            </a:r>
          </a:p>
          <a:p>
            <a:pPr>
              <a:lnSpc>
                <a:spcPct val="80000"/>
              </a:lnSpc>
            </a:pPr>
            <a:r>
              <a:rPr lang="en-US" altLang="en-US" sz="600"/>
              <a:t>    int err = 0;</a:t>
            </a:r>
          </a:p>
          <a:p>
            <a:pPr>
              <a:lnSpc>
                <a:spcPct val="80000"/>
              </a:lnSpc>
            </a:pPr>
            <a:r>
              <a:rPr lang="en-US" altLang="en-US" sz="600"/>
              <a:t>    int *sendbuf, recvbuf, *recvcounts;</a:t>
            </a:r>
          </a:p>
          <a:p>
            <a:pPr>
              <a:lnSpc>
                <a:spcPct val="80000"/>
              </a:lnSpc>
            </a:pPr>
            <a:r>
              <a:rPr lang="en-US" altLang="en-US" sz="600"/>
              <a:t>    int size, rank, i, sumval;</a:t>
            </a:r>
          </a:p>
          <a:p>
            <a:pPr>
              <a:lnSpc>
                <a:spcPct val="80000"/>
              </a:lnSpc>
            </a:pPr>
            <a:r>
              <a:rPr lang="en-US" altLang="en-US" sz="600"/>
              <a:t>    MPI_Comm comm;</a:t>
            </a:r>
          </a:p>
          <a:p>
            <a:pPr>
              <a:lnSpc>
                <a:spcPct val="80000"/>
              </a:lnSpc>
            </a:pPr>
            <a:r>
              <a:rPr lang="en-US" altLang="en-US" sz="600"/>
              <a:t> </a:t>
            </a:r>
          </a:p>
          <a:p>
            <a:pPr>
              <a:lnSpc>
                <a:spcPct val="80000"/>
              </a:lnSpc>
            </a:pPr>
            <a:r>
              <a:rPr lang="en-US" altLang="en-US" sz="600"/>
              <a:t>    MPI_Init( &amp;argc, &amp;argv );</a:t>
            </a:r>
          </a:p>
          <a:p>
            <a:pPr>
              <a:lnSpc>
                <a:spcPct val="80000"/>
              </a:lnSpc>
            </a:pPr>
            <a:r>
              <a:rPr lang="en-US" altLang="en-US" sz="600"/>
              <a:t>    comm = MPI_COMM_WORLD;</a:t>
            </a:r>
          </a:p>
          <a:p>
            <a:pPr>
              <a:lnSpc>
                <a:spcPct val="80000"/>
              </a:lnSpc>
            </a:pPr>
            <a:r>
              <a:rPr lang="en-US" altLang="en-US" sz="600"/>
              <a:t>    MPI_Comm_size( comm, &amp;size );</a:t>
            </a:r>
          </a:p>
          <a:p>
            <a:pPr>
              <a:lnSpc>
                <a:spcPct val="80000"/>
              </a:lnSpc>
            </a:pPr>
            <a:r>
              <a:rPr lang="en-US" altLang="en-US" sz="600"/>
              <a:t>    MPI_Comm_rank( comm, &amp;rank );</a:t>
            </a:r>
          </a:p>
          <a:p>
            <a:pPr>
              <a:lnSpc>
                <a:spcPct val="80000"/>
              </a:lnSpc>
            </a:pPr>
            <a:r>
              <a:rPr lang="en-US" altLang="en-US" sz="600"/>
              <a:t>    sendbuf = (int *) malloc( size * sizeof(int) );</a:t>
            </a:r>
          </a:p>
          <a:p>
            <a:pPr>
              <a:lnSpc>
                <a:spcPct val="80000"/>
              </a:lnSpc>
            </a:pPr>
            <a:r>
              <a:rPr lang="en-US" altLang="en-US" sz="600"/>
              <a:t>    for (i=0; i&lt;size; i++)</a:t>
            </a:r>
          </a:p>
          <a:p>
            <a:pPr>
              <a:lnSpc>
                <a:spcPct val="80000"/>
              </a:lnSpc>
            </a:pPr>
            <a:r>
              <a:rPr lang="en-US" altLang="en-US" sz="600"/>
              <a:t>        sendbuf[i] = rank + i;</a:t>
            </a:r>
          </a:p>
          <a:p>
            <a:pPr>
              <a:lnSpc>
                <a:spcPct val="80000"/>
              </a:lnSpc>
            </a:pPr>
            <a:r>
              <a:rPr lang="en-US" altLang="en-US" sz="600"/>
              <a:t>    /* integer array specifying the number of elements in result distributed to each process. */</a:t>
            </a:r>
          </a:p>
          <a:p>
            <a:pPr>
              <a:lnSpc>
                <a:spcPct val="80000"/>
              </a:lnSpc>
            </a:pPr>
            <a:r>
              <a:rPr lang="en-US" altLang="en-US" sz="600"/>
              <a:t>    recvcounts = (int *)malloc( size * sizeof(int) );</a:t>
            </a:r>
          </a:p>
          <a:p>
            <a:pPr>
              <a:lnSpc>
                <a:spcPct val="80000"/>
              </a:lnSpc>
            </a:pPr>
            <a:r>
              <a:rPr lang="en-US" altLang="en-US" sz="600"/>
              <a:t>    for (i=0; i&lt;size; i++)</a:t>
            </a:r>
          </a:p>
          <a:p>
            <a:pPr>
              <a:lnSpc>
                <a:spcPct val="80000"/>
              </a:lnSpc>
            </a:pPr>
            <a:r>
              <a:rPr lang="en-US" altLang="en-US" sz="600"/>
              <a:t>        recvcounts[i] = 1;</a:t>
            </a:r>
          </a:p>
          <a:p>
            <a:pPr>
              <a:lnSpc>
                <a:spcPct val="80000"/>
              </a:lnSpc>
            </a:pPr>
            <a:r>
              <a:rPr lang="en-US" altLang="en-US" sz="600"/>
              <a:t> </a:t>
            </a:r>
          </a:p>
          <a:p>
            <a:pPr>
              <a:lnSpc>
                <a:spcPct val="80000"/>
              </a:lnSpc>
            </a:pPr>
            <a:r>
              <a:rPr lang="en-US" altLang="en-US" sz="600"/>
              <a:t>    MPI_Reduce_scatter( sendbuf, &amp;recvbuf, recvcounts, MPI_INT, MPI_SUM, comm );</a:t>
            </a:r>
          </a:p>
          <a:p>
            <a:pPr>
              <a:lnSpc>
                <a:spcPct val="80000"/>
              </a:lnSpc>
            </a:pPr>
            <a:r>
              <a:rPr lang="en-US" altLang="en-US" sz="600"/>
              <a:t>    </a:t>
            </a:r>
          </a:p>
          <a:p>
            <a:pPr>
              <a:lnSpc>
                <a:spcPct val="80000"/>
              </a:lnSpc>
            </a:pPr>
            <a:endParaRPr lang="en-US" altLang="en-US" sz="600"/>
          </a:p>
          <a:p>
            <a:pPr>
              <a:lnSpc>
                <a:spcPct val="80000"/>
              </a:lnSpc>
            </a:pPr>
            <a:r>
              <a:rPr lang="en-US" altLang="en-US" sz="600"/>
              <a:t>    sumval = size * rank + ((size - 1) * size)/2;</a:t>
            </a:r>
          </a:p>
          <a:p>
            <a:pPr>
              <a:lnSpc>
                <a:spcPct val="80000"/>
              </a:lnSpc>
            </a:pPr>
            <a:r>
              <a:rPr lang="en-US" altLang="en-US" sz="600"/>
              <a:t>    /* recvbuf should be size * (rank + i) */</a:t>
            </a:r>
          </a:p>
          <a:p>
            <a:pPr>
              <a:lnSpc>
                <a:spcPct val="80000"/>
              </a:lnSpc>
            </a:pPr>
            <a:r>
              <a:rPr lang="en-US" altLang="en-US" sz="600"/>
              <a:t>    if (recvbuf != sumval) {</a:t>
            </a:r>
          </a:p>
          <a:p>
            <a:pPr>
              <a:lnSpc>
                <a:spcPct val="80000"/>
              </a:lnSpc>
            </a:pPr>
            <a:r>
              <a:rPr lang="en-US" altLang="en-US" sz="600"/>
              <a:t>        err++;</a:t>
            </a:r>
          </a:p>
          <a:p>
            <a:pPr>
              <a:lnSpc>
                <a:spcPct val="80000"/>
              </a:lnSpc>
            </a:pPr>
            <a:r>
              <a:rPr lang="en-US" altLang="en-US" sz="600"/>
              <a:t>        fprintf( stdout, "Did not get expected value for reduce scatter\n" );</a:t>
            </a:r>
          </a:p>
          <a:p>
            <a:pPr>
              <a:lnSpc>
                <a:spcPct val="80000"/>
              </a:lnSpc>
            </a:pPr>
            <a:r>
              <a:rPr lang="en-US" altLang="en-US" sz="600"/>
              <a:t>        fprintf( stdout, "[%d] Got %d expected %d\n", rank, recvbuf, sumval );fflush(stdout);</a:t>
            </a:r>
          </a:p>
          <a:p>
            <a:pPr>
              <a:lnSpc>
                <a:spcPct val="80000"/>
              </a:lnSpc>
            </a:pPr>
            <a:r>
              <a:rPr lang="en-US" altLang="en-US" sz="600"/>
              <a:t>    } else</a:t>
            </a:r>
          </a:p>
          <a:p>
            <a:pPr>
              <a:lnSpc>
                <a:spcPct val="80000"/>
              </a:lnSpc>
            </a:pPr>
            <a:r>
              <a:rPr lang="en-US" altLang="en-US" sz="600"/>
              <a:t>    printf("I am %d my recvbuf: %d\n", rank, recvbuf);</a:t>
            </a:r>
          </a:p>
          <a:p>
            <a:pPr>
              <a:lnSpc>
                <a:spcPct val="80000"/>
              </a:lnSpc>
            </a:pPr>
            <a:r>
              <a:rPr lang="en-US" altLang="en-US" sz="600"/>
              <a:t> </a:t>
            </a:r>
          </a:p>
          <a:p>
            <a:pPr>
              <a:lnSpc>
                <a:spcPct val="80000"/>
              </a:lnSpc>
            </a:pPr>
            <a:r>
              <a:rPr lang="en-US" altLang="en-US" sz="600"/>
              <a:t>    MPI_Finalize( );</a:t>
            </a:r>
          </a:p>
          <a:p>
            <a:pPr>
              <a:lnSpc>
                <a:spcPct val="80000"/>
              </a:lnSpc>
            </a:pPr>
            <a:r>
              <a:rPr lang="en-US" altLang="en-US" sz="600"/>
              <a:t>    return err;</a:t>
            </a:r>
          </a:p>
          <a:p>
            <a:pPr>
              <a:lnSpc>
                <a:spcPct val="80000"/>
              </a:lnSpc>
            </a:pPr>
            <a:r>
              <a:rPr lang="en-US" altLang="en-US" sz="600"/>
              <a:t>}</a:t>
            </a:r>
          </a:p>
          <a:p>
            <a:pPr>
              <a:lnSpc>
                <a:spcPct val="80000"/>
              </a:lnSpc>
            </a:pPr>
            <a:endParaRPr lang="en-US" altLang="en-US" sz="600"/>
          </a:p>
          <a:p>
            <a:pPr>
              <a:lnSpc>
                <a:spcPct val="80000"/>
              </a:lnSpc>
            </a:pPr>
            <a:r>
              <a:rPr lang="en-US" altLang="en-US" sz="600"/>
              <a:t>$ mpirun -np 4 reduce_scatter.out </a:t>
            </a:r>
          </a:p>
          <a:p>
            <a:pPr>
              <a:lnSpc>
                <a:spcPct val="80000"/>
              </a:lnSpc>
            </a:pPr>
            <a:r>
              <a:rPr lang="en-US" altLang="en-US" sz="600"/>
              <a:t>I am 0 my recvbuf: 6 (input vector {0,1,2,3} op=sum)</a:t>
            </a:r>
          </a:p>
          <a:p>
            <a:pPr>
              <a:lnSpc>
                <a:spcPct val="80000"/>
              </a:lnSpc>
            </a:pPr>
            <a:r>
              <a:rPr lang="en-US" altLang="en-US" sz="600"/>
              <a:t>I am 1 my recvbuf: 10 (input vector {1,2,3,4} op=sum)</a:t>
            </a:r>
          </a:p>
          <a:p>
            <a:pPr>
              <a:lnSpc>
                <a:spcPct val="80000"/>
              </a:lnSpc>
            </a:pPr>
            <a:r>
              <a:rPr lang="en-US" altLang="en-US" sz="600"/>
              <a:t>I am 2 my recvbuf: 14 </a:t>
            </a:r>
            <a:r>
              <a:rPr lang="mr-IN" altLang="en-US" sz="600">
                <a:latin typeface="Mangal" panose="02040503050203030202" pitchFamily="18" charset="0"/>
              </a:rPr>
              <a:t>…</a:t>
            </a:r>
            <a:endParaRPr lang="en-US" altLang="en-US" sz="600"/>
          </a:p>
          <a:p>
            <a:pPr>
              <a:lnSpc>
                <a:spcPct val="80000"/>
              </a:lnSpc>
            </a:pPr>
            <a:r>
              <a:rPr lang="en-US" altLang="en-US" sz="600"/>
              <a:t>I am 3 my recvbuf: 18 </a:t>
            </a:r>
            <a:r>
              <a:rPr lang="mr-IN" altLang="en-US" sz="600">
                <a:latin typeface="Mangal" panose="02040503050203030202" pitchFamily="18" charset="0"/>
              </a:rPr>
              <a:t>…</a:t>
            </a:r>
            <a:endParaRPr lang="en-US" altLang="en-US" sz="600"/>
          </a:p>
          <a:p>
            <a:pPr>
              <a:lnSpc>
                <a:spcPct val="80000"/>
              </a:lnSpc>
            </a:pPr>
            <a:endParaRPr lang="en-US" altLang="en-US" sz="600"/>
          </a:p>
          <a:p>
            <a:pPr>
              <a:lnSpc>
                <a:spcPct val="80000"/>
              </a:lnSpc>
            </a:pPr>
            <a:endParaRPr lang="en-US" altLang="en-US" sz="600"/>
          </a:p>
          <a:p>
            <a:pPr>
              <a:lnSpc>
                <a:spcPct val="80000"/>
              </a:lnSpc>
            </a:pPr>
            <a:endParaRPr lang="en-US" altLang="en-US" sz="600"/>
          </a:p>
        </p:txBody>
      </p:sp>
      <p:sp>
        <p:nvSpPr>
          <p:cNvPr id="88067" name="Slide Number Placeholder 3">
            <a:extLst>
              <a:ext uri="{FF2B5EF4-FFF2-40B4-BE49-F238E27FC236}">
                <a16:creationId xmlns:a16="http://schemas.microsoft.com/office/drawing/2014/main" id="{2A48BD9D-41D8-4F8E-92BD-A30BA5A007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39DA01C-C774-49BF-83CB-721F1FDD271E}" type="slidenum">
              <a:rPr lang="en-US" altLang="en-US" sz="1200"/>
              <a:pPr eaLnBrk="1" hangingPunct="1"/>
              <a:t>44</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654A77F1-E5BE-400D-9292-8885070AA29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a:extLst>
              <a:ext uri="{FF2B5EF4-FFF2-40B4-BE49-F238E27FC236}">
                <a16:creationId xmlns:a16="http://schemas.microsoft.com/office/drawing/2014/main" id="{A1E060DA-2EC9-4EE3-973A-DE5E181E36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uses a user-defined operation to produce a segmented scan.</a:t>
            </a:r>
          </a:p>
          <a:p>
            <a:pPr eaLnBrk="1" hangingPunct="1">
              <a:spcBef>
                <a:spcPct val="0"/>
              </a:spcBef>
            </a:pPr>
            <a:r>
              <a:rPr lang="en-US" altLang="en-US"/>
              <a:t>       A segmented scan takes, as input, a set of values and a  set  of  logi-</a:t>
            </a:r>
          </a:p>
          <a:p>
            <a:pPr eaLnBrk="1" hangingPunct="1">
              <a:spcBef>
                <a:spcPct val="0"/>
              </a:spcBef>
            </a:pPr>
            <a:r>
              <a:rPr lang="en-US" altLang="en-US"/>
              <a:t>       cals,  where  the  logicals delineate the various segments of the scan.</a:t>
            </a:r>
          </a:p>
          <a:p>
            <a:pPr eaLnBrk="1" hangingPunct="1">
              <a:spcBef>
                <a:spcPct val="0"/>
              </a:spcBef>
            </a:pPr>
            <a:r>
              <a:rPr lang="en-US" altLang="en-US"/>
              <a:t>       For example,</a:t>
            </a:r>
          </a:p>
          <a:p>
            <a:pPr eaLnBrk="1" hangingPunct="1">
              <a:spcBef>
                <a:spcPct val="0"/>
              </a:spcBef>
            </a:pPr>
            <a:endParaRPr lang="en-US" altLang="en-US"/>
          </a:p>
          <a:p>
            <a:pPr eaLnBrk="1" hangingPunct="1">
              <a:spcBef>
                <a:spcPct val="0"/>
              </a:spcBef>
            </a:pPr>
            <a:r>
              <a:rPr lang="en-US" altLang="en-US"/>
              <a:t>       values     v1      v2       v3      v4      v5              v6      v7         v8</a:t>
            </a:r>
          </a:p>
          <a:p>
            <a:pPr eaLnBrk="1" hangingPunct="1">
              <a:spcBef>
                <a:spcPct val="0"/>
              </a:spcBef>
            </a:pPr>
            <a:r>
              <a:rPr lang="en-US" altLang="en-US"/>
              <a:t>       logicals    </a:t>
            </a:r>
            <a:r>
              <a:rPr lang="en-US" altLang="en-US" b="1"/>
              <a:t>0       0</a:t>
            </a:r>
            <a:r>
              <a:rPr lang="en-US" altLang="en-US"/>
              <a:t>           </a:t>
            </a:r>
            <a:r>
              <a:rPr lang="en-US" altLang="en-US" i="1"/>
              <a:t>1       1       1                </a:t>
            </a:r>
            <a:r>
              <a:rPr lang="en-US" altLang="en-US" b="1"/>
              <a:t>0       0</a:t>
            </a:r>
            <a:r>
              <a:rPr lang="en-US" altLang="en-US"/>
              <a:t>           </a:t>
            </a:r>
            <a:r>
              <a:rPr lang="en-US" altLang="en-US" i="1"/>
              <a:t> 1</a:t>
            </a:r>
          </a:p>
          <a:p>
            <a:pPr eaLnBrk="1" hangingPunct="1">
              <a:spcBef>
                <a:spcPct val="0"/>
              </a:spcBef>
            </a:pPr>
            <a:r>
              <a:rPr lang="en-US" altLang="en-US"/>
              <a:t>       result     v1    v1+v2     v3    v3+v4  v3+v4+v5   v6    v6+v7     v8</a:t>
            </a:r>
          </a:p>
          <a:p>
            <a:pPr eaLnBrk="1" hangingPunct="1">
              <a:spcBef>
                <a:spcPct val="0"/>
              </a:spcBef>
            </a:pPr>
            <a:endParaRPr lang="en-US" altLang="en-US"/>
          </a:p>
          <a:p>
            <a:pPr eaLnBrk="1" hangingPunct="1">
              <a:spcBef>
                <a:spcPct val="0"/>
              </a:spcBef>
            </a:pPr>
            <a:r>
              <a:rPr lang="en-US" altLang="en-US"/>
              <a:t>More details</a:t>
            </a:r>
          </a:p>
          <a:p>
            <a:pPr eaLnBrk="1" hangingPunct="1">
              <a:spcBef>
                <a:spcPct val="0"/>
              </a:spcBef>
            </a:pPr>
            <a:r>
              <a:rPr lang="en-US" altLang="en-US"/>
              <a:t>http://mpi.deino.net/mpi_functions/MPI_Scan.html</a:t>
            </a:r>
          </a:p>
          <a:p>
            <a:pPr eaLnBrk="1" hangingPunct="1">
              <a:spcBef>
                <a:spcPct val="0"/>
              </a:spcBef>
            </a:pPr>
            <a:r>
              <a:rPr lang="en-US" altLang="en-US"/>
              <a:t>       </a:t>
            </a:r>
          </a:p>
          <a:p>
            <a:pPr eaLnBrk="1" hangingPunct="1">
              <a:spcBef>
                <a:spcPct val="0"/>
              </a:spcBef>
            </a:pPr>
            <a:endParaRPr lang="en-US" altLang="en-US"/>
          </a:p>
          <a:p>
            <a:pPr eaLnBrk="1" hangingPunct="1">
              <a:spcBef>
                <a:spcPct val="0"/>
              </a:spcBef>
            </a:pPr>
            <a:endParaRPr lang="en-US" altLang="en-US"/>
          </a:p>
        </p:txBody>
      </p:sp>
      <p:sp>
        <p:nvSpPr>
          <p:cNvPr id="66563" name="Slide Number Placeholder 3">
            <a:extLst>
              <a:ext uri="{FF2B5EF4-FFF2-40B4-BE49-F238E27FC236}">
                <a16:creationId xmlns:a16="http://schemas.microsoft.com/office/drawing/2014/main" id="{60435A1E-3A39-48C0-9502-F9D5CA30A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433C408-8B89-4B01-B866-4A62E5E42AC9}" type="slidenum">
              <a:rPr lang="en-US" altLang="en-US" sz="1200"/>
              <a:pPr eaLnBrk="1" hangingPunct="1"/>
              <a:t>45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5" name="Rectangle 6">
            <a:extLst>
              <a:ext uri="{FF2B5EF4-FFF2-40B4-BE49-F238E27FC236}">
                <a16:creationId xmlns:a16="http://schemas.microsoft.com/office/drawing/2014/main" id="{379FFE22-4B97-4294-A847-0D7ED40CBAD9}"/>
              </a:ext>
            </a:extLst>
          </p:cNvPr>
          <p:cNvSpPr>
            <a:spLocks noGrp="1" noChangeArrowheads="1"/>
          </p:cNvSpPr>
          <p:nvPr>
            <p:ph type="sldNum" sz="quarter" idx="11"/>
          </p:nvPr>
        </p:nvSpPr>
        <p:spPr>
          <a:ln/>
        </p:spPr>
        <p:txBody>
          <a:bodyPr/>
          <a:lstStyle>
            <a:lvl1pPr>
              <a:defRPr/>
            </a:lvl1pPr>
          </a:lstStyle>
          <a:p>
            <a:fld id="{88F30795-F161-4408-B0DA-0CF0F4403582}" type="slidenum">
              <a:rPr lang="en-US" altLang="en-US"/>
              <a:pPr/>
              <a:t>‹#›</a:t>
            </a:fld>
            <a:endParaRPr lang="en-US" altLang="en-US"/>
          </a:p>
        </p:txBody>
      </p:sp>
    </p:spTree>
    <p:extLst>
      <p:ext uri="{BB962C8B-B14F-4D97-AF65-F5344CB8AC3E}">
        <p14:creationId xmlns:p14="http://schemas.microsoft.com/office/powerpoint/2010/main" val="43519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EF941D3E-88B7-45B8-92FF-C2D51A1A429D}"/>
              </a:ext>
            </a:extLst>
          </p:cNvPr>
          <p:cNvSpPr>
            <a:spLocks noGrp="1" noChangeArrowheads="1"/>
          </p:cNvSpPr>
          <p:nvPr>
            <p:ph type="sldNum" sz="quarter" idx="11"/>
          </p:nvPr>
        </p:nvSpPr>
        <p:spPr>
          <a:ln/>
        </p:spPr>
        <p:txBody>
          <a:bodyPr/>
          <a:lstStyle>
            <a:lvl1pPr>
              <a:defRPr/>
            </a:lvl1pPr>
          </a:lstStyle>
          <a:p>
            <a:fld id="{D50A09CB-A180-40D2-9482-9FF4A7EB5EDA}" type="slidenum">
              <a:rPr lang="en-US" altLang="en-US"/>
              <a:pPr/>
              <a:t>‹#›</a:t>
            </a:fld>
            <a:endParaRPr lang="en-US" altLang="en-US"/>
          </a:p>
        </p:txBody>
      </p:sp>
    </p:spTree>
    <p:extLst>
      <p:ext uri="{BB962C8B-B14F-4D97-AF65-F5344CB8AC3E}">
        <p14:creationId xmlns:p14="http://schemas.microsoft.com/office/powerpoint/2010/main" val="35200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1677511A-821B-4A94-9135-E7BC175C3F46}"/>
              </a:ext>
            </a:extLst>
          </p:cNvPr>
          <p:cNvSpPr>
            <a:spLocks noGrp="1" noChangeArrowheads="1"/>
          </p:cNvSpPr>
          <p:nvPr>
            <p:ph type="sldNum" sz="quarter" idx="11"/>
          </p:nvPr>
        </p:nvSpPr>
        <p:spPr>
          <a:ln/>
        </p:spPr>
        <p:txBody>
          <a:bodyPr/>
          <a:lstStyle>
            <a:lvl1pPr>
              <a:defRPr/>
            </a:lvl1pPr>
          </a:lstStyle>
          <a:p>
            <a:fld id="{79B3A7ED-6A70-45CA-8A35-B9F046CEF979}" type="slidenum">
              <a:rPr lang="en-US" altLang="en-US"/>
              <a:pPr/>
              <a:t>‹#›</a:t>
            </a:fld>
            <a:endParaRPr lang="en-US" altLang="en-US"/>
          </a:p>
        </p:txBody>
      </p:sp>
    </p:spTree>
    <p:extLst>
      <p:ext uri="{BB962C8B-B14F-4D97-AF65-F5344CB8AC3E}">
        <p14:creationId xmlns:p14="http://schemas.microsoft.com/office/powerpoint/2010/main" val="1976127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6">
            <a:extLst>
              <a:ext uri="{FF2B5EF4-FFF2-40B4-BE49-F238E27FC236}">
                <a16:creationId xmlns:a16="http://schemas.microsoft.com/office/drawing/2014/main" id="{D710673E-2A0E-4472-852E-944DB229E44A}"/>
              </a:ext>
            </a:extLst>
          </p:cNvPr>
          <p:cNvSpPr>
            <a:spLocks noGrp="1" noChangeArrowheads="1"/>
          </p:cNvSpPr>
          <p:nvPr>
            <p:ph type="sldNum" sz="quarter" idx="11"/>
          </p:nvPr>
        </p:nvSpPr>
        <p:spPr>
          <a:ln/>
        </p:spPr>
        <p:txBody>
          <a:bodyPr/>
          <a:lstStyle>
            <a:lvl1pPr>
              <a:defRPr/>
            </a:lvl1pPr>
          </a:lstStyle>
          <a:p>
            <a:fld id="{13908DB1-4955-447D-B119-2CF923F410C5}" type="slidenum">
              <a:rPr lang="en-US" altLang="en-US"/>
              <a:pPr/>
              <a:t>‹#›</a:t>
            </a:fld>
            <a:endParaRPr lang="en-US" altLang="en-US"/>
          </a:p>
        </p:txBody>
      </p:sp>
    </p:spTree>
    <p:extLst>
      <p:ext uri="{BB962C8B-B14F-4D97-AF65-F5344CB8AC3E}">
        <p14:creationId xmlns:p14="http://schemas.microsoft.com/office/powerpoint/2010/main" val="60160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277813"/>
            <a:ext cx="77724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FD0D03E3-72ED-40EA-AFE1-AB6FCFF4B2E4}" type="slidenum">
              <a:rPr lang="en-US" altLang="en-US"/>
              <a:pPr>
                <a:defRPr/>
              </a:pPr>
              <a:t>‹#›</a:t>
            </a:fld>
            <a:endParaRPr lang="en-US" altLang="en-US"/>
          </a:p>
        </p:txBody>
      </p:sp>
    </p:spTree>
    <p:extLst>
      <p:ext uri="{BB962C8B-B14F-4D97-AF65-F5344CB8AC3E}">
        <p14:creationId xmlns:p14="http://schemas.microsoft.com/office/powerpoint/2010/main" val="4193536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able Placeholder 2"/>
          <p:cNvSpPr>
            <a:spLocks noGrp="1"/>
          </p:cNvSpPr>
          <p:nvPr>
            <p:ph type="tbl" idx="1"/>
          </p:nvPr>
        </p:nvSpPr>
        <p:spPr>
          <a:xfrm>
            <a:off x="533400" y="1600200"/>
            <a:ext cx="82296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DE24A9B6-9A18-43FA-89C5-2916959143E9}"/>
              </a:ext>
            </a:extLst>
          </p:cNvPr>
          <p:cNvSpPr>
            <a:spLocks noGrp="1"/>
          </p:cNvSpPr>
          <p:nvPr>
            <p:ph type="dt" sz="half" idx="10"/>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2F99365E-6CC4-4B45-800B-9B620FAA43A0}"/>
              </a:ext>
            </a:extLst>
          </p:cNvPr>
          <p:cNvSpPr>
            <a:spLocks noGrp="1"/>
          </p:cNvSpPr>
          <p:nvPr>
            <p:ph type="sldNum" sz="quarter" idx="12"/>
          </p:nvPr>
        </p:nvSpPr>
        <p:spPr/>
        <p:txBody>
          <a:bodyPr/>
          <a:lstStyle>
            <a:lvl1pPr>
              <a:defRPr/>
            </a:lvl1pPr>
          </a:lstStyle>
          <a:p>
            <a:fld id="{55743A2E-B9D0-4EE5-8DBD-1F6E308C775F}" type="slidenum">
              <a:rPr lang="en-US" altLang="en-US"/>
              <a:pPr/>
              <a:t>‹#›</a:t>
            </a:fld>
            <a:endParaRPr lang="en-US" altLang="en-US"/>
          </a:p>
        </p:txBody>
      </p:sp>
    </p:spTree>
    <p:extLst>
      <p:ext uri="{BB962C8B-B14F-4D97-AF65-F5344CB8AC3E}">
        <p14:creationId xmlns:p14="http://schemas.microsoft.com/office/powerpoint/2010/main" val="260026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4EE82865-A42D-4011-9C4C-0CF0F9B56C91}"/>
              </a:ext>
            </a:extLst>
          </p:cNvPr>
          <p:cNvSpPr>
            <a:spLocks noGrp="1" noChangeArrowheads="1"/>
          </p:cNvSpPr>
          <p:nvPr>
            <p:ph type="sldNum" sz="quarter" idx="11"/>
          </p:nvPr>
        </p:nvSpPr>
        <p:spPr>
          <a:ln/>
        </p:spPr>
        <p:txBody>
          <a:bodyPr/>
          <a:lstStyle>
            <a:lvl1pPr>
              <a:defRPr/>
            </a:lvl1pPr>
          </a:lstStyle>
          <a:p>
            <a:fld id="{A10FB5CB-06B8-4FA8-A05E-A70B423568A3}" type="slidenum">
              <a:rPr lang="en-US" altLang="en-US"/>
              <a:pPr/>
              <a:t>‹#›</a:t>
            </a:fld>
            <a:endParaRPr lang="en-US" altLang="en-US"/>
          </a:p>
        </p:txBody>
      </p:sp>
    </p:spTree>
    <p:extLst>
      <p:ext uri="{BB962C8B-B14F-4D97-AF65-F5344CB8AC3E}">
        <p14:creationId xmlns:p14="http://schemas.microsoft.com/office/powerpoint/2010/main" val="236566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000" b="1" cap="all"/>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5" name="Rectangle 6">
            <a:extLst>
              <a:ext uri="{FF2B5EF4-FFF2-40B4-BE49-F238E27FC236}">
                <a16:creationId xmlns:a16="http://schemas.microsoft.com/office/drawing/2014/main" id="{16644A9D-DB8C-4180-9D01-2EFCA249D125}"/>
              </a:ext>
            </a:extLst>
          </p:cNvPr>
          <p:cNvSpPr>
            <a:spLocks noGrp="1" noChangeArrowheads="1"/>
          </p:cNvSpPr>
          <p:nvPr>
            <p:ph type="sldNum" sz="quarter" idx="11"/>
          </p:nvPr>
        </p:nvSpPr>
        <p:spPr>
          <a:ln/>
        </p:spPr>
        <p:txBody>
          <a:bodyPr/>
          <a:lstStyle>
            <a:lvl1pPr>
              <a:defRPr/>
            </a:lvl1pPr>
          </a:lstStyle>
          <a:p>
            <a:fld id="{20CBE237-3205-48C3-B873-A03616BD1D0C}" type="slidenum">
              <a:rPr lang="en-US" altLang="en-US"/>
              <a:pPr/>
              <a:t>‹#›</a:t>
            </a:fld>
            <a:endParaRPr lang="en-US" altLang="en-US"/>
          </a:p>
        </p:txBody>
      </p:sp>
    </p:spTree>
    <p:extLst>
      <p:ext uri="{BB962C8B-B14F-4D97-AF65-F5344CB8AC3E}">
        <p14:creationId xmlns:p14="http://schemas.microsoft.com/office/powerpoint/2010/main" val="345335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6">
            <a:extLst>
              <a:ext uri="{FF2B5EF4-FFF2-40B4-BE49-F238E27FC236}">
                <a16:creationId xmlns:a16="http://schemas.microsoft.com/office/drawing/2014/main" id="{67C23AB6-971A-407A-B678-8FAB14946342}"/>
              </a:ext>
            </a:extLst>
          </p:cNvPr>
          <p:cNvSpPr>
            <a:spLocks noGrp="1" noChangeArrowheads="1"/>
          </p:cNvSpPr>
          <p:nvPr>
            <p:ph type="sldNum" sz="quarter" idx="11"/>
          </p:nvPr>
        </p:nvSpPr>
        <p:spPr>
          <a:ln/>
        </p:spPr>
        <p:txBody>
          <a:bodyPr/>
          <a:lstStyle>
            <a:lvl1pPr>
              <a:defRPr/>
            </a:lvl1pPr>
          </a:lstStyle>
          <a:p>
            <a:fld id="{AF34A06A-6EA3-4503-A77C-C766717BAC5C}" type="slidenum">
              <a:rPr lang="en-US" altLang="en-US"/>
              <a:pPr/>
              <a:t>‹#›</a:t>
            </a:fld>
            <a:endParaRPr lang="en-US" altLang="en-US"/>
          </a:p>
        </p:txBody>
      </p:sp>
    </p:spTree>
    <p:extLst>
      <p:ext uri="{BB962C8B-B14F-4D97-AF65-F5344CB8AC3E}">
        <p14:creationId xmlns:p14="http://schemas.microsoft.com/office/powerpoint/2010/main" val="74852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Rectangle 6">
            <a:extLst>
              <a:ext uri="{FF2B5EF4-FFF2-40B4-BE49-F238E27FC236}">
                <a16:creationId xmlns:a16="http://schemas.microsoft.com/office/drawing/2014/main" id="{A9E9EAE8-DAB1-43A5-9F97-824BB7A766BE}"/>
              </a:ext>
            </a:extLst>
          </p:cNvPr>
          <p:cNvSpPr>
            <a:spLocks noGrp="1" noChangeArrowheads="1"/>
          </p:cNvSpPr>
          <p:nvPr>
            <p:ph type="sldNum" sz="quarter" idx="11"/>
          </p:nvPr>
        </p:nvSpPr>
        <p:spPr>
          <a:ln/>
        </p:spPr>
        <p:txBody>
          <a:bodyPr/>
          <a:lstStyle>
            <a:lvl1pPr>
              <a:defRPr/>
            </a:lvl1pPr>
          </a:lstStyle>
          <a:p>
            <a:fld id="{B798CB11-7D89-49BE-9167-14F24844EC60}" type="slidenum">
              <a:rPr lang="en-US" altLang="en-US"/>
              <a:pPr/>
              <a:t>‹#›</a:t>
            </a:fld>
            <a:endParaRPr lang="en-US" altLang="en-US"/>
          </a:p>
        </p:txBody>
      </p:sp>
    </p:spTree>
    <p:extLst>
      <p:ext uri="{BB962C8B-B14F-4D97-AF65-F5344CB8AC3E}">
        <p14:creationId xmlns:p14="http://schemas.microsoft.com/office/powerpoint/2010/main" val="164635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4" name="Rectangle 6">
            <a:extLst>
              <a:ext uri="{FF2B5EF4-FFF2-40B4-BE49-F238E27FC236}">
                <a16:creationId xmlns:a16="http://schemas.microsoft.com/office/drawing/2014/main" id="{BCC3046D-DFE2-4C52-BBCC-37DA634C6090}"/>
              </a:ext>
            </a:extLst>
          </p:cNvPr>
          <p:cNvSpPr>
            <a:spLocks noGrp="1" noChangeArrowheads="1"/>
          </p:cNvSpPr>
          <p:nvPr>
            <p:ph type="sldNum" sz="quarter" idx="11"/>
          </p:nvPr>
        </p:nvSpPr>
        <p:spPr>
          <a:ln/>
        </p:spPr>
        <p:txBody>
          <a:bodyPr/>
          <a:lstStyle>
            <a:lvl1pPr>
              <a:defRPr/>
            </a:lvl1pPr>
          </a:lstStyle>
          <a:p>
            <a:fld id="{718FE045-645C-4F90-BFC0-8D3F224BC189}" type="slidenum">
              <a:rPr lang="en-US" altLang="en-US"/>
              <a:pPr/>
              <a:t>‹#›</a:t>
            </a:fld>
            <a:endParaRPr lang="en-US" altLang="en-US"/>
          </a:p>
        </p:txBody>
      </p:sp>
    </p:spTree>
    <p:extLst>
      <p:ext uri="{BB962C8B-B14F-4D97-AF65-F5344CB8AC3E}">
        <p14:creationId xmlns:p14="http://schemas.microsoft.com/office/powerpoint/2010/main" val="17585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D66CD6-E658-45D5-8521-DF837F82E550}"/>
              </a:ext>
            </a:extLst>
          </p:cNvPr>
          <p:cNvSpPr>
            <a:spLocks noGrp="1" noChangeArrowheads="1"/>
          </p:cNvSpPr>
          <p:nvPr>
            <p:ph type="sldNum" sz="quarter" idx="11"/>
          </p:nvPr>
        </p:nvSpPr>
        <p:spPr>
          <a:ln/>
        </p:spPr>
        <p:txBody>
          <a:bodyPr/>
          <a:lstStyle>
            <a:lvl1pPr>
              <a:defRPr/>
            </a:lvl1pPr>
          </a:lstStyle>
          <a:p>
            <a:fld id="{A22AD44F-FA67-4491-AF1C-ED6A1A495B9F}" type="slidenum">
              <a:rPr lang="en-US" altLang="en-US"/>
              <a:pPr/>
              <a:t>‹#›</a:t>
            </a:fld>
            <a:endParaRPr lang="en-US" altLang="en-US"/>
          </a:p>
        </p:txBody>
      </p:sp>
    </p:spTree>
    <p:extLst>
      <p:ext uri="{BB962C8B-B14F-4D97-AF65-F5344CB8AC3E}">
        <p14:creationId xmlns:p14="http://schemas.microsoft.com/office/powerpoint/2010/main" val="169192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Rectangle 6">
            <a:extLst>
              <a:ext uri="{FF2B5EF4-FFF2-40B4-BE49-F238E27FC236}">
                <a16:creationId xmlns:a16="http://schemas.microsoft.com/office/drawing/2014/main" id="{3B890064-CB26-4B12-BF26-F18156238651}"/>
              </a:ext>
            </a:extLst>
          </p:cNvPr>
          <p:cNvSpPr>
            <a:spLocks noGrp="1" noChangeArrowheads="1"/>
          </p:cNvSpPr>
          <p:nvPr>
            <p:ph type="sldNum" sz="quarter" idx="11"/>
          </p:nvPr>
        </p:nvSpPr>
        <p:spPr>
          <a:ln/>
        </p:spPr>
        <p:txBody>
          <a:bodyPr/>
          <a:lstStyle>
            <a:lvl1pPr>
              <a:defRPr/>
            </a:lvl1pPr>
          </a:lstStyle>
          <a:p>
            <a:fld id="{F088DB65-B20C-446A-B2A7-DEFEB6DACADE}" type="slidenum">
              <a:rPr lang="en-US" altLang="en-US"/>
              <a:pPr/>
              <a:t>‹#›</a:t>
            </a:fld>
            <a:endParaRPr lang="en-US" altLang="en-US"/>
          </a:p>
        </p:txBody>
      </p:sp>
    </p:spTree>
    <p:extLst>
      <p:ext uri="{BB962C8B-B14F-4D97-AF65-F5344CB8AC3E}">
        <p14:creationId xmlns:p14="http://schemas.microsoft.com/office/powerpoint/2010/main" val="196607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Rectangle 6">
            <a:extLst>
              <a:ext uri="{FF2B5EF4-FFF2-40B4-BE49-F238E27FC236}">
                <a16:creationId xmlns:a16="http://schemas.microsoft.com/office/drawing/2014/main" id="{D383D9C6-360C-41A2-B5EB-B4010A351381}"/>
              </a:ext>
            </a:extLst>
          </p:cNvPr>
          <p:cNvSpPr>
            <a:spLocks noGrp="1" noChangeArrowheads="1"/>
          </p:cNvSpPr>
          <p:nvPr>
            <p:ph type="sldNum" sz="quarter" idx="11"/>
          </p:nvPr>
        </p:nvSpPr>
        <p:spPr>
          <a:ln/>
        </p:spPr>
        <p:txBody>
          <a:bodyPr/>
          <a:lstStyle>
            <a:lvl1pPr>
              <a:defRPr/>
            </a:lvl1pPr>
          </a:lstStyle>
          <a:p>
            <a:fld id="{9F32720F-37B3-49AB-AA25-DBA742321AE2}" type="slidenum">
              <a:rPr lang="en-US" altLang="en-US"/>
              <a:pPr/>
              <a:t>‹#›</a:t>
            </a:fld>
            <a:endParaRPr lang="en-US" altLang="en-US"/>
          </a:p>
        </p:txBody>
      </p:sp>
    </p:spTree>
    <p:extLst>
      <p:ext uri="{BB962C8B-B14F-4D97-AF65-F5344CB8AC3E}">
        <p14:creationId xmlns:p14="http://schemas.microsoft.com/office/powerpoint/2010/main" val="289064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67597D-DD07-4AEB-AA2D-58246FA7C98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8B26D3D-8EA7-4B42-B505-72B7E7C759C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36B0A4C9-56BC-4007-8A9C-21E8B75C1E2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41EC94C-3BF4-4F71-AE04-96BB0D694540}" type="slidenum">
              <a:rPr lang="en-US" altLang="en-US"/>
              <a:pPr/>
              <a:t>‹#›</a:t>
            </a:fld>
            <a:endParaRPr lang="en-US" altLang="en-US"/>
          </a:p>
        </p:txBody>
      </p:sp>
      <p:pic>
        <p:nvPicPr>
          <p:cNvPr id="6" name="Picture 7" descr="infotechlogo">
            <a:extLst>
              <a:ext uri="{FF2B5EF4-FFF2-40B4-BE49-F238E27FC236}">
                <a16:creationId xmlns:a16="http://schemas.microsoft.com/office/drawing/2014/main" id="{56E1D36E-8610-4DB3-9C32-8A746ED225A0}"/>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26670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8983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dt="0"/>
  <p:txStyles>
    <p:title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puting.llnl.gov/tutorials/mpi/man/MPI_Comm_size.txt" TargetMode="External"/><Relationship Id="rId2" Type="http://schemas.openxmlformats.org/officeDocument/2006/relationships/hyperlink" Target="https://computing.llnl.gov/tutorials/mpi/man/MPI_Init.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puting.llnl.gov/tutorials/mpi/man/MPI_Abort.txt" TargetMode="External"/><Relationship Id="rId2" Type="http://schemas.openxmlformats.org/officeDocument/2006/relationships/hyperlink" Target="https://computing.llnl.gov/tutorials/mpi/man/MPI_Comm_rank.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mputing.llnl.gov/tutorials/mpi/man/MPI_Initialized.txt" TargetMode="External"/><Relationship Id="rId2" Type="http://schemas.openxmlformats.org/officeDocument/2006/relationships/hyperlink" Target="https://computing.llnl.gov/tutorials/mpi/man/MPI_Get_processor_name.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mputing.llnl.gov/tutorials/mpi/man/MPI_Wtick.txt" TargetMode="External"/><Relationship Id="rId2" Type="http://schemas.openxmlformats.org/officeDocument/2006/relationships/hyperlink" Target="https://computing.llnl.gov/tutorials/mpi/man/MPI_Wtime.txt" TargetMode="External"/><Relationship Id="rId1" Type="http://schemas.openxmlformats.org/officeDocument/2006/relationships/slideLayout" Target="../slideLayouts/slideLayout2.xml"/><Relationship Id="rId4" Type="http://schemas.openxmlformats.org/officeDocument/2006/relationships/hyperlink" Target="https://computing.llnl.gov/tutorials/mpi/man/MPI_Finalize.tx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mputing.llnl.gov/tutorials/mpi/man/MPI_Send.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mputing.llnl.gov/tutorials/mpi/man/MPI_Recv.tx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omputing.llnl.gov/tutorials/mpi/man/MPI_Bsend.txt" TargetMode="External"/><Relationship Id="rId2" Type="http://schemas.openxmlformats.org/officeDocument/2006/relationships/hyperlink" Target="https://computing.llnl.gov/tutorials/mpi/man/MPI_Ssend.tx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mputing.llnl.gov/tutorials/mpi/man/MPI_Rsend.txt" TargetMode="External"/><Relationship Id="rId2" Type="http://schemas.openxmlformats.org/officeDocument/2006/relationships/hyperlink" Target="https://computing.llnl.gov/tutorials/mpi/man/MPI_Buffer_attach.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omputing.llnl.gov/tutorials/mpi/man/MPI_Sendrecv.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omputing.llnl.gov/tutorials/mpi/man/MPI_Wait.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puting.llnl.gov/tutorials/mpi/man/MPI_Waitsome.txt" TargetMode="External"/><Relationship Id="rId5" Type="http://schemas.openxmlformats.org/officeDocument/2006/relationships/hyperlink" Target="https://computing.llnl.gov/tutorials/mpi/man/MPI_Waitall.txt" TargetMode="External"/><Relationship Id="rId4" Type="http://schemas.openxmlformats.org/officeDocument/2006/relationships/hyperlink" Target="https://computing.llnl.gov/tutorials/mpi/man/MPI_Waitany.txt"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computing.llnl.gov/tutorials/mpi/man/MPI_Probe.tx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mputing.llnl.gov/tutorials/mpi/man/MPI_Irecv.txt" TargetMode="External"/><Relationship Id="rId2" Type="http://schemas.openxmlformats.org/officeDocument/2006/relationships/hyperlink" Target="https://computing.llnl.gov/tutorials/mpi/man/MPI_Isend.tx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mputing.llnl.gov/tutorials/mpi/man/MPI_Issend.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omputing.llnl.gov/tutorials/mpi/man/MPI_Irsend.txt" TargetMode="External"/><Relationship Id="rId4" Type="http://schemas.openxmlformats.org/officeDocument/2006/relationships/hyperlink" Target="https://computing.llnl.gov/tutorials/mpi/man/MPI_Ibsend.tx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computing.llnl.gov/tutorials/mpi/man/MPI_Test.tx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omputing.llnl.gov/tutorials/mpi/man/MPI_Testsome.txt" TargetMode="External"/><Relationship Id="rId5" Type="http://schemas.openxmlformats.org/officeDocument/2006/relationships/hyperlink" Target="https://computing.llnl.gov/tutorials/mpi/man/MPI_Testall.txt" TargetMode="External"/><Relationship Id="rId4" Type="http://schemas.openxmlformats.org/officeDocument/2006/relationships/hyperlink" Target="https://computing.llnl.gov/tutorials/mpi/man/MPI_Testany.txt"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computing.llnl.gov/tutorials/mpi/man/MPI_Iprobe.tx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mputing.llnl.gov/tutorials/mpi/man/MPI_Bcast.txt" TargetMode="External"/><Relationship Id="rId2" Type="http://schemas.openxmlformats.org/officeDocument/2006/relationships/hyperlink" Target="https://computing.llnl.gov/tutorials/mpi/man/MPI_Barrier.tx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mputing.llnl.gov/tutorials/mpi/man/MPI_Gather.txt" TargetMode="External"/><Relationship Id="rId2" Type="http://schemas.openxmlformats.org/officeDocument/2006/relationships/hyperlink" Target="https://computing.llnl.gov/tutorials/mpi/man/MPI_Scatter.tx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mputing.llnl.gov/tutorials/mpi/man/MPI_Reduce.txt" TargetMode="External"/><Relationship Id="rId2" Type="http://schemas.openxmlformats.org/officeDocument/2006/relationships/hyperlink" Target="https://computing.llnl.gov/tutorials/mpi/man/MPI_Allgather.tx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computing.llnl.gov/tutorials/mpi/man/MPI_Allreduce.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mputing.llnl.gov/tutorials/mpi/man/MPI_Reduce_scatter.txt"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computing.llnl.gov/tutorials/mpi/man/MPI_Alltoall.t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computing.llnl.gov/tutorials/mpi/man/MPI_Scan.tx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computing.llnl.gov/tutorials/mpi/man/MPI_Type_vector.txt" TargetMode="External"/><Relationship Id="rId2" Type="http://schemas.openxmlformats.org/officeDocument/2006/relationships/hyperlink" Target="https://computing.llnl.gov/tutorials/mpi/man/MPI_Type_contiguous.txt" TargetMode="External"/><Relationship Id="rId1" Type="http://schemas.openxmlformats.org/officeDocument/2006/relationships/slideLayout" Target="../slideLayouts/slideLayout2.xml"/><Relationship Id="rId4" Type="http://schemas.openxmlformats.org/officeDocument/2006/relationships/hyperlink" Target="https://computing.llnl.gov/tutorials/mpi/man/MPI_Type_indexed.txt"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computing.llnl.gov/tutorials/mpi/man/MPI_Type_extent.txt" TargetMode="External"/><Relationship Id="rId2" Type="http://schemas.openxmlformats.org/officeDocument/2006/relationships/hyperlink" Target="https://computing.llnl.gov/tutorials/mpi/man/MPI_Type_struct.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mputing.llnl.gov/tutorials/mpi/man/MPI_Type_free.txt" TargetMode="External"/><Relationship Id="rId2" Type="http://schemas.openxmlformats.org/officeDocument/2006/relationships/hyperlink" Target="https://computing.llnl.gov/tutorials/mpi/man/MPI_Type_commit.tx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409239C-09F8-4216-8358-9AD4BE18E6AF}"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3" name="Text Box 2"/>
          <p:cNvSpPr txBox="1">
            <a:spLocks noChangeArrowheads="1"/>
          </p:cNvSpPr>
          <p:nvPr/>
        </p:nvSpPr>
        <p:spPr bwMode="auto">
          <a:xfrm>
            <a:off x="609600" y="457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AU"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4" name="Text Box 6"/>
          <p:cNvSpPr txBox="1">
            <a:spLocks noChangeArrowheads="1"/>
          </p:cNvSpPr>
          <p:nvPr/>
        </p:nvSpPr>
        <p:spPr bwMode="auto">
          <a:xfrm>
            <a:off x="609600" y="1676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WEEK 4</a:t>
            </a:r>
          </a:p>
        </p:txBody>
      </p:sp>
      <p:sp>
        <p:nvSpPr>
          <p:cNvPr id="5126" name="Text Box 7"/>
          <p:cNvSpPr txBox="1">
            <a:spLocks noChangeArrowheads="1"/>
          </p:cNvSpPr>
          <p:nvPr/>
        </p:nvSpPr>
        <p:spPr bwMode="auto">
          <a:xfrm>
            <a:off x="838200" y="2743200"/>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ko-KR" sz="3200" b="1"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600000101010101" pitchFamily="34" charset="-127"/>
                <a:cs typeface="+mn-cs"/>
              </a:rPr>
              <a:t>PARALLEL COMPUTING </a:t>
            </a:r>
            <a:r>
              <a:rPr lang="en-US" altLang="ko-KR" sz="3200" b="1" dirty="0">
                <a:solidFill>
                  <a:srgbClr val="000000"/>
                </a:solidFill>
                <a:latin typeface="Times New Roman" panose="02020603050405020304" pitchFamily="18" charset="0"/>
                <a:ea typeface="굴림" panose="020B0600000101010101" pitchFamily="34" charset="-127"/>
              </a:rPr>
              <a:t>IN DISTRIBUTED MEMORY – MESSAGE PASSING LIBRARY</a:t>
            </a:r>
            <a:endParaRPr kumimoji="0" lang="en-US" altLang="ko-KR" sz="3200" b="1"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600000101010101" pitchFamily="34" charset="-127"/>
              <a:cs typeface="+mn-cs"/>
            </a:endParaRPr>
          </a:p>
        </p:txBody>
      </p:sp>
      <p:sp>
        <p:nvSpPr>
          <p:cNvPr id="6" name="Text Box 6">
            <a:extLst>
              <a:ext uri="{FF2B5EF4-FFF2-40B4-BE49-F238E27FC236}">
                <a16:creationId xmlns:a16="http://schemas.microsoft.com/office/drawing/2014/main" id="{ACE92D2A-B3B5-4B5F-9A86-50731A3D2C6A}"/>
              </a:ext>
            </a:extLst>
          </p:cNvPr>
          <p:cNvSpPr txBox="1">
            <a:spLocks noChangeArrowheads="1"/>
          </p:cNvSpPr>
          <p:nvPr/>
        </p:nvSpPr>
        <p:spPr bwMode="auto">
          <a:xfrm>
            <a:off x="609600" y="7620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3200" b="1" dirty="0">
                <a:latin typeface="Times New Roman" panose="02020603050405020304" pitchFamily="18" charset="0"/>
              </a:rPr>
              <a:t>FIT3143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D72FFE1F-8786-498E-BE43-E274B717BF50}"/>
              </a:ext>
            </a:extLst>
          </p:cNvPr>
          <p:cNvSpPr>
            <a:spLocks noGrp="1" noChangeArrowheads="1"/>
          </p:cNvSpPr>
          <p:nvPr>
            <p:ph type="title"/>
          </p:nvPr>
        </p:nvSpPr>
        <p:spPr/>
        <p:txBody>
          <a:bodyPr/>
          <a:lstStyle/>
          <a:p>
            <a:pPr eaLnBrk="1" hangingPunct="1"/>
            <a:r>
              <a:rPr lang="en-AU" altLang="en-US"/>
              <a:t>Communicators and Groups </a:t>
            </a:r>
          </a:p>
        </p:txBody>
      </p:sp>
      <p:sp>
        <p:nvSpPr>
          <p:cNvPr id="26629" name="Rectangle 3">
            <a:extLst>
              <a:ext uri="{FF2B5EF4-FFF2-40B4-BE49-F238E27FC236}">
                <a16:creationId xmlns:a16="http://schemas.microsoft.com/office/drawing/2014/main" id="{80AE900A-E15E-42FA-BE7D-1775435F373F}"/>
              </a:ext>
            </a:extLst>
          </p:cNvPr>
          <p:cNvSpPr>
            <a:spLocks noGrp="1" noChangeArrowheads="1"/>
          </p:cNvSpPr>
          <p:nvPr>
            <p:ph idx="1"/>
          </p:nvPr>
        </p:nvSpPr>
        <p:spPr/>
        <p:txBody>
          <a:bodyPr/>
          <a:lstStyle/>
          <a:p>
            <a:pPr algn="just" eaLnBrk="1" hangingPunct="1">
              <a:lnSpc>
                <a:spcPct val="90000"/>
              </a:lnSpc>
            </a:pPr>
            <a:r>
              <a:rPr lang="en-AU" altLang="en-US" sz="1800" dirty="0"/>
              <a:t>MPI uses objects called </a:t>
            </a:r>
            <a:r>
              <a:rPr lang="en-AU" altLang="en-US" sz="1800" i="1" dirty="0"/>
              <a:t>communicators</a:t>
            </a:r>
            <a:r>
              <a:rPr lang="en-AU" altLang="en-US" sz="1800" dirty="0"/>
              <a:t> and </a:t>
            </a:r>
            <a:r>
              <a:rPr lang="en-AU" altLang="en-US" sz="1800" i="1" dirty="0"/>
              <a:t>groups</a:t>
            </a:r>
            <a:r>
              <a:rPr lang="en-AU" altLang="en-US" sz="1800" dirty="0"/>
              <a:t> to define which collection of processes may communicate with each other. Most MPI routines require you to specify a communicator as an argument. </a:t>
            </a:r>
          </a:p>
          <a:p>
            <a:pPr algn="just" eaLnBrk="1" hangingPunct="1">
              <a:lnSpc>
                <a:spcPct val="90000"/>
              </a:lnSpc>
            </a:pPr>
            <a:endParaRPr lang="en-AU" altLang="en-US" sz="1800" dirty="0"/>
          </a:p>
          <a:p>
            <a:pPr algn="just" eaLnBrk="1" hangingPunct="1">
              <a:lnSpc>
                <a:spcPct val="90000"/>
              </a:lnSpc>
            </a:pPr>
            <a:r>
              <a:rPr lang="en-AU" altLang="en-US" sz="1800" dirty="0"/>
              <a:t>Communicators and groups will be covered in more detail later. For now, simply use MPI_COMM_WORLD whenever a communicator is required - it is the predefined communicator that includes all of your MPI processes. </a:t>
            </a:r>
          </a:p>
          <a:p>
            <a:pPr algn="just" eaLnBrk="1" hangingPunct="1">
              <a:lnSpc>
                <a:spcPct val="90000"/>
              </a:lnSpc>
            </a:pPr>
            <a:endParaRPr lang="en-AU" altLang="en-US" sz="1800" dirty="0"/>
          </a:p>
        </p:txBody>
      </p:sp>
      <p:sp>
        <p:nvSpPr>
          <p:cNvPr id="26627" name="Slide Number Placeholder 5">
            <a:extLst>
              <a:ext uri="{FF2B5EF4-FFF2-40B4-BE49-F238E27FC236}">
                <a16:creationId xmlns:a16="http://schemas.microsoft.com/office/drawing/2014/main" id="{9896F14E-4C1B-43C1-A276-58C142F3FE8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E1865F7-F16D-4325-A401-415E8CD1AF3D}" type="slidenum">
              <a:rPr lang="en-US" altLang="en-US" sz="1200">
                <a:solidFill>
                  <a:srgbClr val="898989"/>
                </a:solidFill>
                <a:latin typeface="Calibri" panose="020F0502020204030204" pitchFamily="34" charset="0"/>
              </a:rPr>
              <a:pPr eaLnBrk="1" hangingPunct="1"/>
              <a:t>10</a:t>
            </a:fld>
            <a:endParaRPr lang="en-US" altLang="en-US" sz="1200">
              <a:solidFill>
                <a:srgbClr val="898989"/>
              </a:solidFill>
              <a:latin typeface="Calibri" panose="020F0502020204030204" pitchFamily="34" charset="0"/>
            </a:endParaRPr>
          </a:p>
        </p:txBody>
      </p:sp>
      <p:sp>
        <p:nvSpPr>
          <p:cNvPr id="26625" name="Date Placeholder 3">
            <a:extLst>
              <a:ext uri="{FF2B5EF4-FFF2-40B4-BE49-F238E27FC236}">
                <a16:creationId xmlns:a16="http://schemas.microsoft.com/office/drawing/2014/main" id="{53604DA8-B888-4277-9335-BA8B2187AA5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950847A-4F13-43A8-A13F-5ED9B3B9C32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EE6510A4-E3DD-453C-86E1-9790FF39DC6A}"/>
              </a:ext>
            </a:extLst>
          </p:cNvPr>
          <p:cNvSpPr>
            <a:spLocks noGrp="1" noChangeArrowheads="1"/>
          </p:cNvSpPr>
          <p:nvPr>
            <p:ph type="title"/>
          </p:nvPr>
        </p:nvSpPr>
        <p:spPr/>
        <p:txBody>
          <a:bodyPr/>
          <a:lstStyle/>
          <a:p>
            <a:pPr eaLnBrk="1" hangingPunct="1"/>
            <a:r>
              <a:rPr lang="en-AU" altLang="en-US"/>
              <a:t>Communicators and Groups</a:t>
            </a:r>
            <a:endParaRPr lang="en-US" altLang="en-US"/>
          </a:p>
        </p:txBody>
      </p:sp>
      <p:sp>
        <p:nvSpPr>
          <p:cNvPr id="27653" name="Rectangle 3">
            <a:extLst>
              <a:ext uri="{FF2B5EF4-FFF2-40B4-BE49-F238E27FC236}">
                <a16:creationId xmlns:a16="http://schemas.microsoft.com/office/drawing/2014/main" id="{F2B48675-154F-4F32-8A10-65BC468B534C}"/>
              </a:ext>
            </a:extLst>
          </p:cNvPr>
          <p:cNvSpPr>
            <a:spLocks noGrp="1" noChangeArrowheads="1"/>
          </p:cNvSpPr>
          <p:nvPr>
            <p:ph idx="1"/>
          </p:nvPr>
        </p:nvSpPr>
        <p:spPr/>
        <p:txBody>
          <a:bodyPr/>
          <a:lstStyle/>
          <a:p>
            <a:pPr algn="just" eaLnBrk="1" hangingPunct="1"/>
            <a:r>
              <a:rPr lang="en-AU" altLang="en-US" sz="1800"/>
              <a:t>Rank: </a:t>
            </a:r>
          </a:p>
          <a:p>
            <a:pPr lvl="1" algn="just" eaLnBrk="1" hangingPunct="1"/>
            <a:endParaRPr lang="en-AU" altLang="en-US" sz="1800"/>
          </a:p>
          <a:p>
            <a:pPr lvl="1" algn="just" eaLnBrk="1" hangingPunct="1"/>
            <a:r>
              <a:rPr lang="en-AU" altLang="en-US" sz="1800"/>
              <a:t>Within a communicator, every process has its own unique, integer identifier assigned by the system when the process initializes. A rank is sometimes also called a "task ID". Ranks are contiguous and begin at zero. </a:t>
            </a:r>
          </a:p>
          <a:p>
            <a:pPr lvl="1" algn="just" eaLnBrk="1" hangingPunct="1"/>
            <a:endParaRPr lang="en-AU" altLang="en-US" sz="1800"/>
          </a:p>
          <a:p>
            <a:pPr lvl="1" algn="just" eaLnBrk="1" hangingPunct="1"/>
            <a:r>
              <a:rPr lang="en-AU" altLang="en-US" sz="1800"/>
              <a:t>Used by the programmer to specify the source and destination of messages. Often used conditionally by the application to control program execution (if rank=0 do this / if rank=1 do that etc). </a:t>
            </a:r>
          </a:p>
          <a:p>
            <a:pPr algn="just" eaLnBrk="1" hangingPunct="1"/>
            <a:endParaRPr lang="en-AU" altLang="en-US" sz="1800"/>
          </a:p>
          <a:p>
            <a:pPr eaLnBrk="1" hangingPunct="1"/>
            <a:endParaRPr lang="en-US" altLang="en-US" sz="1800"/>
          </a:p>
        </p:txBody>
      </p:sp>
      <p:sp>
        <p:nvSpPr>
          <p:cNvPr id="27651" name="Slide Number Placeholder 5">
            <a:extLst>
              <a:ext uri="{FF2B5EF4-FFF2-40B4-BE49-F238E27FC236}">
                <a16:creationId xmlns:a16="http://schemas.microsoft.com/office/drawing/2014/main" id="{25DB628C-C90D-4556-8175-3D1EA9D9847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402A04A-6F64-4143-A31F-08928BB90636}" type="slidenum">
              <a:rPr lang="en-US" altLang="en-US" sz="1200">
                <a:solidFill>
                  <a:srgbClr val="898989"/>
                </a:solidFill>
                <a:latin typeface="Calibri" panose="020F0502020204030204" pitchFamily="34" charset="0"/>
              </a:rPr>
              <a:pPr eaLnBrk="1" hangingPunct="1"/>
              <a:t>11</a:t>
            </a:fld>
            <a:endParaRPr lang="en-US" altLang="en-US" sz="1200">
              <a:solidFill>
                <a:srgbClr val="898989"/>
              </a:solidFill>
              <a:latin typeface="Calibri" panose="020F0502020204030204" pitchFamily="34" charset="0"/>
            </a:endParaRPr>
          </a:p>
        </p:txBody>
      </p:sp>
      <p:sp>
        <p:nvSpPr>
          <p:cNvPr id="27649" name="Date Placeholder 3">
            <a:extLst>
              <a:ext uri="{FF2B5EF4-FFF2-40B4-BE49-F238E27FC236}">
                <a16:creationId xmlns:a16="http://schemas.microsoft.com/office/drawing/2014/main" id="{54D87289-6D44-4DD4-96B2-D8F39F4A3A8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F62F708-C1CF-4548-8906-D61327DE689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6C24694D-CD4F-4A68-8885-22E141C062D6}"/>
              </a:ext>
            </a:extLst>
          </p:cNvPr>
          <p:cNvSpPr>
            <a:spLocks noGrp="1" noChangeArrowheads="1"/>
          </p:cNvSpPr>
          <p:nvPr>
            <p:ph type="title"/>
          </p:nvPr>
        </p:nvSpPr>
        <p:spPr>
          <a:xfrm>
            <a:off x="457200" y="274638"/>
            <a:ext cx="8229600" cy="1173162"/>
          </a:xfrm>
        </p:spPr>
        <p:txBody>
          <a:bodyPr/>
          <a:lstStyle/>
          <a:p>
            <a:pPr eaLnBrk="1" hangingPunct="1"/>
            <a:r>
              <a:rPr lang="en-AU" altLang="en-US" dirty="0"/>
              <a:t>Environment Management Routines </a:t>
            </a:r>
          </a:p>
        </p:txBody>
      </p:sp>
      <p:sp>
        <p:nvSpPr>
          <p:cNvPr id="28677" name="Rectangle 3">
            <a:extLst>
              <a:ext uri="{FF2B5EF4-FFF2-40B4-BE49-F238E27FC236}">
                <a16:creationId xmlns:a16="http://schemas.microsoft.com/office/drawing/2014/main" id="{7B578A67-5A4E-41B3-BB47-5E8B9BDD7852}"/>
              </a:ext>
            </a:extLst>
          </p:cNvPr>
          <p:cNvSpPr>
            <a:spLocks noGrp="1" noChangeArrowheads="1"/>
          </p:cNvSpPr>
          <p:nvPr>
            <p:ph idx="1"/>
          </p:nvPr>
        </p:nvSpPr>
        <p:spPr>
          <a:xfrm>
            <a:off x="457200" y="1524000"/>
            <a:ext cx="8229600" cy="4602163"/>
          </a:xfrm>
        </p:spPr>
        <p:txBody>
          <a:bodyPr/>
          <a:lstStyle/>
          <a:p>
            <a:pPr eaLnBrk="1" hangingPunct="1">
              <a:lnSpc>
                <a:spcPct val="90000"/>
              </a:lnSpc>
            </a:pPr>
            <a:r>
              <a:rPr lang="en-AU" altLang="en-US" sz="1600" b="1" dirty="0" err="1">
                <a:hlinkClick r:id="rId2"/>
              </a:rPr>
              <a:t>MPI_Init</a:t>
            </a:r>
            <a:r>
              <a:rPr lang="en-AU" altLang="en-US" sz="1600" dirty="0"/>
              <a:t> </a:t>
            </a:r>
          </a:p>
          <a:p>
            <a:pPr lvl="1" eaLnBrk="1" hangingPunct="1">
              <a:lnSpc>
                <a:spcPct val="90000"/>
              </a:lnSpc>
            </a:pPr>
            <a:r>
              <a:rPr lang="en-AU" altLang="en-US" sz="1600" dirty="0"/>
              <a:t>Initializes the MPI execution environment. This function must be called in every MPI program, must be called before any other MPI functions and must be called only once in an MPI program. For C programs, </a:t>
            </a:r>
            <a:r>
              <a:rPr lang="en-AU" altLang="en-US" sz="1600" dirty="0" err="1"/>
              <a:t>MPI_Init</a:t>
            </a:r>
            <a:r>
              <a:rPr lang="en-AU" altLang="en-US" sz="1600" dirty="0"/>
              <a:t> may be used to pass the command line arguments to all processes, although this is not required by the standard and is implementation dependent. </a:t>
            </a:r>
          </a:p>
          <a:p>
            <a:pPr lvl="1" eaLnBrk="1" hangingPunct="1">
              <a:lnSpc>
                <a:spcPct val="90000"/>
              </a:lnSpc>
            </a:pPr>
            <a:endParaRPr lang="en-AU" altLang="en-US" sz="1600" dirty="0"/>
          </a:p>
          <a:p>
            <a:pPr lvl="1" eaLnBrk="1" hangingPunct="1">
              <a:lnSpc>
                <a:spcPct val="90000"/>
              </a:lnSpc>
              <a:buFontTx/>
              <a:buNone/>
            </a:pPr>
            <a:r>
              <a:rPr lang="en-AU" altLang="en-US" sz="1600" b="1" dirty="0"/>
              <a:t>	</a:t>
            </a:r>
            <a:r>
              <a:rPr lang="en-AU" altLang="en-US" sz="1600" b="1" dirty="0" err="1"/>
              <a:t>MPI_Init</a:t>
            </a:r>
            <a:r>
              <a:rPr lang="en-AU" altLang="en-US" sz="1600" b="1" dirty="0"/>
              <a:t> (&amp;</a:t>
            </a:r>
            <a:r>
              <a:rPr lang="en-AU" altLang="en-US" sz="1600" b="1" dirty="0" err="1"/>
              <a:t>argc</a:t>
            </a:r>
            <a:r>
              <a:rPr lang="en-AU" altLang="en-US" sz="1600" b="1" dirty="0"/>
              <a:t>, &amp;</a:t>
            </a:r>
            <a:r>
              <a:rPr lang="en-AU" altLang="en-US" sz="1600" b="1" dirty="0" err="1"/>
              <a:t>argv</a:t>
            </a:r>
            <a:r>
              <a:rPr lang="en-AU" altLang="en-US" sz="1600" b="1" dirty="0"/>
              <a:t>) </a:t>
            </a:r>
            <a:br>
              <a:rPr lang="en-AU" altLang="en-US" sz="1600" b="1" dirty="0"/>
            </a:br>
            <a:r>
              <a:rPr lang="en-AU" altLang="en-US" sz="1600" b="1" dirty="0"/>
              <a:t> </a:t>
            </a:r>
            <a:endParaRPr lang="en-AU" altLang="en-US" sz="1600" dirty="0"/>
          </a:p>
          <a:p>
            <a:pPr eaLnBrk="1" hangingPunct="1">
              <a:lnSpc>
                <a:spcPct val="90000"/>
              </a:lnSpc>
            </a:pPr>
            <a:r>
              <a:rPr lang="en-AU" altLang="en-US" sz="1600" b="1" dirty="0" err="1">
                <a:hlinkClick r:id="rId3"/>
              </a:rPr>
              <a:t>MPI_Comm_size</a:t>
            </a:r>
            <a:r>
              <a:rPr lang="en-AU" altLang="en-US" sz="1600" dirty="0"/>
              <a:t> </a:t>
            </a:r>
          </a:p>
          <a:p>
            <a:pPr lvl="1" eaLnBrk="1" hangingPunct="1">
              <a:lnSpc>
                <a:spcPct val="90000"/>
              </a:lnSpc>
            </a:pPr>
            <a:r>
              <a:rPr lang="en-AU" altLang="en-US" sz="1600" dirty="0"/>
              <a:t>Determines the number of processes in the group associated with a communicator. Generally used within the communicator MPI_COMM_WORLD to determine the number of processes being used by your application. </a:t>
            </a:r>
          </a:p>
          <a:p>
            <a:pPr lvl="1" eaLnBrk="1" hangingPunct="1">
              <a:lnSpc>
                <a:spcPct val="90000"/>
              </a:lnSpc>
              <a:buFontTx/>
              <a:buNone/>
            </a:pPr>
            <a:r>
              <a:rPr lang="en-AU" altLang="en-US" sz="1600" b="1" dirty="0"/>
              <a:t>	</a:t>
            </a:r>
          </a:p>
          <a:p>
            <a:pPr lvl="1" eaLnBrk="1" hangingPunct="1">
              <a:lnSpc>
                <a:spcPct val="90000"/>
              </a:lnSpc>
              <a:buFontTx/>
              <a:buNone/>
            </a:pPr>
            <a:r>
              <a:rPr lang="en-AU" altLang="en-US" sz="1600" b="1" dirty="0"/>
              <a:t>	</a:t>
            </a:r>
            <a:r>
              <a:rPr lang="en-AU" altLang="en-US" sz="1600" b="1" dirty="0" err="1"/>
              <a:t>MPI_Comm_size</a:t>
            </a:r>
            <a:r>
              <a:rPr lang="en-AU" altLang="en-US" sz="1600" b="1" dirty="0"/>
              <a:t> (comm, &amp;size) </a:t>
            </a:r>
            <a:br>
              <a:rPr lang="en-AU" altLang="en-US" sz="1600" b="1" dirty="0"/>
            </a:br>
            <a:r>
              <a:rPr lang="en-AU" altLang="en-US" sz="1600" b="1" dirty="0"/>
              <a:t> </a:t>
            </a:r>
            <a:endParaRPr lang="en-AU" altLang="en-US" sz="1600" dirty="0"/>
          </a:p>
          <a:p>
            <a:pPr eaLnBrk="1" hangingPunct="1">
              <a:lnSpc>
                <a:spcPct val="90000"/>
              </a:lnSpc>
            </a:pPr>
            <a:endParaRPr lang="en-AU" altLang="en-US" sz="1600" dirty="0"/>
          </a:p>
        </p:txBody>
      </p:sp>
      <p:sp>
        <p:nvSpPr>
          <p:cNvPr id="28675" name="Slide Number Placeholder 5">
            <a:extLst>
              <a:ext uri="{FF2B5EF4-FFF2-40B4-BE49-F238E27FC236}">
                <a16:creationId xmlns:a16="http://schemas.microsoft.com/office/drawing/2014/main" id="{3070D43D-FA6D-4B48-9215-40341F74F5D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18842D3-5760-45D1-B2E0-2EA67A215506}" type="slidenum">
              <a:rPr lang="en-US" altLang="en-US" sz="1200">
                <a:solidFill>
                  <a:srgbClr val="898989"/>
                </a:solidFill>
                <a:latin typeface="Calibri" panose="020F0502020204030204" pitchFamily="34" charset="0"/>
              </a:rPr>
              <a:pPr eaLnBrk="1" hangingPunct="1"/>
              <a:t>12</a:t>
            </a:fld>
            <a:endParaRPr lang="en-US" altLang="en-US" sz="1200">
              <a:solidFill>
                <a:srgbClr val="898989"/>
              </a:solidFill>
              <a:latin typeface="Calibri" panose="020F0502020204030204" pitchFamily="34" charset="0"/>
            </a:endParaRPr>
          </a:p>
        </p:txBody>
      </p:sp>
      <p:sp>
        <p:nvSpPr>
          <p:cNvPr id="28673" name="Date Placeholder 3">
            <a:extLst>
              <a:ext uri="{FF2B5EF4-FFF2-40B4-BE49-F238E27FC236}">
                <a16:creationId xmlns:a16="http://schemas.microsoft.com/office/drawing/2014/main" id="{3B3121B2-FF64-4C3C-820F-E85EF4DC15B4}"/>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0146C61-05DD-4040-A3BB-148D133D6EF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ACF8D46C-F0F6-4FFA-82AD-8E68183FD181}"/>
              </a:ext>
            </a:extLst>
          </p:cNvPr>
          <p:cNvSpPr>
            <a:spLocks noGrp="1" noChangeArrowheads="1"/>
          </p:cNvSpPr>
          <p:nvPr>
            <p:ph type="title"/>
          </p:nvPr>
        </p:nvSpPr>
        <p:spPr/>
        <p:txBody>
          <a:bodyPr/>
          <a:lstStyle/>
          <a:p>
            <a:pPr eaLnBrk="1" hangingPunct="1"/>
            <a:r>
              <a:rPr lang="en-AU" altLang="en-US" dirty="0"/>
              <a:t>Environment Management Routines</a:t>
            </a:r>
          </a:p>
        </p:txBody>
      </p:sp>
      <p:sp>
        <p:nvSpPr>
          <p:cNvPr id="29701" name="Rectangle 3">
            <a:extLst>
              <a:ext uri="{FF2B5EF4-FFF2-40B4-BE49-F238E27FC236}">
                <a16:creationId xmlns:a16="http://schemas.microsoft.com/office/drawing/2014/main" id="{FD32EE5C-06BC-4357-9D3C-93847732B618}"/>
              </a:ext>
            </a:extLst>
          </p:cNvPr>
          <p:cNvSpPr>
            <a:spLocks noGrp="1" noChangeArrowheads="1"/>
          </p:cNvSpPr>
          <p:nvPr>
            <p:ph idx="1"/>
          </p:nvPr>
        </p:nvSpPr>
        <p:spPr/>
        <p:txBody>
          <a:bodyPr/>
          <a:lstStyle/>
          <a:p>
            <a:pPr eaLnBrk="1" hangingPunct="1">
              <a:lnSpc>
                <a:spcPct val="80000"/>
              </a:lnSpc>
            </a:pPr>
            <a:r>
              <a:rPr lang="en-AU" altLang="en-US" sz="1600" b="1" dirty="0" err="1">
                <a:hlinkClick r:id="rId2"/>
              </a:rPr>
              <a:t>MPI_Comm_rank</a:t>
            </a:r>
            <a:r>
              <a:rPr lang="en-AU" altLang="en-US" sz="1600" dirty="0"/>
              <a:t> </a:t>
            </a:r>
          </a:p>
          <a:p>
            <a:pPr lvl="1" eaLnBrk="1" hangingPunct="1">
              <a:lnSpc>
                <a:spcPct val="80000"/>
              </a:lnSpc>
            </a:pPr>
            <a:r>
              <a:rPr lang="en-AU" altLang="en-US" sz="1600" dirty="0"/>
              <a:t>Determines the rank of the calling process within the communicator. Initially, each process will be assigned a unique integer rank between 0 and number of processors - 1 within the communicator MPI_COMM_WORLD. This rank is often referred to as a task ID. </a:t>
            </a:r>
          </a:p>
          <a:p>
            <a:pPr lvl="1" eaLnBrk="1" hangingPunct="1">
              <a:lnSpc>
                <a:spcPct val="80000"/>
              </a:lnSpc>
              <a:buFontTx/>
              <a:buNone/>
            </a:pPr>
            <a:r>
              <a:rPr lang="en-AU" altLang="en-US" sz="1600" b="1" dirty="0"/>
              <a:t>	</a:t>
            </a:r>
          </a:p>
          <a:p>
            <a:pPr lvl="1" eaLnBrk="1" hangingPunct="1">
              <a:lnSpc>
                <a:spcPct val="80000"/>
              </a:lnSpc>
              <a:buFontTx/>
              <a:buNone/>
            </a:pPr>
            <a:r>
              <a:rPr lang="en-AU" altLang="en-US" sz="1600" b="1" dirty="0"/>
              <a:t>	</a:t>
            </a:r>
            <a:r>
              <a:rPr lang="en-AU" altLang="en-US" sz="1600" b="1" dirty="0" err="1"/>
              <a:t>MPI_Comm_rank</a:t>
            </a:r>
            <a:r>
              <a:rPr lang="en-AU" altLang="en-US" sz="1600" b="1" dirty="0"/>
              <a:t> (comm, &amp;rank) </a:t>
            </a:r>
            <a:br>
              <a:rPr lang="en-AU" altLang="en-US" sz="1600" b="1" dirty="0"/>
            </a:br>
            <a:endParaRPr lang="en-AU" altLang="en-US" sz="1600" b="1" dirty="0"/>
          </a:p>
          <a:p>
            <a:pPr eaLnBrk="1" hangingPunct="1">
              <a:lnSpc>
                <a:spcPct val="80000"/>
              </a:lnSpc>
            </a:pPr>
            <a:endParaRPr lang="en-AU" altLang="en-US" sz="1600" b="1" dirty="0"/>
          </a:p>
          <a:p>
            <a:pPr eaLnBrk="1" hangingPunct="1">
              <a:lnSpc>
                <a:spcPct val="80000"/>
              </a:lnSpc>
            </a:pPr>
            <a:endParaRPr lang="en-AU" altLang="en-US" sz="1600" b="1" dirty="0"/>
          </a:p>
          <a:p>
            <a:pPr eaLnBrk="1" hangingPunct="1">
              <a:lnSpc>
                <a:spcPct val="80000"/>
              </a:lnSpc>
            </a:pPr>
            <a:r>
              <a:rPr lang="en-AU" altLang="en-US" sz="1600" b="1" dirty="0" err="1">
                <a:hlinkClick r:id="rId3"/>
              </a:rPr>
              <a:t>MPI_Abort</a:t>
            </a:r>
            <a:r>
              <a:rPr lang="en-AU" altLang="en-US" sz="1600" dirty="0"/>
              <a:t> </a:t>
            </a:r>
          </a:p>
          <a:p>
            <a:pPr lvl="1" eaLnBrk="1" hangingPunct="1">
              <a:lnSpc>
                <a:spcPct val="80000"/>
              </a:lnSpc>
            </a:pPr>
            <a:r>
              <a:rPr lang="en-AU" altLang="en-US" sz="1600" dirty="0"/>
              <a:t>Terminates all MPI processes associated with the communicator. In most MPI implementations it terminates ALL processes regardless of the communicator specified. </a:t>
            </a:r>
          </a:p>
          <a:p>
            <a:pPr lvl="1" eaLnBrk="1" hangingPunct="1">
              <a:lnSpc>
                <a:spcPct val="80000"/>
              </a:lnSpc>
              <a:buFontTx/>
              <a:buNone/>
            </a:pPr>
            <a:r>
              <a:rPr lang="en-AU" altLang="en-US" sz="1600" dirty="0"/>
              <a:t>	</a:t>
            </a:r>
          </a:p>
          <a:p>
            <a:pPr lvl="1" eaLnBrk="1" hangingPunct="1">
              <a:lnSpc>
                <a:spcPct val="80000"/>
              </a:lnSpc>
              <a:buFontTx/>
              <a:buNone/>
            </a:pPr>
            <a:r>
              <a:rPr lang="en-AU" altLang="en-US" sz="1600" b="1" dirty="0"/>
              <a:t>	</a:t>
            </a:r>
            <a:r>
              <a:rPr lang="en-AU" altLang="en-US" sz="1600" b="1" dirty="0" err="1"/>
              <a:t>MPI_Abort</a:t>
            </a:r>
            <a:r>
              <a:rPr lang="en-AU" altLang="en-US" sz="1600" b="1" dirty="0"/>
              <a:t> (comm, </a:t>
            </a:r>
            <a:r>
              <a:rPr lang="en-AU" altLang="en-US" sz="1600" b="1" dirty="0" err="1"/>
              <a:t>errorcode</a:t>
            </a:r>
            <a:r>
              <a:rPr lang="en-AU" altLang="en-US" sz="1600" b="1" dirty="0"/>
              <a:t>)</a:t>
            </a:r>
            <a:br>
              <a:rPr lang="en-AU" altLang="en-US" sz="1600" b="1" dirty="0"/>
            </a:br>
            <a:endParaRPr lang="en-AU" altLang="en-US" sz="1600" b="1" dirty="0"/>
          </a:p>
          <a:p>
            <a:pPr eaLnBrk="1" hangingPunct="1">
              <a:lnSpc>
                <a:spcPct val="80000"/>
              </a:lnSpc>
            </a:pPr>
            <a:endParaRPr lang="en-AU" altLang="en-US" sz="1600" b="1" dirty="0"/>
          </a:p>
        </p:txBody>
      </p:sp>
      <p:sp>
        <p:nvSpPr>
          <p:cNvPr id="29699" name="Slide Number Placeholder 5">
            <a:extLst>
              <a:ext uri="{FF2B5EF4-FFF2-40B4-BE49-F238E27FC236}">
                <a16:creationId xmlns:a16="http://schemas.microsoft.com/office/drawing/2014/main" id="{A8BC69A0-4CD1-4FCC-9017-4807CA16B9F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7EDED7-2B6D-4BDE-A16F-746872A8BFC2}" type="slidenum">
              <a:rPr lang="en-US" altLang="en-US" sz="1200">
                <a:solidFill>
                  <a:srgbClr val="898989"/>
                </a:solidFill>
                <a:latin typeface="Calibri" panose="020F0502020204030204" pitchFamily="34" charset="0"/>
              </a:rPr>
              <a:pPr eaLnBrk="1" hangingPunct="1"/>
              <a:t>13</a:t>
            </a:fld>
            <a:endParaRPr lang="en-US" altLang="en-US" sz="1200">
              <a:solidFill>
                <a:srgbClr val="898989"/>
              </a:solidFill>
              <a:latin typeface="Calibri" panose="020F0502020204030204" pitchFamily="34" charset="0"/>
            </a:endParaRPr>
          </a:p>
        </p:txBody>
      </p:sp>
      <p:sp>
        <p:nvSpPr>
          <p:cNvPr id="29697" name="Date Placeholder 3">
            <a:extLst>
              <a:ext uri="{FF2B5EF4-FFF2-40B4-BE49-F238E27FC236}">
                <a16:creationId xmlns:a16="http://schemas.microsoft.com/office/drawing/2014/main" id="{678E68B1-B8E9-46AC-B9AC-57CA9BA10EE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437ADC1-F24F-4FB8-8BA3-9A7B1EE9E781}"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70736358-71BD-401D-B476-C9D5F981811A}"/>
              </a:ext>
            </a:extLst>
          </p:cNvPr>
          <p:cNvSpPr>
            <a:spLocks noGrp="1" noChangeArrowheads="1"/>
          </p:cNvSpPr>
          <p:nvPr>
            <p:ph type="title"/>
          </p:nvPr>
        </p:nvSpPr>
        <p:spPr/>
        <p:txBody>
          <a:bodyPr/>
          <a:lstStyle/>
          <a:p>
            <a:pPr eaLnBrk="1" hangingPunct="1"/>
            <a:r>
              <a:rPr lang="en-AU" altLang="en-US" dirty="0"/>
              <a:t>Environment Management Routines</a:t>
            </a:r>
            <a:endParaRPr lang="en-US" altLang="en-US" dirty="0"/>
          </a:p>
        </p:txBody>
      </p:sp>
      <p:sp>
        <p:nvSpPr>
          <p:cNvPr id="30725" name="Rectangle 3">
            <a:extLst>
              <a:ext uri="{FF2B5EF4-FFF2-40B4-BE49-F238E27FC236}">
                <a16:creationId xmlns:a16="http://schemas.microsoft.com/office/drawing/2014/main" id="{54AE0308-C669-46CF-AF16-BF57CE35E7C6}"/>
              </a:ext>
            </a:extLst>
          </p:cNvPr>
          <p:cNvSpPr>
            <a:spLocks noGrp="1" noChangeArrowheads="1"/>
          </p:cNvSpPr>
          <p:nvPr>
            <p:ph idx="1"/>
          </p:nvPr>
        </p:nvSpPr>
        <p:spPr/>
        <p:txBody>
          <a:bodyPr/>
          <a:lstStyle/>
          <a:p>
            <a:pPr algn="just" eaLnBrk="1" hangingPunct="1"/>
            <a:r>
              <a:rPr lang="en-AU" altLang="en-US" sz="1600" b="1" dirty="0" err="1">
                <a:hlinkClick r:id="rId2"/>
              </a:rPr>
              <a:t>MPI_Get_processor_name</a:t>
            </a:r>
            <a:r>
              <a:rPr lang="en-AU" altLang="en-US" sz="1600" dirty="0"/>
              <a:t> </a:t>
            </a:r>
          </a:p>
          <a:p>
            <a:pPr lvl="1" algn="just" eaLnBrk="1" hangingPunct="1"/>
            <a:r>
              <a:rPr lang="en-AU" altLang="en-US" sz="1600" dirty="0"/>
              <a:t>Returns the processor name. Also returns the length of the name. The buffer for "name" must be at least MPI_MAX_PROCESSOR_NAME characters in size. What is returned into "name" is implementation dependent - may not be the same as the output of the "hostname" or "host" shell commands. </a:t>
            </a:r>
          </a:p>
          <a:p>
            <a:pPr lvl="1" algn="just" eaLnBrk="1" hangingPunct="1">
              <a:buFontTx/>
              <a:buNone/>
            </a:pPr>
            <a:endParaRPr lang="en-AU" altLang="en-US" sz="1600" b="1" dirty="0"/>
          </a:p>
          <a:p>
            <a:pPr lvl="1" eaLnBrk="1" hangingPunct="1">
              <a:buFontTx/>
              <a:buNone/>
            </a:pPr>
            <a:r>
              <a:rPr lang="en-AU" altLang="en-US" sz="1600" b="1" dirty="0"/>
              <a:t>	</a:t>
            </a:r>
            <a:r>
              <a:rPr lang="en-AU" altLang="en-US" sz="1600" b="1" dirty="0" err="1"/>
              <a:t>MPI_Get_processor_name</a:t>
            </a:r>
            <a:r>
              <a:rPr lang="en-AU" altLang="en-US" sz="1600" b="1" dirty="0"/>
              <a:t> (&amp;name, &amp;</a:t>
            </a:r>
            <a:r>
              <a:rPr lang="en-AU" altLang="en-US" sz="1600" b="1" dirty="0" err="1"/>
              <a:t>resultlength</a:t>
            </a:r>
            <a:r>
              <a:rPr lang="en-AU" altLang="en-US" sz="1600" b="1" dirty="0"/>
              <a:t>)</a:t>
            </a:r>
            <a:br>
              <a:rPr lang="en-AU" altLang="en-US" sz="1600" b="1" dirty="0"/>
            </a:br>
            <a:endParaRPr lang="en-AU" altLang="en-US" sz="1600" b="1" dirty="0"/>
          </a:p>
          <a:p>
            <a:pPr algn="just" eaLnBrk="1" hangingPunct="1"/>
            <a:r>
              <a:rPr lang="en-AU" altLang="en-US" sz="1600" b="1" dirty="0" err="1">
                <a:hlinkClick r:id="rId3"/>
              </a:rPr>
              <a:t>MPI_Initialized</a:t>
            </a:r>
            <a:r>
              <a:rPr lang="en-AU" altLang="en-US" sz="1600" dirty="0"/>
              <a:t> </a:t>
            </a:r>
          </a:p>
          <a:p>
            <a:pPr lvl="1" algn="just" eaLnBrk="1" hangingPunct="1"/>
            <a:r>
              <a:rPr lang="en-AU" altLang="en-US" sz="1600" dirty="0"/>
              <a:t>Indicates whether </a:t>
            </a:r>
            <a:r>
              <a:rPr lang="en-AU" altLang="en-US" sz="1600" dirty="0" err="1"/>
              <a:t>MPI_Init</a:t>
            </a:r>
            <a:r>
              <a:rPr lang="en-AU" altLang="en-US" sz="1600" dirty="0"/>
              <a:t> has been called - returns flag as either logical true (1) or false(0). MPI requires that </a:t>
            </a:r>
            <a:r>
              <a:rPr lang="en-AU" altLang="en-US" sz="1600" dirty="0" err="1"/>
              <a:t>MPI_Init</a:t>
            </a:r>
            <a:r>
              <a:rPr lang="en-AU" altLang="en-US" sz="1600" dirty="0"/>
              <a:t> be called once and only once by each process. This may pose a problem for modules that want to use MPI and are prepared to call </a:t>
            </a:r>
            <a:r>
              <a:rPr lang="en-AU" altLang="en-US" sz="1600" dirty="0" err="1"/>
              <a:t>MPI_Init</a:t>
            </a:r>
            <a:r>
              <a:rPr lang="en-AU" altLang="en-US" sz="1600" dirty="0"/>
              <a:t> if necessary. </a:t>
            </a:r>
            <a:r>
              <a:rPr lang="en-AU" altLang="en-US" sz="1600" dirty="0" err="1"/>
              <a:t>MPI_Initialized</a:t>
            </a:r>
            <a:r>
              <a:rPr lang="en-AU" altLang="en-US" sz="1600" dirty="0"/>
              <a:t> solves this problem. </a:t>
            </a:r>
          </a:p>
          <a:p>
            <a:pPr lvl="1" algn="just" eaLnBrk="1" hangingPunct="1">
              <a:buFontTx/>
              <a:buNone/>
            </a:pPr>
            <a:r>
              <a:rPr lang="en-AU" altLang="en-US" sz="1600" b="1" dirty="0"/>
              <a:t>		</a:t>
            </a:r>
          </a:p>
          <a:p>
            <a:pPr lvl="1" eaLnBrk="1" hangingPunct="1">
              <a:buFontTx/>
              <a:buNone/>
            </a:pPr>
            <a:r>
              <a:rPr lang="en-AU" altLang="en-US" sz="1600" b="1" dirty="0"/>
              <a:t>	</a:t>
            </a:r>
            <a:r>
              <a:rPr lang="en-AU" altLang="en-US" sz="1600" b="1" dirty="0" err="1"/>
              <a:t>MPI_Initialized</a:t>
            </a:r>
            <a:r>
              <a:rPr lang="en-AU" altLang="en-US" sz="1600" b="1" dirty="0"/>
              <a:t> (&amp;flag) </a:t>
            </a:r>
            <a:br>
              <a:rPr lang="en-AU" altLang="en-US" sz="1600" b="1" dirty="0"/>
            </a:br>
            <a:endParaRPr lang="en-US" altLang="en-US" sz="1600" b="1" dirty="0"/>
          </a:p>
        </p:txBody>
      </p:sp>
      <p:sp>
        <p:nvSpPr>
          <p:cNvPr id="30723" name="Slide Number Placeholder 5">
            <a:extLst>
              <a:ext uri="{FF2B5EF4-FFF2-40B4-BE49-F238E27FC236}">
                <a16:creationId xmlns:a16="http://schemas.microsoft.com/office/drawing/2014/main" id="{A67C9234-5E01-424E-AC7A-0C017EB66E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51AB959-A6C1-40A5-97CD-1883E1E8F6E2}" type="slidenum">
              <a:rPr lang="en-US" altLang="en-US" sz="1200">
                <a:solidFill>
                  <a:srgbClr val="898989"/>
                </a:solidFill>
                <a:latin typeface="Calibri" panose="020F0502020204030204" pitchFamily="34" charset="0"/>
              </a:rPr>
              <a:pPr eaLnBrk="1" hangingPunct="1"/>
              <a:t>14</a:t>
            </a:fld>
            <a:endParaRPr lang="en-US" altLang="en-US" sz="1200">
              <a:solidFill>
                <a:srgbClr val="898989"/>
              </a:solidFill>
              <a:latin typeface="Calibri" panose="020F0502020204030204" pitchFamily="34" charset="0"/>
            </a:endParaRPr>
          </a:p>
        </p:txBody>
      </p:sp>
      <p:sp>
        <p:nvSpPr>
          <p:cNvPr id="30721" name="Date Placeholder 3">
            <a:extLst>
              <a:ext uri="{FF2B5EF4-FFF2-40B4-BE49-F238E27FC236}">
                <a16:creationId xmlns:a16="http://schemas.microsoft.com/office/drawing/2014/main" id="{AF37C7D6-FC86-4F0A-9EF9-9034AEE6B12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AFF54DF-A24A-4F50-8973-C6ABDD97E822}"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1019B677-FB89-41FA-A792-D63B6E911E6C}"/>
              </a:ext>
            </a:extLst>
          </p:cNvPr>
          <p:cNvSpPr>
            <a:spLocks noGrp="1" noChangeArrowheads="1"/>
          </p:cNvSpPr>
          <p:nvPr>
            <p:ph type="title"/>
          </p:nvPr>
        </p:nvSpPr>
        <p:spPr/>
        <p:txBody>
          <a:bodyPr/>
          <a:lstStyle/>
          <a:p>
            <a:pPr eaLnBrk="1" hangingPunct="1"/>
            <a:r>
              <a:rPr lang="en-AU" altLang="en-US" dirty="0"/>
              <a:t>Environment Management Routines</a:t>
            </a:r>
          </a:p>
        </p:txBody>
      </p:sp>
      <p:sp>
        <p:nvSpPr>
          <p:cNvPr id="31749" name="Rectangle 3">
            <a:extLst>
              <a:ext uri="{FF2B5EF4-FFF2-40B4-BE49-F238E27FC236}">
                <a16:creationId xmlns:a16="http://schemas.microsoft.com/office/drawing/2014/main" id="{5D89C2BA-31A3-4D1E-97EB-8C0B6C45E6A8}"/>
              </a:ext>
            </a:extLst>
          </p:cNvPr>
          <p:cNvSpPr>
            <a:spLocks noGrp="1" noChangeArrowheads="1"/>
          </p:cNvSpPr>
          <p:nvPr>
            <p:ph idx="1"/>
          </p:nvPr>
        </p:nvSpPr>
        <p:spPr/>
        <p:txBody>
          <a:bodyPr/>
          <a:lstStyle/>
          <a:p>
            <a:pPr eaLnBrk="1" hangingPunct="1">
              <a:lnSpc>
                <a:spcPct val="90000"/>
              </a:lnSpc>
            </a:pPr>
            <a:r>
              <a:rPr lang="en-AU" altLang="en-US" sz="1400" b="1">
                <a:hlinkClick r:id="rId2"/>
              </a:rPr>
              <a:t>MPI_Wtime</a:t>
            </a:r>
            <a:r>
              <a:rPr lang="en-AU" altLang="en-US" sz="1400"/>
              <a:t> </a:t>
            </a:r>
          </a:p>
          <a:p>
            <a:pPr eaLnBrk="1" hangingPunct="1">
              <a:lnSpc>
                <a:spcPct val="90000"/>
              </a:lnSpc>
            </a:pPr>
            <a:endParaRPr lang="en-AU" altLang="en-US" sz="1400"/>
          </a:p>
          <a:p>
            <a:pPr lvl="1" eaLnBrk="1" hangingPunct="1">
              <a:lnSpc>
                <a:spcPct val="90000"/>
              </a:lnSpc>
            </a:pPr>
            <a:r>
              <a:rPr lang="en-AU" altLang="en-US" sz="1400"/>
              <a:t>Returns an elapsed wall clock time in seconds (double precision) on the calling processor. </a:t>
            </a:r>
          </a:p>
          <a:p>
            <a:pPr lvl="1" eaLnBrk="1" hangingPunct="1">
              <a:lnSpc>
                <a:spcPct val="90000"/>
              </a:lnSpc>
              <a:buFontTx/>
              <a:buNone/>
            </a:pPr>
            <a:r>
              <a:rPr lang="en-AU" altLang="en-US" sz="1400" b="1"/>
              <a:t>	MPI_Wtime ()</a:t>
            </a:r>
            <a:br>
              <a:rPr lang="en-AU" altLang="en-US" sz="1400" b="1"/>
            </a:br>
            <a:r>
              <a:rPr lang="en-AU" altLang="en-US" sz="1400" b="1"/>
              <a:t> </a:t>
            </a:r>
            <a:endParaRPr lang="en-AU" altLang="en-US" sz="1400"/>
          </a:p>
          <a:p>
            <a:pPr eaLnBrk="1" hangingPunct="1">
              <a:lnSpc>
                <a:spcPct val="90000"/>
              </a:lnSpc>
            </a:pPr>
            <a:r>
              <a:rPr lang="en-AU" altLang="en-US" sz="1400" b="1">
                <a:hlinkClick r:id="rId3"/>
              </a:rPr>
              <a:t>MPI_Wtick</a:t>
            </a:r>
            <a:r>
              <a:rPr lang="en-AU" altLang="en-US" sz="1400"/>
              <a:t> </a:t>
            </a:r>
          </a:p>
          <a:p>
            <a:pPr eaLnBrk="1" hangingPunct="1">
              <a:lnSpc>
                <a:spcPct val="90000"/>
              </a:lnSpc>
            </a:pPr>
            <a:endParaRPr lang="en-AU" altLang="en-US" sz="1400"/>
          </a:p>
          <a:p>
            <a:pPr lvl="1" eaLnBrk="1" hangingPunct="1">
              <a:lnSpc>
                <a:spcPct val="90000"/>
              </a:lnSpc>
            </a:pPr>
            <a:r>
              <a:rPr lang="en-AU" altLang="en-US" sz="1400"/>
              <a:t>Returns the resolution in seconds (double precision) of MPI_Wtime. </a:t>
            </a:r>
          </a:p>
          <a:p>
            <a:pPr lvl="1" eaLnBrk="1" hangingPunct="1">
              <a:lnSpc>
                <a:spcPct val="90000"/>
              </a:lnSpc>
              <a:buFontTx/>
              <a:buNone/>
            </a:pPr>
            <a:r>
              <a:rPr lang="en-AU" altLang="en-US" sz="1400" b="1"/>
              <a:t>	MPI_Wtick ()</a:t>
            </a:r>
            <a:br>
              <a:rPr lang="en-AU" altLang="en-US" sz="1400" b="1"/>
            </a:br>
            <a:r>
              <a:rPr lang="en-AU" altLang="en-US" sz="1400" b="1"/>
              <a:t> </a:t>
            </a:r>
            <a:endParaRPr lang="en-AU" altLang="en-US" sz="1400"/>
          </a:p>
          <a:p>
            <a:pPr eaLnBrk="1" hangingPunct="1">
              <a:lnSpc>
                <a:spcPct val="90000"/>
              </a:lnSpc>
            </a:pPr>
            <a:r>
              <a:rPr lang="en-AU" altLang="en-US" sz="1400" b="1">
                <a:hlinkClick r:id="rId4"/>
              </a:rPr>
              <a:t>MPI_Finalize</a:t>
            </a:r>
            <a:r>
              <a:rPr lang="en-AU" altLang="en-US" sz="1400"/>
              <a:t> </a:t>
            </a:r>
          </a:p>
          <a:p>
            <a:pPr eaLnBrk="1" hangingPunct="1">
              <a:lnSpc>
                <a:spcPct val="90000"/>
              </a:lnSpc>
            </a:pPr>
            <a:endParaRPr lang="en-AU" altLang="en-US" sz="1400"/>
          </a:p>
          <a:p>
            <a:pPr lvl="1" eaLnBrk="1" hangingPunct="1">
              <a:lnSpc>
                <a:spcPct val="90000"/>
              </a:lnSpc>
            </a:pPr>
            <a:r>
              <a:rPr lang="en-AU" altLang="en-US" sz="1400"/>
              <a:t>Terminates the MPI execution environment. This function should be the last MPI routine called in every MPI program - no other MPI routines may be called after it. </a:t>
            </a:r>
          </a:p>
          <a:p>
            <a:pPr lvl="1" eaLnBrk="1" hangingPunct="1">
              <a:lnSpc>
                <a:spcPct val="90000"/>
              </a:lnSpc>
              <a:buFontTx/>
              <a:buNone/>
            </a:pPr>
            <a:r>
              <a:rPr lang="en-AU" altLang="en-US" sz="1400" b="1"/>
              <a:t>	MPI_Finalize ()</a:t>
            </a:r>
            <a:br>
              <a:rPr lang="en-AU" altLang="en-US" sz="1400" b="1"/>
            </a:br>
            <a:endParaRPr lang="en-AU" altLang="en-US" sz="1200"/>
          </a:p>
          <a:p>
            <a:pPr eaLnBrk="1" hangingPunct="1">
              <a:lnSpc>
                <a:spcPct val="90000"/>
              </a:lnSpc>
            </a:pPr>
            <a:endParaRPr lang="en-AU" altLang="en-US" sz="1400"/>
          </a:p>
        </p:txBody>
      </p:sp>
      <p:sp>
        <p:nvSpPr>
          <p:cNvPr id="31747" name="Slide Number Placeholder 5">
            <a:extLst>
              <a:ext uri="{FF2B5EF4-FFF2-40B4-BE49-F238E27FC236}">
                <a16:creationId xmlns:a16="http://schemas.microsoft.com/office/drawing/2014/main" id="{6AAC0F78-4F1D-4090-92EB-030E53A217A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52E3083-8D5B-459D-8A1A-E552A7230765}" type="slidenum">
              <a:rPr lang="en-US" altLang="en-US" sz="1200">
                <a:solidFill>
                  <a:srgbClr val="898989"/>
                </a:solidFill>
                <a:latin typeface="Calibri" panose="020F0502020204030204" pitchFamily="34" charset="0"/>
              </a:rPr>
              <a:pPr eaLnBrk="1" hangingPunct="1"/>
              <a:t>15</a:t>
            </a:fld>
            <a:endParaRPr lang="en-US" altLang="en-US" sz="1200">
              <a:solidFill>
                <a:srgbClr val="898989"/>
              </a:solidFill>
              <a:latin typeface="Calibri" panose="020F0502020204030204" pitchFamily="34" charset="0"/>
            </a:endParaRPr>
          </a:p>
        </p:txBody>
      </p:sp>
      <p:sp>
        <p:nvSpPr>
          <p:cNvPr id="31745" name="Date Placeholder 3">
            <a:extLst>
              <a:ext uri="{FF2B5EF4-FFF2-40B4-BE49-F238E27FC236}">
                <a16:creationId xmlns:a16="http://schemas.microsoft.com/office/drawing/2014/main" id="{0721D740-A4F2-4085-B46C-11B52B4FFA05}"/>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84B5077-1495-4756-B676-1E8FE0A2D9F4}" type="datetime1">
              <a:rPr lang="en-US" altLang="en-US" sz="1200">
                <a:solidFill>
                  <a:srgbClr val="898989"/>
                </a:solidFill>
                <a:latin typeface="Calibri" panose="020F0502020204030204" pitchFamily="34" charset="0"/>
              </a:rPr>
              <a:pPr eaLnBrk="1" hangingPunct="1"/>
              <a:t>8/24/2020</a:t>
            </a:fld>
            <a:endParaRPr lang="en-US" altLang="en-US" sz="1200" dirty="0">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a:extLst>
              <a:ext uri="{FF2B5EF4-FFF2-40B4-BE49-F238E27FC236}">
                <a16:creationId xmlns:a16="http://schemas.microsoft.com/office/drawing/2014/main" id="{69E3BFC8-0740-4DD6-99A8-9BF0ABC118FD}"/>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Environment Management Routines Example </a:t>
            </a:r>
          </a:p>
        </p:txBody>
      </p:sp>
      <p:sp>
        <p:nvSpPr>
          <p:cNvPr id="32771" name="Slide Number Placeholder 5">
            <a:extLst>
              <a:ext uri="{FF2B5EF4-FFF2-40B4-BE49-F238E27FC236}">
                <a16:creationId xmlns:a16="http://schemas.microsoft.com/office/drawing/2014/main" id="{B5ADDC6B-8E43-403B-B8B6-A92AEC6E59D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5A0FA04-5C56-4818-8156-A176776609DB}" type="slidenum">
              <a:rPr lang="en-US" altLang="en-US" sz="1200">
                <a:solidFill>
                  <a:srgbClr val="898989"/>
                </a:solidFill>
                <a:latin typeface="Calibri" panose="020F0502020204030204" pitchFamily="34" charset="0"/>
              </a:rPr>
              <a:pPr eaLnBrk="1" hangingPunct="1"/>
              <a:t>16</a:t>
            </a:fld>
            <a:endParaRPr lang="en-US" altLang="en-US" sz="1200">
              <a:solidFill>
                <a:srgbClr val="898989"/>
              </a:solidFill>
              <a:latin typeface="Calibri" panose="020F0502020204030204" pitchFamily="34" charset="0"/>
            </a:endParaRPr>
          </a:p>
        </p:txBody>
      </p:sp>
      <p:sp>
        <p:nvSpPr>
          <p:cNvPr id="32769" name="Date Placeholder 3">
            <a:extLst>
              <a:ext uri="{FF2B5EF4-FFF2-40B4-BE49-F238E27FC236}">
                <a16:creationId xmlns:a16="http://schemas.microsoft.com/office/drawing/2014/main" id="{053A9042-E4B2-443A-AB80-5B968E6FA2AC}"/>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06535F-B64A-4D79-86C0-875D26143B3F}"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
        <p:nvSpPr>
          <p:cNvPr id="32773" name="Text Box 3">
            <a:extLst>
              <a:ext uri="{FF2B5EF4-FFF2-40B4-BE49-F238E27FC236}">
                <a16:creationId xmlns:a16="http://schemas.microsoft.com/office/drawing/2014/main" id="{5D7B3DD6-BAD1-4058-80A8-664D650C3954}"/>
              </a:ext>
            </a:extLst>
          </p:cNvPr>
          <p:cNvSpPr txBox="1">
            <a:spLocks noChangeArrowheads="1"/>
          </p:cNvSpPr>
          <p:nvPr/>
        </p:nvSpPr>
        <p:spPr bwMode="auto">
          <a:xfrm>
            <a:off x="1116013" y="1700213"/>
            <a:ext cx="6840537"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30000"/>
              </a:spcBef>
            </a:pPr>
            <a:r>
              <a:rPr lang="en-AU" altLang="en-US" sz="1000" b="1">
                <a:latin typeface="Courier New" panose="02070309020205020404" pitchFamily="49" charset="0"/>
              </a:rPr>
              <a:t>#include "mpi.h" </a:t>
            </a:r>
          </a:p>
          <a:p>
            <a:pPr eaLnBrk="1" hangingPunct="1">
              <a:spcBef>
                <a:spcPct val="30000"/>
              </a:spcBef>
            </a:pPr>
            <a:r>
              <a:rPr lang="en-AU" altLang="en-US" sz="1000" b="1">
                <a:latin typeface="Courier New" panose="02070309020205020404" pitchFamily="49" charset="0"/>
              </a:rPr>
              <a:t>#include &lt;stdio.h&gt; </a:t>
            </a:r>
          </a:p>
          <a:p>
            <a:pPr eaLnBrk="1" hangingPunct="1">
              <a:spcBef>
                <a:spcPct val="30000"/>
              </a:spcBef>
            </a:pPr>
            <a:endParaRPr lang="en-AU" altLang="en-US" sz="1000" b="1">
              <a:latin typeface="Courier New" panose="02070309020205020404" pitchFamily="49" charset="0"/>
            </a:endParaRPr>
          </a:p>
          <a:p>
            <a:pPr eaLnBrk="1" hangingPunct="1">
              <a:spcBef>
                <a:spcPct val="30000"/>
              </a:spcBef>
            </a:pPr>
            <a:r>
              <a:rPr lang="en-AU" altLang="en-US" sz="1000" b="1">
                <a:latin typeface="Courier New" panose="02070309020205020404" pitchFamily="49" charset="0"/>
              </a:rPr>
              <a:t>int main(int argc, char *argv[]) </a:t>
            </a:r>
          </a:p>
          <a:p>
            <a:pPr eaLnBrk="1" hangingPunct="1">
              <a:spcBef>
                <a:spcPct val="30000"/>
              </a:spcBef>
            </a:pPr>
            <a:r>
              <a:rPr lang="en-AU" altLang="en-US" sz="1000" b="1">
                <a:latin typeface="Courier New" panose="02070309020205020404" pitchFamily="49" charset="0"/>
              </a:rPr>
              <a:t>{ </a:t>
            </a:r>
          </a:p>
          <a:p>
            <a:pPr eaLnBrk="1" hangingPunct="1">
              <a:spcBef>
                <a:spcPct val="30000"/>
              </a:spcBef>
            </a:pPr>
            <a:r>
              <a:rPr lang="en-AU" altLang="en-US" sz="1000" b="1">
                <a:latin typeface="Courier New" panose="02070309020205020404" pitchFamily="49" charset="0"/>
              </a:rPr>
              <a:t>   int numtasks, rank, rc; </a:t>
            </a:r>
          </a:p>
          <a:p>
            <a:pPr eaLnBrk="1" hangingPunct="1">
              <a:spcBef>
                <a:spcPct val="30000"/>
              </a:spcBef>
            </a:pPr>
            <a:r>
              <a:rPr lang="en-AU" altLang="en-US" sz="1000" b="1">
                <a:latin typeface="Courier New" panose="02070309020205020404" pitchFamily="49" charset="0"/>
              </a:rPr>
              <a:t>   rc = MPI_Init(&amp;argc,&amp;argv); </a:t>
            </a:r>
          </a:p>
          <a:p>
            <a:pPr eaLnBrk="1" hangingPunct="1">
              <a:spcBef>
                <a:spcPct val="30000"/>
              </a:spcBef>
            </a:pPr>
            <a:r>
              <a:rPr lang="en-AU" altLang="en-US" sz="1000" b="1">
                <a:latin typeface="Courier New" panose="02070309020205020404" pitchFamily="49" charset="0"/>
              </a:rPr>
              <a:t>   if (rc != MPI_SUCCESS) </a:t>
            </a:r>
          </a:p>
          <a:p>
            <a:pPr eaLnBrk="1" hangingPunct="1">
              <a:spcBef>
                <a:spcPct val="30000"/>
              </a:spcBef>
            </a:pPr>
            <a:r>
              <a:rPr lang="en-AU" altLang="en-US" sz="1000" b="1">
                <a:latin typeface="Courier New" panose="02070309020205020404" pitchFamily="49" charset="0"/>
              </a:rPr>
              <a:t>	{  printf ("Error starting MPI program. Terminating.\n"); 		   MPI_Abort(MPI_COMM_WORLD, rc); </a:t>
            </a:r>
          </a:p>
          <a:p>
            <a:pPr eaLnBrk="1" hangingPunct="1">
              <a:spcBef>
                <a:spcPct val="30000"/>
              </a:spcBef>
            </a:pPr>
            <a:r>
              <a:rPr lang="en-AU" altLang="en-US" sz="1000" b="1">
                <a:latin typeface="Courier New" panose="02070309020205020404" pitchFamily="49" charset="0"/>
              </a:rPr>
              <a:t>	}</a:t>
            </a:r>
          </a:p>
          <a:p>
            <a:pPr eaLnBrk="1" hangingPunct="1">
              <a:spcBef>
                <a:spcPct val="30000"/>
              </a:spcBef>
            </a:pPr>
            <a:r>
              <a:rPr lang="en-AU" altLang="en-US" sz="1000" b="1">
                <a:latin typeface="Courier New" panose="02070309020205020404" pitchFamily="49" charset="0"/>
              </a:rPr>
              <a:t>   MPI_Comm_size(MPI_COMM_WORLD,&amp;numtasks);    </a:t>
            </a:r>
          </a:p>
          <a:p>
            <a:pPr eaLnBrk="1" hangingPunct="1">
              <a:spcBef>
                <a:spcPct val="30000"/>
              </a:spcBef>
            </a:pPr>
            <a:r>
              <a:rPr lang="en-AU" altLang="en-US" sz="1000" b="1">
                <a:latin typeface="Courier New" panose="02070309020205020404" pitchFamily="49" charset="0"/>
              </a:rPr>
              <a:t>   MPI_Comm_rank(MPI_COMM_WORLD,&amp;rank); </a:t>
            </a:r>
          </a:p>
          <a:p>
            <a:pPr eaLnBrk="1" hangingPunct="1">
              <a:spcBef>
                <a:spcPct val="30000"/>
              </a:spcBef>
            </a:pPr>
            <a:r>
              <a:rPr lang="en-AU" altLang="en-US" sz="1000" b="1">
                <a:latin typeface="Courier New" panose="02070309020205020404" pitchFamily="49" charset="0"/>
              </a:rPr>
              <a:t>   printf ("Number of tasks= %d My rank= %d\n", numtasks,rank); </a:t>
            </a:r>
          </a:p>
          <a:p>
            <a:pPr eaLnBrk="1" hangingPunct="1">
              <a:spcBef>
                <a:spcPct val="30000"/>
              </a:spcBef>
            </a:pPr>
            <a:r>
              <a:rPr lang="en-AU" altLang="en-US" sz="1000" b="1">
                <a:latin typeface="Courier New" panose="02070309020205020404" pitchFamily="49" charset="0"/>
              </a:rPr>
              <a:t> </a:t>
            </a:r>
          </a:p>
          <a:p>
            <a:pPr eaLnBrk="1" hangingPunct="1">
              <a:spcBef>
                <a:spcPct val="30000"/>
              </a:spcBef>
            </a:pPr>
            <a:r>
              <a:rPr lang="en-AU" altLang="en-US" sz="1000" b="1">
                <a:latin typeface="Courier New" panose="02070309020205020404" pitchFamily="49" charset="0"/>
              </a:rPr>
              <a:t>   /******* do some work *******/ </a:t>
            </a:r>
          </a:p>
          <a:p>
            <a:pPr eaLnBrk="1" hangingPunct="1">
              <a:spcBef>
                <a:spcPct val="30000"/>
              </a:spcBef>
            </a:pPr>
            <a:r>
              <a:rPr lang="en-AU" altLang="en-US" sz="1000" b="1">
                <a:latin typeface="Courier New" panose="02070309020205020404" pitchFamily="49" charset="0"/>
              </a:rPr>
              <a:t>	</a:t>
            </a:r>
          </a:p>
          <a:p>
            <a:pPr eaLnBrk="1" hangingPunct="1">
              <a:spcBef>
                <a:spcPct val="30000"/>
              </a:spcBef>
            </a:pPr>
            <a:r>
              <a:rPr lang="en-AU" altLang="en-US" sz="1000" b="1">
                <a:latin typeface="Courier New" panose="02070309020205020404" pitchFamily="49" charset="0"/>
              </a:rPr>
              <a:t>   MPI_Finalize();</a:t>
            </a:r>
          </a:p>
          <a:p>
            <a:pPr eaLnBrk="1" hangingPunct="1">
              <a:spcBef>
                <a:spcPct val="30000"/>
              </a:spcBef>
            </a:pPr>
            <a:r>
              <a:rPr lang="en-AU" altLang="en-US" sz="1000" b="1">
                <a:latin typeface="Courier New" panose="02070309020205020404" pitchFamily="49" charset="0"/>
              </a:rPr>
              <a:t>} </a:t>
            </a:r>
          </a:p>
          <a:p>
            <a:pPr eaLnBrk="1" hangingPunct="1">
              <a:spcBef>
                <a:spcPct val="30000"/>
              </a:spcBef>
            </a:pPr>
            <a:endParaRPr lang="en-AU" altLang="en-US" sz="1000" b="1">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C67D9DA9-0EB2-4AC0-980A-D022D5269E56}"/>
              </a:ext>
            </a:extLst>
          </p:cNvPr>
          <p:cNvSpPr>
            <a:spLocks noGrp="1" noChangeArrowheads="1"/>
          </p:cNvSpPr>
          <p:nvPr>
            <p:ph type="title"/>
          </p:nvPr>
        </p:nvSpPr>
        <p:spPr/>
        <p:txBody>
          <a:bodyPr/>
          <a:lstStyle/>
          <a:p>
            <a:pPr eaLnBrk="1" hangingPunct="1"/>
            <a:r>
              <a:rPr lang="en-AU" altLang="en-US"/>
              <a:t>Point to Point Communication </a:t>
            </a:r>
          </a:p>
        </p:txBody>
      </p:sp>
      <p:sp>
        <p:nvSpPr>
          <p:cNvPr id="33797" name="Rectangle 3">
            <a:extLst>
              <a:ext uri="{FF2B5EF4-FFF2-40B4-BE49-F238E27FC236}">
                <a16:creationId xmlns:a16="http://schemas.microsoft.com/office/drawing/2014/main" id="{95496436-4CBF-4BCB-80C8-C6E700497FA6}"/>
              </a:ext>
            </a:extLst>
          </p:cNvPr>
          <p:cNvSpPr>
            <a:spLocks noGrp="1" noChangeArrowheads="1"/>
          </p:cNvSpPr>
          <p:nvPr>
            <p:ph idx="1"/>
          </p:nvPr>
        </p:nvSpPr>
        <p:spPr/>
        <p:txBody>
          <a:bodyPr/>
          <a:lstStyle/>
          <a:p>
            <a:pPr eaLnBrk="1" hangingPunct="1">
              <a:lnSpc>
                <a:spcPct val="90000"/>
              </a:lnSpc>
              <a:buFontTx/>
              <a:buNone/>
            </a:pPr>
            <a:r>
              <a:rPr lang="en-AU" altLang="en-US" sz="1800" b="1"/>
              <a:t>General Concepts</a:t>
            </a:r>
          </a:p>
          <a:p>
            <a:pPr eaLnBrk="1" hangingPunct="1">
              <a:lnSpc>
                <a:spcPct val="90000"/>
              </a:lnSpc>
            </a:pPr>
            <a:r>
              <a:rPr lang="en-AU" altLang="en-US" sz="1800" b="1"/>
              <a:t>Types of Point-to-Point Operations:</a:t>
            </a:r>
            <a:r>
              <a:rPr lang="en-AU" altLang="en-US" sz="1800"/>
              <a:t> </a:t>
            </a:r>
          </a:p>
          <a:p>
            <a:pPr lvl="1" eaLnBrk="1" hangingPunct="1">
              <a:lnSpc>
                <a:spcPct val="90000"/>
              </a:lnSpc>
            </a:pPr>
            <a:r>
              <a:rPr lang="en-AU" altLang="en-US" sz="1600"/>
              <a:t>MPI point-to-point operations typically involve message passing between two, and only two, different MPI tasks. One task is performing a send operation and the other task is performing a matching receive operation. </a:t>
            </a:r>
          </a:p>
          <a:p>
            <a:pPr lvl="1" eaLnBrk="1" hangingPunct="1">
              <a:lnSpc>
                <a:spcPct val="90000"/>
              </a:lnSpc>
            </a:pPr>
            <a:r>
              <a:rPr lang="en-AU" altLang="en-US" sz="1600"/>
              <a:t>There are different types of send and receive routines used for different purposes. For example: </a:t>
            </a:r>
          </a:p>
          <a:p>
            <a:pPr lvl="2" eaLnBrk="1" hangingPunct="1">
              <a:lnSpc>
                <a:spcPct val="90000"/>
              </a:lnSpc>
            </a:pPr>
            <a:r>
              <a:rPr lang="en-AU" altLang="en-US" sz="1400"/>
              <a:t>Synchronous send </a:t>
            </a:r>
          </a:p>
          <a:p>
            <a:pPr lvl="2" eaLnBrk="1" hangingPunct="1">
              <a:lnSpc>
                <a:spcPct val="90000"/>
              </a:lnSpc>
            </a:pPr>
            <a:r>
              <a:rPr lang="en-AU" altLang="en-US" sz="1400"/>
              <a:t>Blocking send / blocking receive </a:t>
            </a:r>
          </a:p>
          <a:p>
            <a:pPr lvl="2" eaLnBrk="1" hangingPunct="1">
              <a:lnSpc>
                <a:spcPct val="90000"/>
              </a:lnSpc>
            </a:pPr>
            <a:r>
              <a:rPr lang="en-AU" altLang="en-US" sz="1400"/>
              <a:t>Non-blocking send / non-blocking receive </a:t>
            </a:r>
          </a:p>
          <a:p>
            <a:pPr lvl="2" eaLnBrk="1" hangingPunct="1">
              <a:lnSpc>
                <a:spcPct val="90000"/>
              </a:lnSpc>
            </a:pPr>
            <a:r>
              <a:rPr lang="en-AU" altLang="en-US" sz="1400"/>
              <a:t>Buffered send </a:t>
            </a:r>
          </a:p>
          <a:p>
            <a:pPr lvl="2" eaLnBrk="1" hangingPunct="1">
              <a:lnSpc>
                <a:spcPct val="90000"/>
              </a:lnSpc>
            </a:pPr>
            <a:r>
              <a:rPr lang="en-AU" altLang="en-US" sz="1400"/>
              <a:t>Combined send/receive </a:t>
            </a:r>
          </a:p>
          <a:p>
            <a:pPr lvl="2" eaLnBrk="1" hangingPunct="1">
              <a:lnSpc>
                <a:spcPct val="90000"/>
              </a:lnSpc>
            </a:pPr>
            <a:r>
              <a:rPr lang="en-AU" altLang="en-US" sz="1400"/>
              <a:t>"Ready" send </a:t>
            </a:r>
          </a:p>
          <a:p>
            <a:pPr lvl="1" eaLnBrk="1" hangingPunct="1">
              <a:lnSpc>
                <a:spcPct val="90000"/>
              </a:lnSpc>
            </a:pPr>
            <a:r>
              <a:rPr lang="en-AU" altLang="en-US" sz="1600"/>
              <a:t>Any type of send routine can be paired with any type of receive routine. </a:t>
            </a:r>
          </a:p>
          <a:p>
            <a:pPr lvl="1" eaLnBrk="1" hangingPunct="1">
              <a:lnSpc>
                <a:spcPct val="90000"/>
              </a:lnSpc>
            </a:pPr>
            <a:r>
              <a:rPr lang="en-AU" altLang="en-US" sz="1600"/>
              <a:t>MPI also provides several routines associated with send - receive operations, such as those used to wait for a message's arrival or probe to find out if a message has arrived. </a:t>
            </a:r>
          </a:p>
          <a:p>
            <a:pPr eaLnBrk="1" hangingPunct="1">
              <a:lnSpc>
                <a:spcPct val="90000"/>
              </a:lnSpc>
            </a:pPr>
            <a:endParaRPr lang="en-AU" altLang="en-US" sz="1800"/>
          </a:p>
        </p:txBody>
      </p:sp>
      <p:sp>
        <p:nvSpPr>
          <p:cNvPr id="33795" name="Slide Number Placeholder 5">
            <a:extLst>
              <a:ext uri="{FF2B5EF4-FFF2-40B4-BE49-F238E27FC236}">
                <a16:creationId xmlns:a16="http://schemas.microsoft.com/office/drawing/2014/main" id="{A5F52F00-8CC5-4955-B8E0-5D56D51FE5F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5139779-5516-4A8D-8799-98887286F6B0}" type="slidenum">
              <a:rPr lang="en-US" altLang="en-US" sz="1200">
                <a:solidFill>
                  <a:srgbClr val="898989"/>
                </a:solidFill>
                <a:latin typeface="Calibri" panose="020F0502020204030204" pitchFamily="34" charset="0"/>
              </a:rPr>
              <a:pPr eaLnBrk="1" hangingPunct="1"/>
              <a:t>17</a:t>
            </a:fld>
            <a:endParaRPr lang="en-US" altLang="en-US" sz="1200">
              <a:solidFill>
                <a:srgbClr val="898989"/>
              </a:solidFill>
              <a:latin typeface="Calibri" panose="020F0502020204030204" pitchFamily="34" charset="0"/>
            </a:endParaRPr>
          </a:p>
        </p:txBody>
      </p:sp>
      <p:sp>
        <p:nvSpPr>
          <p:cNvPr id="33793" name="Date Placeholder 3">
            <a:extLst>
              <a:ext uri="{FF2B5EF4-FFF2-40B4-BE49-F238E27FC236}">
                <a16:creationId xmlns:a16="http://schemas.microsoft.com/office/drawing/2014/main" id="{3A5AD42E-16DE-414F-9971-97C5EF4C514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3E1CA07-37C9-430B-85B8-E317204ECDC5}"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B263173F-5DAF-4075-A66A-559C01B401C8}"/>
              </a:ext>
            </a:extLst>
          </p:cNvPr>
          <p:cNvSpPr>
            <a:spLocks noGrp="1" noChangeArrowheads="1"/>
          </p:cNvSpPr>
          <p:nvPr>
            <p:ph type="title"/>
          </p:nvPr>
        </p:nvSpPr>
        <p:spPr/>
        <p:txBody>
          <a:bodyPr/>
          <a:lstStyle/>
          <a:p>
            <a:pPr eaLnBrk="1" hangingPunct="1"/>
            <a:r>
              <a:rPr lang="en-AU" altLang="en-US"/>
              <a:t>P2P general concepts</a:t>
            </a:r>
          </a:p>
        </p:txBody>
      </p:sp>
      <p:sp>
        <p:nvSpPr>
          <p:cNvPr id="34821" name="Rectangle 3">
            <a:extLst>
              <a:ext uri="{FF2B5EF4-FFF2-40B4-BE49-F238E27FC236}">
                <a16:creationId xmlns:a16="http://schemas.microsoft.com/office/drawing/2014/main" id="{3EED4F9B-821C-4216-BC83-3082BDFC98B2}"/>
              </a:ext>
            </a:extLst>
          </p:cNvPr>
          <p:cNvSpPr>
            <a:spLocks noGrp="1" noChangeArrowheads="1"/>
          </p:cNvSpPr>
          <p:nvPr>
            <p:ph type="body" sz="half" idx="1"/>
          </p:nvPr>
        </p:nvSpPr>
        <p:spPr>
          <a:xfrm>
            <a:off x="533400" y="1600200"/>
            <a:ext cx="5410200" cy="4525963"/>
          </a:xfrm>
        </p:spPr>
        <p:txBody>
          <a:bodyPr/>
          <a:lstStyle/>
          <a:p>
            <a:pPr algn="just" eaLnBrk="1" hangingPunct="1">
              <a:lnSpc>
                <a:spcPct val="90000"/>
              </a:lnSpc>
            </a:pPr>
            <a:r>
              <a:rPr lang="en-AU" altLang="en-US" sz="1800" b="1"/>
              <a:t>Buffering:</a:t>
            </a:r>
            <a:r>
              <a:rPr lang="en-AU" altLang="en-US" sz="1800"/>
              <a:t> </a:t>
            </a:r>
          </a:p>
          <a:p>
            <a:pPr lvl="1" algn="just" eaLnBrk="1" hangingPunct="1">
              <a:lnSpc>
                <a:spcPct val="90000"/>
              </a:lnSpc>
            </a:pPr>
            <a:r>
              <a:rPr lang="en-AU" altLang="en-US" sz="1600"/>
              <a:t>In a perfect world, every send operation would be perfectly synchronized with its matching receive. This is rarely the case. Somehow or other, the MPI implementation must be able to deal with storing data when the two tasks are out of sync. </a:t>
            </a:r>
          </a:p>
          <a:p>
            <a:pPr lvl="1" algn="just" eaLnBrk="1" hangingPunct="1">
              <a:lnSpc>
                <a:spcPct val="90000"/>
              </a:lnSpc>
            </a:pPr>
            <a:endParaRPr lang="en-AU" altLang="en-US" sz="1600"/>
          </a:p>
          <a:p>
            <a:pPr lvl="1" algn="just" eaLnBrk="1" hangingPunct="1">
              <a:lnSpc>
                <a:spcPct val="90000"/>
              </a:lnSpc>
            </a:pPr>
            <a:r>
              <a:rPr lang="en-AU" altLang="en-US" sz="1600"/>
              <a:t>Consider the following two cases: </a:t>
            </a:r>
          </a:p>
          <a:p>
            <a:pPr lvl="2" algn="just" eaLnBrk="1" hangingPunct="1">
              <a:lnSpc>
                <a:spcPct val="90000"/>
              </a:lnSpc>
            </a:pPr>
            <a:r>
              <a:rPr lang="en-AU" altLang="en-US" sz="1400"/>
              <a:t>A send operation occurs 5 seconds before the receive is ready - where is the message while the receive is pending? </a:t>
            </a:r>
          </a:p>
          <a:p>
            <a:pPr lvl="2" algn="just" eaLnBrk="1" hangingPunct="1">
              <a:lnSpc>
                <a:spcPct val="90000"/>
              </a:lnSpc>
            </a:pPr>
            <a:r>
              <a:rPr lang="en-AU" altLang="en-US" sz="1400"/>
              <a:t>Multiple sends arrive at the same receiving task which can only accept one send at a time - what happens to the messages that are "backing up"? </a:t>
            </a:r>
          </a:p>
          <a:p>
            <a:pPr lvl="1" algn="just" eaLnBrk="1" hangingPunct="1">
              <a:lnSpc>
                <a:spcPct val="90000"/>
              </a:lnSpc>
            </a:pPr>
            <a:endParaRPr lang="en-AU" altLang="en-US" sz="1600"/>
          </a:p>
          <a:p>
            <a:pPr lvl="1" algn="just" eaLnBrk="1" hangingPunct="1">
              <a:lnSpc>
                <a:spcPct val="90000"/>
              </a:lnSpc>
            </a:pPr>
            <a:r>
              <a:rPr lang="en-AU" altLang="en-US" sz="1600"/>
              <a:t>The MPI implementation (not the MPI standard) decides what happens to data in these types of cases. Typically, a </a:t>
            </a:r>
            <a:r>
              <a:rPr lang="en-AU" altLang="en-US" sz="1600" b="1"/>
              <a:t>system buffer</a:t>
            </a:r>
            <a:r>
              <a:rPr lang="en-AU" altLang="en-US" sz="1600"/>
              <a:t> area is reserved to hold data in transit. </a:t>
            </a:r>
          </a:p>
          <a:p>
            <a:pPr algn="just" eaLnBrk="1" hangingPunct="1">
              <a:lnSpc>
                <a:spcPct val="90000"/>
              </a:lnSpc>
            </a:pPr>
            <a:endParaRPr lang="en-AU" altLang="en-US" sz="1800"/>
          </a:p>
        </p:txBody>
      </p:sp>
      <p:pic>
        <p:nvPicPr>
          <p:cNvPr id="34822" name="Picture 4" descr="buffer_recv">
            <a:extLst>
              <a:ext uri="{FF2B5EF4-FFF2-40B4-BE49-F238E27FC236}">
                <a16:creationId xmlns:a16="http://schemas.microsoft.com/office/drawing/2014/main" id="{A0459DFB-C585-4089-AD27-80E464CEE2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67400" y="2492375"/>
            <a:ext cx="2882900" cy="1820863"/>
          </a:xfrm>
          <a:noFill/>
        </p:spPr>
      </p:pic>
      <p:sp>
        <p:nvSpPr>
          <p:cNvPr id="34819" name="Slide Number Placeholder 6">
            <a:extLst>
              <a:ext uri="{FF2B5EF4-FFF2-40B4-BE49-F238E27FC236}">
                <a16:creationId xmlns:a16="http://schemas.microsoft.com/office/drawing/2014/main" id="{F5F275C8-046F-4212-ABC5-39D45C78177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CD44F6B-689C-4956-B7A2-C4F2B9631676}" type="slidenum">
              <a:rPr lang="en-US" altLang="en-US" sz="1200">
                <a:solidFill>
                  <a:srgbClr val="898989"/>
                </a:solidFill>
                <a:latin typeface="Calibri" panose="020F0502020204030204" pitchFamily="34" charset="0"/>
              </a:rPr>
              <a:pPr eaLnBrk="1" hangingPunct="1"/>
              <a:t>18</a:t>
            </a:fld>
            <a:endParaRPr lang="en-US" altLang="en-US" sz="1200">
              <a:solidFill>
                <a:srgbClr val="898989"/>
              </a:solidFill>
              <a:latin typeface="Calibri" panose="020F0502020204030204" pitchFamily="34" charset="0"/>
            </a:endParaRPr>
          </a:p>
        </p:txBody>
      </p:sp>
      <p:sp>
        <p:nvSpPr>
          <p:cNvPr id="34817" name="Date Placeholder 4">
            <a:extLst>
              <a:ext uri="{FF2B5EF4-FFF2-40B4-BE49-F238E27FC236}">
                <a16:creationId xmlns:a16="http://schemas.microsoft.com/office/drawing/2014/main" id="{586676FD-35C1-4144-9D40-6EA0E07524E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965570A-BD32-4345-8D73-962A8BEC39A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CDA1D559-5F9F-46D8-A72B-1F71EE3C6028}"/>
              </a:ext>
            </a:extLst>
          </p:cNvPr>
          <p:cNvSpPr>
            <a:spLocks noGrp="1" noChangeArrowheads="1"/>
          </p:cNvSpPr>
          <p:nvPr>
            <p:ph type="title"/>
          </p:nvPr>
        </p:nvSpPr>
        <p:spPr/>
        <p:txBody>
          <a:bodyPr/>
          <a:lstStyle/>
          <a:p>
            <a:pPr eaLnBrk="1" hangingPunct="1"/>
            <a:r>
              <a:rPr lang="en-AU" altLang="en-US"/>
              <a:t>P2P general concepts</a:t>
            </a:r>
          </a:p>
        </p:txBody>
      </p:sp>
      <p:sp>
        <p:nvSpPr>
          <p:cNvPr id="35845" name="Rectangle 3">
            <a:extLst>
              <a:ext uri="{FF2B5EF4-FFF2-40B4-BE49-F238E27FC236}">
                <a16:creationId xmlns:a16="http://schemas.microsoft.com/office/drawing/2014/main" id="{0E0E5F78-929F-4740-B678-944101E2A0BC}"/>
              </a:ext>
            </a:extLst>
          </p:cNvPr>
          <p:cNvSpPr>
            <a:spLocks noGrp="1" noChangeArrowheads="1"/>
          </p:cNvSpPr>
          <p:nvPr>
            <p:ph idx="1"/>
          </p:nvPr>
        </p:nvSpPr>
        <p:spPr/>
        <p:txBody>
          <a:bodyPr/>
          <a:lstStyle/>
          <a:p>
            <a:pPr eaLnBrk="1" hangingPunct="1"/>
            <a:r>
              <a:rPr lang="en-AU" altLang="en-US" sz="1800"/>
              <a:t>System buffer space is: </a:t>
            </a:r>
          </a:p>
          <a:p>
            <a:pPr lvl="1" eaLnBrk="1" hangingPunct="1"/>
            <a:r>
              <a:rPr lang="en-AU" altLang="en-US" sz="1600"/>
              <a:t>Opaque to the programmer and managed entirely by the MPI library </a:t>
            </a:r>
          </a:p>
          <a:p>
            <a:pPr lvl="1" eaLnBrk="1" hangingPunct="1"/>
            <a:r>
              <a:rPr lang="en-AU" altLang="en-US" sz="1600"/>
              <a:t>A finite resource that can be easy to exhaust </a:t>
            </a:r>
          </a:p>
          <a:p>
            <a:pPr lvl="1" eaLnBrk="1" hangingPunct="1"/>
            <a:r>
              <a:rPr lang="en-AU" altLang="en-US" sz="1600"/>
              <a:t>Often mysterious and not well documented </a:t>
            </a:r>
          </a:p>
          <a:p>
            <a:pPr lvl="1" eaLnBrk="1" hangingPunct="1"/>
            <a:r>
              <a:rPr lang="en-AU" altLang="en-US" sz="1600"/>
              <a:t>Able to exist on the sending side, the receiving side, or both </a:t>
            </a:r>
          </a:p>
          <a:p>
            <a:pPr lvl="1" eaLnBrk="1" hangingPunct="1"/>
            <a:r>
              <a:rPr lang="en-AU" altLang="en-US" sz="1600"/>
              <a:t>Something that may improve program performance because it allows send - receive operations to be asynchronous. </a:t>
            </a:r>
          </a:p>
          <a:p>
            <a:pPr lvl="1" eaLnBrk="1" hangingPunct="1"/>
            <a:r>
              <a:rPr lang="en-AU" altLang="en-US" sz="1600"/>
              <a:t>User managed address space (i.e. your program variables) is called the </a:t>
            </a:r>
            <a:r>
              <a:rPr lang="en-AU" altLang="en-US" sz="1600" b="1"/>
              <a:t>application buffer</a:t>
            </a:r>
            <a:r>
              <a:rPr lang="en-AU" altLang="en-US" sz="1600"/>
              <a:t>. MPI also provides for a user managed send buffer. </a:t>
            </a:r>
          </a:p>
        </p:txBody>
      </p:sp>
      <p:sp>
        <p:nvSpPr>
          <p:cNvPr id="35843" name="Slide Number Placeholder 5">
            <a:extLst>
              <a:ext uri="{FF2B5EF4-FFF2-40B4-BE49-F238E27FC236}">
                <a16:creationId xmlns:a16="http://schemas.microsoft.com/office/drawing/2014/main" id="{5BF26E0C-BC8A-41E2-A082-3CCC49AF4FD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A69E4E-B94F-4240-A345-35827E5FA063}" type="slidenum">
              <a:rPr lang="en-US" altLang="en-US" sz="1200">
                <a:solidFill>
                  <a:srgbClr val="898989"/>
                </a:solidFill>
                <a:latin typeface="Calibri" panose="020F0502020204030204" pitchFamily="34" charset="0"/>
              </a:rPr>
              <a:pPr eaLnBrk="1" hangingPunct="1"/>
              <a:t>19</a:t>
            </a:fld>
            <a:endParaRPr lang="en-US" altLang="en-US" sz="1200">
              <a:solidFill>
                <a:srgbClr val="898989"/>
              </a:solidFill>
              <a:latin typeface="Calibri" panose="020F0502020204030204" pitchFamily="34" charset="0"/>
            </a:endParaRPr>
          </a:p>
        </p:txBody>
      </p:sp>
      <p:sp>
        <p:nvSpPr>
          <p:cNvPr id="35841" name="Date Placeholder 3">
            <a:extLst>
              <a:ext uri="{FF2B5EF4-FFF2-40B4-BE49-F238E27FC236}">
                <a16:creationId xmlns:a16="http://schemas.microsoft.com/office/drawing/2014/main" id="{B197C07F-1672-4D9F-8E92-1C0245BA94A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573EFC-9E41-4338-99AB-6F466D6BCE21}"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81000" y="609600"/>
            <a:ext cx="8229600" cy="655638"/>
          </a:xfrm>
        </p:spPr>
        <p:txBody>
          <a:bodyPr/>
          <a:lstStyle/>
          <a:p>
            <a:pPr eaLnBrk="1" hangingPunct="1"/>
            <a:r>
              <a:rPr lang="en-US" altLang="en-US" sz="2800" dirty="0"/>
              <a:t>Overview</a:t>
            </a:r>
            <a:endParaRPr lang="en-US" altLang="en-US" sz="2800" b="1" dirty="0"/>
          </a:p>
        </p:txBody>
      </p:sp>
      <p:sp>
        <p:nvSpPr>
          <p:cNvPr id="9220" name="Rectangle 3"/>
          <p:cNvSpPr>
            <a:spLocks noGrp="1" noChangeArrowheads="1"/>
          </p:cNvSpPr>
          <p:nvPr>
            <p:ph idx="1"/>
          </p:nvPr>
        </p:nvSpPr>
        <p:spPr>
          <a:xfrm>
            <a:off x="914400" y="1600200"/>
            <a:ext cx="7772400" cy="1295400"/>
          </a:xfrm>
        </p:spPr>
        <p:txBody>
          <a:bodyPr/>
          <a:lstStyle/>
          <a:p>
            <a:pPr marL="457200" indent="-457200" eaLnBrk="1" hangingPunct="1">
              <a:buFont typeface="+mj-lt"/>
              <a:buAutoNum type="arabicPeriod"/>
            </a:pPr>
            <a:r>
              <a:rPr lang="en-US" altLang="en-US" dirty="0">
                <a:latin typeface="Times New Roman" panose="02020603050405020304" pitchFamily="18" charset="0"/>
              </a:rPr>
              <a:t>Message Passing Interface (MPI)</a:t>
            </a:r>
          </a:p>
          <a:p>
            <a:pPr marL="457200" indent="-457200" eaLnBrk="1" hangingPunct="1">
              <a:buFont typeface="+mj-lt"/>
              <a:buAutoNum type="arabicPeriod"/>
            </a:pPr>
            <a:r>
              <a:rPr lang="en-US" altLang="en-US" dirty="0">
                <a:latin typeface="Times New Roman" panose="02020603050405020304" pitchFamily="18" charset="0"/>
              </a:rPr>
              <a:t>Routines</a:t>
            </a:r>
          </a:p>
          <a:p>
            <a:pPr marL="457200" indent="-457200" eaLnBrk="1" hangingPunct="1">
              <a:buFont typeface="+mj-lt"/>
              <a:buAutoNum type="arabicPeriod"/>
            </a:pPr>
            <a:endParaRPr lang="en-US" altLang="en-US" dirty="0">
              <a:latin typeface="Times New Roman" panose="02020603050405020304" pitchFamily="18" charset="0"/>
            </a:endParaRPr>
          </a:p>
        </p:txBody>
      </p:sp>
      <p:sp>
        <p:nvSpPr>
          <p:cNvPr id="92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1150BDF-EB17-435F-AE0B-C96F682BC3E2}" type="slidenum">
              <a:rPr lang="en-US" altLang="en-US" sz="1000"/>
              <a:pPr>
                <a:spcBef>
                  <a:spcPct val="0"/>
                </a:spcBef>
                <a:buClrTx/>
                <a:buSzTx/>
                <a:buFontTx/>
                <a:buNone/>
              </a:pPr>
              <a:t>2</a:t>
            </a:fld>
            <a:endParaRPr lang="en-US" altLang="en-US" sz="1000"/>
          </a:p>
        </p:txBody>
      </p:sp>
      <p:sp>
        <p:nvSpPr>
          <p:cNvPr id="5" name="Rectangle 2">
            <a:extLst>
              <a:ext uri="{FF2B5EF4-FFF2-40B4-BE49-F238E27FC236}">
                <a16:creationId xmlns:a16="http://schemas.microsoft.com/office/drawing/2014/main" id="{35EDA53B-A43C-416F-95A3-12D22A8911B3}"/>
              </a:ext>
            </a:extLst>
          </p:cNvPr>
          <p:cNvSpPr txBox="1">
            <a:spLocks noChangeArrowheads="1"/>
          </p:cNvSpPr>
          <p:nvPr/>
        </p:nvSpPr>
        <p:spPr bwMode="auto">
          <a:xfrm>
            <a:off x="381000" y="3581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a:lstStyle>
          <a:p>
            <a:pPr eaLnBrk="1" hangingPunct="1"/>
            <a:r>
              <a:rPr lang="en-US" altLang="en-US" sz="2800" kern="0" dirty="0"/>
              <a:t>Learning outcome(s) related to this topic</a:t>
            </a:r>
          </a:p>
        </p:txBody>
      </p:sp>
      <p:sp>
        <p:nvSpPr>
          <p:cNvPr id="6" name="Rectangle 3">
            <a:extLst>
              <a:ext uri="{FF2B5EF4-FFF2-40B4-BE49-F238E27FC236}">
                <a16:creationId xmlns:a16="http://schemas.microsoft.com/office/drawing/2014/main" id="{A815A66F-8DFF-4925-8D3A-8C4254611E78}"/>
              </a:ext>
            </a:extLst>
          </p:cNvPr>
          <p:cNvSpPr txBox="1">
            <a:spLocks noChangeArrowheads="1"/>
          </p:cNvSpPr>
          <p:nvPr/>
        </p:nvSpPr>
        <p:spPr bwMode="auto">
          <a:xfrm>
            <a:off x="914400" y="4572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altLang="en-US" kern="0" dirty="0">
                <a:latin typeface="Times New Roman" panose="02020603050405020304" pitchFamily="18" charset="0"/>
              </a:rPr>
              <a:t>Explain the fundamental principles of parallel computing architectures and algorithms (LO1)</a:t>
            </a:r>
          </a:p>
          <a:p>
            <a:pPr eaLnBrk="1" hangingPunct="1"/>
            <a:r>
              <a:rPr lang="en-US" altLang="en-US" kern="0" dirty="0">
                <a:latin typeface="Times New Roman" panose="02020603050405020304" pitchFamily="18" charset="0"/>
              </a:rPr>
              <a:t>Design and develop parallel algorithms for various parallel computing architectures (LO3)</a:t>
            </a:r>
          </a:p>
          <a:p>
            <a:pPr marL="457200" indent="-457200" eaLnBrk="1" hangingPunct="1">
              <a:buFont typeface="+mj-lt"/>
              <a:buAutoNum type="arabicPeriod"/>
            </a:pPr>
            <a:endParaRPr lang="en-US" altLang="en-US" kern="0" dirty="0">
              <a:latin typeface="Times New Roman" panose="02020603050405020304" pitchFamily="18" charset="0"/>
            </a:endParaRPr>
          </a:p>
        </p:txBody>
      </p:sp>
    </p:spTree>
    <p:extLst>
      <p:ext uri="{BB962C8B-B14F-4D97-AF65-F5344CB8AC3E}">
        <p14:creationId xmlns:p14="http://schemas.microsoft.com/office/powerpoint/2010/main" val="297852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94F23D7D-1FA7-41BB-9DE2-CA61695E4B12}"/>
              </a:ext>
            </a:extLst>
          </p:cNvPr>
          <p:cNvSpPr>
            <a:spLocks noGrp="1" noChangeArrowheads="1"/>
          </p:cNvSpPr>
          <p:nvPr>
            <p:ph type="title"/>
          </p:nvPr>
        </p:nvSpPr>
        <p:spPr/>
        <p:txBody>
          <a:bodyPr/>
          <a:lstStyle/>
          <a:p>
            <a:pPr eaLnBrk="1" hangingPunct="1"/>
            <a:r>
              <a:rPr lang="en-AU" altLang="en-US"/>
              <a:t>P2P general concepts</a:t>
            </a:r>
          </a:p>
        </p:txBody>
      </p:sp>
      <p:sp>
        <p:nvSpPr>
          <p:cNvPr id="36869" name="Rectangle 3">
            <a:extLst>
              <a:ext uri="{FF2B5EF4-FFF2-40B4-BE49-F238E27FC236}">
                <a16:creationId xmlns:a16="http://schemas.microsoft.com/office/drawing/2014/main" id="{262A8D52-0F35-4198-AC52-99A51A3B5EF5}"/>
              </a:ext>
            </a:extLst>
          </p:cNvPr>
          <p:cNvSpPr>
            <a:spLocks noGrp="1" noChangeArrowheads="1"/>
          </p:cNvSpPr>
          <p:nvPr>
            <p:ph idx="1"/>
          </p:nvPr>
        </p:nvSpPr>
        <p:spPr/>
        <p:txBody>
          <a:bodyPr/>
          <a:lstStyle/>
          <a:p>
            <a:pPr algn="just" eaLnBrk="1" hangingPunct="1">
              <a:lnSpc>
                <a:spcPct val="90000"/>
              </a:lnSpc>
            </a:pPr>
            <a:r>
              <a:rPr lang="en-AU" altLang="en-US" sz="1800" b="1"/>
              <a:t>Blocking vs. Non-blocking:</a:t>
            </a:r>
            <a:r>
              <a:rPr lang="en-AU" altLang="en-US" sz="1800"/>
              <a:t> </a:t>
            </a:r>
          </a:p>
          <a:p>
            <a:pPr algn="just" eaLnBrk="1" hangingPunct="1">
              <a:lnSpc>
                <a:spcPct val="90000"/>
              </a:lnSpc>
            </a:pPr>
            <a:endParaRPr lang="en-AU" altLang="en-US" sz="1800"/>
          </a:p>
          <a:p>
            <a:pPr algn="just" eaLnBrk="1" hangingPunct="1">
              <a:lnSpc>
                <a:spcPct val="90000"/>
              </a:lnSpc>
            </a:pPr>
            <a:r>
              <a:rPr lang="en-AU" altLang="en-US" sz="1800"/>
              <a:t>Most of the MPI point-to-point routines can be used in either blocking or non-blocking mode. </a:t>
            </a:r>
          </a:p>
          <a:p>
            <a:pPr algn="just" eaLnBrk="1" hangingPunct="1">
              <a:lnSpc>
                <a:spcPct val="90000"/>
              </a:lnSpc>
            </a:pPr>
            <a:endParaRPr lang="en-AU" altLang="en-US" sz="1800"/>
          </a:p>
          <a:p>
            <a:pPr algn="just" eaLnBrk="1" hangingPunct="1">
              <a:lnSpc>
                <a:spcPct val="90000"/>
              </a:lnSpc>
            </a:pPr>
            <a:r>
              <a:rPr lang="en-AU" altLang="en-US" sz="1800"/>
              <a:t>Blocking: </a:t>
            </a:r>
          </a:p>
          <a:p>
            <a:pPr lvl="1" algn="just" eaLnBrk="1" hangingPunct="1">
              <a:lnSpc>
                <a:spcPct val="90000"/>
              </a:lnSpc>
            </a:pPr>
            <a:r>
              <a:rPr lang="en-AU" altLang="en-US" sz="1600"/>
              <a:t>A blocking send routine will only "return" after it is safe to modify the application buffer (your send data) for reuse. Safe means that modifications will not affect the data intended for the receive task. Safe does not imply that the data was actually received - it may very well be sitting in a system buffer. </a:t>
            </a:r>
          </a:p>
          <a:p>
            <a:pPr lvl="1" algn="just" eaLnBrk="1" hangingPunct="1">
              <a:lnSpc>
                <a:spcPct val="90000"/>
              </a:lnSpc>
            </a:pPr>
            <a:r>
              <a:rPr lang="en-AU" altLang="en-US" sz="1600"/>
              <a:t>A blocking send can be synchronous which means there is a handshake occurring with the receive task to confirm a safe send. </a:t>
            </a:r>
          </a:p>
          <a:p>
            <a:pPr lvl="1" algn="just" eaLnBrk="1" hangingPunct="1">
              <a:lnSpc>
                <a:spcPct val="90000"/>
              </a:lnSpc>
            </a:pPr>
            <a:r>
              <a:rPr lang="en-AU" altLang="en-US" sz="1600"/>
              <a:t>A blocking send can be asynchronous if a system buffer is used to hold the data for eventual delivery to the receive. </a:t>
            </a:r>
          </a:p>
          <a:p>
            <a:pPr lvl="1" algn="just" eaLnBrk="1" hangingPunct="1">
              <a:lnSpc>
                <a:spcPct val="90000"/>
              </a:lnSpc>
            </a:pPr>
            <a:r>
              <a:rPr lang="en-AU" altLang="en-US" sz="1600"/>
              <a:t>A blocking receive only "returns" after the data has arrived and is ready for use by the program. </a:t>
            </a:r>
          </a:p>
          <a:p>
            <a:pPr algn="just" eaLnBrk="1" hangingPunct="1">
              <a:lnSpc>
                <a:spcPct val="90000"/>
              </a:lnSpc>
            </a:pPr>
            <a:endParaRPr lang="en-AU" altLang="en-US" sz="1800"/>
          </a:p>
          <a:p>
            <a:pPr algn="just" eaLnBrk="1" hangingPunct="1">
              <a:lnSpc>
                <a:spcPct val="90000"/>
              </a:lnSpc>
            </a:pPr>
            <a:endParaRPr lang="en-AU" altLang="en-US" sz="1800"/>
          </a:p>
        </p:txBody>
      </p:sp>
      <p:sp>
        <p:nvSpPr>
          <p:cNvPr id="36867" name="Slide Number Placeholder 5">
            <a:extLst>
              <a:ext uri="{FF2B5EF4-FFF2-40B4-BE49-F238E27FC236}">
                <a16:creationId xmlns:a16="http://schemas.microsoft.com/office/drawing/2014/main" id="{54080131-A33C-4A00-B777-9C7732067AA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BE4681-372C-443D-982C-0510B0005BD4}" type="slidenum">
              <a:rPr lang="en-US" altLang="en-US" sz="1200">
                <a:solidFill>
                  <a:srgbClr val="898989"/>
                </a:solidFill>
                <a:latin typeface="Calibri" panose="020F0502020204030204" pitchFamily="34" charset="0"/>
              </a:rPr>
              <a:pPr eaLnBrk="1" hangingPunct="1"/>
              <a:t>20</a:t>
            </a:fld>
            <a:endParaRPr lang="en-US" altLang="en-US" sz="1200">
              <a:solidFill>
                <a:srgbClr val="898989"/>
              </a:solidFill>
              <a:latin typeface="Calibri" panose="020F0502020204030204" pitchFamily="34" charset="0"/>
            </a:endParaRPr>
          </a:p>
        </p:txBody>
      </p:sp>
      <p:sp>
        <p:nvSpPr>
          <p:cNvPr id="36865" name="Date Placeholder 3">
            <a:extLst>
              <a:ext uri="{FF2B5EF4-FFF2-40B4-BE49-F238E27FC236}">
                <a16:creationId xmlns:a16="http://schemas.microsoft.com/office/drawing/2014/main" id="{6BA046AB-FA38-4AF1-96D8-1106FDBB717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A0B2B98-D59E-4462-A959-42A6FBB19D3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F7C3BEB8-6098-4D36-B751-5AB60BC9D59C}"/>
              </a:ext>
            </a:extLst>
          </p:cNvPr>
          <p:cNvSpPr>
            <a:spLocks noGrp="1" noChangeArrowheads="1"/>
          </p:cNvSpPr>
          <p:nvPr>
            <p:ph type="title"/>
          </p:nvPr>
        </p:nvSpPr>
        <p:spPr/>
        <p:txBody>
          <a:bodyPr/>
          <a:lstStyle/>
          <a:p>
            <a:pPr eaLnBrk="1" hangingPunct="1"/>
            <a:r>
              <a:rPr lang="en-AU" altLang="en-US"/>
              <a:t>P2P general concepts</a:t>
            </a:r>
          </a:p>
        </p:txBody>
      </p:sp>
      <p:sp>
        <p:nvSpPr>
          <p:cNvPr id="37893" name="Rectangle 3">
            <a:extLst>
              <a:ext uri="{FF2B5EF4-FFF2-40B4-BE49-F238E27FC236}">
                <a16:creationId xmlns:a16="http://schemas.microsoft.com/office/drawing/2014/main" id="{E2E6D675-A8E6-4AA9-A9E1-87E69E4B9240}"/>
              </a:ext>
            </a:extLst>
          </p:cNvPr>
          <p:cNvSpPr>
            <a:spLocks noGrp="1" noChangeArrowheads="1"/>
          </p:cNvSpPr>
          <p:nvPr>
            <p:ph idx="1"/>
          </p:nvPr>
        </p:nvSpPr>
        <p:spPr/>
        <p:txBody>
          <a:bodyPr/>
          <a:lstStyle/>
          <a:p>
            <a:pPr algn="just" eaLnBrk="1" hangingPunct="1"/>
            <a:r>
              <a:rPr lang="en-AU" altLang="en-US" sz="1800"/>
              <a:t>Non-blocking: </a:t>
            </a:r>
          </a:p>
          <a:p>
            <a:pPr lvl="1" algn="just" eaLnBrk="1" hangingPunct="1"/>
            <a:r>
              <a:rPr lang="en-AU" altLang="en-US" sz="1600"/>
              <a:t>Non-blocking send and receive routines behave similarly - they will return almost immediately. They do not wait for any communication events to complete, such as message copying from user memory to system buffer space or the actual arrival of message. </a:t>
            </a:r>
          </a:p>
          <a:p>
            <a:pPr lvl="1" algn="just" eaLnBrk="1" hangingPunct="1"/>
            <a:endParaRPr lang="en-AU" altLang="en-US" sz="1600"/>
          </a:p>
          <a:p>
            <a:pPr lvl="1" algn="just" eaLnBrk="1" hangingPunct="1"/>
            <a:r>
              <a:rPr lang="en-AU" altLang="en-US" sz="1600"/>
              <a:t>Non-blocking operations simply "request" the MPI library to perform the operation when it is able. The user can not predict when that will happen. </a:t>
            </a:r>
          </a:p>
          <a:p>
            <a:pPr lvl="1" algn="just" eaLnBrk="1" hangingPunct="1"/>
            <a:endParaRPr lang="en-AU" altLang="en-US" sz="1600"/>
          </a:p>
          <a:p>
            <a:pPr lvl="1" algn="just" eaLnBrk="1" hangingPunct="1"/>
            <a:r>
              <a:rPr lang="en-AU" altLang="en-US" sz="1600"/>
              <a:t>It is unsafe to modify the application buffer (your variable space) until you know for a fact the requested non-blocking operation was actually performed by the library. There are "wait" routines used to do this. </a:t>
            </a:r>
          </a:p>
          <a:p>
            <a:pPr lvl="1" algn="just" eaLnBrk="1" hangingPunct="1"/>
            <a:endParaRPr lang="en-AU" altLang="en-US" sz="1600"/>
          </a:p>
          <a:p>
            <a:pPr lvl="1" algn="just" eaLnBrk="1" hangingPunct="1"/>
            <a:r>
              <a:rPr lang="en-AU" altLang="en-US" sz="1600"/>
              <a:t>Non-blocking communications are primarily used to overlap computation with communication and exploit possible performance gains</a:t>
            </a:r>
          </a:p>
          <a:p>
            <a:pPr algn="just" eaLnBrk="1" hangingPunct="1"/>
            <a:endParaRPr lang="en-AU" altLang="en-US" sz="1800"/>
          </a:p>
        </p:txBody>
      </p:sp>
      <p:sp>
        <p:nvSpPr>
          <p:cNvPr id="37891" name="Slide Number Placeholder 5">
            <a:extLst>
              <a:ext uri="{FF2B5EF4-FFF2-40B4-BE49-F238E27FC236}">
                <a16:creationId xmlns:a16="http://schemas.microsoft.com/office/drawing/2014/main" id="{CD2E1F98-99F8-45A1-AB9C-F50B343AD74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8D6ED6-2692-4E18-A610-F5980B49EBF7}" type="slidenum">
              <a:rPr lang="en-US" altLang="en-US" sz="1200">
                <a:solidFill>
                  <a:srgbClr val="898989"/>
                </a:solidFill>
                <a:latin typeface="Calibri" panose="020F0502020204030204" pitchFamily="34" charset="0"/>
              </a:rPr>
              <a:pPr eaLnBrk="1" hangingPunct="1"/>
              <a:t>21</a:t>
            </a:fld>
            <a:endParaRPr lang="en-US" altLang="en-US" sz="1200">
              <a:solidFill>
                <a:srgbClr val="898989"/>
              </a:solidFill>
              <a:latin typeface="Calibri" panose="020F0502020204030204" pitchFamily="34" charset="0"/>
            </a:endParaRPr>
          </a:p>
        </p:txBody>
      </p:sp>
      <p:sp>
        <p:nvSpPr>
          <p:cNvPr id="37889" name="Date Placeholder 3">
            <a:extLst>
              <a:ext uri="{FF2B5EF4-FFF2-40B4-BE49-F238E27FC236}">
                <a16:creationId xmlns:a16="http://schemas.microsoft.com/office/drawing/2014/main" id="{F2A58A63-8C30-4817-A42E-BC073AC1213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6A33A5-E53E-4962-8513-A117E386246E}"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F5263D79-3F21-494F-AEBD-7CA8AEF4CBF6}"/>
              </a:ext>
            </a:extLst>
          </p:cNvPr>
          <p:cNvSpPr>
            <a:spLocks noGrp="1" noChangeArrowheads="1"/>
          </p:cNvSpPr>
          <p:nvPr>
            <p:ph type="title"/>
          </p:nvPr>
        </p:nvSpPr>
        <p:spPr/>
        <p:txBody>
          <a:bodyPr/>
          <a:lstStyle/>
          <a:p>
            <a:pPr eaLnBrk="1" hangingPunct="1"/>
            <a:r>
              <a:rPr lang="en-AU" altLang="en-US"/>
              <a:t>P2P general concepts</a:t>
            </a:r>
          </a:p>
        </p:txBody>
      </p:sp>
      <p:sp>
        <p:nvSpPr>
          <p:cNvPr id="38917" name="Rectangle 3">
            <a:extLst>
              <a:ext uri="{FF2B5EF4-FFF2-40B4-BE49-F238E27FC236}">
                <a16:creationId xmlns:a16="http://schemas.microsoft.com/office/drawing/2014/main" id="{C5EEFDEB-D8EE-43FA-BA9F-603B879237D8}"/>
              </a:ext>
            </a:extLst>
          </p:cNvPr>
          <p:cNvSpPr>
            <a:spLocks noGrp="1" noChangeArrowheads="1"/>
          </p:cNvSpPr>
          <p:nvPr>
            <p:ph type="body" sz="half" idx="1"/>
          </p:nvPr>
        </p:nvSpPr>
        <p:spPr>
          <a:xfrm>
            <a:off x="533400" y="1600200"/>
            <a:ext cx="5986463" cy="4525963"/>
          </a:xfrm>
        </p:spPr>
        <p:txBody>
          <a:bodyPr/>
          <a:lstStyle/>
          <a:p>
            <a:pPr algn="just" eaLnBrk="1" hangingPunct="1"/>
            <a:r>
              <a:rPr lang="en-AU" altLang="en-US" sz="1600" b="1"/>
              <a:t>Order and Fairness:</a:t>
            </a:r>
            <a:r>
              <a:rPr lang="en-AU" altLang="en-US" sz="1600"/>
              <a:t> </a:t>
            </a:r>
          </a:p>
          <a:p>
            <a:pPr algn="just" eaLnBrk="1" hangingPunct="1"/>
            <a:r>
              <a:rPr lang="en-AU" altLang="en-US" sz="1600"/>
              <a:t>Order: </a:t>
            </a:r>
          </a:p>
          <a:p>
            <a:pPr lvl="1" algn="just" eaLnBrk="1" hangingPunct="1"/>
            <a:r>
              <a:rPr lang="en-AU" altLang="en-US" sz="1400"/>
              <a:t>MPI guarantees that messages will not overtake each other. </a:t>
            </a:r>
          </a:p>
          <a:p>
            <a:pPr lvl="1" algn="just" eaLnBrk="1" hangingPunct="1"/>
            <a:r>
              <a:rPr lang="en-AU" altLang="en-US" sz="1400"/>
              <a:t>If a sender sends two messages (Message 1 and Message 2) in succession to the same destination, and both match the same receive, the receive operation will receive Message 1 before Message 2. </a:t>
            </a:r>
          </a:p>
          <a:p>
            <a:pPr lvl="1" algn="just" eaLnBrk="1" hangingPunct="1"/>
            <a:r>
              <a:rPr lang="en-AU" altLang="en-US" sz="1400"/>
              <a:t>If a receiver posts two receives (Receive 1 and Receive 2), in succession, and both are looking for the same message, Receive 1 will receive the message before Receive 2. </a:t>
            </a:r>
          </a:p>
          <a:p>
            <a:pPr lvl="1" algn="just" eaLnBrk="1" hangingPunct="1"/>
            <a:r>
              <a:rPr lang="en-AU" altLang="en-US" sz="1400"/>
              <a:t>Order rules do not apply if there are multiple threads participating in the communication operations. </a:t>
            </a:r>
          </a:p>
          <a:p>
            <a:pPr algn="just" eaLnBrk="1" hangingPunct="1"/>
            <a:r>
              <a:rPr lang="en-AU" altLang="en-US" sz="1600"/>
              <a:t>Fairness: </a:t>
            </a:r>
          </a:p>
          <a:p>
            <a:pPr lvl="1" algn="just" eaLnBrk="1" hangingPunct="1"/>
            <a:r>
              <a:rPr lang="en-AU" altLang="en-US" sz="1400"/>
              <a:t>MPI does not guarantee fairness - it's up to the programmer to prevent "operation starvation". </a:t>
            </a:r>
          </a:p>
          <a:p>
            <a:pPr lvl="1" algn="just" eaLnBrk="1" hangingPunct="1"/>
            <a:r>
              <a:rPr lang="en-AU" altLang="en-US" sz="1400"/>
              <a:t>Example: task 0 sends a message to task 2. However, task 1 sends a competing message that matches task 2's receive. Only one of the sends will complete. </a:t>
            </a:r>
          </a:p>
          <a:p>
            <a:pPr algn="just" eaLnBrk="1" hangingPunct="1"/>
            <a:endParaRPr lang="en-AU" altLang="en-US" sz="1600"/>
          </a:p>
        </p:txBody>
      </p:sp>
      <p:pic>
        <p:nvPicPr>
          <p:cNvPr id="38918" name="Picture 4" descr="fairness">
            <a:extLst>
              <a:ext uri="{FF2B5EF4-FFF2-40B4-BE49-F238E27FC236}">
                <a16:creationId xmlns:a16="http://schemas.microsoft.com/office/drawing/2014/main" id="{490BBAC8-BECD-4093-83AD-C09FCA569A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11938" y="2636838"/>
            <a:ext cx="2281237" cy="1665287"/>
          </a:xfrm>
          <a:noFill/>
        </p:spPr>
      </p:pic>
      <p:sp>
        <p:nvSpPr>
          <p:cNvPr id="38915" name="Slide Number Placeholder 6">
            <a:extLst>
              <a:ext uri="{FF2B5EF4-FFF2-40B4-BE49-F238E27FC236}">
                <a16:creationId xmlns:a16="http://schemas.microsoft.com/office/drawing/2014/main" id="{E01A505D-8B12-4ED0-85AB-7AEBEEF7B1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4FE9A9-63A5-4E11-BB8F-EBCB83067547}" type="slidenum">
              <a:rPr lang="en-US" altLang="en-US" sz="1200">
                <a:solidFill>
                  <a:srgbClr val="898989"/>
                </a:solidFill>
                <a:latin typeface="Calibri" panose="020F0502020204030204" pitchFamily="34" charset="0"/>
              </a:rPr>
              <a:pPr eaLnBrk="1" hangingPunct="1"/>
              <a:t>22</a:t>
            </a:fld>
            <a:endParaRPr lang="en-US" altLang="en-US" sz="1200">
              <a:solidFill>
                <a:srgbClr val="898989"/>
              </a:solidFill>
              <a:latin typeface="Calibri" panose="020F0502020204030204" pitchFamily="34" charset="0"/>
            </a:endParaRPr>
          </a:p>
        </p:txBody>
      </p:sp>
      <p:sp>
        <p:nvSpPr>
          <p:cNvPr id="38913" name="Date Placeholder 4">
            <a:extLst>
              <a:ext uri="{FF2B5EF4-FFF2-40B4-BE49-F238E27FC236}">
                <a16:creationId xmlns:a16="http://schemas.microsoft.com/office/drawing/2014/main" id="{00531546-EE12-4C71-B99C-45C45D02D1E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D5EC513-5720-4AB8-95F1-983C550A6F9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6A3900B0-08FA-4FB1-92DB-DF64D6D518C8}"/>
              </a:ext>
            </a:extLst>
          </p:cNvPr>
          <p:cNvSpPr>
            <a:spLocks noGrp="1" noChangeArrowheads="1"/>
          </p:cNvSpPr>
          <p:nvPr>
            <p:ph type="title"/>
          </p:nvPr>
        </p:nvSpPr>
        <p:spPr/>
        <p:txBody>
          <a:bodyPr/>
          <a:lstStyle/>
          <a:p>
            <a:pPr eaLnBrk="1" hangingPunct="1"/>
            <a:r>
              <a:rPr lang="en-AU" altLang="en-US" sz="1800"/>
              <a:t>Point to Point Communication Routines  and Arguments</a:t>
            </a:r>
          </a:p>
        </p:txBody>
      </p:sp>
      <p:sp>
        <p:nvSpPr>
          <p:cNvPr id="39941" name="Rectangle 3">
            <a:extLst>
              <a:ext uri="{FF2B5EF4-FFF2-40B4-BE49-F238E27FC236}">
                <a16:creationId xmlns:a16="http://schemas.microsoft.com/office/drawing/2014/main" id="{4328A987-3B6B-41C7-B4EE-6946731ADE60}"/>
              </a:ext>
            </a:extLst>
          </p:cNvPr>
          <p:cNvSpPr>
            <a:spLocks noGrp="1" noChangeArrowheads="1"/>
          </p:cNvSpPr>
          <p:nvPr>
            <p:ph type="body" sz="half" idx="1"/>
          </p:nvPr>
        </p:nvSpPr>
        <p:spPr>
          <a:xfrm>
            <a:off x="457200" y="1341438"/>
            <a:ext cx="7931150" cy="4784725"/>
          </a:xfrm>
        </p:spPr>
        <p:txBody>
          <a:bodyPr/>
          <a:lstStyle/>
          <a:p>
            <a:pPr algn="just" eaLnBrk="1" hangingPunct="1">
              <a:lnSpc>
                <a:spcPct val="80000"/>
              </a:lnSpc>
            </a:pPr>
            <a:r>
              <a:rPr lang="en-AU" altLang="en-US" sz="1400"/>
              <a:t>MPI Message Passing Routine Arguments </a:t>
            </a:r>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endParaRPr lang="en-AU" altLang="en-US" sz="1400"/>
          </a:p>
          <a:p>
            <a:pPr algn="just" eaLnBrk="1" hangingPunct="1">
              <a:lnSpc>
                <a:spcPct val="80000"/>
              </a:lnSpc>
            </a:pPr>
            <a:r>
              <a:rPr lang="en-AU" altLang="en-US" sz="1400" b="1"/>
              <a:t>Buffer</a:t>
            </a:r>
            <a:r>
              <a:rPr lang="en-AU" altLang="en-US" sz="1400"/>
              <a:t> </a:t>
            </a:r>
          </a:p>
          <a:p>
            <a:pPr algn="just" eaLnBrk="1" hangingPunct="1">
              <a:lnSpc>
                <a:spcPct val="80000"/>
              </a:lnSpc>
            </a:pPr>
            <a:endParaRPr lang="en-AU" altLang="en-US" sz="1400"/>
          </a:p>
          <a:p>
            <a:pPr lvl="1" algn="just" eaLnBrk="1" hangingPunct="1">
              <a:lnSpc>
                <a:spcPct val="80000"/>
              </a:lnSpc>
            </a:pPr>
            <a:r>
              <a:rPr lang="en-AU" altLang="en-US" sz="1400"/>
              <a:t>Program (application) address space that references the data that is to be sent or received. In most cases, this is simply the variable name that is be sent/received. For C programs, this argument is passed by reference and usually must be prepended with an ampersand: </a:t>
            </a:r>
            <a:r>
              <a:rPr lang="en-AU" altLang="en-US" sz="1400" b="1"/>
              <a:t>&amp;var1 </a:t>
            </a:r>
            <a:endParaRPr lang="en-AU" altLang="en-US" sz="1400"/>
          </a:p>
          <a:p>
            <a:pPr lvl="1" algn="just" eaLnBrk="1" hangingPunct="1">
              <a:lnSpc>
                <a:spcPct val="80000"/>
              </a:lnSpc>
            </a:pPr>
            <a:endParaRPr lang="en-AU" altLang="en-US" sz="1400"/>
          </a:p>
          <a:p>
            <a:pPr algn="just" eaLnBrk="1" hangingPunct="1">
              <a:lnSpc>
                <a:spcPct val="80000"/>
              </a:lnSpc>
            </a:pPr>
            <a:r>
              <a:rPr lang="en-AU" altLang="en-US" sz="1400" b="1"/>
              <a:t>Data Count</a:t>
            </a:r>
            <a:r>
              <a:rPr lang="en-AU" altLang="en-US" sz="1400"/>
              <a:t> </a:t>
            </a:r>
          </a:p>
          <a:p>
            <a:pPr algn="just" eaLnBrk="1" hangingPunct="1">
              <a:lnSpc>
                <a:spcPct val="80000"/>
              </a:lnSpc>
            </a:pPr>
            <a:endParaRPr lang="en-AU" altLang="en-US" sz="1400"/>
          </a:p>
          <a:p>
            <a:pPr lvl="1" algn="just" eaLnBrk="1" hangingPunct="1">
              <a:lnSpc>
                <a:spcPct val="80000"/>
              </a:lnSpc>
            </a:pPr>
            <a:r>
              <a:rPr lang="en-AU" altLang="en-US" sz="1400"/>
              <a:t>Indicates the number of data elements of a particular type to be sent. </a:t>
            </a:r>
          </a:p>
          <a:p>
            <a:pPr lvl="1" algn="just" eaLnBrk="1" hangingPunct="1">
              <a:lnSpc>
                <a:spcPct val="80000"/>
              </a:lnSpc>
            </a:pPr>
            <a:endParaRPr lang="en-AU" altLang="en-US" sz="1400"/>
          </a:p>
          <a:p>
            <a:pPr algn="just" eaLnBrk="1" hangingPunct="1">
              <a:lnSpc>
                <a:spcPct val="80000"/>
              </a:lnSpc>
            </a:pPr>
            <a:r>
              <a:rPr lang="en-AU" altLang="en-US" sz="1400" b="1"/>
              <a:t>Data Type</a:t>
            </a:r>
            <a:r>
              <a:rPr lang="en-AU" altLang="en-US" sz="1400"/>
              <a:t> </a:t>
            </a:r>
          </a:p>
          <a:p>
            <a:pPr lvl="1" algn="just" eaLnBrk="1" hangingPunct="1">
              <a:lnSpc>
                <a:spcPct val="80000"/>
              </a:lnSpc>
            </a:pPr>
            <a:r>
              <a:rPr lang="en-AU" altLang="en-US" sz="1400"/>
              <a:t>For reasons of portability, MPI predefines its elementary data types. The table in next slide lists those required by the standard. </a:t>
            </a:r>
          </a:p>
          <a:p>
            <a:pPr algn="just" eaLnBrk="1" hangingPunct="1">
              <a:lnSpc>
                <a:spcPct val="80000"/>
              </a:lnSpc>
            </a:pPr>
            <a:endParaRPr lang="en-AU" altLang="en-US" sz="1400"/>
          </a:p>
        </p:txBody>
      </p:sp>
      <p:graphicFrame>
        <p:nvGraphicFramePr>
          <p:cNvPr id="300036" name="Group 4">
            <a:extLst>
              <a:ext uri="{FF2B5EF4-FFF2-40B4-BE49-F238E27FC236}">
                <a16:creationId xmlns:a16="http://schemas.microsoft.com/office/drawing/2014/main" id="{487F6C75-7F1A-421C-82FA-CE02004F54E7}"/>
              </a:ext>
            </a:extLst>
          </p:cNvPr>
          <p:cNvGraphicFramePr>
            <a:graphicFrameLocks noGrp="1"/>
          </p:cNvGraphicFramePr>
          <p:nvPr>
            <p:ph sz="half" idx="2"/>
          </p:nvPr>
        </p:nvGraphicFramePr>
        <p:xfrm>
          <a:off x="1695450" y="1773238"/>
          <a:ext cx="6192838" cy="1158876"/>
        </p:xfrm>
        <a:graphic>
          <a:graphicData uri="http://schemas.openxmlformats.org/drawingml/2006/table">
            <a:tbl>
              <a:tblPr/>
              <a:tblGrid>
                <a:gridCol w="1774825">
                  <a:extLst>
                    <a:ext uri="{9D8B030D-6E8A-4147-A177-3AD203B41FA5}">
                      <a16:colId xmlns:a16="http://schemas.microsoft.com/office/drawing/2014/main" val="20000"/>
                    </a:ext>
                  </a:extLst>
                </a:gridCol>
                <a:gridCol w="4418013">
                  <a:extLst>
                    <a:ext uri="{9D8B030D-6E8A-4147-A177-3AD203B41FA5}">
                      <a16:colId xmlns:a16="http://schemas.microsoft.com/office/drawing/2014/main" val="20001"/>
                    </a:ext>
                  </a:extLst>
                </a:gridCol>
              </a:tblGrid>
              <a:tr h="2897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Blocking sends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rgbClr val="DDDDDD"/>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MPI_Send(buffer, count, type, dest, tag, comm)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10000"/>
                  </a:ext>
                </a:extLst>
              </a:tr>
              <a:tr h="2897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Non-blocking sends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MPI_Isend(buffer, count, type, dest, tag, comm, request)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2897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Blocking receive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rgbClr val="DDDDDD"/>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MPI_Recv(buffer, count, type, source, tag, comm, status)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10002"/>
                  </a:ext>
                </a:extLst>
              </a:tr>
              <a:tr h="2897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Non-blocking receive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a:ln>
                            <a:noFill/>
                          </a:ln>
                          <a:solidFill>
                            <a:schemeClr val="tx1"/>
                          </a:solidFill>
                          <a:effectLst/>
                          <a:latin typeface="Times New Roman" charset="0"/>
                          <a:ea typeface="ＭＳ Ｐゴシック" charset="0"/>
                          <a:cs typeface="ＭＳ Ｐゴシック" charset="0"/>
                        </a:rPr>
                        <a:t>MPI_Irecv(buffer, count, type, source, tag, comm, request) </a:t>
                      </a:r>
                      <a:endParaRPr kumimoji="0" lang="en-AU" sz="1300" b="0"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45" marB="45745"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9939" name="Slide Number Placeholder 6">
            <a:extLst>
              <a:ext uri="{FF2B5EF4-FFF2-40B4-BE49-F238E27FC236}">
                <a16:creationId xmlns:a16="http://schemas.microsoft.com/office/drawing/2014/main" id="{41BE836C-E4B3-4043-8212-155C3CCA675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2D443FB-411B-4DEC-A7DE-B3D1B7160932}" type="slidenum">
              <a:rPr lang="en-US" altLang="en-US" sz="1200">
                <a:solidFill>
                  <a:srgbClr val="898989"/>
                </a:solidFill>
                <a:latin typeface="Calibri" panose="020F0502020204030204" pitchFamily="34" charset="0"/>
              </a:rPr>
              <a:pPr eaLnBrk="1" hangingPunct="1"/>
              <a:t>23</a:t>
            </a:fld>
            <a:endParaRPr lang="en-US" altLang="en-US" sz="1200">
              <a:solidFill>
                <a:srgbClr val="898989"/>
              </a:solidFill>
              <a:latin typeface="Calibri" panose="020F0502020204030204" pitchFamily="34" charset="0"/>
            </a:endParaRPr>
          </a:p>
        </p:txBody>
      </p:sp>
      <p:sp>
        <p:nvSpPr>
          <p:cNvPr id="39937" name="Date Placeholder 4">
            <a:extLst>
              <a:ext uri="{FF2B5EF4-FFF2-40B4-BE49-F238E27FC236}">
                <a16:creationId xmlns:a16="http://schemas.microsoft.com/office/drawing/2014/main" id="{D482C14B-450C-4FF5-B9B8-AD61FE164A4A}"/>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3AA47AC-7E6C-4E00-A085-D5B1281D135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
        <p:nvSpPr>
          <p:cNvPr id="39951" name="Rectangle 17">
            <a:extLst>
              <a:ext uri="{FF2B5EF4-FFF2-40B4-BE49-F238E27FC236}">
                <a16:creationId xmlns:a16="http://schemas.microsoft.com/office/drawing/2014/main" id="{E1861659-A5A6-4FB2-9F85-0F876B675CDC}"/>
              </a:ext>
            </a:extLst>
          </p:cNvPr>
          <p:cNvSpPr>
            <a:spLocks noChangeArrowheads="1"/>
          </p:cNvSpPr>
          <p:nvPr/>
        </p:nvSpPr>
        <p:spPr bwMode="auto">
          <a:xfrm>
            <a:off x="1619250" y="1778000"/>
            <a:ext cx="6199188" cy="116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6B35DC4A-A735-48E9-9E92-9BD77E958406}"/>
              </a:ext>
            </a:extLst>
          </p:cNvPr>
          <p:cNvSpPr>
            <a:spLocks noGrp="1" noChangeArrowheads="1"/>
          </p:cNvSpPr>
          <p:nvPr>
            <p:ph type="title"/>
          </p:nvPr>
        </p:nvSpPr>
        <p:spPr/>
        <p:txBody>
          <a:bodyPr/>
          <a:lstStyle/>
          <a:p>
            <a:pPr eaLnBrk="1" hangingPunct="1"/>
            <a:r>
              <a:rPr lang="en-AU" altLang="en-US"/>
              <a:t>Data Types</a:t>
            </a:r>
          </a:p>
        </p:txBody>
      </p:sp>
      <p:graphicFrame>
        <p:nvGraphicFramePr>
          <p:cNvPr id="301059" name="Group 3">
            <a:extLst>
              <a:ext uri="{FF2B5EF4-FFF2-40B4-BE49-F238E27FC236}">
                <a16:creationId xmlns:a16="http://schemas.microsoft.com/office/drawing/2014/main" id="{CDBAB808-C1E7-4153-97B2-82368C94007C}"/>
              </a:ext>
            </a:extLst>
          </p:cNvPr>
          <p:cNvGraphicFramePr>
            <a:graphicFrameLocks noGrp="1"/>
          </p:cNvGraphicFramePr>
          <p:nvPr>
            <p:ph type="tbl" idx="1"/>
          </p:nvPr>
        </p:nvGraphicFramePr>
        <p:xfrm>
          <a:off x="2055813" y="2133600"/>
          <a:ext cx="5194300" cy="4297472"/>
        </p:xfrm>
        <a:graphic>
          <a:graphicData uri="http://schemas.openxmlformats.org/drawingml/2006/table">
            <a:tbl>
              <a:tblPr/>
              <a:tblGrid>
                <a:gridCol w="1809750">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tblGrid>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MPI_CHAR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signed char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MPI_SHORT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signed short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MPI_INT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signed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MPI_LONG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signed long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MPI_UNSIGNED_CHAR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unsigned char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MPI_UNSIGNED_SHORT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unsigned short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MPI_UNSIGNED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unsigned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MPI_UNSIGNED_LONG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unsigned long int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MPI_FLOAT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float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MPI_DOUBLE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double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MPI_LONG_DOUBLE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long double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MPI_BYTE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8 binary digits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1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Unicode MS" charset="0"/>
                          <a:ea typeface="ＭＳ Ｐゴシック" charset="0"/>
                          <a:cs typeface="ＭＳ Ｐゴシック" charset="0"/>
                        </a:rPr>
                        <a:t>MPI_PACKED </a:t>
                      </a:r>
                      <a:endParaRPr kumimoji="0" lang="en-AU" sz="12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200" b="0" i="0" u="none" strike="noStrike" cap="none" normalizeH="0" baseline="0">
                          <a:ln>
                            <a:noFill/>
                          </a:ln>
                          <a:solidFill>
                            <a:schemeClr val="tx1"/>
                          </a:solidFill>
                          <a:effectLst/>
                          <a:latin typeface="Arial" charset="0"/>
                          <a:ea typeface="ＭＳ Ｐゴシック" charset="0"/>
                          <a:cs typeface="ＭＳ Ｐゴシック" charset="0"/>
                        </a:rPr>
                        <a:t>data packed or unpacked with MPI_Pack()/ MPI_Unpack </a:t>
                      </a:r>
                    </a:p>
                  </a:txBody>
                  <a:tcPr marT="45712" marB="457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40961" name="Date Placeholder 3">
            <a:extLst>
              <a:ext uri="{FF2B5EF4-FFF2-40B4-BE49-F238E27FC236}">
                <a16:creationId xmlns:a16="http://schemas.microsoft.com/office/drawing/2014/main" id="{E22E7817-2A8A-4B8A-9119-26E81FC99C4A}"/>
              </a:ext>
            </a:extLst>
          </p:cNvPr>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62AD206-9EC3-47BB-87C8-046660D6DB0D}"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
        <p:nvSpPr>
          <p:cNvPr id="40963" name="Slide Number Placeholder 5">
            <a:extLst>
              <a:ext uri="{FF2B5EF4-FFF2-40B4-BE49-F238E27FC236}">
                <a16:creationId xmlns:a16="http://schemas.microsoft.com/office/drawing/2014/main" id="{2AB2443D-BF3D-41B7-BB47-ADB77EE21B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697E19A-8EBF-42C3-96CD-3EF44530A0AE}" type="slidenum">
              <a:rPr lang="en-US" altLang="en-US" sz="1200">
                <a:solidFill>
                  <a:srgbClr val="898989"/>
                </a:solidFill>
                <a:latin typeface="Calibri" panose="020F0502020204030204" pitchFamily="34" charset="0"/>
              </a:rPr>
              <a:pPr eaLnBrk="1" hangingPunct="1"/>
              <a:t>24</a:t>
            </a:fld>
            <a:endParaRPr lang="en-US" altLang="en-US" sz="1200">
              <a:solidFill>
                <a:srgbClr val="898989"/>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a:extLst>
              <a:ext uri="{FF2B5EF4-FFF2-40B4-BE49-F238E27FC236}">
                <a16:creationId xmlns:a16="http://schemas.microsoft.com/office/drawing/2014/main" id="{AA047AB1-C04A-4B4D-B77C-8A5D0C7D64CE}"/>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MPI Message Passing Routine Arguments</a:t>
            </a:r>
          </a:p>
        </p:txBody>
      </p:sp>
      <p:sp>
        <p:nvSpPr>
          <p:cNvPr id="41989" name="Rectangle 3">
            <a:extLst>
              <a:ext uri="{FF2B5EF4-FFF2-40B4-BE49-F238E27FC236}">
                <a16:creationId xmlns:a16="http://schemas.microsoft.com/office/drawing/2014/main" id="{8059B90C-781B-42BE-8132-BBC217B72F7A}"/>
              </a:ext>
            </a:extLst>
          </p:cNvPr>
          <p:cNvSpPr>
            <a:spLocks noGrp="1" noChangeArrowheads="1"/>
          </p:cNvSpPr>
          <p:nvPr>
            <p:ph idx="1"/>
          </p:nvPr>
        </p:nvSpPr>
        <p:spPr/>
        <p:txBody>
          <a:bodyPr/>
          <a:lstStyle/>
          <a:p>
            <a:pPr algn="just" eaLnBrk="1" hangingPunct="1">
              <a:lnSpc>
                <a:spcPct val="90000"/>
              </a:lnSpc>
            </a:pPr>
            <a:r>
              <a:rPr lang="en-AU" altLang="en-US" sz="1600" b="1"/>
              <a:t>Destination</a:t>
            </a:r>
            <a:r>
              <a:rPr lang="en-AU" altLang="en-US" sz="1600"/>
              <a:t> </a:t>
            </a:r>
          </a:p>
          <a:p>
            <a:pPr algn="just" eaLnBrk="1" hangingPunct="1">
              <a:lnSpc>
                <a:spcPct val="90000"/>
              </a:lnSpc>
            </a:pPr>
            <a:endParaRPr lang="en-AU" altLang="en-US" sz="1600"/>
          </a:p>
          <a:p>
            <a:pPr lvl="1" algn="just" eaLnBrk="1" hangingPunct="1">
              <a:lnSpc>
                <a:spcPct val="90000"/>
              </a:lnSpc>
            </a:pPr>
            <a:r>
              <a:rPr lang="en-AU" altLang="en-US" sz="1400"/>
              <a:t>An argument to send routines that indicates the process where a message should be delivered. </a:t>
            </a:r>
            <a:r>
              <a:rPr lang="en-AU" altLang="en-US" sz="1400">
                <a:solidFill>
                  <a:srgbClr val="FF3300"/>
                </a:solidFill>
              </a:rPr>
              <a:t>Specified as the rank of the receiving process</a:t>
            </a:r>
            <a:r>
              <a:rPr lang="en-AU" altLang="en-US" sz="1400"/>
              <a:t>. </a:t>
            </a:r>
          </a:p>
          <a:p>
            <a:pPr lvl="1" algn="just" eaLnBrk="1" hangingPunct="1">
              <a:lnSpc>
                <a:spcPct val="90000"/>
              </a:lnSpc>
            </a:pPr>
            <a:endParaRPr lang="en-AU" altLang="en-US" sz="1400"/>
          </a:p>
          <a:p>
            <a:pPr algn="just" eaLnBrk="1" hangingPunct="1">
              <a:lnSpc>
                <a:spcPct val="90000"/>
              </a:lnSpc>
            </a:pPr>
            <a:r>
              <a:rPr lang="en-AU" altLang="en-US" sz="1600" b="1"/>
              <a:t>Source</a:t>
            </a:r>
            <a:r>
              <a:rPr lang="en-AU" altLang="en-US" sz="1600"/>
              <a:t> </a:t>
            </a:r>
          </a:p>
          <a:p>
            <a:pPr algn="just" eaLnBrk="1" hangingPunct="1">
              <a:lnSpc>
                <a:spcPct val="90000"/>
              </a:lnSpc>
            </a:pPr>
            <a:endParaRPr lang="en-AU" altLang="en-US" sz="1600"/>
          </a:p>
          <a:p>
            <a:pPr lvl="1" algn="just" eaLnBrk="1" hangingPunct="1">
              <a:lnSpc>
                <a:spcPct val="90000"/>
              </a:lnSpc>
            </a:pPr>
            <a:r>
              <a:rPr lang="en-AU" altLang="en-US" sz="1400"/>
              <a:t>An argument to receive routines that indicates the originating process of the message. </a:t>
            </a:r>
            <a:r>
              <a:rPr lang="en-AU" altLang="en-US" sz="1400">
                <a:solidFill>
                  <a:srgbClr val="FF3300"/>
                </a:solidFill>
              </a:rPr>
              <a:t>Specified as the rank of the sending process</a:t>
            </a:r>
            <a:r>
              <a:rPr lang="en-AU" altLang="en-US" sz="1400"/>
              <a:t>. This may be set to the wild card MPI_ANY_SOURCE to receive a message from any task. </a:t>
            </a:r>
          </a:p>
          <a:p>
            <a:pPr lvl="1" algn="just" eaLnBrk="1" hangingPunct="1">
              <a:lnSpc>
                <a:spcPct val="90000"/>
              </a:lnSpc>
            </a:pPr>
            <a:endParaRPr lang="en-AU" altLang="en-US" sz="1400"/>
          </a:p>
          <a:p>
            <a:pPr algn="just" eaLnBrk="1" hangingPunct="1">
              <a:lnSpc>
                <a:spcPct val="90000"/>
              </a:lnSpc>
            </a:pPr>
            <a:r>
              <a:rPr lang="en-AU" altLang="en-US" sz="1600" b="1"/>
              <a:t>Tag</a:t>
            </a:r>
            <a:r>
              <a:rPr lang="en-AU" altLang="en-US" sz="1600"/>
              <a:t> </a:t>
            </a:r>
          </a:p>
          <a:p>
            <a:pPr algn="just" eaLnBrk="1" hangingPunct="1">
              <a:lnSpc>
                <a:spcPct val="90000"/>
              </a:lnSpc>
            </a:pPr>
            <a:endParaRPr lang="en-AU" altLang="en-US" sz="1600"/>
          </a:p>
          <a:p>
            <a:pPr lvl="1" algn="just" eaLnBrk="1" hangingPunct="1">
              <a:lnSpc>
                <a:spcPct val="90000"/>
              </a:lnSpc>
            </a:pPr>
            <a:r>
              <a:rPr lang="en-AU" altLang="en-US" sz="1400"/>
              <a:t>Arbitrary non-negative integer assigned by the programmer to uniquely identify a message. Send and receive operations should match message tags. For a receive operation, the wild card MPI_ANY_TAG can be used to receive any message regardless of its tag. </a:t>
            </a:r>
          </a:p>
          <a:p>
            <a:pPr lvl="1" algn="just" eaLnBrk="1" hangingPunct="1">
              <a:lnSpc>
                <a:spcPct val="90000"/>
              </a:lnSpc>
            </a:pPr>
            <a:endParaRPr lang="en-AU" altLang="en-US" sz="1400"/>
          </a:p>
          <a:p>
            <a:pPr lvl="1" algn="just" eaLnBrk="1" hangingPunct="1">
              <a:lnSpc>
                <a:spcPct val="90000"/>
              </a:lnSpc>
            </a:pPr>
            <a:r>
              <a:rPr lang="en-AU" altLang="en-US" sz="1400"/>
              <a:t>The MPI standard guarantees that integers 0-32767 can be used as tags, but most implementations allow a much larger range than this. </a:t>
            </a:r>
          </a:p>
          <a:p>
            <a:pPr lvl="1" algn="just" eaLnBrk="1" hangingPunct="1">
              <a:lnSpc>
                <a:spcPct val="90000"/>
              </a:lnSpc>
            </a:pPr>
            <a:endParaRPr lang="en-AU" altLang="en-US" sz="1400"/>
          </a:p>
        </p:txBody>
      </p:sp>
      <p:sp>
        <p:nvSpPr>
          <p:cNvPr id="41987" name="Slide Number Placeholder 5">
            <a:extLst>
              <a:ext uri="{FF2B5EF4-FFF2-40B4-BE49-F238E27FC236}">
                <a16:creationId xmlns:a16="http://schemas.microsoft.com/office/drawing/2014/main" id="{3796744E-7373-4711-9C7A-772CE561332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A2057DD-F4F9-4A55-B4E4-4C1CFE37565F}" type="slidenum">
              <a:rPr lang="en-US" altLang="en-US" sz="1200">
                <a:solidFill>
                  <a:srgbClr val="898989"/>
                </a:solidFill>
                <a:latin typeface="Calibri" panose="020F0502020204030204" pitchFamily="34" charset="0"/>
              </a:rPr>
              <a:pPr eaLnBrk="1" hangingPunct="1"/>
              <a:t>25</a:t>
            </a:fld>
            <a:endParaRPr lang="en-US" altLang="en-US" sz="1200">
              <a:solidFill>
                <a:srgbClr val="898989"/>
              </a:solidFill>
              <a:latin typeface="Calibri" panose="020F0502020204030204" pitchFamily="34" charset="0"/>
            </a:endParaRPr>
          </a:p>
        </p:txBody>
      </p:sp>
      <p:sp>
        <p:nvSpPr>
          <p:cNvPr id="41985" name="Date Placeholder 3">
            <a:extLst>
              <a:ext uri="{FF2B5EF4-FFF2-40B4-BE49-F238E27FC236}">
                <a16:creationId xmlns:a16="http://schemas.microsoft.com/office/drawing/2014/main" id="{6719B25A-0C9A-4739-9291-0AA079C7163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9BB794A-EA8D-4CBB-B0B3-F817CAD40E6F}"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464EE843-FE56-438A-8A59-906D95BE33E8}"/>
              </a:ext>
            </a:extLst>
          </p:cNvPr>
          <p:cNvSpPr>
            <a:spLocks noGrp="1" noChangeArrowheads="1"/>
          </p:cNvSpPr>
          <p:nvPr>
            <p:ph type="title"/>
          </p:nvPr>
        </p:nvSpPr>
        <p:spPr/>
        <p:txBody>
          <a:bodyPr/>
          <a:lstStyle/>
          <a:p>
            <a:pPr eaLnBrk="1" hangingPunct="1"/>
            <a:r>
              <a:rPr lang="en-AU" altLang="en-US" dirty="0"/>
              <a:t>MPI Message Passing Routine Arguments</a:t>
            </a:r>
          </a:p>
        </p:txBody>
      </p:sp>
      <p:sp>
        <p:nvSpPr>
          <p:cNvPr id="43013" name="Rectangle 3">
            <a:extLst>
              <a:ext uri="{FF2B5EF4-FFF2-40B4-BE49-F238E27FC236}">
                <a16:creationId xmlns:a16="http://schemas.microsoft.com/office/drawing/2014/main" id="{CE3A29CF-EE2A-411D-BE6B-59B03BA57240}"/>
              </a:ext>
            </a:extLst>
          </p:cNvPr>
          <p:cNvSpPr>
            <a:spLocks noGrp="1" noChangeArrowheads="1"/>
          </p:cNvSpPr>
          <p:nvPr>
            <p:ph idx="1"/>
          </p:nvPr>
        </p:nvSpPr>
        <p:spPr/>
        <p:txBody>
          <a:bodyPr/>
          <a:lstStyle/>
          <a:p>
            <a:pPr algn="just" eaLnBrk="1" hangingPunct="1">
              <a:lnSpc>
                <a:spcPct val="90000"/>
              </a:lnSpc>
            </a:pPr>
            <a:r>
              <a:rPr lang="en-AU" altLang="en-US" sz="1500" b="1"/>
              <a:t>Communicator</a:t>
            </a:r>
            <a:r>
              <a:rPr lang="en-AU" altLang="en-US" sz="1500"/>
              <a:t> </a:t>
            </a:r>
          </a:p>
          <a:p>
            <a:pPr algn="just" eaLnBrk="1" hangingPunct="1">
              <a:lnSpc>
                <a:spcPct val="90000"/>
              </a:lnSpc>
            </a:pPr>
            <a:endParaRPr lang="en-AU" altLang="en-US" sz="1500"/>
          </a:p>
          <a:p>
            <a:pPr lvl="1" algn="just" eaLnBrk="1" hangingPunct="1">
              <a:lnSpc>
                <a:spcPct val="90000"/>
              </a:lnSpc>
            </a:pPr>
            <a:r>
              <a:rPr lang="en-AU" altLang="en-US" sz="1300"/>
              <a:t>Indicates the communication context, or set of processes for which the source or destination fields are valid. Unless the programmer is explicitly creating new communicators, the predefined communicator MPI_COMM_WORLD is usually used. </a:t>
            </a:r>
          </a:p>
          <a:p>
            <a:pPr lvl="1" algn="just" eaLnBrk="1" hangingPunct="1">
              <a:lnSpc>
                <a:spcPct val="90000"/>
              </a:lnSpc>
            </a:pPr>
            <a:endParaRPr lang="en-AU" altLang="en-US" sz="1300"/>
          </a:p>
          <a:p>
            <a:pPr algn="just" eaLnBrk="1" hangingPunct="1">
              <a:lnSpc>
                <a:spcPct val="90000"/>
              </a:lnSpc>
            </a:pPr>
            <a:r>
              <a:rPr lang="en-AU" altLang="en-US" sz="1500" b="1"/>
              <a:t>Status</a:t>
            </a:r>
            <a:r>
              <a:rPr lang="en-AU" altLang="en-US" sz="1500"/>
              <a:t> </a:t>
            </a:r>
          </a:p>
          <a:p>
            <a:pPr algn="just" eaLnBrk="1" hangingPunct="1">
              <a:lnSpc>
                <a:spcPct val="90000"/>
              </a:lnSpc>
            </a:pPr>
            <a:endParaRPr lang="en-AU" altLang="en-US" sz="1500"/>
          </a:p>
          <a:p>
            <a:pPr lvl="1" algn="just" eaLnBrk="1" hangingPunct="1">
              <a:lnSpc>
                <a:spcPct val="90000"/>
              </a:lnSpc>
            </a:pPr>
            <a:r>
              <a:rPr lang="en-AU" altLang="en-US" sz="1300"/>
              <a:t>For a receive operation, indicates the source of the message and the tag of the message. In C, this argument is a pointer to a predefined structure MPI_Status (ex. stat.MPI_SOURCE stat.MPI_TAG). Additionally, the actual number of bytes received are obtainable from Status via the MPI_Get_count routine. </a:t>
            </a:r>
          </a:p>
          <a:p>
            <a:pPr lvl="1" algn="just" eaLnBrk="1" hangingPunct="1">
              <a:lnSpc>
                <a:spcPct val="90000"/>
              </a:lnSpc>
            </a:pPr>
            <a:endParaRPr lang="en-AU" altLang="en-US" sz="1300"/>
          </a:p>
          <a:p>
            <a:pPr algn="just" eaLnBrk="1" hangingPunct="1">
              <a:lnSpc>
                <a:spcPct val="90000"/>
              </a:lnSpc>
            </a:pPr>
            <a:r>
              <a:rPr lang="en-AU" altLang="en-US" sz="1500" b="1"/>
              <a:t>Request</a:t>
            </a:r>
            <a:r>
              <a:rPr lang="en-AU" altLang="en-US" sz="1500"/>
              <a:t> </a:t>
            </a:r>
          </a:p>
          <a:p>
            <a:pPr algn="just" eaLnBrk="1" hangingPunct="1">
              <a:lnSpc>
                <a:spcPct val="90000"/>
              </a:lnSpc>
            </a:pPr>
            <a:endParaRPr lang="en-AU" altLang="en-US" sz="1500"/>
          </a:p>
          <a:p>
            <a:pPr lvl="1" algn="just" eaLnBrk="1" hangingPunct="1">
              <a:lnSpc>
                <a:spcPct val="90000"/>
              </a:lnSpc>
            </a:pPr>
            <a:r>
              <a:rPr lang="en-AU" altLang="en-US" sz="1300"/>
              <a:t>Used by non-blocking send and receive operations. Since non-blocking operations may return before the requested system buffer space is obtained, the system issues a unique "request number". The programmer uses this system assigned "handle" later (in a WAIT type routine) to determine completion of the non-blocking operation. In C, this argument is a pointer to a predefined structure MPI_Request.</a:t>
            </a:r>
          </a:p>
          <a:p>
            <a:pPr algn="just" eaLnBrk="1" hangingPunct="1">
              <a:lnSpc>
                <a:spcPct val="90000"/>
              </a:lnSpc>
              <a:buFontTx/>
              <a:buNone/>
            </a:pPr>
            <a:br>
              <a:rPr lang="en-AU" altLang="en-US" sz="1500"/>
            </a:br>
            <a:endParaRPr lang="en-AU" altLang="en-US" sz="1500"/>
          </a:p>
          <a:p>
            <a:pPr algn="just" eaLnBrk="1" hangingPunct="1">
              <a:lnSpc>
                <a:spcPct val="90000"/>
              </a:lnSpc>
            </a:pPr>
            <a:endParaRPr lang="en-AU" altLang="en-US" sz="1500"/>
          </a:p>
        </p:txBody>
      </p:sp>
      <p:sp>
        <p:nvSpPr>
          <p:cNvPr id="43011" name="Slide Number Placeholder 5">
            <a:extLst>
              <a:ext uri="{FF2B5EF4-FFF2-40B4-BE49-F238E27FC236}">
                <a16:creationId xmlns:a16="http://schemas.microsoft.com/office/drawing/2014/main" id="{B5846073-7495-451D-B4FA-E1DC0AB3573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17997A0-8BC9-47E9-A79E-41DC48B57523}" type="slidenum">
              <a:rPr lang="en-US" altLang="en-US" sz="1200">
                <a:solidFill>
                  <a:srgbClr val="898989"/>
                </a:solidFill>
                <a:latin typeface="Calibri" panose="020F0502020204030204" pitchFamily="34" charset="0"/>
              </a:rPr>
              <a:pPr eaLnBrk="1" hangingPunct="1"/>
              <a:t>26</a:t>
            </a:fld>
            <a:endParaRPr lang="en-US" altLang="en-US" sz="1200">
              <a:solidFill>
                <a:srgbClr val="898989"/>
              </a:solidFill>
              <a:latin typeface="Calibri" panose="020F0502020204030204" pitchFamily="34" charset="0"/>
            </a:endParaRPr>
          </a:p>
        </p:txBody>
      </p:sp>
      <p:sp>
        <p:nvSpPr>
          <p:cNvPr id="43009" name="Date Placeholder 3">
            <a:extLst>
              <a:ext uri="{FF2B5EF4-FFF2-40B4-BE49-F238E27FC236}">
                <a16:creationId xmlns:a16="http://schemas.microsoft.com/office/drawing/2014/main" id="{9E0049B7-8600-4A2F-B152-929BA61E1472}"/>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13EF8E3-950E-41DA-B32C-6C8CE2C0259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B027362-F7B0-4FE9-B3A3-0C03311B393B}"/>
              </a:ext>
            </a:extLst>
          </p:cNvPr>
          <p:cNvSpPr>
            <a:spLocks noGrp="1" noChangeArrowheads="1"/>
          </p:cNvSpPr>
          <p:nvPr>
            <p:ph type="title"/>
          </p:nvPr>
        </p:nvSpPr>
        <p:spPr/>
        <p:txBody>
          <a:bodyPr/>
          <a:lstStyle/>
          <a:p>
            <a:pPr eaLnBrk="1" hangingPunct="1"/>
            <a:r>
              <a:rPr lang="en-AU" altLang="en-US"/>
              <a:t>Blocking Message Passing Routines </a:t>
            </a:r>
          </a:p>
        </p:txBody>
      </p:sp>
      <p:sp>
        <p:nvSpPr>
          <p:cNvPr id="44037" name="Rectangle 3">
            <a:extLst>
              <a:ext uri="{FF2B5EF4-FFF2-40B4-BE49-F238E27FC236}">
                <a16:creationId xmlns:a16="http://schemas.microsoft.com/office/drawing/2014/main" id="{03FFA395-FC45-4DDB-AE52-13DA1DDFF030}"/>
              </a:ext>
            </a:extLst>
          </p:cNvPr>
          <p:cNvSpPr>
            <a:spLocks noGrp="1" noChangeArrowheads="1"/>
          </p:cNvSpPr>
          <p:nvPr>
            <p:ph idx="1"/>
          </p:nvPr>
        </p:nvSpPr>
        <p:spPr/>
        <p:txBody>
          <a:bodyPr/>
          <a:lstStyle/>
          <a:p>
            <a:pPr eaLnBrk="1" hangingPunct="1">
              <a:lnSpc>
                <a:spcPct val="90000"/>
              </a:lnSpc>
            </a:pPr>
            <a:r>
              <a:rPr lang="en-AU" altLang="en-US" sz="1800" b="1">
                <a:hlinkClick r:id="rId3"/>
              </a:rPr>
              <a:t>MPI_Send</a:t>
            </a:r>
            <a:r>
              <a:rPr lang="en-AU" altLang="en-US" sz="1800"/>
              <a:t> </a:t>
            </a:r>
          </a:p>
          <a:p>
            <a:pPr eaLnBrk="1" hangingPunct="1">
              <a:lnSpc>
                <a:spcPct val="90000"/>
              </a:lnSpc>
            </a:pPr>
            <a:endParaRPr lang="en-AU" altLang="en-US" sz="1800"/>
          </a:p>
          <a:p>
            <a:pPr lvl="1" eaLnBrk="1" hangingPunct="1">
              <a:lnSpc>
                <a:spcPct val="90000"/>
              </a:lnSpc>
            </a:pPr>
            <a:r>
              <a:rPr lang="en-AU" altLang="en-US" sz="1600"/>
              <a:t>Basic blocking send operation. Routine returns only after the application buffer in the sending task is free for reuse. Note that this routine may be implemented differently on different systems. The MPI standard permits the use of a system buffer but does not require it. Some implementations may actually use a synchronous send (discussed below) to implement the basic blocking send. </a:t>
            </a:r>
          </a:p>
          <a:p>
            <a:pPr lvl="1" eaLnBrk="1" hangingPunct="1">
              <a:lnSpc>
                <a:spcPct val="90000"/>
              </a:lnSpc>
              <a:buFontTx/>
              <a:buNone/>
            </a:pPr>
            <a:r>
              <a:rPr lang="en-AU" altLang="en-US" sz="1600" b="1"/>
              <a:t>	</a:t>
            </a:r>
          </a:p>
          <a:p>
            <a:pPr lvl="1" eaLnBrk="1" hangingPunct="1">
              <a:lnSpc>
                <a:spcPct val="90000"/>
              </a:lnSpc>
              <a:buFontTx/>
              <a:buNone/>
            </a:pPr>
            <a:r>
              <a:rPr lang="en-AU" altLang="en-US" sz="1600" b="1"/>
              <a:t>	MPI_Send (&amp;buf,count,datatype,dest,tag,comm) </a:t>
            </a:r>
            <a:br>
              <a:rPr lang="en-AU" altLang="en-US" sz="1600" b="1"/>
            </a:br>
            <a:endParaRPr lang="en-AU" altLang="en-US" sz="1600" b="1"/>
          </a:p>
          <a:p>
            <a:pPr eaLnBrk="1" hangingPunct="1">
              <a:lnSpc>
                <a:spcPct val="90000"/>
              </a:lnSpc>
            </a:pPr>
            <a:r>
              <a:rPr lang="en-AU" altLang="en-US" sz="1800" b="1">
                <a:hlinkClick r:id="rId4"/>
              </a:rPr>
              <a:t>MPI_Recv</a:t>
            </a:r>
            <a:r>
              <a:rPr lang="en-AU" altLang="en-US" sz="1800"/>
              <a:t> </a:t>
            </a:r>
          </a:p>
          <a:p>
            <a:pPr eaLnBrk="1" hangingPunct="1">
              <a:lnSpc>
                <a:spcPct val="90000"/>
              </a:lnSpc>
            </a:pPr>
            <a:endParaRPr lang="en-AU" altLang="en-US" sz="1800"/>
          </a:p>
          <a:p>
            <a:pPr lvl="1" eaLnBrk="1" hangingPunct="1">
              <a:lnSpc>
                <a:spcPct val="90000"/>
              </a:lnSpc>
            </a:pPr>
            <a:r>
              <a:rPr lang="en-AU" altLang="en-US" sz="1600"/>
              <a:t>Receive a message and block until the requested data is available in the application buffer in the receiving task. </a:t>
            </a:r>
          </a:p>
          <a:p>
            <a:pPr lvl="1" eaLnBrk="1" hangingPunct="1">
              <a:lnSpc>
                <a:spcPct val="90000"/>
              </a:lnSpc>
            </a:pPr>
            <a:endParaRPr lang="en-AU" altLang="en-US" sz="1600"/>
          </a:p>
          <a:p>
            <a:pPr lvl="1" eaLnBrk="1" hangingPunct="1">
              <a:lnSpc>
                <a:spcPct val="90000"/>
              </a:lnSpc>
              <a:buFontTx/>
              <a:buNone/>
            </a:pPr>
            <a:r>
              <a:rPr lang="en-AU" altLang="en-US" sz="1600" b="1"/>
              <a:t>	MPI_Recv (&amp;buf,count,datatype,source,tag,comm,&amp;status) </a:t>
            </a:r>
            <a:br>
              <a:rPr lang="en-AU" altLang="en-US" sz="1600" b="1"/>
            </a:br>
            <a:endParaRPr lang="en-AU" altLang="en-US" sz="1600"/>
          </a:p>
        </p:txBody>
      </p:sp>
      <p:sp>
        <p:nvSpPr>
          <p:cNvPr id="44035" name="Slide Number Placeholder 5">
            <a:extLst>
              <a:ext uri="{FF2B5EF4-FFF2-40B4-BE49-F238E27FC236}">
                <a16:creationId xmlns:a16="http://schemas.microsoft.com/office/drawing/2014/main" id="{1DF4458A-0ECE-4C21-81DF-B182A436DE0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B52208A-3A79-4786-B9F4-2DACF758E4D0}" type="slidenum">
              <a:rPr lang="en-US" altLang="en-US" sz="1200">
                <a:solidFill>
                  <a:srgbClr val="898989"/>
                </a:solidFill>
                <a:latin typeface="Calibri" panose="020F0502020204030204" pitchFamily="34" charset="0"/>
              </a:rPr>
              <a:pPr eaLnBrk="1" hangingPunct="1"/>
              <a:t>27</a:t>
            </a:fld>
            <a:endParaRPr lang="en-US" altLang="en-US" sz="1200">
              <a:solidFill>
                <a:srgbClr val="898989"/>
              </a:solidFill>
              <a:latin typeface="Calibri" panose="020F0502020204030204" pitchFamily="34" charset="0"/>
            </a:endParaRPr>
          </a:p>
        </p:txBody>
      </p:sp>
      <p:sp>
        <p:nvSpPr>
          <p:cNvPr id="44033" name="Date Placeholder 3">
            <a:extLst>
              <a:ext uri="{FF2B5EF4-FFF2-40B4-BE49-F238E27FC236}">
                <a16:creationId xmlns:a16="http://schemas.microsoft.com/office/drawing/2014/main" id="{7C4C7737-7259-4F60-949B-031D60C5B2D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59C5D89-0EC0-4ACC-A7C7-72701559004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716459A8-02CB-4F01-891E-E2EAB06136E2}"/>
              </a:ext>
            </a:extLst>
          </p:cNvPr>
          <p:cNvSpPr>
            <a:spLocks noGrp="1" noChangeArrowheads="1"/>
          </p:cNvSpPr>
          <p:nvPr>
            <p:ph type="title"/>
          </p:nvPr>
        </p:nvSpPr>
        <p:spPr/>
        <p:txBody>
          <a:bodyPr/>
          <a:lstStyle/>
          <a:p>
            <a:pPr eaLnBrk="1" hangingPunct="1"/>
            <a:r>
              <a:rPr lang="en-AU" altLang="en-US"/>
              <a:t>Blocking Message Passing Routines</a:t>
            </a:r>
          </a:p>
        </p:txBody>
      </p:sp>
      <p:sp>
        <p:nvSpPr>
          <p:cNvPr id="46085" name="Rectangle 3">
            <a:extLst>
              <a:ext uri="{FF2B5EF4-FFF2-40B4-BE49-F238E27FC236}">
                <a16:creationId xmlns:a16="http://schemas.microsoft.com/office/drawing/2014/main" id="{8917CC58-65E0-48FD-9435-A220D3D7BCDB}"/>
              </a:ext>
            </a:extLst>
          </p:cNvPr>
          <p:cNvSpPr>
            <a:spLocks noGrp="1" noChangeArrowheads="1"/>
          </p:cNvSpPr>
          <p:nvPr>
            <p:ph idx="1"/>
          </p:nvPr>
        </p:nvSpPr>
        <p:spPr/>
        <p:txBody>
          <a:bodyPr/>
          <a:lstStyle/>
          <a:p>
            <a:pPr eaLnBrk="1" hangingPunct="1"/>
            <a:r>
              <a:rPr lang="en-AU" altLang="en-US" sz="1600" b="1">
                <a:hlinkClick r:id="rId2"/>
              </a:rPr>
              <a:t>MPI_Ssend</a:t>
            </a:r>
            <a:r>
              <a:rPr lang="en-AU" altLang="en-US" sz="1600"/>
              <a:t> </a:t>
            </a:r>
          </a:p>
          <a:p>
            <a:pPr eaLnBrk="1" hangingPunct="1"/>
            <a:endParaRPr lang="en-AU" altLang="en-US" sz="1600"/>
          </a:p>
          <a:p>
            <a:pPr lvl="1" eaLnBrk="1" hangingPunct="1"/>
            <a:r>
              <a:rPr lang="en-AU" altLang="en-US" sz="1400"/>
              <a:t>Synchronous blocking send: Send a message and block until the application buffer in the sending task is free for reuse and the destination process has started to receive the message. </a:t>
            </a:r>
          </a:p>
          <a:p>
            <a:pPr lvl="1" eaLnBrk="1" hangingPunct="1"/>
            <a:endParaRPr lang="en-AU" altLang="en-US" sz="1400"/>
          </a:p>
          <a:p>
            <a:pPr lvl="1" eaLnBrk="1" hangingPunct="1">
              <a:buFontTx/>
              <a:buNone/>
            </a:pPr>
            <a:r>
              <a:rPr lang="en-AU" altLang="en-US" sz="1400" b="1">
                <a:solidFill>
                  <a:schemeClr val="hlink"/>
                </a:solidFill>
              </a:rPr>
              <a:t>	</a:t>
            </a:r>
            <a:r>
              <a:rPr lang="en-AU" altLang="en-US" sz="1400" b="1"/>
              <a:t>MPI_Ssend (&amp;buf,count,datatype,dest,tag,comm) </a:t>
            </a:r>
            <a:br>
              <a:rPr lang="en-AU" altLang="en-US" sz="1400" b="1"/>
            </a:br>
            <a:endParaRPr lang="en-AU" altLang="en-US" sz="1400" b="1"/>
          </a:p>
          <a:p>
            <a:pPr eaLnBrk="1" hangingPunct="1"/>
            <a:r>
              <a:rPr lang="en-AU" altLang="en-US" sz="1600" b="1">
                <a:hlinkClick r:id="rId3"/>
              </a:rPr>
              <a:t>MPI_Bsend</a:t>
            </a:r>
            <a:r>
              <a:rPr lang="en-AU" altLang="en-US" sz="1600"/>
              <a:t> </a:t>
            </a:r>
          </a:p>
          <a:p>
            <a:pPr eaLnBrk="1" hangingPunct="1"/>
            <a:endParaRPr lang="en-AU" altLang="en-US" sz="1600"/>
          </a:p>
          <a:p>
            <a:pPr lvl="1" eaLnBrk="1" hangingPunct="1"/>
            <a:r>
              <a:rPr lang="en-AU" altLang="en-US" sz="1400"/>
              <a:t>Buffered blocking send: permits the programmer to allocate the required amount of buffer space into which data can be copied until it is delivered. Insulates against the problems associated with insufficient system buffer space. Routine returns after the data has been copied from application buffer space to the allocated send buffer. Must be used with the MPI_Buffer_attach routine. </a:t>
            </a:r>
          </a:p>
          <a:p>
            <a:pPr lvl="1" eaLnBrk="1" hangingPunct="1">
              <a:buFontTx/>
              <a:buNone/>
            </a:pPr>
            <a:r>
              <a:rPr lang="en-AU" altLang="en-US" sz="1400" b="1">
                <a:solidFill>
                  <a:schemeClr val="hlink"/>
                </a:solidFill>
              </a:rPr>
              <a:t>	</a:t>
            </a:r>
          </a:p>
          <a:p>
            <a:pPr lvl="1" eaLnBrk="1" hangingPunct="1">
              <a:buFontTx/>
              <a:buNone/>
            </a:pPr>
            <a:r>
              <a:rPr lang="en-AU" altLang="en-US" sz="1400" b="1"/>
              <a:t>	MPI_Bsend (&amp;buf,count,datatype,dest,tag,comm) </a:t>
            </a:r>
            <a:br>
              <a:rPr lang="en-AU" altLang="en-US" sz="1400" b="1"/>
            </a:br>
            <a:endParaRPr lang="en-AU" altLang="en-US" sz="1400"/>
          </a:p>
        </p:txBody>
      </p:sp>
      <p:sp>
        <p:nvSpPr>
          <p:cNvPr id="46083" name="Slide Number Placeholder 5">
            <a:extLst>
              <a:ext uri="{FF2B5EF4-FFF2-40B4-BE49-F238E27FC236}">
                <a16:creationId xmlns:a16="http://schemas.microsoft.com/office/drawing/2014/main" id="{B8846F94-4C7A-4B65-AA8E-F9B5F904E4A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F4AA21A-6160-4D26-B1BA-3C09AD7BEB18}" type="slidenum">
              <a:rPr lang="en-US" altLang="en-US" sz="1200">
                <a:solidFill>
                  <a:srgbClr val="898989"/>
                </a:solidFill>
                <a:latin typeface="Calibri" panose="020F0502020204030204" pitchFamily="34" charset="0"/>
              </a:rPr>
              <a:pPr eaLnBrk="1" hangingPunct="1"/>
              <a:t>28</a:t>
            </a:fld>
            <a:endParaRPr lang="en-US" altLang="en-US" sz="1200">
              <a:solidFill>
                <a:srgbClr val="898989"/>
              </a:solidFill>
              <a:latin typeface="Calibri" panose="020F0502020204030204" pitchFamily="34" charset="0"/>
            </a:endParaRPr>
          </a:p>
        </p:txBody>
      </p:sp>
      <p:sp>
        <p:nvSpPr>
          <p:cNvPr id="46081" name="Date Placeholder 3">
            <a:extLst>
              <a:ext uri="{FF2B5EF4-FFF2-40B4-BE49-F238E27FC236}">
                <a16:creationId xmlns:a16="http://schemas.microsoft.com/office/drawing/2014/main" id="{FBFC708D-9D5A-48C3-9822-E2E64D0E4B74}"/>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221DE15-34ED-4D06-9025-1FB5C85F57A4}" type="datetime1">
              <a:rPr lang="en-US" altLang="en-US" sz="1200">
                <a:solidFill>
                  <a:srgbClr val="898989"/>
                </a:solidFill>
                <a:latin typeface="Calibri" panose="020F0502020204030204" pitchFamily="34" charset="0"/>
              </a:rPr>
              <a:pPr eaLnBrk="1" hangingPunct="1"/>
              <a:t>8/24/2020</a:t>
            </a:fld>
            <a:endParaRPr lang="en-US" altLang="en-US" sz="1200" dirty="0">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7885B69A-E0C0-4285-A3CF-E8CC0279DA6E}"/>
              </a:ext>
            </a:extLst>
          </p:cNvPr>
          <p:cNvSpPr>
            <a:spLocks noGrp="1" noChangeArrowheads="1"/>
          </p:cNvSpPr>
          <p:nvPr>
            <p:ph type="title"/>
          </p:nvPr>
        </p:nvSpPr>
        <p:spPr/>
        <p:txBody>
          <a:bodyPr/>
          <a:lstStyle/>
          <a:p>
            <a:pPr eaLnBrk="1" hangingPunct="1"/>
            <a:r>
              <a:rPr lang="en-AU" altLang="en-US"/>
              <a:t>Blocking Message Passing Routines</a:t>
            </a:r>
          </a:p>
        </p:txBody>
      </p:sp>
      <p:sp>
        <p:nvSpPr>
          <p:cNvPr id="47109" name="Rectangle 3">
            <a:extLst>
              <a:ext uri="{FF2B5EF4-FFF2-40B4-BE49-F238E27FC236}">
                <a16:creationId xmlns:a16="http://schemas.microsoft.com/office/drawing/2014/main" id="{21FD5288-3DC7-48B4-86C6-DABB409C25EF}"/>
              </a:ext>
            </a:extLst>
          </p:cNvPr>
          <p:cNvSpPr>
            <a:spLocks noGrp="1" noChangeArrowheads="1"/>
          </p:cNvSpPr>
          <p:nvPr>
            <p:ph idx="1"/>
          </p:nvPr>
        </p:nvSpPr>
        <p:spPr/>
        <p:txBody>
          <a:bodyPr/>
          <a:lstStyle/>
          <a:p>
            <a:pPr eaLnBrk="1" hangingPunct="1"/>
            <a:r>
              <a:rPr lang="en-AU" altLang="en-US" sz="1600" b="1">
                <a:hlinkClick r:id="rId2"/>
              </a:rPr>
              <a:t>MPI_Buffer_attach</a:t>
            </a:r>
            <a:r>
              <a:rPr lang="en-AU" altLang="en-US" sz="1600" b="1"/>
              <a:t> </a:t>
            </a:r>
            <a:br>
              <a:rPr lang="en-AU" altLang="en-US" sz="1600" b="1"/>
            </a:br>
            <a:endParaRPr lang="en-AU" altLang="en-US" sz="1600"/>
          </a:p>
          <a:p>
            <a:pPr lvl="1" eaLnBrk="1" hangingPunct="1"/>
            <a:r>
              <a:rPr lang="en-AU" altLang="en-US" sz="1400"/>
              <a:t>Used by programmer to allocate/deallocate message buffer space to be used by the MPI_Bsend routine. The size argument is specified in actual data bytes - not a count of data elements. Only one buffer can be attached to a process at a time. Note that the IBM implementation uses MPI_BSEND_OVERHEAD bytes of the allocated buffer for overhead. </a:t>
            </a:r>
          </a:p>
          <a:p>
            <a:pPr lvl="1" eaLnBrk="1" hangingPunct="1">
              <a:buFontTx/>
              <a:buNone/>
            </a:pPr>
            <a:r>
              <a:rPr lang="en-AU" altLang="en-US" sz="1400" b="1"/>
              <a:t>	</a:t>
            </a:r>
          </a:p>
          <a:p>
            <a:pPr lvl="1" eaLnBrk="1" hangingPunct="1">
              <a:buFontTx/>
              <a:buNone/>
            </a:pPr>
            <a:r>
              <a:rPr lang="en-AU" altLang="en-US" sz="1400" b="1">
                <a:solidFill>
                  <a:schemeClr val="hlink"/>
                </a:solidFill>
              </a:rPr>
              <a:t>	</a:t>
            </a:r>
            <a:r>
              <a:rPr lang="en-AU" altLang="en-US" sz="1400" b="1"/>
              <a:t>MPI_Buffer_attach (&amp;buffer,size) </a:t>
            </a:r>
            <a:br>
              <a:rPr lang="en-AU" altLang="en-US" sz="1400" b="1"/>
            </a:br>
            <a:r>
              <a:rPr lang="en-AU" altLang="en-US" sz="1400" b="1"/>
              <a:t>MPI_Buffer_detach (&amp;buffer,size) </a:t>
            </a:r>
            <a:br>
              <a:rPr lang="en-AU" altLang="en-US" sz="1400" b="1"/>
            </a:br>
            <a:r>
              <a:rPr lang="en-AU" altLang="en-US" sz="1400" b="1">
                <a:solidFill>
                  <a:schemeClr val="hlink"/>
                </a:solidFill>
              </a:rPr>
              <a:t> </a:t>
            </a:r>
            <a:endParaRPr lang="en-AU" altLang="en-US" sz="1400">
              <a:solidFill>
                <a:schemeClr val="hlink"/>
              </a:solidFill>
            </a:endParaRPr>
          </a:p>
          <a:p>
            <a:pPr eaLnBrk="1" hangingPunct="1"/>
            <a:r>
              <a:rPr lang="en-AU" altLang="en-US" sz="1600" b="1">
                <a:hlinkClick r:id="rId3"/>
              </a:rPr>
              <a:t>MPI_Rsend</a:t>
            </a:r>
            <a:r>
              <a:rPr lang="en-AU" altLang="en-US" sz="1600"/>
              <a:t> </a:t>
            </a:r>
          </a:p>
          <a:p>
            <a:pPr eaLnBrk="1" hangingPunct="1"/>
            <a:endParaRPr lang="en-AU" altLang="en-US" sz="1600"/>
          </a:p>
          <a:p>
            <a:pPr lvl="1" eaLnBrk="1" hangingPunct="1"/>
            <a:r>
              <a:rPr lang="en-AU" altLang="en-US" sz="1400"/>
              <a:t>Blocking ready send. Should only be used if the programmer is certain that the matching receive has already been posted. </a:t>
            </a:r>
          </a:p>
          <a:p>
            <a:pPr lvl="1" eaLnBrk="1" hangingPunct="1">
              <a:buFontTx/>
              <a:buNone/>
            </a:pPr>
            <a:r>
              <a:rPr lang="en-AU" altLang="en-US" sz="1400" b="1"/>
              <a:t>	</a:t>
            </a:r>
          </a:p>
          <a:p>
            <a:pPr lvl="1" eaLnBrk="1" hangingPunct="1">
              <a:buFontTx/>
              <a:buNone/>
            </a:pPr>
            <a:r>
              <a:rPr lang="en-AU" altLang="en-US" sz="1400" b="1">
                <a:solidFill>
                  <a:schemeClr val="hlink"/>
                </a:solidFill>
              </a:rPr>
              <a:t>	</a:t>
            </a:r>
            <a:r>
              <a:rPr lang="en-AU" altLang="en-US" sz="1400" b="1"/>
              <a:t>MPI_Rsend (&amp;buf,count,datatype,dest,tag,comm) </a:t>
            </a:r>
            <a:br>
              <a:rPr lang="en-AU" altLang="en-US" sz="1400" b="1"/>
            </a:br>
            <a:endParaRPr lang="en-AU" altLang="en-US" sz="1400"/>
          </a:p>
        </p:txBody>
      </p:sp>
      <p:sp>
        <p:nvSpPr>
          <p:cNvPr id="47107" name="Slide Number Placeholder 5">
            <a:extLst>
              <a:ext uri="{FF2B5EF4-FFF2-40B4-BE49-F238E27FC236}">
                <a16:creationId xmlns:a16="http://schemas.microsoft.com/office/drawing/2014/main" id="{9A2C0558-DC2C-4820-8043-93A45CBCA4E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1E45F6E-4B81-4993-9F78-F31FAF65594B}" type="slidenum">
              <a:rPr lang="en-US" altLang="en-US" sz="1200">
                <a:solidFill>
                  <a:srgbClr val="898989"/>
                </a:solidFill>
                <a:latin typeface="Calibri" panose="020F0502020204030204" pitchFamily="34" charset="0"/>
              </a:rPr>
              <a:pPr eaLnBrk="1" hangingPunct="1"/>
              <a:t>29</a:t>
            </a:fld>
            <a:endParaRPr lang="en-US" altLang="en-US" sz="1200">
              <a:solidFill>
                <a:srgbClr val="898989"/>
              </a:solidFill>
              <a:latin typeface="Calibri" panose="020F0502020204030204" pitchFamily="34" charset="0"/>
            </a:endParaRPr>
          </a:p>
        </p:txBody>
      </p:sp>
      <p:sp>
        <p:nvSpPr>
          <p:cNvPr id="47105" name="Date Placeholder 3">
            <a:extLst>
              <a:ext uri="{FF2B5EF4-FFF2-40B4-BE49-F238E27FC236}">
                <a16:creationId xmlns:a16="http://schemas.microsoft.com/office/drawing/2014/main" id="{129250E2-C7F1-418B-9264-5C327798371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960C020-3783-4296-A7CC-1D81AD7695F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BE1EA153-436A-4A98-BE5C-77DABB0E3CA7}"/>
              </a:ext>
            </a:extLst>
          </p:cNvPr>
          <p:cNvSpPr>
            <a:spLocks noGrp="1" noChangeArrowheads="1"/>
          </p:cNvSpPr>
          <p:nvPr>
            <p:ph type="title"/>
          </p:nvPr>
        </p:nvSpPr>
        <p:spPr/>
        <p:txBody>
          <a:bodyPr/>
          <a:lstStyle/>
          <a:p>
            <a:pPr eaLnBrk="1" hangingPunct="1"/>
            <a:r>
              <a:rPr lang="en-AU" altLang="en-US"/>
              <a:t>What is MPI</a:t>
            </a:r>
          </a:p>
        </p:txBody>
      </p:sp>
      <p:sp>
        <p:nvSpPr>
          <p:cNvPr id="18437" name="Rectangle 3">
            <a:extLst>
              <a:ext uri="{FF2B5EF4-FFF2-40B4-BE49-F238E27FC236}">
                <a16:creationId xmlns:a16="http://schemas.microsoft.com/office/drawing/2014/main" id="{7C0645AF-C078-47F2-8066-AE67989B5129}"/>
              </a:ext>
            </a:extLst>
          </p:cNvPr>
          <p:cNvSpPr>
            <a:spLocks noGrp="1" noChangeArrowheads="1"/>
          </p:cNvSpPr>
          <p:nvPr>
            <p:ph idx="1"/>
          </p:nvPr>
        </p:nvSpPr>
        <p:spPr/>
        <p:txBody>
          <a:bodyPr/>
          <a:lstStyle/>
          <a:p>
            <a:pPr eaLnBrk="1" hangingPunct="1">
              <a:lnSpc>
                <a:spcPct val="80000"/>
              </a:lnSpc>
              <a:spcBef>
                <a:spcPct val="60000"/>
              </a:spcBef>
            </a:pPr>
            <a:r>
              <a:rPr lang="en-AU" altLang="en-US" sz="2700" b="1"/>
              <a:t>M P I</a:t>
            </a:r>
            <a:r>
              <a:rPr lang="en-AU" altLang="en-US" sz="2700"/>
              <a:t> = </a:t>
            </a:r>
            <a:r>
              <a:rPr lang="en-AU" altLang="en-US" sz="2700" b="1"/>
              <a:t>M</a:t>
            </a:r>
            <a:r>
              <a:rPr lang="en-AU" altLang="en-US" sz="2700"/>
              <a:t>essage </a:t>
            </a:r>
            <a:r>
              <a:rPr lang="en-AU" altLang="en-US" sz="2700" b="1"/>
              <a:t>P</a:t>
            </a:r>
            <a:r>
              <a:rPr lang="en-AU" altLang="en-US" sz="2700"/>
              <a:t>assing </a:t>
            </a:r>
            <a:r>
              <a:rPr lang="en-AU" altLang="en-US" sz="2700" b="1"/>
              <a:t>I</a:t>
            </a:r>
            <a:r>
              <a:rPr lang="en-AU" altLang="en-US" sz="2700"/>
              <a:t>nterface </a:t>
            </a:r>
          </a:p>
          <a:p>
            <a:pPr eaLnBrk="1" hangingPunct="1">
              <a:lnSpc>
                <a:spcPct val="80000"/>
              </a:lnSpc>
              <a:spcBef>
                <a:spcPct val="60000"/>
              </a:spcBef>
            </a:pPr>
            <a:r>
              <a:rPr lang="en-AU" altLang="en-US" sz="2700"/>
              <a:t>MPI is a </a:t>
            </a:r>
            <a:r>
              <a:rPr lang="en-AU" altLang="en-US" sz="2700" b="1" i="1"/>
              <a:t>specification</a:t>
            </a:r>
            <a:r>
              <a:rPr lang="en-AU" altLang="en-US" sz="2700"/>
              <a:t> for the developers and users of message passing libraries. By itself, it is NOT a library - but rather the specification of what such a library should be. </a:t>
            </a:r>
          </a:p>
          <a:p>
            <a:pPr eaLnBrk="1" hangingPunct="1">
              <a:lnSpc>
                <a:spcPct val="80000"/>
              </a:lnSpc>
              <a:spcBef>
                <a:spcPct val="60000"/>
              </a:spcBef>
            </a:pPr>
            <a:r>
              <a:rPr lang="en-AU" altLang="en-US" sz="2700"/>
              <a:t>Simply stated, the goal of the Message Passing Interface is to provide a widely used standard for writing message passing programs. The interface attempts to be </a:t>
            </a:r>
          </a:p>
          <a:p>
            <a:pPr lvl="1" eaLnBrk="1" hangingPunct="1">
              <a:lnSpc>
                <a:spcPct val="80000"/>
              </a:lnSpc>
            </a:pPr>
            <a:r>
              <a:rPr lang="en-AU" altLang="en-US" sz="1500"/>
              <a:t>practical </a:t>
            </a:r>
          </a:p>
          <a:p>
            <a:pPr lvl="1" eaLnBrk="1" hangingPunct="1">
              <a:lnSpc>
                <a:spcPct val="80000"/>
              </a:lnSpc>
            </a:pPr>
            <a:r>
              <a:rPr lang="en-AU" altLang="en-US" sz="1500"/>
              <a:t>portable </a:t>
            </a:r>
          </a:p>
          <a:p>
            <a:pPr lvl="1" eaLnBrk="1" hangingPunct="1">
              <a:lnSpc>
                <a:spcPct val="80000"/>
              </a:lnSpc>
            </a:pPr>
            <a:r>
              <a:rPr lang="en-AU" altLang="en-US" sz="1500"/>
              <a:t>efficient </a:t>
            </a:r>
          </a:p>
          <a:p>
            <a:pPr lvl="1" eaLnBrk="1" hangingPunct="1">
              <a:lnSpc>
                <a:spcPct val="80000"/>
              </a:lnSpc>
            </a:pPr>
            <a:r>
              <a:rPr lang="en-AU" altLang="en-US" sz="1500"/>
              <a:t>flexible </a:t>
            </a:r>
          </a:p>
          <a:p>
            <a:pPr eaLnBrk="1" hangingPunct="1">
              <a:lnSpc>
                <a:spcPct val="80000"/>
              </a:lnSpc>
            </a:pPr>
            <a:endParaRPr lang="en-AU" altLang="en-US" sz="2700"/>
          </a:p>
        </p:txBody>
      </p:sp>
      <p:sp>
        <p:nvSpPr>
          <p:cNvPr id="18435" name="Slide Number Placeholder 5">
            <a:extLst>
              <a:ext uri="{FF2B5EF4-FFF2-40B4-BE49-F238E27FC236}">
                <a16:creationId xmlns:a16="http://schemas.microsoft.com/office/drawing/2014/main" id="{99253508-FA10-4797-8A95-4BBCECB4CE7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3F1BFD2-1B1D-48DA-97B3-CE10268633F0}" type="slidenum">
              <a:rPr lang="en-US" altLang="en-US" sz="1200">
                <a:solidFill>
                  <a:srgbClr val="898989"/>
                </a:solidFill>
                <a:latin typeface="Calibri" panose="020F0502020204030204" pitchFamily="34" charset="0"/>
              </a:rPr>
              <a:pPr eaLnBrk="1" hangingPunct="1"/>
              <a:t>3</a:t>
            </a:fld>
            <a:endParaRPr lang="en-US" altLang="en-US" sz="1200">
              <a:solidFill>
                <a:srgbClr val="898989"/>
              </a:solidFill>
              <a:latin typeface="Calibri" panose="020F0502020204030204" pitchFamily="34" charset="0"/>
            </a:endParaRPr>
          </a:p>
        </p:txBody>
      </p:sp>
      <p:sp>
        <p:nvSpPr>
          <p:cNvPr id="18433" name="Date Placeholder 3">
            <a:extLst>
              <a:ext uri="{FF2B5EF4-FFF2-40B4-BE49-F238E27FC236}">
                <a16:creationId xmlns:a16="http://schemas.microsoft.com/office/drawing/2014/main" id="{697E795D-3A3F-417A-B0B1-36466446DA9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8EEFB9-45E8-4FEA-A3D3-3F25729857B2}"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07DD2833-4B05-4548-9519-3446F02844DE}"/>
              </a:ext>
            </a:extLst>
          </p:cNvPr>
          <p:cNvSpPr>
            <a:spLocks noGrp="1" noChangeArrowheads="1"/>
          </p:cNvSpPr>
          <p:nvPr>
            <p:ph type="title"/>
          </p:nvPr>
        </p:nvSpPr>
        <p:spPr/>
        <p:txBody>
          <a:bodyPr/>
          <a:lstStyle/>
          <a:p>
            <a:pPr eaLnBrk="1" hangingPunct="1"/>
            <a:r>
              <a:rPr lang="en-AU" altLang="en-US"/>
              <a:t>Blocking Message Passing Routines</a:t>
            </a:r>
          </a:p>
        </p:txBody>
      </p:sp>
      <p:sp>
        <p:nvSpPr>
          <p:cNvPr id="48133" name="Rectangle 3">
            <a:extLst>
              <a:ext uri="{FF2B5EF4-FFF2-40B4-BE49-F238E27FC236}">
                <a16:creationId xmlns:a16="http://schemas.microsoft.com/office/drawing/2014/main" id="{6B170D2B-133A-4714-97A1-219BC1EE9319}"/>
              </a:ext>
            </a:extLst>
          </p:cNvPr>
          <p:cNvSpPr>
            <a:spLocks noGrp="1" noChangeArrowheads="1"/>
          </p:cNvSpPr>
          <p:nvPr>
            <p:ph idx="1"/>
          </p:nvPr>
        </p:nvSpPr>
        <p:spPr/>
        <p:txBody>
          <a:bodyPr/>
          <a:lstStyle/>
          <a:p>
            <a:pPr eaLnBrk="1" hangingPunct="1"/>
            <a:r>
              <a:rPr lang="en-AU" altLang="en-US" sz="1800" b="1">
                <a:hlinkClick r:id="rId2"/>
              </a:rPr>
              <a:t>MPI_Sendrecv</a:t>
            </a:r>
            <a:r>
              <a:rPr lang="en-AU" altLang="en-US" sz="1800"/>
              <a:t> </a:t>
            </a:r>
          </a:p>
          <a:p>
            <a:pPr eaLnBrk="1" hangingPunct="1"/>
            <a:endParaRPr lang="en-AU" altLang="en-US" sz="1800"/>
          </a:p>
          <a:p>
            <a:pPr lvl="1" eaLnBrk="1" hangingPunct="1"/>
            <a:r>
              <a:rPr lang="en-AU" altLang="en-US" sz="1600"/>
              <a:t>Send a message and post a receive before blocking. Will block until the sending application buffer is free for reuse and until the receiving application buffer contains the received message. </a:t>
            </a:r>
          </a:p>
          <a:p>
            <a:pPr lvl="1" eaLnBrk="1" hangingPunct="1">
              <a:buFontTx/>
              <a:buNone/>
            </a:pPr>
            <a:r>
              <a:rPr lang="en-AU" altLang="en-US" sz="1600" b="1">
                <a:solidFill>
                  <a:schemeClr val="hlink"/>
                </a:solidFill>
              </a:rPr>
              <a:t>	</a:t>
            </a:r>
          </a:p>
          <a:p>
            <a:pPr lvl="1" eaLnBrk="1" hangingPunct="1">
              <a:buFontTx/>
              <a:buNone/>
            </a:pPr>
            <a:r>
              <a:rPr lang="en-AU" altLang="en-US" sz="1600" b="1">
                <a:solidFill>
                  <a:schemeClr val="hlink"/>
                </a:solidFill>
              </a:rPr>
              <a:t>	</a:t>
            </a:r>
            <a:r>
              <a:rPr lang="en-AU" altLang="en-US" sz="1600" b="1"/>
              <a:t>MPI_Sendrecv (&amp;sendbuf,sendcount,sendtype,dest,sendtag, </a:t>
            </a:r>
            <a:br>
              <a:rPr lang="en-AU" altLang="en-US" sz="1600" b="1"/>
            </a:br>
            <a:r>
              <a:rPr lang="en-AU" altLang="en-US" sz="1600" b="1"/>
              <a:t>		&amp;recvbuf,recvcount,recvtype,source,recvtag, comm,&amp;status) </a:t>
            </a:r>
            <a:br>
              <a:rPr lang="en-AU" altLang="en-US" sz="1600" b="1"/>
            </a:br>
            <a:endParaRPr lang="en-AU" altLang="en-US" sz="1600"/>
          </a:p>
        </p:txBody>
      </p:sp>
      <p:sp>
        <p:nvSpPr>
          <p:cNvPr id="48131" name="Slide Number Placeholder 5">
            <a:extLst>
              <a:ext uri="{FF2B5EF4-FFF2-40B4-BE49-F238E27FC236}">
                <a16:creationId xmlns:a16="http://schemas.microsoft.com/office/drawing/2014/main" id="{040A1351-F56E-4865-BCF4-5D93D4EB50C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F567627-843B-47AA-B13A-6469EE085E10}" type="slidenum">
              <a:rPr lang="en-US" altLang="en-US" sz="1200">
                <a:solidFill>
                  <a:srgbClr val="898989"/>
                </a:solidFill>
                <a:latin typeface="Calibri" panose="020F0502020204030204" pitchFamily="34" charset="0"/>
              </a:rPr>
              <a:pPr eaLnBrk="1" hangingPunct="1"/>
              <a:t>30</a:t>
            </a:fld>
            <a:endParaRPr lang="en-US" altLang="en-US" sz="1200">
              <a:solidFill>
                <a:srgbClr val="898989"/>
              </a:solidFill>
              <a:latin typeface="Calibri" panose="020F0502020204030204" pitchFamily="34" charset="0"/>
            </a:endParaRPr>
          </a:p>
        </p:txBody>
      </p:sp>
      <p:sp>
        <p:nvSpPr>
          <p:cNvPr id="48129" name="Date Placeholder 3">
            <a:extLst>
              <a:ext uri="{FF2B5EF4-FFF2-40B4-BE49-F238E27FC236}">
                <a16:creationId xmlns:a16="http://schemas.microsoft.com/office/drawing/2014/main" id="{DE553EBF-9D74-41E6-B1F6-CE3FB10346AD}"/>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4E1A600-D04D-4293-81CE-36F5A1EABF2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903AE0BA-AAEE-48B1-8A5C-A7F4592EB7C9}"/>
              </a:ext>
            </a:extLst>
          </p:cNvPr>
          <p:cNvSpPr>
            <a:spLocks noGrp="1" noChangeArrowheads="1"/>
          </p:cNvSpPr>
          <p:nvPr>
            <p:ph type="title"/>
          </p:nvPr>
        </p:nvSpPr>
        <p:spPr/>
        <p:txBody>
          <a:bodyPr/>
          <a:lstStyle/>
          <a:p>
            <a:pPr eaLnBrk="1" hangingPunct="1"/>
            <a:r>
              <a:rPr lang="en-AU" altLang="en-US"/>
              <a:t>Blocking Message Passing Routines</a:t>
            </a:r>
          </a:p>
        </p:txBody>
      </p:sp>
      <p:sp>
        <p:nvSpPr>
          <p:cNvPr id="49157" name="Rectangle 3">
            <a:extLst>
              <a:ext uri="{FF2B5EF4-FFF2-40B4-BE49-F238E27FC236}">
                <a16:creationId xmlns:a16="http://schemas.microsoft.com/office/drawing/2014/main" id="{A43B6F8F-28C1-420B-B3B1-CAD993D67AAD}"/>
              </a:ext>
            </a:extLst>
          </p:cNvPr>
          <p:cNvSpPr>
            <a:spLocks noGrp="1" noChangeArrowheads="1"/>
          </p:cNvSpPr>
          <p:nvPr>
            <p:ph idx="1"/>
          </p:nvPr>
        </p:nvSpPr>
        <p:spPr/>
        <p:txBody>
          <a:bodyPr/>
          <a:lstStyle/>
          <a:p>
            <a:pPr eaLnBrk="1" hangingPunct="1"/>
            <a:r>
              <a:rPr lang="en-AU" altLang="en-US" sz="1800" b="1">
                <a:hlinkClick r:id="rId3"/>
              </a:rPr>
              <a:t>MPI_Wait</a:t>
            </a:r>
            <a:br>
              <a:rPr lang="en-AU" altLang="en-US" sz="1800" b="1"/>
            </a:br>
            <a:r>
              <a:rPr lang="en-AU" altLang="en-US" sz="1800" b="1">
                <a:hlinkClick r:id="rId4"/>
              </a:rPr>
              <a:t>MPI_Waitany</a:t>
            </a:r>
            <a:br>
              <a:rPr lang="en-AU" altLang="en-US" sz="1800" b="1"/>
            </a:br>
            <a:r>
              <a:rPr lang="en-AU" altLang="en-US" sz="1800" b="1">
                <a:hlinkClick r:id="rId5"/>
              </a:rPr>
              <a:t>MPI_Waitall</a:t>
            </a:r>
            <a:br>
              <a:rPr lang="en-AU" altLang="en-US" sz="1800" b="1"/>
            </a:br>
            <a:r>
              <a:rPr lang="en-AU" altLang="en-US" sz="1800" b="1">
                <a:hlinkClick r:id="rId6"/>
              </a:rPr>
              <a:t>MPI_Waitsome</a:t>
            </a:r>
            <a:r>
              <a:rPr lang="en-AU" altLang="en-US" sz="1800"/>
              <a:t> </a:t>
            </a:r>
          </a:p>
          <a:p>
            <a:pPr eaLnBrk="1" hangingPunct="1"/>
            <a:endParaRPr lang="en-AU" altLang="en-US" sz="1800"/>
          </a:p>
          <a:p>
            <a:pPr lvl="1" eaLnBrk="1" hangingPunct="1"/>
            <a:r>
              <a:rPr lang="en-AU" altLang="en-US" sz="1600"/>
              <a:t>MPI_Wait blocks until a specified non-blocking send or receive operation has completed. For multiple non-blocking operations, the programmer can specify any, all or some completions. </a:t>
            </a:r>
          </a:p>
          <a:p>
            <a:pPr lvl="1" eaLnBrk="1" hangingPunct="1">
              <a:buFontTx/>
              <a:buNone/>
            </a:pPr>
            <a:r>
              <a:rPr lang="en-AU" altLang="en-US" sz="1600" b="1"/>
              <a:t>	</a:t>
            </a:r>
          </a:p>
          <a:p>
            <a:pPr lvl="1" eaLnBrk="1" hangingPunct="1">
              <a:buFontTx/>
              <a:buNone/>
            </a:pPr>
            <a:r>
              <a:rPr lang="en-AU" altLang="en-US" sz="1600" b="1"/>
              <a:t>	MPI_Wait (&amp;request,&amp;status) </a:t>
            </a:r>
            <a:br>
              <a:rPr lang="en-AU" altLang="en-US" sz="1600" b="1"/>
            </a:br>
            <a:r>
              <a:rPr lang="en-AU" altLang="en-US" sz="1600" b="1"/>
              <a:t>MPI_Waitany (count,&amp;array_of_requests,&amp;index,&amp;status) </a:t>
            </a:r>
            <a:br>
              <a:rPr lang="en-AU" altLang="en-US" sz="1600" b="1"/>
            </a:br>
            <a:r>
              <a:rPr lang="en-AU" altLang="en-US" sz="1600" b="1"/>
              <a:t>MPI_Waitall (count,&amp;array_of_requests,&amp;array_of_statuses) </a:t>
            </a:r>
            <a:br>
              <a:rPr lang="en-AU" altLang="en-US" sz="1600" b="1"/>
            </a:br>
            <a:r>
              <a:rPr lang="en-AU" altLang="en-US" sz="1600" b="1"/>
              <a:t>MPI_Waitsome (incount,&amp;array_of_requests,&amp;outcount,  </a:t>
            </a:r>
            <a:br>
              <a:rPr lang="en-AU" altLang="en-US" sz="1600" b="1"/>
            </a:br>
            <a:r>
              <a:rPr lang="en-AU" altLang="en-US" sz="1600" b="1"/>
              <a:t> 				          &amp;array_of_offsets, &amp;array_of_statuses) </a:t>
            </a:r>
            <a:br>
              <a:rPr lang="en-AU" altLang="en-US" sz="1600" b="1"/>
            </a:br>
            <a:endParaRPr lang="en-AU" altLang="en-US" sz="1600"/>
          </a:p>
          <a:p>
            <a:pPr eaLnBrk="1" hangingPunct="1"/>
            <a:endParaRPr lang="en-AU" altLang="en-US" sz="1800"/>
          </a:p>
        </p:txBody>
      </p:sp>
      <p:sp>
        <p:nvSpPr>
          <p:cNvPr id="49155" name="Slide Number Placeholder 5">
            <a:extLst>
              <a:ext uri="{FF2B5EF4-FFF2-40B4-BE49-F238E27FC236}">
                <a16:creationId xmlns:a16="http://schemas.microsoft.com/office/drawing/2014/main" id="{DEA73515-AD0C-4754-BE2C-4CD07B7BF8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A74CE5E-E389-455C-A9D1-BAEDA48FCA86}" type="slidenum">
              <a:rPr lang="en-US" altLang="en-US" sz="1200">
                <a:solidFill>
                  <a:srgbClr val="898989"/>
                </a:solidFill>
                <a:latin typeface="Calibri" panose="020F0502020204030204" pitchFamily="34" charset="0"/>
              </a:rPr>
              <a:pPr eaLnBrk="1" hangingPunct="1"/>
              <a:t>31</a:t>
            </a:fld>
            <a:endParaRPr lang="en-US" altLang="en-US" sz="1200">
              <a:solidFill>
                <a:srgbClr val="898989"/>
              </a:solidFill>
              <a:latin typeface="Calibri" panose="020F0502020204030204" pitchFamily="34" charset="0"/>
            </a:endParaRPr>
          </a:p>
        </p:txBody>
      </p:sp>
      <p:sp>
        <p:nvSpPr>
          <p:cNvPr id="49153" name="Date Placeholder 3">
            <a:extLst>
              <a:ext uri="{FF2B5EF4-FFF2-40B4-BE49-F238E27FC236}">
                <a16:creationId xmlns:a16="http://schemas.microsoft.com/office/drawing/2014/main" id="{337E62C0-C4E7-4CF4-8BEA-836019244F36}"/>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988AE5E-95B7-4548-9341-054280E159E1}"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FF25A21-A128-475F-BADB-A52EA6E79135}"/>
              </a:ext>
            </a:extLst>
          </p:cNvPr>
          <p:cNvSpPr>
            <a:spLocks noGrp="1" noChangeArrowheads="1"/>
          </p:cNvSpPr>
          <p:nvPr>
            <p:ph type="title"/>
          </p:nvPr>
        </p:nvSpPr>
        <p:spPr/>
        <p:txBody>
          <a:bodyPr/>
          <a:lstStyle/>
          <a:p>
            <a:pPr eaLnBrk="1" hangingPunct="1"/>
            <a:r>
              <a:rPr lang="en-AU" altLang="en-US"/>
              <a:t>Blocking Message Passing Routines</a:t>
            </a:r>
          </a:p>
        </p:txBody>
      </p:sp>
      <p:sp>
        <p:nvSpPr>
          <p:cNvPr id="50181" name="Rectangle 3">
            <a:extLst>
              <a:ext uri="{FF2B5EF4-FFF2-40B4-BE49-F238E27FC236}">
                <a16:creationId xmlns:a16="http://schemas.microsoft.com/office/drawing/2014/main" id="{AD28CE1E-82FA-4EB0-AA7B-CA16F5776708}"/>
              </a:ext>
            </a:extLst>
          </p:cNvPr>
          <p:cNvSpPr>
            <a:spLocks noGrp="1" noChangeArrowheads="1"/>
          </p:cNvSpPr>
          <p:nvPr>
            <p:ph idx="1"/>
          </p:nvPr>
        </p:nvSpPr>
        <p:spPr/>
        <p:txBody>
          <a:bodyPr/>
          <a:lstStyle/>
          <a:p>
            <a:pPr eaLnBrk="1" hangingPunct="1"/>
            <a:r>
              <a:rPr lang="en-AU" altLang="en-US" sz="1800" b="1">
                <a:hlinkClick r:id="rId2"/>
              </a:rPr>
              <a:t>MPI_Probe</a:t>
            </a:r>
            <a:r>
              <a:rPr lang="en-AU" altLang="en-US" sz="1800"/>
              <a:t> </a:t>
            </a:r>
          </a:p>
          <a:p>
            <a:pPr eaLnBrk="1" hangingPunct="1"/>
            <a:endParaRPr lang="en-AU" altLang="en-US" sz="1800"/>
          </a:p>
          <a:p>
            <a:pPr lvl="1" eaLnBrk="1" hangingPunct="1"/>
            <a:r>
              <a:rPr lang="en-AU" altLang="en-US" sz="1600"/>
              <a:t>Performs a blocking test for a message. The "wildcards" MPI_ANY_SOURCE and MPI_ANY_TAG may be used to test for a message from any source or with any tag. For the C routine, the actual source and tag will be returned in the status structure as status.MPI_SOURCE and status.MPI_TAG. For the Fortran routine, they will be returned in the integer array status(MPI_SOURCE) and status(MPI_TAG). </a:t>
            </a:r>
          </a:p>
          <a:p>
            <a:pPr lvl="1" eaLnBrk="1" hangingPunct="1"/>
            <a:endParaRPr lang="en-AU" altLang="en-US" sz="1600"/>
          </a:p>
          <a:p>
            <a:pPr lvl="1" eaLnBrk="1" hangingPunct="1">
              <a:buFontTx/>
              <a:buNone/>
            </a:pPr>
            <a:r>
              <a:rPr lang="en-AU" altLang="en-US" sz="1600" b="1">
                <a:solidFill>
                  <a:schemeClr val="hlink"/>
                </a:solidFill>
              </a:rPr>
              <a:t>	</a:t>
            </a:r>
            <a:r>
              <a:rPr lang="en-AU" altLang="en-US" sz="1600" b="1"/>
              <a:t>MPI_Probe (source,tag,comm,&amp;status) </a:t>
            </a:r>
            <a:br>
              <a:rPr lang="en-AU" altLang="en-US" sz="1600" b="1"/>
            </a:br>
            <a:endParaRPr lang="en-AU" altLang="en-US" sz="1600"/>
          </a:p>
        </p:txBody>
      </p:sp>
      <p:sp>
        <p:nvSpPr>
          <p:cNvPr id="50179" name="Slide Number Placeholder 5">
            <a:extLst>
              <a:ext uri="{FF2B5EF4-FFF2-40B4-BE49-F238E27FC236}">
                <a16:creationId xmlns:a16="http://schemas.microsoft.com/office/drawing/2014/main" id="{436257B7-70C1-4CB8-AEF6-7C6E4BC37B2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39F545D-C3E7-4E0B-9AD6-50994340C7B1}" type="slidenum">
              <a:rPr lang="en-US" altLang="en-US" sz="1200">
                <a:solidFill>
                  <a:srgbClr val="898989"/>
                </a:solidFill>
                <a:latin typeface="Calibri" panose="020F0502020204030204" pitchFamily="34" charset="0"/>
              </a:rPr>
              <a:pPr eaLnBrk="1" hangingPunct="1"/>
              <a:t>32</a:t>
            </a:fld>
            <a:endParaRPr lang="en-US" altLang="en-US" sz="1200">
              <a:solidFill>
                <a:srgbClr val="898989"/>
              </a:solidFill>
              <a:latin typeface="Calibri" panose="020F0502020204030204" pitchFamily="34" charset="0"/>
            </a:endParaRPr>
          </a:p>
        </p:txBody>
      </p:sp>
      <p:sp>
        <p:nvSpPr>
          <p:cNvPr id="50177" name="Date Placeholder 3">
            <a:extLst>
              <a:ext uri="{FF2B5EF4-FFF2-40B4-BE49-F238E27FC236}">
                <a16:creationId xmlns:a16="http://schemas.microsoft.com/office/drawing/2014/main" id="{517524C5-A507-41DC-810E-18F4AE4C40D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D7609A9-AD89-491C-9C22-BC9481283E26}"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4043D151-71D8-40F6-B1E8-720B30892CC0}"/>
              </a:ext>
            </a:extLst>
          </p:cNvPr>
          <p:cNvSpPr>
            <a:spLocks noGrp="1" noChangeArrowheads="1"/>
          </p:cNvSpPr>
          <p:nvPr>
            <p:ph type="title"/>
          </p:nvPr>
        </p:nvSpPr>
        <p:spPr>
          <a:xfrm>
            <a:off x="457200" y="274638"/>
            <a:ext cx="8229600" cy="922337"/>
          </a:xfrm>
        </p:spPr>
        <p:txBody>
          <a:bodyPr/>
          <a:lstStyle/>
          <a:p>
            <a:pPr eaLnBrk="1" hangingPunct="1"/>
            <a:r>
              <a:rPr lang="en-AU" altLang="en-US" dirty="0"/>
              <a:t>Example: Blocking Message Passing Routines </a:t>
            </a:r>
          </a:p>
        </p:txBody>
      </p:sp>
      <p:sp>
        <p:nvSpPr>
          <p:cNvPr id="51205" name="Rectangle 3">
            <a:extLst>
              <a:ext uri="{FF2B5EF4-FFF2-40B4-BE49-F238E27FC236}">
                <a16:creationId xmlns:a16="http://schemas.microsoft.com/office/drawing/2014/main" id="{43A23E25-0A3F-4EAD-90B9-98E44DF8EFCC}"/>
              </a:ext>
            </a:extLst>
          </p:cNvPr>
          <p:cNvSpPr>
            <a:spLocks noGrp="1" noChangeArrowheads="1"/>
          </p:cNvSpPr>
          <p:nvPr>
            <p:ph idx="1"/>
          </p:nvPr>
        </p:nvSpPr>
        <p:spPr>
          <a:xfrm>
            <a:off x="457200" y="1341438"/>
            <a:ext cx="8229600" cy="4784725"/>
          </a:xfrm>
        </p:spPr>
        <p:txBody>
          <a:bodyPr/>
          <a:lstStyle/>
          <a:p>
            <a:pPr eaLnBrk="1" hangingPunct="1">
              <a:lnSpc>
                <a:spcPct val="80000"/>
              </a:lnSpc>
              <a:buFontTx/>
              <a:buNone/>
            </a:pPr>
            <a:r>
              <a:rPr lang="en-AU" altLang="en-US" sz="1200" b="1" dirty="0">
                <a:latin typeface="Courier New" panose="02070309020205020404" pitchFamily="49" charset="0"/>
              </a:rPr>
              <a:t>#include "</a:t>
            </a:r>
            <a:r>
              <a:rPr lang="en-AU" altLang="en-US" sz="1200" b="1" dirty="0" err="1">
                <a:solidFill>
                  <a:srgbClr val="FF3300"/>
                </a:solidFill>
                <a:latin typeface="Courier New" panose="02070309020205020404" pitchFamily="49" charset="0"/>
              </a:rPr>
              <a:t>mpi.h</a:t>
            </a:r>
            <a:r>
              <a:rPr lang="en-AU" altLang="en-US" sz="1200" b="1" dirty="0">
                <a:latin typeface="Courier New" panose="02070309020205020404" pitchFamily="49" charset="0"/>
              </a:rPr>
              <a:t>" </a:t>
            </a:r>
          </a:p>
          <a:p>
            <a:pPr eaLnBrk="1" hangingPunct="1">
              <a:lnSpc>
                <a:spcPct val="80000"/>
              </a:lnSpc>
              <a:buFontTx/>
              <a:buNone/>
            </a:pPr>
            <a:r>
              <a:rPr lang="en-AU" altLang="en-US" sz="1200" b="1" dirty="0">
                <a:latin typeface="Courier New" panose="02070309020205020404" pitchFamily="49" charset="0"/>
              </a:rPr>
              <a:t>#include &lt;</a:t>
            </a:r>
            <a:r>
              <a:rPr lang="en-AU" altLang="en-US" sz="1200" b="1" dirty="0" err="1">
                <a:latin typeface="Courier New" panose="02070309020205020404" pitchFamily="49" charset="0"/>
              </a:rPr>
              <a:t>stdio.h</a:t>
            </a:r>
            <a:r>
              <a:rPr lang="en-AU" altLang="en-US" sz="1200" b="1" dirty="0">
                <a:latin typeface="Courier New" panose="02070309020205020404" pitchFamily="49" charset="0"/>
              </a:rPr>
              <a:t>&gt; </a:t>
            </a:r>
          </a:p>
          <a:p>
            <a:pPr eaLnBrk="1" hangingPunct="1">
              <a:lnSpc>
                <a:spcPct val="80000"/>
              </a:lnSpc>
              <a:buFontTx/>
              <a:buNone/>
            </a:pPr>
            <a:endParaRPr lang="en-AU" altLang="en-US" sz="1200" b="1" dirty="0">
              <a:latin typeface="Courier New" panose="02070309020205020404" pitchFamily="49" charset="0"/>
            </a:endParaRPr>
          </a:p>
          <a:p>
            <a:pPr eaLnBrk="1" hangingPunct="1">
              <a:lnSpc>
                <a:spcPct val="80000"/>
              </a:lnSpc>
              <a:buFontTx/>
              <a:buNone/>
            </a:pPr>
            <a:r>
              <a:rPr lang="en-AU" altLang="en-US" sz="1200" b="1" dirty="0">
                <a:latin typeface="Courier New" panose="02070309020205020404" pitchFamily="49" charset="0"/>
              </a:rPr>
              <a:t>int main(int </a:t>
            </a:r>
            <a:r>
              <a:rPr lang="en-AU" altLang="en-US" sz="1200" b="1" dirty="0" err="1">
                <a:latin typeface="Courier New" panose="02070309020205020404" pitchFamily="49" charset="0"/>
              </a:rPr>
              <a:t>argc,char</a:t>
            </a:r>
            <a:r>
              <a:rPr lang="en-AU" altLang="en-US" sz="1200" b="1" dirty="0">
                <a:latin typeface="Courier New" panose="02070309020205020404" pitchFamily="49" charset="0"/>
              </a:rPr>
              <a:t> *</a:t>
            </a:r>
            <a:r>
              <a:rPr lang="en-AU" altLang="en-US" sz="1200" b="1" dirty="0" err="1">
                <a:latin typeface="Courier New" panose="02070309020205020404" pitchFamily="49" charset="0"/>
              </a:rPr>
              <a:t>argv</a:t>
            </a:r>
            <a:r>
              <a:rPr lang="en-AU" altLang="en-US" sz="1200" b="1" dirty="0">
                <a:latin typeface="Courier New" panose="02070309020205020404" pitchFamily="49" charset="0"/>
              </a:rPr>
              <a:t>[]) </a:t>
            </a:r>
          </a:p>
          <a:p>
            <a:pPr eaLnBrk="1" hangingPunct="1">
              <a:lnSpc>
                <a:spcPct val="80000"/>
              </a:lnSpc>
              <a:buFontTx/>
              <a:buNone/>
            </a:pPr>
            <a:r>
              <a:rPr lang="en-AU" altLang="en-US" sz="1200" b="1" dirty="0">
                <a:latin typeface="Courier New" panose="02070309020205020404" pitchFamily="49" charset="0"/>
              </a:rPr>
              <a:t>{ int </a:t>
            </a:r>
            <a:r>
              <a:rPr lang="en-AU" altLang="en-US" sz="1200" b="1" dirty="0" err="1">
                <a:latin typeface="Courier New" panose="02070309020205020404" pitchFamily="49" charset="0"/>
              </a:rPr>
              <a:t>numtasks</a:t>
            </a:r>
            <a:r>
              <a:rPr lang="en-AU" altLang="en-US" sz="1200" b="1" dirty="0">
                <a:latin typeface="Courier New" panose="02070309020205020404" pitchFamily="49" charset="0"/>
              </a:rPr>
              <a:t>, rank, </a:t>
            </a:r>
            <a:r>
              <a:rPr lang="en-AU" altLang="en-US" sz="1200" b="1" dirty="0" err="1">
                <a:latin typeface="Courier New" panose="02070309020205020404" pitchFamily="49" charset="0"/>
              </a:rPr>
              <a:t>dest</a:t>
            </a:r>
            <a:r>
              <a:rPr lang="en-AU" altLang="en-US" sz="1200" b="1" dirty="0">
                <a:latin typeface="Courier New" panose="02070309020205020404" pitchFamily="49" charset="0"/>
              </a:rPr>
              <a:t>, source, </a:t>
            </a:r>
            <a:r>
              <a:rPr lang="en-AU" altLang="en-US" sz="1200" b="1" dirty="0" err="1">
                <a:latin typeface="Courier New" panose="02070309020205020404" pitchFamily="49" charset="0"/>
              </a:rPr>
              <a:t>rc</a:t>
            </a:r>
            <a:r>
              <a:rPr lang="en-AU" altLang="en-US" sz="1200" b="1" dirty="0">
                <a:latin typeface="Courier New" panose="02070309020205020404" pitchFamily="49" charset="0"/>
              </a:rPr>
              <a:t>, count, tag=1; </a:t>
            </a:r>
          </a:p>
          <a:p>
            <a:pPr eaLnBrk="1" hangingPunct="1">
              <a:lnSpc>
                <a:spcPct val="80000"/>
              </a:lnSpc>
              <a:buFontTx/>
              <a:buNone/>
            </a:pPr>
            <a:r>
              <a:rPr lang="en-AU" altLang="en-US" sz="1200" b="1" dirty="0">
                <a:latin typeface="Courier New" panose="02070309020205020404" pitchFamily="49" charset="0"/>
              </a:rPr>
              <a:t>char </a:t>
            </a:r>
            <a:r>
              <a:rPr lang="en-AU" altLang="en-US" sz="1200" b="1" dirty="0" err="1">
                <a:latin typeface="Courier New" panose="02070309020205020404" pitchFamily="49" charset="0"/>
              </a:rPr>
              <a:t>inmsg</a:t>
            </a:r>
            <a:r>
              <a:rPr lang="en-AU" altLang="en-US" sz="1200" b="1" dirty="0">
                <a:latin typeface="Courier New" panose="02070309020205020404" pitchFamily="49" charset="0"/>
              </a:rPr>
              <a:t>, </a:t>
            </a:r>
            <a:r>
              <a:rPr lang="en-AU" altLang="en-US" sz="1200" b="1" dirty="0" err="1">
                <a:latin typeface="Courier New" panose="02070309020205020404" pitchFamily="49" charset="0"/>
              </a:rPr>
              <a:t>outmsg</a:t>
            </a:r>
            <a:r>
              <a:rPr lang="en-AU" altLang="en-US" sz="1200" b="1" dirty="0">
                <a:latin typeface="Courier New" panose="02070309020205020404" pitchFamily="49" charset="0"/>
              </a:rPr>
              <a:t>='x'; </a:t>
            </a:r>
          </a:p>
          <a:p>
            <a:pPr eaLnBrk="1" hangingPunct="1">
              <a:lnSpc>
                <a:spcPct val="80000"/>
              </a:lnSpc>
              <a:buFontTx/>
              <a:buNone/>
            </a:pPr>
            <a:r>
              <a:rPr lang="en-AU" altLang="en-US" sz="1200" b="1" dirty="0" err="1">
                <a:solidFill>
                  <a:srgbClr val="FF3300"/>
                </a:solidFill>
                <a:latin typeface="Courier New" panose="02070309020205020404" pitchFamily="49" charset="0"/>
              </a:rPr>
              <a:t>MPI_Status</a:t>
            </a:r>
            <a:r>
              <a:rPr lang="en-AU" altLang="en-US" sz="1200" b="1" dirty="0">
                <a:solidFill>
                  <a:srgbClr val="FF3300"/>
                </a:solidFill>
                <a:latin typeface="Courier New" panose="02070309020205020404" pitchFamily="49" charset="0"/>
              </a:rPr>
              <a:t> Stat;</a:t>
            </a:r>
            <a:r>
              <a:rPr lang="en-AU" altLang="en-US" sz="1200" b="1" dirty="0">
                <a:latin typeface="Courier New" panose="02070309020205020404" pitchFamily="49" charset="0"/>
              </a:rPr>
              <a:t> </a:t>
            </a:r>
          </a:p>
          <a:p>
            <a:pPr eaLnBrk="1" hangingPunct="1">
              <a:lnSpc>
                <a:spcPct val="80000"/>
              </a:lnSpc>
              <a:buFontTx/>
              <a:buNone/>
            </a:pPr>
            <a:r>
              <a:rPr lang="en-AU" altLang="en-US" sz="1200" b="1" dirty="0" err="1">
                <a:solidFill>
                  <a:srgbClr val="FF3300"/>
                </a:solidFill>
                <a:latin typeface="Courier New" panose="02070309020205020404" pitchFamily="49" charset="0"/>
              </a:rPr>
              <a:t>MPI_Init</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argc</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argv</a:t>
            </a:r>
            <a:r>
              <a:rPr lang="en-AU" altLang="en-US" sz="1200" b="1" dirty="0">
                <a:latin typeface="Courier New" panose="02070309020205020404" pitchFamily="49" charset="0"/>
              </a:rPr>
              <a:t>); </a:t>
            </a:r>
          </a:p>
          <a:p>
            <a:pPr eaLnBrk="1" hangingPunct="1">
              <a:lnSpc>
                <a:spcPct val="80000"/>
              </a:lnSpc>
              <a:buFontTx/>
              <a:buNone/>
            </a:pPr>
            <a:r>
              <a:rPr lang="en-AU" altLang="en-US" sz="1200" b="1" dirty="0" err="1">
                <a:solidFill>
                  <a:srgbClr val="FF3300"/>
                </a:solidFill>
                <a:latin typeface="Courier New" panose="02070309020205020404" pitchFamily="49" charset="0"/>
              </a:rPr>
              <a:t>MPI_Comm_size</a:t>
            </a:r>
            <a:r>
              <a:rPr lang="en-AU" altLang="en-US" sz="1200" b="1" dirty="0">
                <a:latin typeface="Courier New" panose="02070309020205020404" pitchFamily="49" charset="0"/>
              </a:rPr>
              <a:t>(MPI_COMM_WORLD, &amp;</a:t>
            </a:r>
            <a:r>
              <a:rPr lang="en-AU" altLang="en-US" sz="1200" b="1" dirty="0" err="1">
                <a:latin typeface="Courier New" panose="02070309020205020404" pitchFamily="49" charset="0"/>
              </a:rPr>
              <a:t>numtasks</a:t>
            </a:r>
            <a:r>
              <a:rPr lang="en-AU" altLang="en-US" sz="1200" b="1" dirty="0">
                <a:latin typeface="Courier New" panose="02070309020205020404" pitchFamily="49" charset="0"/>
              </a:rPr>
              <a:t>); </a:t>
            </a:r>
          </a:p>
          <a:p>
            <a:pPr eaLnBrk="1" hangingPunct="1">
              <a:lnSpc>
                <a:spcPct val="80000"/>
              </a:lnSpc>
              <a:buFontTx/>
              <a:buNone/>
            </a:pPr>
            <a:r>
              <a:rPr lang="en-AU" altLang="en-US" sz="1200" b="1" dirty="0" err="1">
                <a:solidFill>
                  <a:srgbClr val="FF3300"/>
                </a:solidFill>
                <a:latin typeface="Courier New" panose="02070309020205020404" pitchFamily="49" charset="0"/>
              </a:rPr>
              <a:t>MPI_Comm_rank</a:t>
            </a:r>
            <a:r>
              <a:rPr lang="en-AU" altLang="en-US" sz="1200" b="1" dirty="0">
                <a:latin typeface="Courier New" panose="02070309020205020404" pitchFamily="49" charset="0"/>
              </a:rPr>
              <a:t>(MPI_COMM_WORLD, &amp;rank); </a:t>
            </a:r>
          </a:p>
          <a:p>
            <a:pPr eaLnBrk="1" hangingPunct="1">
              <a:lnSpc>
                <a:spcPct val="80000"/>
              </a:lnSpc>
              <a:buFontTx/>
              <a:buNone/>
            </a:pPr>
            <a:r>
              <a:rPr lang="en-AU" altLang="en-US" sz="1200" b="1" dirty="0">
                <a:latin typeface="Courier New" panose="02070309020205020404" pitchFamily="49" charset="0"/>
              </a:rPr>
              <a:t>if (rank == 0) </a:t>
            </a:r>
          </a:p>
          <a:p>
            <a:pPr eaLnBrk="1" hangingPunct="1">
              <a:lnSpc>
                <a:spcPct val="80000"/>
              </a:lnSpc>
              <a:buFontTx/>
              <a:buNone/>
            </a:pPr>
            <a:r>
              <a:rPr lang="en-AU" altLang="en-US" sz="1200" b="1" dirty="0">
                <a:latin typeface="Courier New" panose="02070309020205020404" pitchFamily="49" charset="0"/>
              </a:rPr>
              <a:t>{ </a:t>
            </a:r>
            <a:r>
              <a:rPr lang="en-AU" altLang="en-US" sz="1200" b="1" dirty="0" err="1">
                <a:latin typeface="Courier New" panose="02070309020205020404" pitchFamily="49" charset="0"/>
              </a:rPr>
              <a:t>dest</a:t>
            </a:r>
            <a:r>
              <a:rPr lang="en-AU" altLang="en-US" sz="1200" b="1" dirty="0">
                <a:latin typeface="Courier New" panose="02070309020205020404" pitchFamily="49" charset="0"/>
              </a:rPr>
              <a:t> = 1; source = 1; </a:t>
            </a:r>
          </a:p>
          <a:p>
            <a:pPr eaLnBrk="1" hangingPunct="1">
              <a:lnSpc>
                <a:spcPct val="80000"/>
              </a:lnSpc>
              <a:buFontTx/>
              <a:buNone/>
            </a:pPr>
            <a:r>
              <a:rPr lang="en-AU" altLang="en-US" sz="1200" b="1" dirty="0" err="1">
                <a:latin typeface="Courier New" panose="02070309020205020404" pitchFamily="49" charset="0"/>
              </a:rPr>
              <a:t>rc</a:t>
            </a:r>
            <a:r>
              <a:rPr lang="en-AU" altLang="en-US" sz="1200" b="1" dirty="0">
                <a:latin typeface="Courier New" panose="02070309020205020404" pitchFamily="49" charset="0"/>
              </a:rPr>
              <a:t> = </a:t>
            </a:r>
            <a:r>
              <a:rPr lang="en-AU" altLang="en-US" sz="1200" b="1" dirty="0" err="1">
                <a:solidFill>
                  <a:srgbClr val="FF3300"/>
                </a:solidFill>
                <a:latin typeface="Courier New" panose="02070309020205020404" pitchFamily="49" charset="0"/>
              </a:rPr>
              <a:t>MPI_Send</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outmsg</a:t>
            </a:r>
            <a:r>
              <a:rPr lang="en-AU" altLang="en-US" sz="1200" b="1" dirty="0">
                <a:latin typeface="Courier New" panose="02070309020205020404" pitchFamily="49" charset="0"/>
              </a:rPr>
              <a:t>, 1, MPI_CHAR, </a:t>
            </a:r>
            <a:r>
              <a:rPr lang="en-AU" altLang="en-US" sz="1200" b="1" dirty="0" err="1">
                <a:latin typeface="Courier New" panose="02070309020205020404" pitchFamily="49" charset="0"/>
              </a:rPr>
              <a:t>dest</a:t>
            </a:r>
            <a:r>
              <a:rPr lang="en-AU" altLang="en-US" sz="1200" b="1" dirty="0">
                <a:latin typeface="Courier New" panose="02070309020205020404" pitchFamily="49" charset="0"/>
              </a:rPr>
              <a:t>, tag, MPI_COMM_WORLD); </a:t>
            </a:r>
          </a:p>
          <a:p>
            <a:pPr eaLnBrk="1" hangingPunct="1">
              <a:lnSpc>
                <a:spcPct val="80000"/>
              </a:lnSpc>
              <a:buFontTx/>
              <a:buNone/>
            </a:pPr>
            <a:r>
              <a:rPr lang="en-AU" altLang="en-US" sz="1200" b="1" dirty="0" err="1">
                <a:latin typeface="Courier New" panose="02070309020205020404" pitchFamily="49" charset="0"/>
              </a:rPr>
              <a:t>rc</a:t>
            </a:r>
            <a:r>
              <a:rPr lang="en-AU" altLang="en-US" sz="1200" b="1" dirty="0">
                <a:latin typeface="Courier New" panose="02070309020205020404" pitchFamily="49" charset="0"/>
              </a:rPr>
              <a:t> = </a:t>
            </a:r>
            <a:r>
              <a:rPr lang="en-AU" altLang="en-US" sz="1200" b="1" dirty="0" err="1">
                <a:solidFill>
                  <a:srgbClr val="FF3300"/>
                </a:solidFill>
                <a:latin typeface="Courier New" panose="02070309020205020404" pitchFamily="49" charset="0"/>
              </a:rPr>
              <a:t>MPI_Recv</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inmsg</a:t>
            </a:r>
            <a:r>
              <a:rPr lang="en-AU" altLang="en-US" sz="1200" b="1" dirty="0">
                <a:latin typeface="Courier New" panose="02070309020205020404" pitchFamily="49" charset="0"/>
              </a:rPr>
              <a:t>, 1, MPI_CHAR, source, tag, MPI_COMM_WORLD, &amp;Stat); </a:t>
            </a:r>
          </a:p>
          <a:p>
            <a:pPr eaLnBrk="1" hangingPunct="1">
              <a:lnSpc>
                <a:spcPct val="80000"/>
              </a:lnSpc>
              <a:buFontTx/>
              <a:buNone/>
            </a:pPr>
            <a:r>
              <a:rPr lang="en-AU" altLang="en-US" sz="1200" b="1" dirty="0">
                <a:latin typeface="Courier New" panose="02070309020205020404" pitchFamily="49" charset="0"/>
              </a:rPr>
              <a:t>} </a:t>
            </a:r>
          </a:p>
          <a:p>
            <a:pPr eaLnBrk="1" hangingPunct="1">
              <a:lnSpc>
                <a:spcPct val="80000"/>
              </a:lnSpc>
              <a:buFontTx/>
              <a:buNone/>
            </a:pPr>
            <a:r>
              <a:rPr lang="en-AU" altLang="en-US" sz="1200" b="1" dirty="0">
                <a:latin typeface="Courier New" panose="02070309020205020404" pitchFamily="49" charset="0"/>
              </a:rPr>
              <a:t>else if (rank == 1) </a:t>
            </a:r>
          </a:p>
          <a:p>
            <a:pPr eaLnBrk="1" hangingPunct="1">
              <a:lnSpc>
                <a:spcPct val="80000"/>
              </a:lnSpc>
              <a:buFontTx/>
              <a:buNone/>
            </a:pPr>
            <a:r>
              <a:rPr lang="en-AU" altLang="en-US" sz="1200" b="1" dirty="0">
                <a:latin typeface="Courier New" panose="02070309020205020404" pitchFamily="49" charset="0"/>
              </a:rPr>
              <a:t>{ </a:t>
            </a:r>
            <a:r>
              <a:rPr lang="en-AU" altLang="en-US" sz="1200" b="1" dirty="0" err="1">
                <a:latin typeface="Courier New" panose="02070309020205020404" pitchFamily="49" charset="0"/>
              </a:rPr>
              <a:t>dest</a:t>
            </a:r>
            <a:r>
              <a:rPr lang="en-AU" altLang="en-US" sz="1200" b="1" dirty="0">
                <a:latin typeface="Courier New" panose="02070309020205020404" pitchFamily="49" charset="0"/>
              </a:rPr>
              <a:t> = 0; source = 0; </a:t>
            </a:r>
          </a:p>
          <a:p>
            <a:pPr eaLnBrk="1" hangingPunct="1">
              <a:lnSpc>
                <a:spcPct val="80000"/>
              </a:lnSpc>
              <a:buFontTx/>
              <a:buNone/>
            </a:pPr>
            <a:r>
              <a:rPr lang="en-AU" altLang="en-US" sz="1200" b="1" dirty="0" err="1">
                <a:latin typeface="Courier New" panose="02070309020205020404" pitchFamily="49" charset="0"/>
              </a:rPr>
              <a:t>rc</a:t>
            </a:r>
            <a:r>
              <a:rPr lang="en-AU" altLang="en-US" sz="1200" b="1" dirty="0">
                <a:latin typeface="Courier New" panose="02070309020205020404" pitchFamily="49" charset="0"/>
              </a:rPr>
              <a:t> = </a:t>
            </a:r>
            <a:r>
              <a:rPr lang="en-AU" altLang="en-US" sz="1200" b="1" dirty="0" err="1">
                <a:solidFill>
                  <a:srgbClr val="FF3300"/>
                </a:solidFill>
                <a:latin typeface="Courier New" panose="02070309020205020404" pitchFamily="49" charset="0"/>
              </a:rPr>
              <a:t>MPI_Recv</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inmsg</a:t>
            </a:r>
            <a:r>
              <a:rPr lang="en-AU" altLang="en-US" sz="1200" b="1" dirty="0">
                <a:latin typeface="Courier New" panose="02070309020205020404" pitchFamily="49" charset="0"/>
              </a:rPr>
              <a:t>, 1, MPI_CHAR, source, tag, MPI_COMM_WORLD, &amp;Stat); </a:t>
            </a:r>
          </a:p>
          <a:p>
            <a:pPr eaLnBrk="1" hangingPunct="1">
              <a:lnSpc>
                <a:spcPct val="80000"/>
              </a:lnSpc>
              <a:buFontTx/>
              <a:buNone/>
            </a:pPr>
            <a:r>
              <a:rPr lang="en-AU" altLang="en-US" sz="1200" b="1" dirty="0" err="1">
                <a:latin typeface="Courier New" panose="02070309020205020404" pitchFamily="49" charset="0"/>
              </a:rPr>
              <a:t>rc</a:t>
            </a:r>
            <a:r>
              <a:rPr lang="en-AU" altLang="en-US" sz="1200" b="1" dirty="0">
                <a:latin typeface="Courier New" panose="02070309020205020404" pitchFamily="49" charset="0"/>
              </a:rPr>
              <a:t> = </a:t>
            </a:r>
            <a:r>
              <a:rPr lang="en-AU" altLang="en-US" sz="1200" b="1" dirty="0" err="1">
                <a:solidFill>
                  <a:srgbClr val="FF3300"/>
                </a:solidFill>
                <a:latin typeface="Courier New" panose="02070309020205020404" pitchFamily="49" charset="0"/>
              </a:rPr>
              <a:t>MPI_Send</a:t>
            </a:r>
            <a:r>
              <a:rPr lang="en-AU" altLang="en-US" sz="1200" b="1" dirty="0">
                <a:latin typeface="Courier New" panose="02070309020205020404" pitchFamily="49" charset="0"/>
              </a:rPr>
              <a:t>(&amp;</a:t>
            </a:r>
            <a:r>
              <a:rPr lang="en-AU" altLang="en-US" sz="1200" b="1" dirty="0" err="1">
                <a:latin typeface="Courier New" panose="02070309020205020404" pitchFamily="49" charset="0"/>
              </a:rPr>
              <a:t>outmsg</a:t>
            </a:r>
            <a:r>
              <a:rPr lang="en-AU" altLang="en-US" sz="1200" b="1" dirty="0">
                <a:latin typeface="Courier New" panose="02070309020205020404" pitchFamily="49" charset="0"/>
              </a:rPr>
              <a:t>, 1, MPI_CHAR, </a:t>
            </a:r>
            <a:r>
              <a:rPr lang="en-AU" altLang="en-US" sz="1200" b="1" dirty="0" err="1">
                <a:latin typeface="Courier New" panose="02070309020205020404" pitchFamily="49" charset="0"/>
              </a:rPr>
              <a:t>dest</a:t>
            </a:r>
            <a:r>
              <a:rPr lang="en-AU" altLang="en-US" sz="1200" b="1" dirty="0">
                <a:latin typeface="Courier New" panose="02070309020205020404" pitchFamily="49" charset="0"/>
              </a:rPr>
              <a:t>, tag, MPI_COMM_WORLD); </a:t>
            </a:r>
          </a:p>
          <a:p>
            <a:pPr eaLnBrk="1" hangingPunct="1">
              <a:lnSpc>
                <a:spcPct val="80000"/>
              </a:lnSpc>
              <a:buFontTx/>
              <a:buNone/>
            </a:pPr>
            <a:r>
              <a:rPr lang="en-AU" altLang="en-US" sz="1200" b="1" dirty="0">
                <a:latin typeface="Courier New" panose="02070309020205020404" pitchFamily="49" charset="0"/>
              </a:rPr>
              <a:t>} </a:t>
            </a:r>
          </a:p>
          <a:p>
            <a:pPr eaLnBrk="1" hangingPunct="1">
              <a:lnSpc>
                <a:spcPct val="80000"/>
              </a:lnSpc>
              <a:buFontTx/>
              <a:buNone/>
            </a:pPr>
            <a:r>
              <a:rPr lang="en-AU" altLang="en-US" sz="1200" b="1" dirty="0" err="1">
                <a:latin typeface="Courier New" panose="02070309020205020404" pitchFamily="49" charset="0"/>
              </a:rPr>
              <a:t>rc</a:t>
            </a:r>
            <a:r>
              <a:rPr lang="en-AU" altLang="en-US" sz="1200" b="1" dirty="0">
                <a:latin typeface="Courier New" panose="02070309020205020404" pitchFamily="49" charset="0"/>
              </a:rPr>
              <a:t> = </a:t>
            </a:r>
            <a:r>
              <a:rPr lang="en-AU" altLang="en-US" sz="1200" b="1" dirty="0" err="1">
                <a:solidFill>
                  <a:srgbClr val="FF3300"/>
                </a:solidFill>
                <a:latin typeface="Courier New" panose="02070309020205020404" pitchFamily="49" charset="0"/>
              </a:rPr>
              <a:t>MPI_Get_count</a:t>
            </a:r>
            <a:r>
              <a:rPr lang="en-AU" altLang="en-US" sz="1200" b="1" dirty="0">
                <a:latin typeface="Courier New" panose="02070309020205020404" pitchFamily="49" charset="0"/>
              </a:rPr>
              <a:t>(&amp;Stat, MPI_CHAR, &amp;count); </a:t>
            </a:r>
          </a:p>
          <a:p>
            <a:pPr eaLnBrk="1" hangingPunct="1">
              <a:lnSpc>
                <a:spcPct val="80000"/>
              </a:lnSpc>
              <a:buFontTx/>
              <a:buNone/>
            </a:pPr>
            <a:r>
              <a:rPr lang="en-AU" altLang="en-US" sz="1200" b="1" dirty="0" err="1">
                <a:latin typeface="Courier New" panose="02070309020205020404" pitchFamily="49" charset="0"/>
              </a:rPr>
              <a:t>printf</a:t>
            </a:r>
            <a:r>
              <a:rPr lang="en-AU" altLang="en-US" sz="1200" b="1" dirty="0">
                <a:latin typeface="Courier New" panose="02070309020205020404" pitchFamily="49" charset="0"/>
              </a:rPr>
              <a:t>("Task %d: Received %d char(s) from task %d with tag %d \n", rank, count, 					      </a:t>
            </a:r>
            <a:r>
              <a:rPr lang="en-AU" altLang="en-US" sz="1200" b="1" dirty="0" err="1">
                <a:latin typeface="Courier New" panose="02070309020205020404" pitchFamily="49" charset="0"/>
              </a:rPr>
              <a:t>Stat.MPI_SOURCE</a:t>
            </a:r>
            <a:r>
              <a:rPr lang="en-AU" altLang="en-US" sz="1200" b="1" dirty="0">
                <a:latin typeface="Courier New" panose="02070309020205020404" pitchFamily="49" charset="0"/>
              </a:rPr>
              <a:t>, </a:t>
            </a:r>
            <a:r>
              <a:rPr lang="en-AU" altLang="en-US" sz="1200" b="1" dirty="0" err="1">
                <a:latin typeface="Courier New" panose="02070309020205020404" pitchFamily="49" charset="0"/>
              </a:rPr>
              <a:t>Stat.MPI_TAG</a:t>
            </a:r>
            <a:r>
              <a:rPr lang="en-AU" altLang="en-US" sz="1200" b="1" dirty="0">
                <a:latin typeface="Courier New" panose="02070309020205020404" pitchFamily="49" charset="0"/>
              </a:rPr>
              <a:t>); </a:t>
            </a:r>
          </a:p>
          <a:p>
            <a:pPr eaLnBrk="1" hangingPunct="1">
              <a:lnSpc>
                <a:spcPct val="80000"/>
              </a:lnSpc>
              <a:buFontTx/>
              <a:buNone/>
            </a:pPr>
            <a:r>
              <a:rPr lang="en-AU" altLang="en-US" sz="1200" b="1" dirty="0" err="1">
                <a:solidFill>
                  <a:srgbClr val="FF3300"/>
                </a:solidFill>
                <a:latin typeface="Courier New" panose="02070309020205020404" pitchFamily="49" charset="0"/>
              </a:rPr>
              <a:t>MPI_Finalize</a:t>
            </a:r>
            <a:r>
              <a:rPr lang="en-AU" altLang="en-US" sz="1200" b="1" dirty="0">
                <a:latin typeface="Courier New" panose="02070309020205020404" pitchFamily="49" charset="0"/>
              </a:rPr>
              <a:t>(); </a:t>
            </a:r>
          </a:p>
          <a:p>
            <a:pPr eaLnBrk="1" hangingPunct="1">
              <a:lnSpc>
                <a:spcPct val="80000"/>
              </a:lnSpc>
              <a:buFontTx/>
              <a:buNone/>
            </a:pPr>
            <a:r>
              <a:rPr lang="en-AU" altLang="en-US" sz="1200" b="1" dirty="0">
                <a:latin typeface="Courier New" panose="02070309020205020404" pitchFamily="49" charset="0"/>
              </a:rPr>
              <a:t>} </a:t>
            </a:r>
          </a:p>
        </p:txBody>
      </p:sp>
      <p:sp>
        <p:nvSpPr>
          <p:cNvPr id="51203" name="Slide Number Placeholder 5">
            <a:extLst>
              <a:ext uri="{FF2B5EF4-FFF2-40B4-BE49-F238E27FC236}">
                <a16:creationId xmlns:a16="http://schemas.microsoft.com/office/drawing/2014/main" id="{890A6FC9-2A1C-4B94-B3D8-6B5635521FA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8C707F-1C28-4ADC-A1D6-7426FE684189}" type="slidenum">
              <a:rPr lang="en-US" altLang="en-US" sz="1200">
                <a:solidFill>
                  <a:srgbClr val="898989"/>
                </a:solidFill>
                <a:latin typeface="Calibri" panose="020F0502020204030204" pitchFamily="34" charset="0"/>
              </a:rPr>
              <a:pPr eaLnBrk="1" hangingPunct="1"/>
              <a:t>33</a:t>
            </a:fld>
            <a:endParaRPr lang="en-US" altLang="en-US" sz="1200">
              <a:solidFill>
                <a:srgbClr val="898989"/>
              </a:solidFill>
              <a:latin typeface="Calibri" panose="020F0502020204030204" pitchFamily="34" charset="0"/>
            </a:endParaRPr>
          </a:p>
        </p:txBody>
      </p:sp>
      <p:sp>
        <p:nvSpPr>
          <p:cNvPr id="51201" name="Date Placeholder 3">
            <a:extLst>
              <a:ext uri="{FF2B5EF4-FFF2-40B4-BE49-F238E27FC236}">
                <a16:creationId xmlns:a16="http://schemas.microsoft.com/office/drawing/2014/main" id="{FEED6ACA-B89C-4EB3-9461-973D4BB3FBB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8287CFA-42C4-4A1E-978F-EABF05DEA231}"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42E6F1D4-BCC1-449E-A415-173E0EE20B20}"/>
              </a:ext>
            </a:extLst>
          </p:cNvPr>
          <p:cNvSpPr>
            <a:spLocks noGrp="1" noChangeArrowheads="1"/>
          </p:cNvSpPr>
          <p:nvPr>
            <p:ph type="title"/>
          </p:nvPr>
        </p:nvSpPr>
        <p:spPr/>
        <p:txBody>
          <a:bodyPr/>
          <a:lstStyle/>
          <a:p>
            <a:pPr eaLnBrk="1" hangingPunct="1"/>
            <a:r>
              <a:rPr lang="en-AU" altLang="en-US" dirty="0"/>
              <a:t>Non-Blocking Message Passing Routines</a:t>
            </a:r>
            <a:br>
              <a:rPr lang="en-AU" altLang="en-US" dirty="0"/>
            </a:br>
            <a:endParaRPr lang="en-AU" altLang="en-US" dirty="0"/>
          </a:p>
        </p:txBody>
      </p:sp>
      <p:sp>
        <p:nvSpPr>
          <p:cNvPr id="52229" name="Rectangle 3">
            <a:extLst>
              <a:ext uri="{FF2B5EF4-FFF2-40B4-BE49-F238E27FC236}">
                <a16:creationId xmlns:a16="http://schemas.microsoft.com/office/drawing/2014/main" id="{A515BEA3-EB9B-4643-AC3E-CB4521A2DBD9}"/>
              </a:ext>
            </a:extLst>
          </p:cNvPr>
          <p:cNvSpPr>
            <a:spLocks noGrp="1" noChangeArrowheads="1"/>
          </p:cNvSpPr>
          <p:nvPr>
            <p:ph idx="1"/>
          </p:nvPr>
        </p:nvSpPr>
        <p:spPr/>
        <p:txBody>
          <a:bodyPr/>
          <a:lstStyle/>
          <a:p>
            <a:pPr algn="just" eaLnBrk="1" hangingPunct="1">
              <a:lnSpc>
                <a:spcPct val="90000"/>
              </a:lnSpc>
            </a:pPr>
            <a:r>
              <a:rPr lang="en-AU" altLang="en-US" sz="1400" b="1">
                <a:hlinkClick r:id="rId2"/>
              </a:rPr>
              <a:t>MPI_Isend</a:t>
            </a:r>
            <a:r>
              <a:rPr lang="en-AU" altLang="en-US" sz="1400"/>
              <a:t> </a:t>
            </a:r>
          </a:p>
          <a:p>
            <a:pPr algn="just" eaLnBrk="1" hangingPunct="1">
              <a:lnSpc>
                <a:spcPct val="90000"/>
              </a:lnSpc>
            </a:pPr>
            <a:endParaRPr lang="en-AU" altLang="en-US" sz="1400"/>
          </a:p>
          <a:p>
            <a:pPr lvl="1" algn="just" eaLnBrk="1" hangingPunct="1">
              <a:lnSpc>
                <a:spcPct val="90000"/>
              </a:lnSpc>
            </a:pPr>
            <a:r>
              <a:rPr lang="en-AU" altLang="en-US" sz="1400"/>
              <a:t>Identifies an area in memory to serve as a send buffer. Processing continues immediately without waiting for the message to be copied out from the application buffer. A communication request handle is returned for handling the pending message status. The program should not modify the application buffer until subsequent calls to MPI_Wait or MPI_Test indicate that the non-blocking send has completed. </a:t>
            </a:r>
          </a:p>
          <a:p>
            <a:pPr lvl="1" algn="just" eaLnBrk="1" hangingPunct="1">
              <a:lnSpc>
                <a:spcPct val="90000"/>
              </a:lnSpc>
            </a:pPr>
            <a:endParaRPr lang="en-AU" altLang="en-US" sz="1400" b="1"/>
          </a:p>
          <a:p>
            <a:pPr lvl="1" eaLnBrk="1" hangingPunct="1">
              <a:lnSpc>
                <a:spcPct val="90000"/>
              </a:lnSpc>
              <a:buFontTx/>
              <a:buNone/>
            </a:pPr>
            <a:r>
              <a:rPr lang="en-AU" altLang="en-US" sz="1200" b="1"/>
              <a:t>	MPI_Isend (&amp;buf,count,datatype,dest,tag,comm,&amp;request) </a:t>
            </a:r>
            <a:br>
              <a:rPr lang="en-AU" altLang="en-US" sz="1200" b="1"/>
            </a:br>
            <a:r>
              <a:rPr lang="en-AU" altLang="en-US" sz="1200" b="1"/>
              <a:t> </a:t>
            </a:r>
            <a:endParaRPr lang="en-AU" altLang="en-US" sz="1200"/>
          </a:p>
          <a:p>
            <a:pPr algn="just" eaLnBrk="1" hangingPunct="1">
              <a:lnSpc>
                <a:spcPct val="90000"/>
              </a:lnSpc>
            </a:pPr>
            <a:r>
              <a:rPr lang="en-AU" altLang="en-US" sz="1400" b="1">
                <a:hlinkClick r:id="rId3"/>
              </a:rPr>
              <a:t>MPI_Irecv</a:t>
            </a:r>
            <a:r>
              <a:rPr lang="en-AU" altLang="en-US" sz="1400"/>
              <a:t> </a:t>
            </a:r>
          </a:p>
          <a:p>
            <a:pPr algn="just" eaLnBrk="1" hangingPunct="1">
              <a:lnSpc>
                <a:spcPct val="90000"/>
              </a:lnSpc>
            </a:pPr>
            <a:endParaRPr lang="en-AU" altLang="en-US" sz="1400"/>
          </a:p>
          <a:p>
            <a:pPr lvl="1" algn="just" eaLnBrk="1" hangingPunct="1">
              <a:lnSpc>
                <a:spcPct val="90000"/>
              </a:lnSpc>
            </a:pPr>
            <a:r>
              <a:rPr lang="en-AU" altLang="en-US" sz="1400"/>
              <a:t>Identifies an area in memory to serve as a receive buffer. Processing continues immediately without actually waiting for the message to be received and copied into the the application buffer. A communication request handle is returned for handling the pending message status. The program must use calls to MPI_Wait or MPI_Test to determine when the non-blocking receive operation completes and the requested message is available in the application buffer. </a:t>
            </a:r>
          </a:p>
          <a:p>
            <a:pPr lvl="1" algn="just" eaLnBrk="1" hangingPunct="1">
              <a:lnSpc>
                <a:spcPct val="90000"/>
              </a:lnSpc>
            </a:pPr>
            <a:endParaRPr lang="en-AU" altLang="en-US" sz="1400" b="1"/>
          </a:p>
          <a:p>
            <a:pPr lvl="1" eaLnBrk="1" hangingPunct="1">
              <a:lnSpc>
                <a:spcPct val="90000"/>
              </a:lnSpc>
              <a:buFontTx/>
              <a:buNone/>
            </a:pPr>
            <a:r>
              <a:rPr lang="en-AU" altLang="en-US" sz="1200" b="1"/>
              <a:t>	MPI_Irecv (&amp;buf,count,datatype,source,tag,comm,&amp;request) </a:t>
            </a:r>
            <a:br>
              <a:rPr lang="en-AU" altLang="en-US" sz="1200" b="1"/>
            </a:br>
            <a:endParaRPr lang="en-AU" altLang="en-US" sz="1200"/>
          </a:p>
        </p:txBody>
      </p:sp>
      <p:sp>
        <p:nvSpPr>
          <p:cNvPr id="52227" name="Slide Number Placeholder 5">
            <a:extLst>
              <a:ext uri="{FF2B5EF4-FFF2-40B4-BE49-F238E27FC236}">
                <a16:creationId xmlns:a16="http://schemas.microsoft.com/office/drawing/2014/main" id="{B1DC7487-B500-44FE-BC64-369CE8EA059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5DCEAF6-DBE8-4BF9-9718-95BA8800C4DA}" type="slidenum">
              <a:rPr lang="en-US" altLang="en-US" sz="1200">
                <a:solidFill>
                  <a:srgbClr val="898989"/>
                </a:solidFill>
                <a:latin typeface="Calibri" panose="020F0502020204030204" pitchFamily="34" charset="0"/>
              </a:rPr>
              <a:pPr eaLnBrk="1" hangingPunct="1"/>
              <a:t>34</a:t>
            </a:fld>
            <a:endParaRPr lang="en-US" altLang="en-US" sz="1200">
              <a:solidFill>
                <a:srgbClr val="898989"/>
              </a:solidFill>
              <a:latin typeface="Calibri" panose="020F0502020204030204" pitchFamily="34" charset="0"/>
            </a:endParaRPr>
          </a:p>
        </p:txBody>
      </p:sp>
      <p:sp>
        <p:nvSpPr>
          <p:cNvPr id="52225" name="Date Placeholder 3">
            <a:extLst>
              <a:ext uri="{FF2B5EF4-FFF2-40B4-BE49-F238E27FC236}">
                <a16:creationId xmlns:a16="http://schemas.microsoft.com/office/drawing/2014/main" id="{E81A8FCF-8064-4348-B839-E960D4AAE27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AF9C8A-F298-4B03-A148-132EC9D37C6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43590573-3E27-47EF-AF63-B36C1C481347}"/>
              </a:ext>
            </a:extLst>
          </p:cNvPr>
          <p:cNvSpPr>
            <a:spLocks noGrp="1" noChangeArrowheads="1"/>
          </p:cNvSpPr>
          <p:nvPr>
            <p:ph type="title"/>
          </p:nvPr>
        </p:nvSpPr>
        <p:spPr/>
        <p:txBody>
          <a:bodyPr/>
          <a:lstStyle/>
          <a:p>
            <a:pPr eaLnBrk="1" hangingPunct="1"/>
            <a:r>
              <a:rPr lang="en-AU" altLang="en-US" dirty="0"/>
              <a:t>Non-Blocking Message Passing Routines</a:t>
            </a:r>
            <a:br>
              <a:rPr lang="en-AU" altLang="en-US" dirty="0"/>
            </a:br>
            <a:endParaRPr lang="en-AU" altLang="en-US" dirty="0"/>
          </a:p>
        </p:txBody>
      </p:sp>
      <p:sp>
        <p:nvSpPr>
          <p:cNvPr id="53253" name="Rectangle 3">
            <a:extLst>
              <a:ext uri="{FF2B5EF4-FFF2-40B4-BE49-F238E27FC236}">
                <a16:creationId xmlns:a16="http://schemas.microsoft.com/office/drawing/2014/main" id="{3D32B726-BD92-4602-9D6C-20EFCC91A8B2}"/>
              </a:ext>
            </a:extLst>
          </p:cNvPr>
          <p:cNvSpPr>
            <a:spLocks noGrp="1" noChangeArrowheads="1"/>
          </p:cNvSpPr>
          <p:nvPr>
            <p:ph idx="1"/>
          </p:nvPr>
        </p:nvSpPr>
        <p:spPr/>
        <p:txBody>
          <a:bodyPr/>
          <a:lstStyle/>
          <a:p>
            <a:pPr eaLnBrk="1" hangingPunct="1">
              <a:lnSpc>
                <a:spcPct val="90000"/>
              </a:lnSpc>
            </a:pPr>
            <a:r>
              <a:rPr lang="en-AU" altLang="en-US" sz="1400" b="1" dirty="0" err="1">
                <a:hlinkClick r:id="rId3"/>
              </a:rPr>
              <a:t>MPI_Issend</a:t>
            </a:r>
            <a:r>
              <a:rPr lang="en-AU" altLang="en-US" sz="1400" dirty="0"/>
              <a:t> </a:t>
            </a:r>
          </a:p>
          <a:p>
            <a:pPr eaLnBrk="1" hangingPunct="1">
              <a:lnSpc>
                <a:spcPct val="90000"/>
              </a:lnSpc>
            </a:pPr>
            <a:endParaRPr lang="en-AU" altLang="en-US" sz="1400" dirty="0"/>
          </a:p>
          <a:p>
            <a:pPr lvl="1" eaLnBrk="1" hangingPunct="1">
              <a:lnSpc>
                <a:spcPct val="90000"/>
              </a:lnSpc>
            </a:pPr>
            <a:r>
              <a:rPr lang="en-AU" altLang="en-US" sz="1200" dirty="0"/>
              <a:t>Non-blocking synchronous send. Similar to </a:t>
            </a:r>
            <a:r>
              <a:rPr lang="en-AU" altLang="en-US" sz="1200" dirty="0" err="1"/>
              <a:t>MPI_Isend</a:t>
            </a:r>
            <a:r>
              <a:rPr lang="en-AU" altLang="en-US" sz="1200" dirty="0"/>
              <a:t>(), except </a:t>
            </a:r>
            <a:r>
              <a:rPr lang="en-AU" altLang="en-US" sz="1200" dirty="0" err="1"/>
              <a:t>MPI_Wait</a:t>
            </a:r>
            <a:r>
              <a:rPr lang="en-AU" altLang="en-US" sz="1200" dirty="0"/>
              <a:t>() or </a:t>
            </a:r>
            <a:r>
              <a:rPr lang="en-AU" altLang="en-US" sz="1200" dirty="0" err="1"/>
              <a:t>MPI_Test</a:t>
            </a:r>
            <a:r>
              <a:rPr lang="en-AU" altLang="en-US" sz="1200" dirty="0"/>
              <a:t>() indicates when the destination process has received the message. </a:t>
            </a:r>
          </a:p>
          <a:p>
            <a:pPr lvl="1" eaLnBrk="1" hangingPunct="1">
              <a:lnSpc>
                <a:spcPct val="90000"/>
              </a:lnSpc>
            </a:pPr>
            <a:endParaRPr lang="en-AU" altLang="en-US" sz="1200" b="1" dirty="0"/>
          </a:p>
          <a:p>
            <a:pPr lvl="1" eaLnBrk="1" hangingPunct="1">
              <a:lnSpc>
                <a:spcPct val="90000"/>
              </a:lnSpc>
              <a:buFontTx/>
              <a:buNone/>
            </a:pPr>
            <a:r>
              <a:rPr lang="en-AU" altLang="en-US" sz="1200" b="1" dirty="0"/>
              <a:t>	</a:t>
            </a:r>
            <a:r>
              <a:rPr lang="en-AU" altLang="en-US" sz="1200" b="1" dirty="0" err="1"/>
              <a:t>MPI_Issend</a:t>
            </a:r>
            <a:r>
              <a:rPr lang="en-AU" altLang="en-US" sz="1200" b="1" dirty="0"/>
              <a:t> (&amp;</a:t>
            </a:r>
            <a:r>
              <a:rPr lang="en-AU" altLang="en-US" sz="1200" b="1" dirty="0" err="1"/>
              <a:t>buf,count,datatype,dest,tag,comm,&amp;request</a:t>
            </a:r>
            <a:r>
              <a:rPr lang="en-AU" altLang="en-US" sz="1200" b="1" dirty="0"/>
              <a:t>) </a:t>
            </a:r>
            <a:br>
              <a:rPr lang="en-AU" altLang="en-US" sz="1200" b="1" dirty="0"/>
            </a:br>
            <a:r>
              <a:rPr lang="en-AU" altLang="en-US" sz="1200" b="1" dirty="0"/>
              <a:t> </a:t>
            </a:r>
            <a:endParaRPr lang="en-AU" altLang="en-US" sz="1200" dirty="0"/>
          </a:p>
          <a:p>
            <a:pPr eaLnBrk="1" hangingPunct="1">
              <a:lnSpc>
                <a:spcPct val="90000"/>
              </a:lnSpc>
            </a:pPr>
            <a:r>
              <a:rPr lang="en-AU" altLang="en-US" sz="1400" b="1" dirty="0" err="1">
                <a:hlinkClick r:id="rId4"/>
              </a:rPr>
              <a:t>MPI_Ibsend</a:t>
            </a:r>
            <a:r>
              <a:rPr lang="en-AU" altLang="en-US" sz="1400" dirty="0"/>
              <a:t> </a:t>
            </a:r>
          </a:p>
          <a:p>
            <a:pPr eaLnBrk="1" hangingPunct="1">
              <a:lnSpc>
                <a:spcPct val="90000"/>
              </a:lnSpc>
            </a:pPr>
            <a:endParaRPr lang="en-AU" altLang="en-US" sz="1400" dirty="0"/>
          </a:p>
          <a:p>
            <a:pPr lvl="1" eaLnBrk="1" hangingPunct="1">
              <a:lnSpc>
                <a:spcPct val="90000"/>
              </a:lnSpc>
            </a:pPr>
            <a:r>
              <a:rPr lang="en-AU" altLang="en-US" sz="1200" dirty="0"/>
              <a:t>Non-blocking buffered send. Similar to </a:t>
            </a:r>
            <a:r>
              <a:rPr lang="en-AU" altLang="en-US" sz="1200" dirty="0" err="1"/>
              <a:t>MPI_Bsend</a:t>
            </a:r>
            <a:r>
              <a:rPr lang="en-AU" altLang="en-US" sz="1200" dirty="0"/>
              <a:t>() except </a:t>
            </a:r>
            <a:r>
              <a:rPr lang="en-AU" altLang="en-US" sz="1200" dirty="0" err="1"/>
              <a:t>MPI_Wait</a:t>
            </a:r>
            <a:r>
              <a:rPr lang="en-AU" altLang="en-US" sz="1200" dirty="0"/>
              <a:t>() or </a:t>
            </a:r>
            <a:r>
              <a:rPr lang="en-AU" altLang="en-US" sz="1200" dirty="0" err="1"/>
              <a:t>MPI_Test</a:t>
            </a:r>
            <a:r>
              <a:rPr lang="en-AU" altLang="en-US" sz="1200" dirty="0"/>
              <a:t>() indicates when the destination process has received the message. Must be used with the </a:t>
            </a:r>
            <a:r>
              <a:rPr lang="en-AU" altLang="en-US" sz="1200" dirty="0" err="1"/>
              <a:t>MPI_Buffer_attach</a:t>
            </a:r>
            <a:r>
              <a:rPr lang="en-AU" altLang="en-US" sz="1200" dirty="0"/>
              <a:t> routine. </a:t>
            </a:r>
          </a:p>
          <a:p>
            <a:pPr lvl="1" eaLnBrk="1" hangingPunct="1">
              <a:lnSpc>
                <a:spcPct val="90000"/>
              </a:lnSpc>
            </a:pPr>
            <a:endParaRPr lang="en-AU" altLang="en-US" sz="1200" b="1" dirty="0"/>
          </a:p>
          <a:p>
            <a:pPr lvl="1" eaLnBrk="1" hangingPunct="1">
              <a:lnSpc>
                <a:spcPct val="90000"/>
              </a:lnSpc>
              <a:buFontTx/>
              <a:buNone/>
            </a:pPr>
            <a:r>
              <a:rPr lang="en-AU" altLang="en-US" sz="1200" b="1" dirty="0"/>
              <a:t>	</a:t>
            </a:r>
            <a:r>
              <a:rPr lang="en-AU" altLang="en-US" sz="1200" b="1" dirty="0" err="1"/>
              <a:t>MPI_Ibsend</a:t>
            </a:r>
            <a:r>
              <a:rPr lang="en-AU" altLang="en-US" sz="1200" b="1" dirty="0"/>
              <a:t> (&amp;</a:t>
            </a:r>
            <a:r>
              <a:rPr lang="en-AU" altLang="en-US" sz="1200" b="1" dirty="0" err="1"/>
              <a:t>buf,count,datatype,dest,tag,comm,&amp;request</a:t>
            </a:r>
            <a:r>
              <a:rPr lang="en-AU" altLang="en-US" sz="1200" b="1" dirty="0"/>
              <a:t>) </a:t>
            </a:r>
            <a:br>
              <a:rPr lang="en-AU" altLang="en-US" sz="1200" b="1" dirty="0"/>
            </a:br>
            <a:r>
              <a:rPr lang="en-AU" altLang="en-US" sz="1200" b="1" dirty="0"/>
              <a:t> </a:t>
            </a:r>
            <a:endParaRPr lang="en-AU" altLang="en-US" sz="1200" dirty="0"/>
          </a:p>
          <a:p>
            <a:pPr eaLnBrk="1" hangingPunct="1">
              <a:lnSpc>
                <a:spcPct val="90000"/>
              </a:lnSpc>
            </a:pPr>
            <a:r>
              <a:rPr lang="en-AU" altLang="en-US" sz="1400" b="1" dirty="0" err="1">
                <a:hlinkClick r:id="rId5"/>
              </a:rPr>
              <a:t>MPI_Irsend</a:t>
            </a:r>
            <a:r>
              <a:rPr lang="en-AU" altLang="en-US" sz="1400" dirty="0"/>
              <a:t> </a:t>
            </a:r>
          </a:p>
          <a:p>
            <a:pPr eaLnBrk="1" hangingPunct="1">
              <a:lnSpc>
                <a:spcPct val="90000"/>
              </a:lnSpc>
            </a:pPr>
            <a:endParaRPr lang="en-AU" altLang="en-US" sz="1400" dirty="0"/>
          </a:p>
          <a:p>
            <a:pPr lvl="1" eaLnBrk="1" hangingPunct="1">
              <a:lnSpc>
                <a:spcPct val="90000"/>
              </a:lnSpc>
            </a:pPr>
            <a:r>
              <a:rPr lang="en-AU" altLang="en-US" sz="1200" dirty="0"/>
              <a:t>Non-blocking ready send. Similar to </a:t>
            </a:r>
            <a:r>
              <a:rPr lang="en-AU" altLang="en-US" sz="1200" dirty="0" err="1"/>
              <a:t>MPI_Rsend</a:t>
            </a:r>
            <a:r>
              <a:rPr lang="en-AU" altLang="en-US" sz="1200" dirty="0"/>
              <a:t>() except </a:t>
            </a:r>
            <a:r>
              <a:rPr lang="en-AU" altLang="en-US" sz="1200" dirty="0" err="1"/>
              <a:t>MPI_Wait</a:t>
            </a:r>
            <a:r>
              <a:rPr lang="en-AU" altLang="en-US" sz="1200" dirty="0"/>
              <a:t>() or </a:t>
            </a:r>
            <a:r>
              <a:rPr lang="en-AU" altLang="en-US" sz="1200" dirty="0" err="1"/>
              <a:t>MPI_Test</a:t>
            </a:r>
            <a:r>
              <a:rPr lang="en-AU" altLang="en-US" sz="1200" dirty="0"/>
              <a:t>() indicates when the destination process has received the message. Should only be used if the programmer is certain that the matching receive has already been posted. </a:t>
            </a:r>
          </a:p>
          <a:p>
            <a:pPr lvl="1" eaLnBrk="1" hangingPunct="1">
              <a:lnSpc>
                <a:spcPct val="90000"/>
              </a:lnSpc>
            </a:pPr>
            <a:endParaRPr lang="en-AU" altLang="en-US" sz="1200" b="1" dirty="0"/>
          </a:p>
          <a:p>
            <a:pPr lvl="1" eaLnBrk="1" hangingPunct="1">
              <a:lnSpc>
                <a:spcPct val="90000"/>
              </a:lnSpc>
              <a:buFontTx/>
              <a:buNone/>
            </a:pPr>
            <a:r>
              <a:rPr lang="en-AU" altLang="en-US" sz="1200" b="1" dirty="0"/>
              <a:t>	</a:t>
            </a:r>
            <a:r>
              <a:rPr lang="en-AU" altLang="en-US" sz="1200" b="1" dirty="0" err="1"/>
              <a:t>MPI_Irsend</a:t>
            </a:r>
            <a:r>
              <a:rPr lang="en-AU" altLang="en-US" sz="1200" b="1" dirty="0"/>
              <a:t> (&amp;</a:t>
            </a:r>
            <a:r>
              <a:rPr lang="en-AU" altLang="en-US" sz="1200" b="1" dirty="0" err="1"/>
              <a:t>buf,count,datatype,dest,tag,comm,&amp;request</a:t>
            </a:r>
            <a:r>
              <a:rPr lang="en-AU" altLang="en-US" sz="1200" b="1" dirty="0"/>
              <a:t>) </a:t>
            </a:r>
            <a:br>
              <a:rPr lang="en-AU" altLang="en-US" sz="1200" b="1" dirty="0"/>
            </a:br>
            <a:r>
              <a:rPr lang="en-AU" altLang="en-US" sz="1200" b="1" dirty="0"/>
              <a:t> </a:t>
            </a:r>
            <a:endParaRPr lang="en-AU" altLang="en-US" sz="1200" dirty="0"/>
          </a:p>
          <a:p>
            <a:pPr eaLnBrk="1" hangingPunct="1">
              <a:lnSpc>
                <a:spcPct val="90000"/>
              </a:lnSpc>
            </a:pPr>
            <a:endParaRPr lang="en-AU" altLang="en-US" sz="1400" dirty="0"/>
          </a:p>
        </p:txBody>
      </p:sp>
      <p:sp>
        <p:nvSpPr>
          <p:cNvPr id="53251" name="Slide Number Placeholder 5">
            <a:extLst>
              <a:ext uri="{FF2B5EF4-FFF2-40B4-BE49-F238E27FC236}">
                <a16:creationId xmlns:a16="http://schemas.microsoft.com/office/drawing/2014/main" id="{88162DC5-612C-4D5C-9DAC-7F73C1AA8DB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25192E8-C92E-46E6-8EA1-4E9238E53690}" type="slidenum">
              <a:rPr lang="en-US" altLang="en-US" sz="1200">
                <a:solidFill>
                  <a:srgbClr val="898989"/>
                </a:solidFill>
                <a:latin typeface="Calibri" panose="020F0502020204030204" pitchFamily="34" charset="0"/>
              </a:rPr>
              <a:pPr eaLnBrk="1" hangingPunct="1"/>
              <a:t>35</a:t>
            </a:fld>
            <a:endParaRPr lang="en-US" altLang="en-US" sz="1200">
              <a:solidFill>
                <a:srgbClr val="898989"/>
              </a:solidFill>
              <a:latin typeface="Calibri" panose="020F0502020204030204" pitchFamily="34" charset="0"/>
            </a:endParaRPr>
          </a:p>
        </p:txBody>
      </p:sp>
      <p:sp>
        <p:nvSpPr>
          <p:cNvPr id="53249" name="Date Placeholder 3">
            <a:extLst>
              <a:ext uri="{FF2B5EF4-FFF2-40B4-BE49-F238E27FC236}">
                <a16:creationId xmlns:a16="http://schemas.microsoft.com/office/drawing/2014/main" id="{03AF4093-84F6-4695-847B-8BB8557FA844}"/>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2235A28-6869-40C2-A1FD-5D249B37AD4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FE98842F-A29B-4229-B177-3F3E56CAF7CF}"/>
              </a:ext>
            </a:extLst>
          </p:cNvPr>
          <p:cNvSpPr>
            <a:spLocks noGrp="1" noChangeArrowheads="1"/>
          </p:cNvSpPr>
          <p:nvPr>
            <p:ph type="title"/>
          </p:nvPr>
        </p:nvSpPr>
        <p:spPr/>
        <p:txBody>
          <a:bodyPr/>
          <a:lstStyle/>
          <a:p>
            <a:pPr eaLnBrk="1" hangingPunct="1"/>
            <a:r>
              <a:rPr lang="en-AU" altLang="en-US" dirty="0"/>
              <a:t>Non-Blocking Message Passing Routines</a:t>
            </a:r>
            <a:br>
              <a:rPr lang="en-AU" altLang="en-US" dirty="0"/>
            </a:br>
            <a:endParaRPr lang="en-AU" altLang="en-US" dirty="0"/>
          </a:p>
        </p:txBody>
      </p:sp>
      <p:sp>
        <p:nvSpPr>
          <p:cNvPr id="55301" name="Rectangle 3">
            <a:extLst>
              <a:ext uri="{FF2B5EF4-FFF2-40B4-BE49-F238E27FC236}">
                <a16:creationId xmlns:a16="http://schemas.microsoft.com/office/drawing/2014/main" id="{AACD615C-F24E-444C-87A7-B3BC59253DA7}"/>
              </a:ext>
            </a:extLst>
          </p:cNvPr>
          <p:cNvSpPr>
            <a:spLocks noGrp="1" noChangeArrowheads="1"/>
          </p:cNvSpPr>
          <p:nvPr>
            <p:ph idx="1"/>
          </p:nvPr>
        </p:nvSpPr>
        <p:spPr/>
        <p:txBody>
          <a:bodyPr/>
          <a:lstStyle/>
          <a:p>
            <a:pPr eaLnBrk="1" hangingPunct="1"/>
            <a:r>
              <a:rPr lang="en-AU" altLang="en-US" sz="1800" b="1" dirty="0" err="1">
                <a:hlinkClick r:id="rId3"/>
              </a:rPr>
              <a:t>MPI_Test</a:t>
            </a:r>
            <a:r>
              <a:rPr lang="en-AU" altLang="en-US" sz="1800" b="1" dirty="0"/>
              <a:t> </a:t>
            </a:r>
            <a:br>
              <a:rPr lang="en-AU" altLang="en-US" sz="1800" b="1" dirty="0"/>
            </a:br>
            <a:r>
              <a:rPr lang="en-AU" altLang="en-US" sz="1800" b="1" dirty="0" err="1">
                <a:hlinkClick r:id="rId4"/>
              </a:rPr>
              <a:t>MPI_Testany</a:t>
            </a:r>
            <a:r>
              <a:rPr lang="en-AU" altLang="en-US" sz="1800" b="1" dirty="0"/>
              <a:t> </a:t>
            </a:r>
            <a:br>
              <a:rPr lang="en-AU" altLang="en-US" sz="1800" b="1" dirty="0"/>
            </a:br>
            <a:r>
              <a:rPr lang="en-AU" altLang="en-US" sz="1800" b="1" dirty="0" err="1">
                <a:hlinkClick r:id="rId5"/>
              </a:rPr>
              <a:t>MPI_Testall</a:t>
            </a:r>
            <a:r>
              <a:rPr lang="en-AU" altLang="en-US" sz="1800" b="1" dirty="0"/>
              <a:t> </a:t>
            </a:r>
            <a:br>
              <a:rPr lang="en-AU" altLang="en-US" sz="1800" b="1" dirty="0"/>
            </a:br>
            <a:r>
              <a:rPr lang="en-AU" altLang="en-US" sz="1800" b="1" dirty="0" err="1">
                <a:hlinkClick r:id="rId6"/>
              </a:rPr>
              <a:t>MPI_Testsome</a:t>
            </a:r>
            <a:r>
              <a:rPr lang="en-AU" altLang="en-US" sz="1800" b="1" dirty="0"/>
              <a:t> </a:t>
            </a:r>
            <a:endParaRPr lang="en-AU" altLang="en-US" sz="1800" dirty="0"/>
          </a:p>
          <a:p>
            <a:pPr lvl="1" eaLnBrk="1" hangingPunct="1"/>
            <a:endParaRPr lang="en-AU" altLang="en-US" sz="1600" dirty="0"/>
          </a:p>
          <a:p>
            <a:pPr lvl="1" eaLnBrk="1" hangingPunct="1"/>
            <a:r>
              <a:rPr lang="en-AU" altLang="en-US" sz="1600" dirty="0" err="1"/>
              <a:t>MPI_Test</a:t>
            </a:r>
            <a:r>
              <a:rPr lang="en-AU" altLang="en-US" sz="1600" dirty="0"/>
              <a:t> checks the status of a specified non-blocking send or receive operation. The "flag" parameter is returned logical true (1) if the operation has completed, and logical false (0) if not. For multiple non-blocking operations, the programmer can specify any, all or some completions. </a:t>
            </a:r>
          </a:p>
          <a:p>
            <a:pPr lvl="1" eaLnBrk="1" hangingPunct="1"/>
            <a:endParaRPr lang="en-AU" altLang="en-US" sz="1600" b="1" dirty="0"/>
          </a:p>
          <a:p>
            <a:pPr lvl="1" eaLnBrk="1" hangingPunct="1">
              <a:buFontTx/>
              <a:buNone/>
            </a:pPr>
            <a:r>
              <a:rPr lang="en-AU" altLang="en-US" sz="1600" b="1" dirty="0"/>
              <a:t>	</a:t>
            </a:r>
            <a:r>
              <a:rPr lang="en-AU" altLang="en-US" sz="1600" b="1" dirty="0" err="1"/>
              <a:t>MPI_Test</a:t>
            </a:r>
            <a:r>
              <a:rPr lang="en-AU" altLang="en-US" sz="1600" b="1" dirty="0"/>
              <a:t> (&amp;</a:t>
            </a:r>
            <a:r>
              <a:rPr lang="en-AU" altLang="en-US" sz="1600" b="1" dirty="0" err="1"/>
              <a:t>request,&amp;flag,&amp;status</a:t>
            </a:r>
            <a:r>
              <a:rPr lang="en-AU" altLang="en-US" sz="1600" b="1" dirty="0"/>
              <a:t>) </a:t>
            </a:r>
            <a:br>
              <a:rPr lang="en-AU" altLang="en-US" sz="1600" b="1" dirty="0"/>
            </a:br>
            <a:r>
              <a:rPr lang="en-AU" altLang="en-US" sz="1600" b="1" dirty="0" err="1"/>
              <a:t>MPI_Testany</a:t>
            </a:r>
            <a:r>
              <a:rPr lang="en-AU" altLang="en-US" sz="1600" b="1" dirty="0"/>
              <a:t> (</a:t>
            </a:r>
            <a:r>
              <a:rPr lang="en-AU" altLang="en-US" sz="1600" b="1" dirty="0" err="1"/>
              <a:t>count,&amp;array_of_requests,&amp;index,&amp;flag,&amp;status</a:t>
            </a:r>
            <a:r>
              <a:rPr lang="en-AU" altLang="en-US" sz="1600" b="1" dirty="0"/>
              <a:t>)</a:t>
            </a:r>
            <a:br>
              <a:rPr lang="en-AU" altLang="en-US" sz="1600" b="1" dirty="0"/>
            </a:br>
            <a:r>
              <a:rPr lang="en-AU" altLang="en-US" sz="1600" b="1" dirty="0" err="1"/>
              <a:t>MPI_Testall</a:t>
            </a:r>
            <a:r>
              <a:rPr lang="en-AU" altLang="en-US" sz="1600" b="1" dirty="0"/>
              <a:t> (count,&amp;array_of_requests,&amp;flag,&amp;</a:t>
            </a:r>
            <a:r>
              <a:rPr lang="en-AU" altLang="en-US" sz="1600" b="1" dirty="0" err="1"/>
              <a:t>array_of_statuses</a:t>
            </a:r>
            <a:r>
              <a:rPr lang="en-AU" altLang="en-US" sz="1600" b="1" dirty="0"/>
              <a:t>)</a:t>
            </a:r>
            <a:br>
              <a:rPr lang="en-AU" altLang="en-US" sz="1600" b="1" dirty="0"/>
            </a:br>
            <a:r>
              <a:rPr lang="en-AU" altLang="en-US" sz="1600" b="1" dirty="0" err="1"/>
              <a:t>MPI_Testsome</a:t>
            </a:r>
            <a:r>
              <a:rPr lang="en-AU" altLang="en-US" sz="1600" b="1" dirty="0"/>
              <a:t> (</a:t>
            </a:r>
            <a:r>
              <a:rPr lang="en-AU" altLang="en-US" sz="1600" b="1" dirty="0" err="1"/>
              <a:t>incount</a:t>
            </a:r>
            <a:r>
              <a:rPr lang="en-AU" altLang="en-US" sz="1600" b="1" dirty="0"/>
              <a:t>,&amp;</a:t>
            </a:r>
            <a:r>
              <a:rPr lang="en-AU" altLang="en-US" sz="1600" b="1" dirty="0" err="1"/>
              <a:t>array_of_requests,&amp;outcount</a:t>
            </a:r>
            <a:r>
              <a:rPr lang="en-AU" altLang="en-US" sz="1600" b="1" dirty="0"/>
              <a:t>, &amp;</a:t>
            </a:r>
            <a:r>
              <a:rPr lang="en-AU" altLang="en-US" sz="1600" b="1" dirty="0" err="1"/>
              <a:t>array_of_indices</a:t>
            </a:r>
            <a:r>
              <a:rPr lang="en-AU" altLang="en-US" sz="1600" b="1" dirty="0"/>
              <a:t>, &amp;</a:t>
            </a:r>
            <a:r>
              <a:rPr lang="en-AU" altLang="en-US" sz="1600" b="1" dirty="0" err="1"/>
              <a:t>array_of_statuses</a:t>
            </a:r>
            <a:r>
              <a:rPr lang="en-AU" altLang="en-US" sz="1600" b="1" dirty="0"/>
              <a:t>)</a:t>
            </a:r>
            <a:br>
              <a:rPr lang="en-AU" altLang="en-US" sz="1600" b="1" dirty="0"/>
            </a:br>
            <a:endParaRPr lang="en-AU" altLang="en-US" sz="1600" dirty="0"/>
          </a:p>
          <a:p>
            <a:pPr eaLnBrk="1" hangingPunct="1"/>
            <a:endParaRPr lang="en-AU" altLang="en-US" sz="1800" dirty="0"/>
          </a:p>
        </p:txBody>
      </p:sp>
      <p:sp>
        <p:nvSpPr>
          <p:cNvPr id="55299" name="Slide Number Placeholder 5">
            <a:extLst>
              <a:ext uri="{FF2B5EF4-FFF2-40B4-BE49-F238E27FC236}">
                <a16:creationId xmlns:a16="http://schemas.microsoft.com/office/drawing/2014/main" id="{50C8863F-3899-4687-998B-019EBE4777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2AAFCF-DB56-4C91-956D-7F3D6ADF0373}" type="slidenum">
              <a:rPr lang="en-US" altLang="en-US" sz="1200">
                <a:solidFill>
                  <a:srgbClr val="898989"/>
                </a:solidFill>
                <a:latin typeface="Calibri" panose="020F0502020204030204" pitchFamily="34" charset="0"/>
              </a:rPr>
              <a:pPr eaLnBrk="1" hangingPunct="1"/>
              <a:t>36</a:t>
            </a:fld>
            <a:endParaRPr lang="en-US" altLang="en-US" sz="1200">
              <a:solidFill>
                <a:srgbClr val="898989"/>
              </a:solidFill>
              <a:latin typeface="Calibri" panose="020F0502020204030204" pitchFamily="34" charset="0"/>
            </a:endParaRPr>
          </a:p>
        </p:txBody>
      </p:sp>
      <p:sp>
        <p:nvSpPr>
          <p:cNvPr id="55297" name="Date Placeholder 3">
            <a:extLst>
              <a:ext uri="{FF2B5EF4-FFF2-40B4-BE49-F238E27FC236}">
                <a16:creationId xmlns:a16="http://schemas.microsoft.com/office/drawing/2014/main" id="{BB350044-1ECE-4746-BBD1-AE9C3095DAA2}"/>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962914-4961-42A9-A024-05E0BA24EAE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60B2494D-C66E-42DD-A968-0A0454525A23}"/>
              </a:ext>
            </a:extLst>
          </p:cNvPr>
          <p:cNvSpPr>
            <a:spLocks noGrp="1" noChangeArrowheads="1"/>
          </p:cNvSpPr>
          <p:nvPr>
            <p:ph type="title"/>
          </p:nvPr>
        </p:nvSpPr>
        <p:spPr/>
        <p:txBody>
          <a:bodyPr/>
          <a:lstStyle/>
          <a:p>
            <a:pPr eaLnBrk="1" hangingPunct="1"/>
            <a:r>
              <a:rPr lang="en-AU" altLang="en-US" dirty="0"/>
              <a:t>Non-Blocking Message Passing Routines</a:t>
            </a:r>
            <a:br>
              <a:rPr lang="en-AU" altLang="en-US" dirty="0"/>
            </a:br>
            <a:endParaRPr lang="en-AU" altLang="en-US" dirty="0"/>
          </a:p>
        </p:txBody>
      </p:sp>
      <p:sp>
        <p:nvSpPr>
          <p:cNvPr id="57349" name="Rectangle 3">
            <a:extLst>
              <a:ext uri="{FF2B5EF4-FFF2-40B4-BE49-F238E27FC236}">
                <a16:creationId xmlns:a16="http://schemas.microsoft.com/office/drawing/2014/main" id="{8B4E3E3C-DC81-4A2E-9284-16E431676D7E}"/>
              </a:ext>
            </a:extLst>
          </p:cNvPr>
          <p:cNvSpPr>
            <a:spLocks noGrp="1" noChangeArrowheads="1"/>
          </p:cNvSpPr>
          <p:nvPr>
            <p:ph idx="1"/>
          </p:nvPr>
        </p:nvSpPr>
        <p:spPr/>
        <p:txBody>
          <a:bodyPr/>
          <a:lstStyle/>
          <a:p>
            <a:pPr eaLnBrk="1" hangingPunct="1"/>
            <a:r>
              <a:rPr lang="en-AU" altLang="en-US" sz="1800" b="1">
                <a:hlinkClick r:id="rId2"/>
              </a:rPr>
              <a:t>MPI_Iprobe</a:t>
            </a:r>
            <a:r>
              <a:rPr lang="en-AU" altLang="en-US" sz="1800"/>
              <a:t> </a:t>
            </a:r>
          </a:p>
          <a:p>
            <a:pPr eaLnBrk="1" hangingPunct="1"/>
            <a:endParaRPr lang="en-AU" altLang="en-US" sz="1800"/>
          </a:p>
          <a:p>
            <a:pPr lvl="1" eaLnBrk="1" hangingPunct="1"/>
            <a:r>
              <a:rPr lang="en-AU" altLang="en-US" sz="1600"/>
              <a:t>Performs a non-blocking test for a message. The "wildcards" MPI_ANY_SOURCE and MPI_ANY_TAG may be used to test for a message from any source or with any tag. The integer "flag" parameter is returned logical true (1) if a message has arrived, and logical false (0) if not. For the C routine, the actual source and tag will be returned in the status structure as status.MPI_SOURCE and status.MPI_TAG. For the Fortran routine, they will be returned in the integer array status(MPI_SOURCE) and status(MPI_TAG). </a:t>
            </a:r>
          </a:p>
          <a:p>
            <a:pPr lvl="1" eaLnBrk="1" hangingPunct="1">
              <a:buFontTx/>
              <a:buNone/>
            </a:pPr>
            <a:r>
              <a:rPr lang="en-AU" altLang="en-US" sz="1600" b="1"/>
              <a:t>	</a:t>
            </a:r>
          </a:p>
          <a:p>
            <a:pPr lvl="1" eaLnBrk="1" hangingPunct="1">
              <a:buFontTx/>
              <a:buNone/>
            </a:pPr>
            <a:r>
              <a:rPr lang="en-AU" altLang="en-US" sz="1600" b="1"/>
              <a:t>	MPI_Iprobe (source,tag,comm,&amp;flag,&amp;status)</a:t>
            </a:r>
            <a:br>
              <a:rPr lang="en-AU" altLang="en-US" sz="1600" b="1"/>
            </a:br>
            <a:br>
              <a:rPr lang="en-AU" altLang="en-US" sz="1600" b="1"/>
            </a:br>
            <a:endParaRPr lang="en-AU" altLang="en-US" sz="1600"/>
          </a:p>
          <a:p>
            <a:pPr eaLnBrk="1" hangingPunct="1"/>
            <a:endParaRPr lang="en-AU" altLang="en-US" sz="1800"/>
          </a:p>
        </p:txBody>
      </p:sp>
      <p:sp>
        <p:nvSpPr>
          <p:cNvPr id="57347" name="Slide Number Placeholder 5">
            <a:extLst>
              <a:ext uri="{FF2B5EF4-FFF2-40B4-BE49-F238E27FC236}">
                <a16:creationId xmlns:a16="http://schemas.microsoft.com/office/drawing/2014/main" id="{08BD5AF3-2148-4082-8C46-3CB3F032D58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4BA5485-08C1-497F-872F-3EAE8446D47C}" type="slidenum">
              <a:rPr lang="en-US" altLang="en-US" sz="1200">
                <a:solidFill>
                  <a:srgbClr val="898989"/>
                </a:solidFill>
                <a:latin typeface="Calibri" panose="020F0502020204030204" pitchFamily="34" charset="0"/>
              </a:rPr>
              <a:pPr eaLnBrk="1" hangingPunct="1"/>
              <a:t>37</a:t>
            </a:fld>
            <a:endParaRPr lang="en-US" altLang="en-US" sz="1200">
              <a:solidFill>
                <a:srgbClr val="898989"/>
              </a:solidFill>
              <a:latin typeface="Calibri" panose="020F0502020204030204" pitchFamily="34" charset="0"/>
            </a:endParaRPr>
          </a:p>
        </p:txBody>
      </p:sp>
      <p:sp>
        <p:nvSpPr>
          <p:cNvPr id="57345" name="Date Placeholder 3">
            <a:extLst>
              <a:ext uri="{FF2B5EF4-FFF2-40B4-BE49-F238E27FC236}">
                <a16:creationId xmlns:a16="http://schemas.microsoft.com/office/drawing/2014/main" id="{D6DAC76C-62FB-49DB-A520-B9C5C4FD8698}"/>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F805952-25C8-40C2-9067-23AB004AD93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2">
            <a:extLst>
              <a:ext uri="{FF2B5EF4-FFF2-40B4-BE49-F238E27FC236}">
                <a16:creationId xmlns:a16="http://schemas.microsoft.com/office/drawing/2014/main" id="{A40FA329-9992-4596-B45A-0DDC8C24734D}"/>
              </a:ext>
            </a:extLst>
          </p:cNvPr>
          <p:cNvSpPr>
            <a:spLocks noGrp="1" noChangeArrowheads="1"/>
          </p:cNvSpPr>
          <p:nvPr>
            <p:ph type="title"/>
          </p:nvPr>
        </p:nvSpPr>
        <p:spPr>
          <a:xfrm>
            <a:off x="457200" y="274638"/>
            <a:ext cx="8229600" cy="850900"/>
          </a:xfrm>
        </p:spPr>
        <p:txBody>
          <a:bodyPr>
            <a:normAutofit/>
          </a:bodyPr>
          <a:lstStyle/>
          <a:p>
            <a:pPr eaLnBrk="1" hangingPunct="1">
              <a:defRPr/>
            </a:pPr>
            <a:r>
              <a:rPr lang="en-AU" dirty="0">
                <a:ea typeface="ＭＳ Ｐゴシック" charset="0"/>
                <a:cs typeface="ＭＳ Ｐゴシック" charset="0"/>
              </a:rPr>
              <a:t>Example: Non-Blocking Message Passing Routines </a:t>
            </a:r>
          </a:p>
        </p:txBody>
      </p:sp>
      <p:sp>
        <p:nvSpPr>
          <p:cNvPr id="58373" name="Rectangle 3">
            <a:extLst>
              <a:ext uri="{FF2B5EF4-FFF2-40B4-BE49-F238E27FC236}">
                <a16:creationId xmlns:a16="http://schemas.microsoft.com/office/drawing/2014/main" id="{61DCD824-13E3-480D-8D13-005E95650A01}"/>
              </a:ext>
            </a:extLst>
          </p:cNvPr>
          <p:cNvSpPr>
            <a:spLocks noGrp="1" noChangeArrowheads="1"/>
          </p:cNvSpPr>
          <p:nvPr>
            <p:ph idx="1"/>
          </p:nvPr>
        </p:nvSpPr>
        <p:spPr>
          <a:xfrm>
            <a:off x="457200" y="1268413"/>
            <a:ext cx="8229600" cy="5087937"/>
          </a:xfrm>
        </p:spPr>
        <p:txBody>
          <a:bodyPr/>
          <a:lstStyle/>
          <a:p>
            <a:pPr lvl="1" eaLnBrk="1" hangingPunct="1">
              <a:lnSpc>
                <a:spcPct val="80000"/>
              </a:lnSpc>
              <a:buFontTx/>
              <a:buNone/>
            </a:pPr>
            <a:r>
              <a:rPr lang="en-AU" altLang="en-US" sz="1400" b="1" dirty="0">
                <a:latin typeface="Courier New" panose="02070309020205020404" pitchFamily="49" charset="0"/>
              </a:rPr>
              <a:t>#include "</a:t>
            </a:r>
            <a:r>
              <a:rPr lang="en-AU" altLang="en-US" sz="1400" b="1" dirty="0" err="1">
                <a:latin typeface="Courier New" panose="02070309020205020404" pitchFamily="49" charset="0"/>
              </a:rPr>
              <a:t>mpi.h</a:t>
            </a:r>
            <a:r>
              <a:rPr lang="en-AU" altLang="en-US" sz="1400" b="1" dirty="0">
                <a:latin typeface="Courier New" panose="02070309020205020404" pitchFamily="49" charset="0"/>
              </a:rPr>
              <a:t>"</a:t>
            </a:r>
          </a:p>
          <a:p>
            <a:pPr lvl="1" eaLnBrk="1" hangingPunct="1">
              <a:lnSpc>
                <a:spcPct val="80000"/>
              </a:lnSpc>
              <a:buFontTx/>
              <a:buNone/>
            </a:pPr>
            <a:r>
              <a:rPr lang="en-AU" altLang="en-US" sz="1400" b="1" dirty="0">
                <a:latin typeface="Courier New" panose="02070309020205020404" pitchFamily="49" charset="0"/>
              </a:rPr>
              <a:t>#include &lt;</a:t>
            </a:r>
            <a:r>
              <a:rPr lang="en-AU" altLang="en-US" sz="1400" b="1" dirty="0" err="1">
                <a:latin typeface="Courier New" panose="02070309020205020404" pitchFamily="49" charset="0"/>
              </a:rPr>
              <a:t>stdio.h</a:t>
            </a:r>
            <a:r>
              <a:rPr lang="en-AU" altLang="en-US" sz="1400" b="1" dirty="0">
                <a:latin typeface="Courier New" panose="02070309020205020404" pitchFamily="49" charset="0"/>
              </a:rPr>
              <a:t>&gt;</a:t>
            </a:r>
          </a:p>
          <a:p>
            <a:pPr lvl="1" eaLnBrk="1" hangingPunct="1">
              <a:lnSpc>
                <a:spcPct val="80000"/>
              </a:lnSpc>
              <a:buFontTx/>
              <a:buNone/>
            </a:pPr>
            <a:endParaRPr lang="en-AU" altLang="en-US" sz="1400" b="1" dirty="0">
              <a:latin typeface="Courier New" panose="02070309020205020404" pitchFamily="49" charset="0"/>
            </a:endParaRPr>
          </a:p>
          <a:p>
            <a:pPr lvl="1" eaLnBrk="1" hangingPunct="1">
              <a:lnSpc>
                <a:spcPct val="80000"/>
              </a:lnSpc>
              <a:buFontTx/>
              <a:buNone/>
            </a:pPr>
            <a:r>
              <a:rPr lang="en-AU" altLang="en-US" sz="1400" b="1" dirty="0">
                <a:latin typeface="Courier New" panose="02070309020205020404" pitchFamily="49" charset="0"/>
              </a:rPr>
              <a:t>int main(int </a:t>
            </a:r>
            <a:r>
              <a:rPr lang="en-AU" altLang="en-US" sz="1400" b="1" dirty="0" err="1">
                <a:latin typeface="Courier New" panose="02070309020205020404" pitchFamily="49" charset="0"/>
              </a:rPr>
              <a:t>argc</a:t>
            </a:r>
            <a:r>
              <a:rPr lang="en-AU" altLang="en-US" sz="1400" b="1" dirty="0">
                <a:latin typeface="Courier New" panose="02070309020205020404" pitchFamily="49" charset="0"/>
              </a:rPr>
              <a:t>, char *</a:t>
            </a:r>
            <a:r>
              <a:rPr lang="en-AU" altLang="en-US" sz="1400" b="1" dirty="0" err="1">
                <a:latin typeface="Courier New" panose="02070309020205020404" pitchFamily="49" charset="0"/>
              </a:rPr>
              <a:t>argv</a:t>
            </a:r>
            <a:r>
              <a:rPr lang="en-AU" altLang="en-US" sz="1400" b="1" dirty="0">
                <a:latin typeface="Courier New" panose="02070309020205020404" pitchFamily="49" charset="0"/>
              </a:rPr>
              <a:t>[])</a:t>
            </a:r>
          </a:p>
          <a:p>
            <a:pPr lvl="1" eaLnBrk="1" hangingPunct="1">
              <a:lnSpc>
                <a:spcPct val="80000"/>
              </a:lnSpc>
              <a:buFontTx/>
              <a:buNone/>
            </a:pPr>
            <a:r>
              <a:rPr lang="en-AU" altLang="en-US" sz="1400" b="1" dirty="0">
                <a:latin typeface="Courier New" panose="02070309020205020404" pitchFamily="49" charset="0"/>
              </a:rPr>
              <a:t>{ </a:t>
            </a:r>
          </a:p>
          <a:p>
            <a:pPr lvl="1" eaLnBrk="1" hangingPunct="1">
              <a:lnSpc>
                <a:spcPct val="80000"/>
              </a:lnSpc>
              <a:buFontTx/>
              <a:buNone/>
            </a:pPr>
            <a:r>
              <a:rPr lang="en-AU" altLang="en-US" sz="1400" b="1" dirty="0">
                <a:latin typeface="Courier New" panose="02070309020205020404" pitchFamily="49" charset="0"/>
              </a:rPr>
              <a:t>int </a:t>
            </a:r>
            <a:r>
              <a:rPr lang="en-AU" altLang="en-US" sz="1400" b="1" dirty="0" err="1">
                <a:latin typeface="Courier New" panose="02070309020205020404" pitchFamily="49" charset="0"/>
              </a:rPr>
              <a:t>numtasks</a:t>
            </a:r>
            <a:r>
              <a:rPr lang="en-AU" altLang="en-US" sz="1400" b="1" dirty="0">
                <a:latin typeface="Courier New" panose="02070309020205020404" pitchFamily="49" charset="0"/>
              </a:rPr>
              <a:t>, rank, next, </a:t>
            </a:r>
            <a:r>
              <a:rPr lang="en-AU" altLang="en-US" sz="1400" b="1" dirty="0" err="1">
                <a:latin typeface="Courier New" panose="02070309020205020404" pitchFamily="49" charset="0"/>
              </a:rPr>
              <a:t>prev</a:t>
            </a:r>
            <a:r>
              <a:rPr lang="en-AU" altLang="en-US" sz="1400" b="1" dirty="0">
                <a:latin typeface="Courier New" panose="02070309020205020404" pitchFamily="49" charset="0"/>
              </a:rPr>
              <a:t>, </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[2], tag1=1, tag2=2;</a:t>
            </a:r>
          </a:p>
          <a:p>
            <a:pPr lvl="1" eaLnBrk="1" hangingPunct="1">
              <a:lnSpc>
                <a:spcPct val="80000"/>
              </a:lnSpc>
              <a:buFontTx/>
              <a:buNone/>
            </a:pPr>
            <a:r>
              <a:rPr lang="en-AU" altLang="en-US" sz="1400" b="1" dirty="0" err="1">
                <a:latin typeface="Courier New" panose="02070309020205020404" pitchFamily="49" charset="0"/>
              </a:rPr>
              <a:t>MPI_Request</a:t>
            </a:r>
            <a:r>
              <a:rPr lang="en-AU" altLang="en-US" sz="1400" b="1" dirty="0">
                <a:latin typeface="Courier New" panose="02070309020205020404" pitchFamily="49" charset="0"/>
              </a:rPr>
              <a:t> </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[4];</a:t>
            </a:r>
          </a:p>
          <a:p>
            <a:pPr lvl="1" eaLnBrk="1" hangingPunct="1">
              <a:lnSpc>
                <a:spcPct val="80000"/>
              </a:lnSpc>
              <a:buFontTx/>
              <a:buNone/>
            </a:pPr>
            <a:r>
              <a:rPr lang="en-AU" altLang="en-US" sz="1400" b="1" dirty="0" err="1">
                <a:latin typeface="Courier New" panose="02070309020205020404" pitchFamily="49" charset="0"/>
              </a:rPr>
              <a:t>MPI_Status</a:t>
            </a:r>
            <a:r>
              <a:rPr lang="en-AU" altLang="en-US" sz="1400" b="1" dirty="0">
                <a:latin typeface="Courier New" panose="02070309020205020404" pitchFamily="49" charset="0"/>
              </a:rPr>
              <a:t> stats[4];</a:t>
            </a:r>
          </a:p>
          <a:p>
            <a:pPr lvl="1" eaLnBrk="1" hangingPunct="1">
              <a:lnSpc>
                <a:spcPct val="80000"/>
              </a:lnSpc>
              <a:buFontTx/>
              <a:buNone/>
            </a:pPr>
            <a:r>
              <a:rPr lang="en-AU" altLang="en-US" sz="1400" b="1" dirty="0" err="1">
                <a:latin typeface="Courier New" panose="02070309020205020404" pitchFamily="49" charset="0"/>
              </a:rPr>
              <a:t>MPI_Init</a:t>
            </a:r>
            <a:r>
              <a:rPr lang="en-AU" altLang="en-US" sz="1400" b="1" dirty="0">
                <a:latin typeface="Courier New" panose="02070309020205020404" pitchFamily="49" charset="0"/>
              </a:rPr>
              <a:t>(&amp;</a:t>
            </a:r>
            <a:r>
              <a:rPr lang="en-AU" altLang="en-US" sz="1400" b="1" dirty="0" err="1">
                <a:latin typeface="Courier New" panose="02070309020205020404" pitchFamily="49" charset="0"/>
              </a:rPr>
              <a:t>argc</a:t>
            </a:r>
            <a:r>
              <a:rPr lang="en-AU" altLang="en-US" sz="1400" b="1" dirty="0">
                <a:latin typeface="Courier New" panose="02070309020205020404" pitchFamily="49" charset="0"/>
              </a:rPr>
              <a:t>,&amp;</a:t>
            </a:r>
            <a:r>
              <a:rPr lang="en-AU" altLang="en-US" sz="1400" b="1" dirty="0" err="1">
                <a:latin typeface="Courier New" panose="02070309020205020404" pitchFamily="49" charset="0"/>
              </a:rPr>
              <a:t>argv</a:t>
            </a:r>
            <a:r>
              <a:rPr lang="en-AU" altLang="en-US" sz="1400" b="1" dirty="0">
                <a:latin typeface="Courier New" panose="02070309020205020404" pitchFamily="49" charset="0"/>
              </a:rPr>
              <a:t>);</a:t>
            </a:r>
          </a:p>
          <a:p>
            <a:pPr lvl="1" eaLnBrk="1" hangingPunct="1">
              <a:lnSpc>
                <a:spcPct val="80000"/>
              </a:lnSpc>
              <a:buFontTx/>
              <a:buNone/>
            </a:pPr>
            <a:r>
              <a:rPr lang="en-AU" altLang="en-US" sz="1400" b="1" dirty="0" err="1">
                <a:latin typeface="Courier New" panose="02070309020205020404" pitchFamily="49" charset="0"/>
              </a:rPr>
              <a:t>MPI_Comm_size</a:t>
            </a:r>
            <a:r>
              <a:rPr lang="en-AU" altLang="en-US" sz="1400" b="1" dirty="0">
                <a:latin typeface="Courier New" panose="02070309020205020404" pitchFamily="49" charset="0"/>
              </a:rPr>
              <a:t>(MPI_COMM_WORLD, &amp;</a:t>
            </a:r>
            <a:r>
              <a:rPr lang="en-AU" altLang="en-US" sz="1400" b="1" dirty="0" err="1">
                <a:latin typeface="Courier New" panose="02070309020205020404" pitchFamily="49" charset="0"/>
              </a:rPr>
              <a:t>numtasks</a:t>
            </a:r>
            <a:r>
              <a:rPr lang="en-AU" altLang="en-US" sz="1400" b="1" dirty="0">
                <a:latin typeface="Courier New" panose="02070309020205020404" pitchFamily="49" charset="0"/>
              </a:rPr>
              <a:t>); </a:t>
            </a:r>
            <a:r>
              <a:rPr lang="en-AU" altLang="en-US" sz="1400" b="1" dirty="0" err="1">
                <a:latin typeface="Courier New" panose="02070309020205020404" pitchFamily="49" charset="0"/>
              </a:rPr>
              <a:t>MPI_Comm_rank</a:t>
            </a:r>
            <a:r>
              <a:rPr lang="en-AU" altLang="en-US" sz="1400" b="1" dirty="0">
                <a:latin typeface="Courier New" panose="02070309020205020404" pitchFamily="49" charset="0"/>
              </a:rPr>
              <a:t>(MPI_COMM_WORLD, &amp;rank);</a:t>
            </a:r>
          </a:p>
          <a:p>
            <a:pPr lvl="1" eaLnBrk="1" hangingPunct="1">
              <a:lnSpc>
                <a:spcPct val="80000"/>
              </a:lnSpc>
              <a:buFontTx/>
              <a:buNone/>
            </a:pPr>
            <a:r>
              <a:rPr lang="en-AU" altLang="en-US" sz="1400" b="1" dirty="0" err="1">
                <a:latin typeface="Courier New" panose="02070309020205020404" pitchFamily="49" charset="0"/>
              </a:rPr>
              <a:t>prev</a:t>
            </a:r>
            <a:r>
              <a:rPr lang="en-AU" altLang="en-US" sz="1400" b="1" dirty="0">
                <a:latin typeface="Courier New" panose="02070309020205020404" pitchFamily="49" charset="0"/>
              </a:rPr>
              <a:t> = rank-1;</a:t>
            </a:r>
          </a:p>
          <a:p>
            <a:pPr lvl="1" eaLnBrk="1" hangingPunct="1">
              <a:lnSpc>
                <a:spcPct val="80000"/>
              </a:lnSpc>
              <a:buFontTx/>
              <a:buNone/>
            </a:pPr>
            <a:r>
              <a:rPr lang="en-AU" altLang="en-US" sz="1400" b="1" dirty="0">
                <a:latin typeface="Courier New" panose="02070309020205020404" pitchFamily="49" charset="0"/>
              </a:rPr>
              <a:t>next = rank+1;</a:t>
            </a:r>
          </a:p>
          <a:p>
            <a:pPr lvl="1" eaLnBrk="1" hangingPunct="1">
              <a:lnSpc>
                <a:spcPct val="80000"/>
              </a:lnSpc>
              <a:buFontTx/>
              <a:buNone/>
            </a:pPr>
            <a:r>
              <a:rPr lang="en-AU" altLang="en-US" sz="1400" b="1" dirty="0">
                <a:latin typeface="Courier New" panose="02070309020205020404" pitchFamily="49" charset="0"/>
              </a:rPr>
              <a:t>if (rank == 0) </a:t>
            </a:r>
            <a:r>
              <a:rPr lang="en-AU" altLang="en-US" sz="1400" b="1" dirty="0" err="1">
                <a:latin typeface="Courier New" panose="02070309020205020404" pitchFamily="49" charset="0"/>
              </a:rPr>
              <a:t>prev</a:t>
            </a:r>
            <a:r>
              <a:rPr lang="en-AU" altLang="en-US" sz="1400" b="1" dirty="0">
                <a:latin typeface="Courier New" panose="02070309020205020404" pitchFamily="49" charset="0"/>
              </a:rPr>
              <a:t> = </a:t>
            </a:r>
            <a:r>
              <a:rPr lang="en-AU" altLang="en-US" sz="1400" b="1" dirty="0" err="1">
                <a:latin typeface="Courier New" panose="02070309020205020404" pitchFamily="49" charset="0"/>
              </a:rPr>
              <a:t>numtasks</a:t>
            </a:r>
            <a:r>
              <a:rPr lang="en-AU" altLang="en-US" sz="1400" b="1" dirty="0">
                <a:latin typeface="Courier New" panose="02070309020205020404" pitchFamily="49" charset="0"/>
              </a:rPr>
              <a:t> - 1;</a:t>
            </a:r>
          </a:p>
          <a:p>
            <a:pPr lvl="1" eaLnBrk="1" hangingPunct="1">
              <a:lnSpc>
                <a:spcPct val="80000"/>
              </a:lnSpc>
              <a:buFontTx/>
              <a:buNone/>
            </a:pPr>
            <a:r>
              <a:rPr lang="en-AU" altLang="en-US" sz="1400" b="1" dirty="0">
                <a:latin typeface="Courier New" panose="02070309020205020404" pitchFamily="49" charset="0"/>
              </a:rPr>
              <a:t>if (rank == (</a:t>
            </a:r>
            <a:r>
              <a:rPr lang="en-AU" altLang="en-US" sz="1400" b="1" dirty="0" err="1">
                <a:latin typeface="Courier New" panose="02070309020205020404" pitchFamily="49" charset="0"/>
              </a:rPr>
              <a:t>numtasks</a:t>
            </a:r>
            <a:r>
              <a:rPr lang="en-AU" altLang="en-US" sz="1400" b="1" dirty="0">
                <a:latin typeface="Courier New" panose="02070309020205020404" pitchFamily="49" charset="0"/>
              </a:rPr>
              <a:t> - 1)) next = 0;</a:t>
            </a:r>
          </a:p>
          <a:p>
            <a:pPr lvl="1" eaLnBrk="1" hangingPunct="1">
              <a:lnSpc>
                <a:spcPct val="80000"/>
              </a:lnSpc>
              <a:buFontTx/>
              <a:buNone/>
            </a:pPr>
            <a:r>
              <a:rPr lang="en-AU" altLang="en-US" sz="1400" b="1" dirty="0" err="1">
                <a:latin typeface="Courier New" panose="02070309020205020404" pitchFamily="49" charset="0"/>
              </a:rPr>
              <a:t>MPI_Irecv</a:t>
            </a:r>
            <a:r>
              <a:rPr lang="en-AU" altLang="en-US" sz="1400" b="1" dirty="0">
                <a:latin typeface="Courier New" panose="02070309020205020404" pitchFamily="49" charset="0"/>
              </a:rPr>
              <a:t>(&amp;</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[0], 1, MPI_INT, </a:t>
            </a:r>
            <a:r>
              <a:rPr lang="en-AU" altLang="en-US" sz="1400" b="1" dirty="0" err="1">
                <a:latin typeface="Courier New" panose="02070309020205020404" pitchFamily="49" charset="0"/>
              </a:rPr>
              <a:t>prev</a:t>
            </a:r>
            <a:r>
              <a:rPr lang="en-AU" altLang="en-US" sz="1400" b="1" dirty="0">
                <a:latin typeface="Courier New" panose="02070309020205020404" pitchFamily="49" charset="0"/>
              </a:rPr>
              <a:t>, tag1, MPI_COMM_WORLD, &amp;</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[0]);</a:t>
            </a:r>
          </a:p>
          <a:p>
            <a:pPr lvl="1" eaLnBrk="1" hangingPunct="1">
              <a:lnSpc>
                <a:spcPct val="80000"/>
              </a:lnSpc>
              <a:buFontTx/>
              <a:buNone/>
            </a:pPr>
            <a:r>
              <a:rPr lang="en-AU" altLang="en-US" sz="1400" b="1" dirty="0" err="1">
                <a:latin typeface="Courier New" panose="02070309020205020404" pitchFamily="49" charset="0"/>
              </a:rPr>
              <a:t>MPI_Irecv</a:t>
            </a:r>
            <a:r>
              <a:rPr lang="en-AU" altLang="en-US" sz="1400" b="1" dirty="0">
                <a:latin typeface="Courier New" panose="02070309020205020404" pitchFamily="49" charset="0"/>
              </a:rPr>
              <a:t>(&amp;</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[1], 1, MPI_INT, next, tag2, MPI_COMM_WORLD, &amp;</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[1]);</a:t>
            </a:r>
          </a:p>
          <a:p>
            <a:pPr lvl="1" eaLnBrk="1" hangingPunct="1">
              <a:lnSpc>
                <a:spcPct val="80000"/>
              </a:lnSpc>
              <a:buFontTx/>
              <a:buNone/>
            </a:pPr>
            <a:r>
              <a:rPr lang="en-AU" altLang="en-US" sz="1400" b="1" dirty="0" err="1">
                <a:latin typeface="Courier New" panose="02070309020205020404" pitchFamily="49" charset="0"/>
              </a:rPr>
              <a:t>MPI_Isend</a:t>
            </a:r>
            <a:r>
              <a:rPr lang="en-AU" altLang="en-US" sz="1400" b="1" dirty="0">
                <a:latin typeface="Courier New" panose="02070309020205020404" pitchFamily="49" charset="0"/>
              </a:rPr>
              <a:t>(&amp;rank, 1, MPI_INT, </a:t>
            </a:r>
            <a:r>
              <a:rPr lang="en-AU" altLang="en-US" sz="1400" b="1" dirty="0" err="1">
                <a:latin typeface="Courier New" panose="02070309020205020404" pitchFamily="49" charset="0"/>
              </a:rPr>
              <a:t>prev</a:t>
            </a:r>
            <a:r>
              <a:rPr lang="en-AU" altLang="en-US" sz="1400" b="1" dirty="0">
                <a:latin typeface="Courier New" panose="02070309020205020404" pitchFamily="49" charset="0"/>
              </a:rPr>
              <a:t>, tag2, MPI_COMM_WORLD, &amp;</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[2]);</a:t>
            </a:r>
          </a:p>
          <a:p>
            <a:pPr lvl="1" eaLnBrk="1" hangingPunct="1">
              <a:lnSpc>
                <a:spcPct val="80000"/>
              </a:lnSpc>
              <a:buFontTx/>
              <a:buNone/>
            </a:pPr>
            <a:r>
              <a:rPr lang="en-AU" altLang="en-US" sz="1400" b="1" dirty="0" err="1">
                <a:latin typeface="Courier New" panose="02070309020205020404" pitchFamily="49" charset="0"/>
              </a:rPr>
              <a:t>MPI_Isend</a:t>
            </a:r>
            <a:r>
              <a:rPr lang="en-AU" altLang="en-US" sz="1400" b="1" dirty="0">
                <a:latin typeface="Courier New" panose="02070309020205020404" pitchFamily="49" charset="0"/>
              </a:rPr>
              <a:t>(&amp;rank, 1, MPI_INT, next, tag1, MPI_COMM_WORLD, &amp;</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[3]);</a:t>
            </a:r>
          </a:p>
          <a:p>
            <a:pPr lvl="1" eaLnBrk="1" hangingPunct="1">
              <a:lnSpc>
                <a:spcPct val="80000"/>
              </a:lnSpc>
              <a:buFontTx/>
              <a:buNone/>
            </a:pPr>
            <a:r>
              <a:rPr lang="en-AU" altLang="en-US" sz="1400" b="1" dirty="0">
                <a:latin typeface="Courier New" panose="02070309020205020404" pitchFamily="49" charset="0"/>
              </a:rPr>
              <a:t> { /* do some work */ }</a:t>
            </a:r>
          </a:p>
          <a:p>
            <a:pPr lvl="1" eaLnBrk="1" hangingPunct="1">
              <a:lnSpc>
                <a:spcPct val="80000"/>
              </a:lnSpc>
              <a:buFontTx/>
              <a:buNone/>
            </a:pPr>
            <a:r>
              <a:rPr lang="en-AU" altLang="en-US" sz="1400" b="1" dirty="0" err="1">
                <a:latin typeface="Courier New" panose="02070309020205020404" pitchFamily="49" charset="0"/>
              </a:rPr>
              <a:t>MPI_Waitall</a:t>
            </a:r>
            <a:r>
              <a:rPr lang="en-AU" altLang="en-US" sz="1400" b="1" dirty="0">
                <a:latin typeface="Courier New" panose="02070309020205020404" pitchFamily="49" charset="0"/>
              </a:rPr>
              <a:t>(4, </a:t>
            </a:r>
            <a:r>
              <a:rPr lang="en-AU" altLang="en-US" sz="1400" b="1" dirty="0" err="1">
                <a:latin typeface="Courier New" panose="02070309020205020404" pitchFamily="49" charset="0"/>
              </a:rPr>
              <a:t>reqs</a:t>
            </a:r>
            <a:r>
              <a:rPr lang="en-AU" altLang="en-US" sz="1400" b="1" dirty="0">
                <a:latin typeface="Courier New" panose="02070309020205020404" pitchFamily="49" charset="0"/>
              </a:rPr>
              <a:t>, stats);</a:t>
            </a:r>
          </a:p>
          <a:p>
            <a:pPr lvl="1" eaLnBrk="1" hangingPunct="1">
              <a:lnSpc>
                <a:spcPct val="80000"/>
              </a:lnSpc>
              <a:buFontTx/>
              <a:buNone/>
            </a:pPr>
            <a:r>
              <a:rPr lang="en-AU" altLang="en-US" sz="1400" b="1" dirty="0" err="1">
                <a:latin typeface="Courier New" panose="02070309020205020404" pitchFamily="49" charset="0"/>
              </a:rPr>
              <a:t>printf</a:t>
            </a:r>
            <a:r>
              <a:rPr lang="en-AU" altLang="en-US" sz="1400" b="1" dirty="0">
                <a:latin typeface="Courier New" panose="02070309020205020404" pitchFamily="49" charset="0"/>
              </a:rPr>
              <a:t>("I am proc %d </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[0]=%d </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[1]=%d\n",</a:t>
            </a:r>
            <a:r>
              <a:rPr lang="en-AU" altLang="en-US" sz="1400" b="1" dirty="0" err="1">
                <a:latin typeface="Courier New" panose="02070309020205020404" pitchFamily="49" charset="0"/>
              </a:rPr>
              <a:t>rank,buf</a:t>
            </a:r>
            <a:r>
              <a:rPr lang="en-AU" altLang="en-US" sz="1400" b="1" dirty="0">
                <a:latin typeface="Courier New" panose="02070309020205020404" pitchFamily="49" charset="0"/>
              </a:rPr>
              <a:t>[0],</a:t>
            </a:r>
            <a:r>
              <a:rPr lang="en-AU" altLang="en-US" sz="1400" b="1" dirty="0" err="1">
                <a:latin typeface="Courier New" panose="02070309020205020404" pitchFamily="49" charset="0"/>
              </a:rPr>
              <a:t>buf</a:t>
            </a:r>
            <a:r>
              <a:rPr lang="en-AU" altLang="en-US" sz="1400" b="1" dirty="0">
                <a:latin typeface="Courier New" panose="02070309020205020404" pitchFamily="49" charset="0"/>
              </a:rPr>
              <a:t>[1]);</a:t>
            </a:r>
          </a:p>
          <a:p>
            <a:pPr lvl="1" eaLnBrk="1" hangingPunct="1">
              <a:lnSpc>
                <a:spcPct val="80000"/>
              </a:lnSpc>
              <a:buFontTx/>
              <a:buNone/>
            </a:pPr>
            <a:r>
              <a:rPr lang="en-AU" altLang="en-US" sz="1400" b="1" dirty="0" err="1">
                <a:latin typeface="Courier New" panose="02070309020205020404" pitchFamily="49" charset="0"/>
              </a:rPr>
              <a:t>MPI_Finalize</a:t>
            </a:r>
            <a:r>
              <a:rPr lang="en-AU" altLang="en-US" sz="1400" b="1" dirty="0">
                <a:latin typeface="Courier New" panose="02070309020205020404" pitchFamily="49" charset="0"/>
              </a:rPr>
              <a:t>(); </a:t>
            </a:r>
          </a:p>
          <a:p>
            <a:pPr lvl="1" eaLnBrk="1" hangingPunct="1">
              <a:lnSpc>
                <a:spcPct val="80000"/>
              </a:lnSpc>
              <a:buFontTx/>
              <a:buNone/>
            </a:pPr>
            <a:r>
              <a:rPr lang="en-AU" altLang="en-US" sz="1400" b="1" dirty="0">
                <a:latin typeface="Courier New" panose="02070309020205020404" pitchFamily="49" charset="0"/>
              </a:rPr>
              <a:t>}</a:t>
            </a:r>
          </a:p>
        </p:txBody>
      </p:sp>
      <p:sp>
        <p:nvSpPr>
          <p:cNvPr id="58371" name="Slide Number Placeholder 5">
            <a:extLst>
              <a:ext uri="{FF2B5EF4-FFF2-40B4-BE49-F238E27FC236}">
                <a16:creationId xmlns:a16="http://schemas.microsoft.com/office/drawing/2014/main" id="{98159494-B941-47D1-8D26-6C911BE4C83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0F3308A-FF93-4D40-9B63-8BDC8C56E732}" type="slidenum">
              <a:rPr lang="en-US" altLang="en-US" sz="1200">
                <a:solidFill>
                  <a:srgbClr val="898989"/>
                </a:solidFill>
                <a:latin typeface="Calibri" panose="020F0502020204030204" pitchFamily="34" charset="0"/>
              </a:rPr>
              <a:pPr eaLnBrk="1" hangingPunct="1"/>
              <a:t>38</a:t>
            </a:fld>
            <a:endParaRPr lang="en-US" altLang="en-US" sz="1200">
              <a:solidFill>
                <a:srgbClr val="898989"/>
              </a:solidFill>
              <a:latin typeface="Calibri" panose="020F0502020204030204" pitchFamily="34" charset="0"/>
            </a:endParaRPr>
          </a:p>
        </p:txBody>
      </p:sp>
      <p:sp>
        <p:nvSpPr>
          <p:cNvPr id="58369" name="Date Placeholder 3">
            <a:extLst>
              <a:ext uri="{FF2B5EF4-FFF2-40B4-BE49-F238E27FC236}">
                <a16:creationId xmlns:a16="http://schemas.microsoft.com/office/drawing/2014/main" id="{E6CA01CE-E125-4AAB-9C07-5E3C6ECE4235}"/>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2AAD3ED-6848-451F-B955-E4A666FCE9C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6250D3AF-7707-4B97-BCF8-128BCC58A75D}"/>
              </a:ext>
            </a:extLst>
          </p:cNvPr>
          <p:cNvSpPr>
            <a:spLocks noGrp="1" noChangeArrowheads="1"/>
          </p:cNvSpPr>
          <p:nvPr>
            <p:ph type="title"/>
          </p:nvPr>
        </p:nvSpPr>
        <p:spPr/>
        <p:txBody>
          <a:bodyPr/>
          <a:lstStyle/>
          <a:p>
            <a:pPr eaLnBrk="1" hangingPunct="1"/>
            <a:r>
              <a:rPr lang="en-AU" altLang="en-US"/>
              <a:t>Collective Communication </a:t>
            </a:r>
          </a:p>
        </p:txBody>
      </p:sp>
      <p:sp>
        <p:nvSpPr>
          <p:cNvPr id="59397" name="Rectangle 3">
            <a:extLst>
              <a:ext uri="{FF2B5EF4-FFF2-40B4-BE49-F238E27FC236}">
                <a16:creationId xmlns:a16="http://schemas.microsoft.com/office/drawing/2014/main" id="{0E4BC121-9BDA-4595-9A36-A5D14BADF013}"/>
              </a:ext>
            </a:extLst>
          </p:cNvPr>
          <p:cNvSpPr>
            <a:spLocks noGrp="1" noChangeArrowheads="1"/>
          </p:cNvSpPr>
          <p:nvPr>
            <p:ph idx="1"/>
          </p:nvPr>
        </p:nvSpPr>
        <p:spPr>
          <a:xfrm>
            <a:off x="457200" y="1600201"/>
            <a:ext cx="8229600" cy="3989040"/>
          </a:xfrm>
        </p:spPr>
        <p:txBody>
          <a:bodyPr/>
          <a:lstStyle/>
          <a:p>
            <a:pPr eaLnBrk="1" hangingPunct="1"/>
            <a:r>
              <a:rPr lang="en-AU" altLang="en-US" sz="1800" b="1" dirty="0"/>
              <a:t>All or None:</a:t>
            </a:r>
            <a:r>
              <a:rPr lang="en-AU" altLang="en-US" sz="1800" dirty="0"/>
              <a:t> </a:t>
            </a:r>
          </a:p>
          <a:p>
            <a:pPr eaLnBrk="1" hangingPunct="1"/>
            <a:r>
              <a:rPr lang="en-AU" altLang="en-US" sz="1800" dirty="0"/>
              <a:t>Collective communication must involve </a:t>
            </a:r>
            <a:r>
              <a:rPr lang="en-AU" altLang="en-US" sz="1800" b="1" dirty="0"/>
              <a:t>all</a:t>
            </a:r>
            <a:r>
              <a:rPr lang="en-AU" altLang="en-US" sz="1800" dirty="0"/>
              <a:t> processes in the scope of a communicator. All processes are by default, members in the communicator MPI_COMM_WORLD. </a:t>
            </a:r>
          </a:p>
          <a:p>
            <a:pPr eaLnBrk="1" hangingPunct="1"/>
            <a:r>
              <a:rPr lang="en-AU" altLang="en-US" sz="1800" dirty="0"/>
              <a:t>It is the programmer's responsibility to insure that all processes within a communicator participate in any collective operations. </a:t>
            </a:r>
          </a:p>
          <a:p>
            <a:pPr eaLnBrk="1" hangingPunct="1"/>
            <a:r>
              <a:rPr lang="en-AU" altLang="en-US" sz="1800" b="1" dirty="0"/>
              <a:t>Types of Collective Operations:</a:t>
            </a:r>
            <a:r>
              <a:rPr lang="en-AU" altLang="en-US" sz="1800" dirty="0"/>
              <a:t> </a:t>
            </a:r>
          </a:p>
          <a:p>
            <a:pPr eaLnBrk="1" hangingPunct="1"/>
            <a:r>
              <a:rPr lang="en-AU" altLang="en-US" sz="1800" b="1" dirty="0"/>
              <a:t>Synchronization</a:t>
            </a:r>
            <a:r>
              <a:rPr lang="en-AU" altLang="en-US" sz="1800" dirty="0"/>
              <a:t> - processes wait until all members of the group have reached the synchronization point. </a:t>
            </a:r>
          </a:p>
          <a:p>
            <a:pPr eaLnBrk="1" hangingPunct="1"/>
            <a:r>
              <a:rPr lang="en-AU" altLang="en-US" sz="1800" b="1" dirty="0"/>
              <a:t>Data Movement</a:t>
            </a:r>
            <a:r>
              <a:rPr lang="en-AU" altLang="en-US" sz="1800" dirty="0"/>
              <a:t> - broadcast, scatter/gather, all to all. </a:t>
            </a:r>
          </a:p>
          <a:p>
            <a:pPr eaLnBrk="1" hangingPunct="1"/>
            <a:r>
              <a:rPr lang="en-AU" altLang="en-US" sz="1800" b="1" dirty="0"/>
              <a:t>Collective Computation</a:t>
            </a:r>
            <a:r>
              <a:rPr lang="en-AU" altLang="en-US" sz="1800" dirty="0"/>
              <a:t> (reductions) - one member of the group collects data from the other members and performs an operation (min, max, add, multiply, etc.) on that data. </a:t>
            </a:r>
          </a:p>
        </p:txBody>
      </p:sp>
      <p:sp>
        <p:nvSpPr>
          <p:cNvPr id="59395" name="Slide Number Placeholder 5">
            <a:extLst>
              <a:ext uri="{FF2B5EF4-FFF2-40B4-BE49-F238E27FC236}">
                <a16:creationId xmlns:a16="http://schemas.microsoft.com/office/drawing/2014/main" id="{93180A36-1857-487E-B793-B6F059E763B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279195F-0314-43F0-BAB6-B9C4C5D65C4F}" type="slidenum">
              <a:rPr lang="en-US" altLang="en-US" sz="1200">
                <a:solidFill>
                  <a:srgbClr val="898989"/>
                </a:solidFill>
                <a:latin typeface="Calibri" panose="020F0502020204030204" pitchFamily="34" charset="0"/>
              </a:rPr>
              <a:pPr eaLnBrk="1" hangingPunct="1"/>
              <a:t>39</a:t>
            </a:fld>
            <a:endParaRPr lang="en-US" altLang="en-US" sz="1200">
              <a:solidFill>
                <a:srgbClr val="898989"/>
              </a:solidFill>
              <a:latin typeface="Calibri" panose="020F0502020204030204" pitchFamily="34" charset="0"/>
            </a:endParaRPr>
          </a:p>
        </p:txBody>
      </p:sp>
      <p:sp>
        <p:nvSpPr>
          <p:cNvPr id="59393" name="Date Placeholder 3">
            <a:extLst>
              <a:ext uri="{FF2B5EF4-FFF2-40B4-BE49-F238E27FC236}">
                <a16:creationId xmlns:a16="http://schemas.microsoft.com/office/drawing/2014/main" id="{B786B485-790D-405F-80F3-F0C1254BF8D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D5A6554-CEB4-4846-8D40-7E7DF8035E2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4D0582EA-A6CB-440F-945E-8C3A00B9DFC1}"/>
              </a:ext>
            </a:extLst>
          </p:cNvPr>
          <p:cNvSpPr>
            <a:spLocks noGrp="1" noChangeArrowheads="1"/>
          </p:cNvSpPr>
          <p:nvPr>
            <p:ph type="title"/>
          </p:nvPr>
        </p:nvSpPr>
        <p:spPr/>
        <p:txBody>
          <a:bodyPr/>
          <a:lstStyle/>
          <a:p>
            <a:pPr eaLnBrk="1" hangingPunct="1"/>
            <a:r>
              <a:rPr lang="en-AU" altLang="en-US"/>
              <a:t>Reasons for Using MPI</a:t>
            </a:r>
          </a:p>
        </p:txBody>
      </p:sp>
      <p:sp>
        <p:nvSpPr>
          <p:cNvPr id="19461" name="Rectangle 3">
            <a:extLst>
              <a:ext uri="{FF2B5EF4-FFF2-40B4-BE49-F238E27FC236}">
                <a16:creationId xmlns:a16="http://schemas.microsoft.com/office/drawing/2014/main" id="{6C70BAAA-F228-4084-A057-D39A7083C99B}"/>
              </a:ext>
            </a:extLst>
          </p:cNvPr>
          <p:cNvSpPr>
            <a:spLocks noGrp="1" noChangeArrowheads="1"/>
          </p:cNvSpPr>
          <p:nvPr>
            <p:ph idx="1"/>
          </p:nvPr>
        </p:nvSpPr>
        <p:spPr/>
        <p:txBody>
          <a:bodyPr/>
          <a:lstStyle/>
          <a:p>
            <a:pPr algn="just" eaLnBrk="1" hangingPunct="1">
              <a:buFontTx/>
              <a:buNone/>
            </a:pPr>
            <a:endParaRPr lang="en-AU" altLang="en-US" sz="1600"/>
          </a:p>
          <a:p>
            <a:pPr algn="just" eaLnBrk="1" hangingPunct="1"/>
            <a:r>
              <a:rPr lang="en-AU" altLang="en-US" sz="1600" b="1"/>
              <a:t>Standardization</a:t>
            </a:r>
            <a:r>
              <a:rPr lang="en-AU" altLang="en-US" sz="1600"/>
              <a:t> - MPI is the only message passing library which can be considered a standard. It is supported on virtually all major platforms and many specialised HPC systems. Practically, it has replaced all previous message passing libraries. </a:t>
            </a:r>
          </a:p>
          <a:p>
            <a:pPr algn="just" eaLnBrk="1" hangingPunct="1"/>
            <a:endParaRPr lang="en-AU" altLang="en-US" sz="1600" b="1"/>
          </a:p>
          <a:p>
            <a:pPr algn="just" eaLnBrk="1" hangingPunct="1"/>
            <a:r>
              <a:rPr lang="en-AU" altLang="en-US" sz="1600" b="1"/>
              <a:t>Portability</a:t>
            </a:r>
            <a:r>
              <a:rPr lang="en-AU" altLang="en-US" sz="1600"/>
              <a:t> - There is no need to modify your source code when you port your application to a different platform that supports (and is compliant with) the MPI standard. </a:t>
            </a:r>
          </a:p>
          <a:p>
            <a:pPr algn="just" eaLnBrk="1" hangingPunct="1"/>
            <a:endParaRPr lang="en-AU" altLang="en-US" sz="1600" b="1"/>
          </a:p>
          <a:p>
            <a:pPr algn="just" eaLnBrk="1" hangingPunct="1"/>
            <a:r>
              <a:rPr lang="en-AU" altLang="en-US" sz="1600" b="1"/>
              <a:t>Performance Opportunities</a:t>
            </a:r>
            <a:r>
              <a:rPr lang="en-AU" altLang="en-US" sz="1600"/>
              <a:t> - Vendor implementations should be able to exploit native hardware features to optimize performance. </a:t>
            </a:r>
          </a:p>
          <a:p>
            <a:pPr algn="just" eaLnBrk="1" hangingPunct="1"/>
            <a:endParaRPr lang="en-AU" altLang="en-US" sz="1600" b="1"/>
          </a:p>
          <a:p>
            <a:pPr algn="just" eaLnBrk="1" hangingPunct="1"/>
            <a:r>
              <a:rPr lang="en-AU" altLang="en-US" sz="1600" b="1"/>
              <a:t>Functionality</a:t>
            </a:r>
            <a:r>
              <a:rPr lang="en-AU" altLang="en-US" sz="1600"/>
              <a:t> - Over 115 routines are defined in MPI-1 alone. </a:t>
            </a:r>
          </a:p>
          <a:p>
            <a:pPr algn="just" eaLnBrk="1" hangingPunct="1"/>
            <a:endParaRPr lang="en-AU" altLang="en-US" sz="1600" b="1"/>
          </a:p>
          <a:p>
            <a:pPr algn="just" eaLnBrk="1" hangingPunct="1"/>
            <a:r>
              <a:rPr lang="en-AU" altLang="en-US" sz="1600" b="1"/>
              <a:t>Availability</a:t>
            </a:r>
            <a:r>
              <a:rPr lang="en-AU" altLang="en-US" sz="1600"/>
              <a:t> - A variety of implementations are available, both vendor and public domain. </a:t>
            </a:r>
          </a:p>
          <a:p>
            <a:pPr algn="just" eaLnBrk="1" hangingPunct="1"/>
            <a:endParaRPr lang="en-AU" altLang="en-US" sz="1600"/>
          </a:p>
        </p:txBody>
      </p:sp>
      <p:sp>
        <p:nvSpPr>
          <p:cNvPr id="19459" name="Slide Number Placeholder 5">
            <a:extLst>
              <a:ext uri="{FF2B5EF4-FFF2-40B4-BE49-F238E27FC236}">
                <a16:creationId xmlns:a16="http://schemas.microsoft.com/office/drawing/2014/main" id="{0D21DE52-8F53-4B92-B63F-37E25D0173C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5BE4BE8-C345-41D0-9925-FFACCFC2D6F3}" type="slidenum">
              <a:rPr lang="en-US" altLang="en-US" sz="1200">
                <a:solidFill>
                  <a:srgbClr val="898989"/>
                </a:solidFill>
                <a:latin typeface="Calibri" panose="020F0502020204030204" pitchFamily="34" charset="0"/>
              </a:rPr>
              <a:pPr eaLnBrk="1" hangingPunct="1"/>
              <a:t>4</a:t>
            </a:fld>
            <a:endParaRPr lang="en-US" altLang="en-US" sz="1200">
              <a:solidFill>
                <a:srgbClr val="898989"/>
              </a:solidFill>
              <a:latin typeface="Calibri" panose="020F0502020204030204" pitchFamily="34" charset="0"/>
            </a:endParaRPr>
          </a:p>
        </p:txBody>
      </p:sp>
      <p:sp>
        <p:nvSpPr>
          <p:cNvPr id="19457" name="Date Placeholder 3">
            <a:extLst>
              <a:ext uri="{FF2B5EF4-FFF2-40B4-BE49-F238E27FC236}">
                <a16:creationId xmlns:a16="http://schemas.microsoft.com/office/drawing/2014/main" id="{90D5F469-3F92-45C1-916C-10518D15C99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DAA118A-D7D8-49E0-B5B7-E8C9B56F9AC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F541D522-D9EA-4DDD-8D1F-F8C302B8D901}"/>
              </a:ext>
            </a:extLst>
          </p:cNvPr>
          <p:cNvSpPr>
            <a:spLocks noGrp="1" noChangeArrowheads="1"/>
          </p:cNvSpPr>
          <p:nvPr>
            <p:ph type="title"/>
          </p:nvPr>
        </p:nvSpPr>
        <p:spPr/>
        <p:txBody>
          <a:bodyPr/>
          <a:lstStyle/>
          <a:p>
            <a:pPr eaLnBrk="1" hangingPunct="1"/>
            <a:r>
              <a:rPr lang="en-AU" altLang="en-US"/>
              <a:t>Collective Communication</a:t>
            </a:r>
          </a:p>
        </p:txBody>
      </p:sp>
      <p:sp>
        <p:nvSpPr>
          <p:cNvPr id="60421" name="Rectangle 3">
            <a:extLst>
              <a:ext uri="{FF2B5EF4-FFF2-40B4-BE49-F238E27FC236}">
                <a16:creationId xmlns:a16="http://schemas.microsoft.com/office/drawing/2014/main" id="{8F53E800-4565-455D-BEFC-6559BDB89FD4}"/>
              </a:ext>
            </a:extLst>
          </p:cNvPr>
          <p:cNvSpPr>
            <a:spLocks noGrp="1" noChangeArrowheads="1"/>
          </p:cNvSpPr>
          <p:nvPr>
            <p:ph idx="1"/>
          </p:nvPr>
        </p:nvSpPr>
        <p:spPr/>
        <p:txBody>
          <a:bodyPr/>
          <a:lstStyle/>
          <a:p>
            <a:pPr eaLnBrk="1" hangingPunct="1">
              <a:buFontTx/>
              <a:buNone/>
            </a:pPr>
            <a:r>
              <a:rPr lang="en-AU" altLang="en-US" sz="1800" b="1" dirty="0"/>
              <a:t>Programming Considerations and Restrictions:</a:t>
            </a:r>
            <a:r>
              <a:rPr lang="en-AU" altLang="en-US" sz="1800" dirty="0"/>
              <a:t> </a:t>
            </a:r>
          </a:p>
          <a:p>
            <a:pPr eaLnBrk="1" hangingPunct="1"/>
            <a:endParaRPr lang="en-AU" altLang="en-US" sz="1800" dirty="0"/>
          </a:p>
          <a:p>
            <a:pPr eaLnBrk="1" hangingPunct="1"/>
            <a:r>
              <a:rPr lang="en-AU" altLang="en-US" sz="1800" dirty="0"/>
              <a:t>Collective operations are blocking. </a:t>
            </a:r>
          </a:p>
          <a:p>
            <a:pPr eaLnBrk="1" hangingPunct="1"/>
            <a:r>
              <a:rPr lang="en-AU" altLang="en-US" sz="1800" dirty="0"/>
              <a:t>Collective communication routines do not take message tag arguments. </a:t>
            </a:r>
          </a:p>
          <a:p>
            <a:pPr eaLnBrk="1" hangingPunct="1"/>
            <a:r>
              <a:rPr lang="en-AU" altLang="en-US" sz="1800" dirty="0"/>
              <a:t>Collective operations within subsets of processes are accomplished by first partitioning the subsets into new groups and then attaching the new groups to new communicators (discussed in the Group and Communicator Management Routines section). </a:t>
            </a:r>
          </a:p>
          <a:p>
            <a:pPr eaLnBrk="1" hangingPunct="1"/>
            <a:r>
              <a:rPr lang="en-AU" altLang="en-US" sz="1800" dirty="0"/>
              <a:t>Can only be used with MPI predefined datatypes - not with MPI Derived Data Types. </a:t>
            </a:r>
          </a:p>
          <a:p>
            <a:pPr eaLnBrk="1" hangingPunct="1"/>
            <a:endParaRPr lang="en-AU" altLang="en-US" sz="1800" dirty="0"/>
          </a:p>
          <a:p>
            <a:pPr eaLnBrk="1" hangingPunct="1"/>
            <a:endParaRPr lang="en-AU" altLang="en-US" sz="1800" dirty="0"/>
          </a:p>
        </p:txBody>
      </p:sp>
      <p:sp>
        <p:nvSpPr>
          <p:cNvPr id="60419" name="Slide Number Placeholder 5">
            <a:extLst>
              <a:ext uri="{FF2B5EF4-FFF2-40B4-BE49-F238E27FC236}">
                <a16:creationId xmlns:a16="http://schemas.microsoft.com/office/drawing/2014/main" id="{DE5CD4E2-92CC-473F-BE6C-3F901332D02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1FB5113-73ED-48A1-8DC8-ED8DC33249E5}" type="slidenum">
              <a:rPr lang="en-US" altLang="en-US" sz="1200">
                <a:solidFill>
                  <a:srgbClr val="898989"/>
                </a:solidFill>
                <a:latin typeface="Calibri" panose="020F0502020204030204" pitchFamily="34" charset="0"/>
              </a:rPr>
              <a:pPr eaLnBrk="1" hangingPunct="1"/>
              <a:t>40</a:t>
            </a:fld>
            <a:endParaRPr lang="en-US" altLang="en-US" sz="1200">
              <a:solidFill>
                <a:srgbClr val="898989"/>
              </a:solidFill>
              <a:latin typeface="Calibri" panose="020F0502020204030204" pitchFamily="34" charset="0"/>
            </a:endParaRPr>
          </a:p>
        </p:txBody>
      </p:sp>
      <p:sp>
        <p:nvSpPr>
          <p:cNvPr id="60417" name="Date Placeholder 3">
            <a:extLst>
              <a:ext uri="{FF2B5EF4-FFF2-40B4-BE49-F238E27FC236}">
                <a16:creationId xmlns:a16="http://schemas.microsoft.com/office/drawing/2014/main" id="{CCD7E8AA-E8B2-4E9C-A2A7-43A17A367D2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39AD508-FF9F-47A9-9EAE-DA540BFE8C88}"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643BE797-D93B-4B4A-A525-1406B8748460}"/>
              </a:ext>
            </a:extLst>
          </p:cNvPr>
          <p:cNvSpPr>
            <a:spLocks noGrp="1" noChangeArrowheads="1"/>
          </p:cNvSpPr>
          <p:nvPr>
            <p:ph type="title"/>
          </p:nvPr>
        </p:nvSpPr>
        <p:spPr/>
        <p:txBody>
          <a:bodyPr/>
          <a:lstStyle/>
          <a:p>
            <a:pPr eaLnBrk="1" hangingPunct="1"/>
            <a:r>
              <a:rPr lang="en-AU" altLang="en-US"/>
              <a:t>Collective Communication Routines </a:t>
            </a:r>
          </a:p>
        </p:txBody>
      </p:sp>
      <p:sp>
        <p:nvSpPr>
          <p:cNvPr id="61445" name="Rectangle 3">
            <a:extLst>
              <a:ext uri="{FF2B5EF4-FFF2-40B4-BE49-F238E27FC236}">
                <a16:creationId xmlns:a16="http://schemas.microsoft.com/office/drawing/2014/main" id="{8C6200E6-ADC7-431F-B0DB-1A56D8E2FFFF}"/>
              </a:ext>
            </a:extLst>
          </p:cNvPr>
          <p:cNvSpPr>
            <a:spLocks noGrp="1" noChangeArrowheads="1"/>
          </p:cNvSpPr>
          <p:nvPr>
            <p:ph idx="1"/>
          </p:nvPr>
        </p:nvSpPr>
        <p:spPr/>
        <p:txBody>
          <a:bodyPr/>
          <a:lstStyle/>
          <a:p>
            <a:pPr eaLnBrk="1" hangingPunct="1"/>
            <a:r>
              <a:rPr lang="en-AU" altLang="en-US" sz="1800" b="1">
                <a:hlinkClick r:id="rId2"/>
              </a:rPr>
              <a:t>MPI_Barrier</a:t>
            </a:r>
            <a:r>
              <a:rPr lang="en-AU" altLang="en-US" sz="1800"/>
              <a:t> </a:t>
            </a:r>
          </a:p>
          <a:p>
            <a:pPr eaLnBrk="1" hangingPunct="1"/>
            <a:endParaRPr lang="en-AU" altLang="en-US" sz="1800"/>
          </a:p>
          <a:p>
            <a:pPr lvl="1" eaLnBrk="1" hangingPunct="1"/>
            <a:r>
              <a:rPr lang="en-AU" altLang="en-US" sz="1600"/>
              <a:t>Creates a barrier synchronization in a group. Each task, when reaching the MPI_Barrier call, blocks until all tasks in the group reach the same MPI_Barrier call. </a:t>
            </a:r>
          </a:p>
          <a:p>
            <a:pPr lvl="1" eaLnBrk="1" hangingPunct="1">
              <a:buFontTx/>
              <a:buNone/>
            </a:pPr>
            <a:r>
              <a:rPr lang="en-AU" altLang="en-US" sz="1600" b="1"/>
              <a:t>	MPI_Barrier (comm) </a:t>
            </a:r>
            <a:br>
              <a:rPr lang="en-AU" altLang="en-US" sz="1600" b="1"/>
            </a:br>
            <a:r>
              <a:rPr lang="en-AU" altLang="en-US" sz="1600" b="1"/>
              <a:t> </a:t>
            </a:r>
            <a:endParaRPr lang="en-AU" altLang="en-US" sz="1600"/>
          </a:p>
          <a:p>
            <a:pPr eaLnBrk="1" hangingPunct="1"/>
            <a:r>
              <a:rPr lang="en-AU" altLang="en-US" sz="1800" b="1">
                <a:hlinkClick r:id="rId3"/>
              </a:rPr>
              <a:t>MPI_Bcast</a:t>
            </a:r>
            <a:r>
              <a:rPr lang="en-AU" altLang="en-US" sz="1800"/>
              <a:t> </a:t>
            </a:r>
          </a:p>
          <a:p>
            <a:pPr eaLnBrk="1" hangingPunct="1"/>
            <a:endParaRPr lang="en-AU" altLang="en-US" sz="1800"/>
          </a:p>
          <a:p>
            <a:pPr lvl="1" eaLnBrk="1" hangingPunct="1"/>
            <a:r>
              <a:rPr lang="en-AU" altLang="en-US" sz="1600"/>
              <a:t>Broadcasts (sends) a message from the process with rank "root" to all other processes in the group. </a:t>
            </a:r>
            <a:br>
              <a:rPr lang="en-AU" altLang="en-US" sz="1600"/>
            </a:br>
            <a:r>
              <a:rPr lang="en-AU" altLang="en-US" sz="1600" b="1"/>
              <a:t>MPI_Bcast (&amp;buffer,count,datatype,root,comm) </a:t>
            </a:r>
            <a:br>
              <a:rPr lang="en-AU" altLang="en-US" sz="1600" b="1"/>
            </a:br>
            <a:r>
              <a:rPr lang="en-AU" altLang="en-US" sz="1600" b="1"/>
              <a:t> </a:t>
            </a:r>
            <a:endParaRPr lang="en-AU" altLang="en-US" sz="1600"/>
          </a:p>
        </p:txBody>
      </p:sp>
      <p:sp>
        <p:nvSpPr>
          <p:cNvPr id="61443" name="Slide Number Placeholder 5">
            <a:extLst>
              <a:ext uri="{FF2B5EF4-FFF2-40B4-BE49-F238E27FC236}">
                <a16:creationId xmlns:a16="http://schemas.microsoft.com/office/drawing/2014/main" id="{BE0E1EAB-78B9-4B3D-B777-5F5EF290929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A000D8-4253-4E79-8956-8CE8CDFD7FD5}" type="slidenum">
              <a:rPr lang="en-US" altLang="en-US" sz="1200">
                <a:solidFill>
                  <a:srgbClr val="898989"/>
                </a:solidFill>
                <a:latin typeface="Calibri" panose="020F0502020204030204" pitchFamily="34" charset="0"/>
              </a:rPr>
              <a:pPr eaLnBrk="1" hangingPunct="1"/>
              <a:t>41</a:t>
            </a:fld>
            <a:endParaRPr lang="en-US" altLang="en-US" sz="1200">
              <a:solidFill>
                <a:srgbClr val="898989"/>
              </a:solidFill>
              <a:latin typeface="Calibri" panose="020F0502020204030204" pitchFamily="34" charset="0"/>
            </a:endParaRPr>
          </a:p>
        </p:txBody>
      </p:sp>
      <p:sp>
        <p:nvSpPr>
          <p:cNvPr id="61441" name="Date Placeholder 3">
            <a:extLst>
              <a:ext uri="{FF2B5EF4-FFF2-40B4-BE49-F238E27FC236}">
                <a16:creationId xmlns:a16="http://schemas.microsoft.com/office/drawing/2014/main" id="{A8D330F0-6A39-4E83-BF8A-35C653A369B3}"/>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D3A0906-71FA-43DF-A724-4F17BDFD20E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9694F3E1-5404-41F0-B362-2B3D5B4DE1AE}"/>
              </a:ext>
            </a:extLst>
          </p:cNvPr>
          <p:cNvSpPr>
            <a:spLocks noGrp="1" noChangeArrowheads="1"/>
          </p:cNvSpPr>
          <p:nvPr>
            <p:ph type="title"/>
          </p:nvPr>
        </p:nvSpPr>
        <p:spPr/>
        <p:txBody>
          <a:bodyPr/>
          <a:lstStyle/>
          <a:p>
            <a:pPr eaLnBrk="1" hangingPunct="1"/>
            <a:r>
              <a:rPr lang="en-AU" altLang="en-US"/>
              <a:t>Collective Communication Routines</a:t>
            </a:r>
          </a:p>
        </p:txBody>
      </p:sp>
      <p:sp>
        <p:nvSpPr>
          <p:cNvPr id="62469" name="Rectangle 3">
            <a:extLst>
              <a:ext uri="{FF2B5EF4-FFF2-40B4-BE49-F238E27FC236}">
                <a16:creationId xmlns:a16="http://schemas.microsoft.com/office/drawing/2014/main" id="{4DBE01EA-020F-49CC-9F63-DB6D41B9B3D2}"/>
              </a:ext>
            </a:extLst>
          </p:cNvPr>
          <p:cNvSpPr>
            <a:spLocks noGrp="1" noChangeArrowheads="1"/>
          </p:cNvSpPr>
          <p:nvPr>
            <p:ph idx="1"/>
          </p:nvPr>
        </p:nvSpPr>
        <p:spPr/>
        <p:txBody>
          <a:bodyPr/>
          <a:lstStyle/>
          <a:p>
            <a:pPr eaLnBrk="1" hangingPunct="1">
              <a:lnSpc>
                <a:spcPct val="90000"/>
              </a:lnSpc>
            </a:pPr>
            <a:r>
              <a:rPr lang="en-AU" altLang="en-US" sz="1800" b="1" dirty="0" err="1">
                <a:hlinkClick r:id="rId2"/>
              </a:rPr>
              <a:t>MPI_Scatter</a:t>
            </a:r>
            <a:r>
              <a:rPr lang="en-AU" altLang="en-US" sz="1800" dirty="0"/>
              <a:t> </a:t>
            </a:r>
          </a:p>
          <a:p>
            <a:pPr eaLnBrk="1" hangingPunct="1">
              <a:lnSpc>
                <a:spcPct val="90000"/>
              </a:lnSpc>
            </a:pPr>
            <a:endParaRPr lang="en-AU" altLang="en-US" sz="1800" dirty="0"/>
          </a:p>
          <a:p>
            <a:pPr lvl="1" eaLnBrk="1" hangingPunct="1">
              <a:lnSpc>
                <a:spcPct val="90000"/>
              </a:lnSpc>
            </a:pPr>
            <a:r>
              <a:rPr lang="en-AU" altLang="en-US" sz="1600" dirty="0"/>
              <a:t>Distributes distinct messages from a single source task to each task in the group. </a:t>
            </a:r>
            <a:br>
              <a:rPr lang="en-AU" altLang="en-US" sz="1600" dirty="0"/>
            </a:br>
            <a:endParaRPr lang="en-AU" altLang="en-US" sz="1600" dirty="0"/>
          </a:p>
          <a:p>
            <a:pPr lvl="1" eaLnBrk="1" hangingPunct="1">
              <a:lnSpc>
                <a:spcPct val="90000"/>
              </a:lnSpc>
              <a:buFontTx/>
              <a:buNone/>
            </a:pPr>
            <a:r>
              <a:rPr lang="en-AU" altLang="en-US" sz="1600" b="1" dirty="0"/>
              <a:t>	</a:t>
            </a:r>
            <a:r>
              <a:rPr lang="en-AU" altLang="en-US" sz="1600" b="1" dirty="0" err="1"/>
              <a:t>MPI_Scatter</a:t>
            </a:r>
            <a:r>
              <a:rPr lang="en-AU" altLang="en-US" sz="1600" b="1" dirty="0"/>
              <a:t> (&amp;sendbuf,sendcnt,</a:t>
            </a:r>
            <a:r>
              <a:rPr lang="en-AU" altLang="en-US" sz="1600" b="1" dirty="0" err="1"/>
              <a:t>sendtype</a:t>
            </a:r>
            <a:r>
              <a:rPr lang="en-AU" altLang="en-US" sz="1600" b="1" dirty="0"/>
              <a:t>,&amp;</a:t>
            </a:r>
            <a:r>
              <a:rPr lang="en-AU" altLang="en-US" sz="1600" b="1" dirty="0" err="1"/>
              <a:t>recvbuf</a:t>
            </a:r>
            <a:r>
              <a:rPr lang="en-AU" altLang="en-US" sz="1600" b="1" dirty="0"/>
              <a:t>, </a:t>
            </a:r>
            <a:br>
              <a:rPr lang="en-AU" altLang="en-US" sz="1600" b="1" dirty="0"/>
            </a:br>
            <a:r>
              <a:rPr lang="en-AU" altLang="en-US" sz="1600" b="1" dirty="0"/>
              <a:t>					...... </a:t>
            </a:r>
            <a:r>
              <a:rPr lang="en-AU" altLang="en-US" sz="1600" b="1" dirty="0" err="1"/>
              <a:t>recvcnt,recvtype,root,comm</a:t>
            </a:r>
            <a:r>
              <a:rPr lang="en-AU" altLang="en-US" sz="1600" b="1" dirty="0"/>
              <a:t>) </a:t>
            </a:r>
            <a:br>
              <a:rPr lang="en-AU" altLang="en-US" sz="1600" b="1" dirty="0"/>
            </a:br>
            <a:r>
              <a:rPr lang="en-AU" altLang="en-US" sz="1600" b="1" dirty="0"/>
              <a:t> </a:t>
            </a:r>
            <a:endParaRPr lang="en-AU" altLang="en-US" sz="1600" dirty="0"/>
          </a:p>
          <a:p>
            <a:pPr eaLnBrk="1" hangingPunct="1">
              <a:lnSpc>
                <a:spcPct val="90000"/>
              </a:lnSpc>
            </a:pPr>
            <a:endParaRPr lang="en-AU" altLang="en-US" sz="1800" b="1" dirty="0"/>
          </a:p>
          <a:p>
            <a:pPr eaLnBrk="1" hangingPunct="1">
              <a:lnSpc>
                <a:spcPct val="90000"/>
              </a:lnSpc>
            </a:pPr>
            <a:r>
              <a:rPr lang="en-AU" altLang="en-US" sz="1800" b="1" dirty="0" err="1">
                <a:hlinkClick r:id="rId3"/>
              </a:rPr>
              <a:t>MPI_Gather</a:t>
            </a:r>
            <a:r>
              <a:rPr lang="en-AU" altLang="en-US" sz="1800" dirty="0"/>
              <a:t> </a:t>
            </a:r>
          </a:p>
          <a:p>
            <a:pPr eaLnBrk="1" hangingPunct="1">
              <a:lnSpc>
                <a:spcPct val="90000"/>
              </a:lnSpc>
            </a:pPr>
            <a:endParaRPr lang="en-AU" altLang="en-US" sz="1800" dirty="0"/>
          </a:p>
          <a:p>
            <a:pPr lvl="1" eaLnBrk="1" hangingPunct="1">
              <a:lnSpc>
                <a:spcPct val="90000"/>
              </a:lnSpc>
            </a:pPr>
            <a:r>
              <a:rPr lang="en-AU" altLang="en-US" sz="1600" dirty="0"/>
              <a:t>Gathers distinct messages from each task in the group to a single destination task. This routine is the reverse operation of </a:t>
            </a:r>
            <a:r>
              <a:rPr lang="en-AU" altLang="en-US" sz="1600" dirty="0" err="1"/>
              <a:t>MPI_Scatter</a:t>
            </a:r>
            <a:r>
              <a:rPr lang="en-AU" altLang="en-US" sz="1600" dirty="0"/>
              <a:t>. </a:t>
            </a:r>
            <a:br>
              <a:rPr lang="en-AU" altLang="en-US" sz="1600" dirty="0"/>
            </a:br>
            <a:endParaRPr lang="en-AU" altLang="en-US" sz="1600" dirty="0"/>
          </a:p>
          <a:p>
            <a:pPr lvl="1" eaLnBrk="1" hangingPunct="1">
              <a:lnSpc>
                <a:spcPct val="90000"/>
              </a:lnSpc>
              <a:buFontTx/>
              <a:buNone/>
            </a:pPr>
            <a:r>
              <a:rPr lang="en-AU" altLang="en-US" sz="1600" b="1" dirty="0"/>
              <a:t>	</a:t>
            </a:r>
            <a:r>
              <a:rPr lang="en-AU" altLang="en-US" sz="1600" b="1" dirty="0" err="1"/>
              <a:t>MPI_Gather</a:t>
            </a:r>
            <a:r>
              <a:rPr lang="en-AU" altLang="en-US" sz="1600" b="1" dirty="0"/>
              <a:t> (&amp;sendbuf,sendcnt,</a:t>
            </a:r>
            <a:r>
              <a:rPr lang="en-AU" altLang="en-US" sz="1600" b="1" dirty="0" err="1"/>
              <a:t>sendtype</a:t>
            </a:r>
            <a:r>
              <a:rPr lang="en-AU" altLang="en-US" sz="1600" b="1" dirty="0"/>
              <a:t>,&amp;</a:t>
            </a:r>
            <a:r>
              <a:rPr lang="en-AU" altLang="en-US" sz="1600" b="1" dirty="0" err="1"/>
              <a:t>recvbuf</a:t>
            </a:r>
            <a:r>
              <a:rPr lang="en-AU" altLang="en-US" sz="1600" b="1" dirty="0"/>
              <a:t>, </a:t>
            </a:r>
            <a:br>
              <a:rPr lang="en-AU" altLang="en-US" sz="1600" b="1" dirty="0"/>
            </a:br>
            <a:r>
              <a:rPr lang="en-AU" altLang="en-US" sz="1600" b="1" dirty="0"/>
              <a:t>					...... </a:t>
            </a:r>
            <a:r>
              <a:rPr lang="en-AU" altLang="en-US" sz="1600" b="1" dirty="0" err="1"/>
              <a:t>recvcount,recvtype,root,comm</a:t>
            </a:r>
            <a:r>
              <a:rPr lang="en-AU" altLang="en-US" sz="1600" b="1" dirty="0"/>
              <a:t>) </a:t>
            </a:r>
            <a:br>
              <a:rPr lang="en-AU" altLang="en-US" sz="1600" b="1" dirty="0"/>
            </a:br>
            <a:r>
              <a:rPr lang="en-AU" altLang="en-US" sz="1600" b="1" dirty="0"/>
              <a:t> </a:t>
            </a:r>
            <a:endParaRPr lang="en-AU" altLang="en-US" sz="1600" dirty="0"/>
          </a:p>
          <a:p>
            <a:pPr eaLnBrk="1" hangingPunct="1">
              <a:lnSpc>
                <a:spcPct val="90000"/>
              </a:lnSpc>
            </a:pPr>
            <a:endParaRPr lang="en-AU" altLang="en-US" sz="1800" dirty="0"/>
          </a:p>
          <a:p>
            <a:pPr eaLnBrk="1" hangingPunct="1">
              <a:lnSpc>
                <a:spcPct val="90000"/>
              </a:lnSpc>
            </a:pPr>
            <a:endParaRPr lang="en-AU" altLang="en-US" sz="1800" dirty="0"/>
          </a:p>
        </p:txBody>
      </p:sp>
      <p:sp>
        <p:nvSpPr>
          <p:cNvPr id="62467" name="Slide Number Placeholder 5">
            <a:extLst>
              <a:ext uri="{FF2B5EF4-FFF2-40B4-BE49-F238E27FC236}">
                <a16:creationId xmlns:a16="http://schemas.microsoft.com/office/drawing/2014/main" id="{CFB9E3C5-F0C1-4D8C-940B-520B5278C88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1A895D-D854-478C-AD1B-5F6D7687395F}" type="slidenum">
              <a:rPr lang="en-US" altLang="en-US" sz="1200">
                <a:solidFill>
                  <a:srgbClr val="898989"/>
                </a:solidFill>
                <a:latin typeface="Calibri" panose="020F0502020204030204" pitchFamily="34" charset="0"/>
              </a:rPr>
              <a:pPr eaLnBrk="1" hangingPunct="1"/>
              <a:t>42</a:t>
            </a:fld>
            <a:endParaRPr lang="en-US" altLang="en-US" sz="1200">
              <a:solidFill>
                <a:srgbClr val="898989"/>
              </a:solidFill>
              <a:latin typeface="Calibri" panose="020F0502020204030204" pitchFamily="34" charset="0"/>
            </a:endParaRPr>
          </a:p>
        </p:txBody>
      </p:sp>
      <p:sp>
        <p:nvSpPr>
          <p:cNvPr id="62465" name="Date Placeholder 3">
            <a:extLst>
              <a:ext uri="{FF2B5EF4-FFF2-40B4-BE49-F238E27FC236}">
                <a16:creationId xmlns:a16="http://schemas.microsoft.com/office/drawing/2014/main" id="{F072C06C-7FCB-45DC-BE88-A6631EDCB529}"/>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62F1825-054B-46B3-A154-849E1EE4887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59B54CFF-0EA5-4994-B4BC-EB7FAE29F05C}"/>
              </a:ext>
            </a:extLst>
          </p:cNvPr>
          <p:cNvSpPr>
            <a:spLocks noGrp="1" noChangeArrowheads="1"/>
          </p:cNvSpPr>
          <p:nvPr>
            <p:ph type="title"/>
          </p:nvPr>
        </p:nvSpPr>
        <p:spPr/>
        <p:txBody>
          <a:bodyPr/>
          <a:lstStyle/>
          <a:p>
            <a:pPr eaLnBrk="1" hangingPunct="1"/>
            <a:r>
              <a:rPr lang="en-AU" altLang="en-US"/>
              <a:t>Collective Communication Routines</a:t>
            </a:r>
          </a:p>
        </p:txBody>
      </p:sp>
      <p:sp>
        <p:nvSpPr>
          <p:cNvPr id="63493" name="Rectangle 3">
            <a:extLst>
              <a:ext uri="{FF2B5EF4-FFF2-40B4-BE49-F238E27FC236}">
                <a16:creationId xmlns:a16="http://schemas.microsoft.com/office/drawing/2014/main" id="{E8863CD8-37E6-402F-AF18-02B24F337522}"/>
              </a:ext>
            </a:extLst>
          </p:cNvPr>
          <p:cNvSpPr>
            <a:spLocks noGrp="1" noChangeArrowheads="1"/>
          </p:cNvSpPr>
          <p:nvPr>
            <p:ph idx="1"/>
          </p:nvPr>
        </p:nvSpPr>
        <p:spPr/>
        <p:txBody>
          <a:bodyPr/>
          <a:lstStyle/>
          <a:p>
            <a:pPr eaLnBrk="1" hangingPunct="1">
              <a:lnSpc>
                <a:spcPct val="90000"/>
              </a:lnSpc>
            </a:pPr>
            <a:r>
              <a:rPr lang="en-AU" altLang="en-US" sz="1800" b="1">
                <a:hlinkClick r:id="rId2"/>
              </a:rPr>
              <a:t>MPI_Allgather</a:t>
            </a:r>
            <a:r>
              <a:rPr lang="en-AU" altLang="en-US" sz="1800"/>
              <a:t> </a:t>
            </a:r>
          </a:p>
          <a:p>
            <a:pPr eaLnBrk="1" hangingPunct="1">
              <a:lnSpc>
                <a:spcPct val="90000"/>
              </a:lnSpc>
            </a:pPr>
            <a:endParaRPr lang="en-AU" altLang="en-US" sz="1800"/>
          </a:p>
          <a:p>
            <a:pPr lvl="1" eaLnBrk="1" hangingPunct="1">
              <a:lnSpc>
                <a:spcPct val="90000"/>
              </a:lnSpc>
            </a:pPr>
            <a:r>
              <a:rPr lang="en-AU" altLang="en-US" sz="1600"/>
              <a:t>Concatenation of data to all tasks in a group. Each task in the group, in effect, performs a one-to-all broadcasting operation within the group. </a:t>
            </a:r>
            <a:br>
              <a:rPr lang="en-AU" altLang="en-US" sz="1600"/>
            </a:br>
            <a:endParaRPr lang="en-AU" altLang="en-US" sz="1600"/>
          </a:p>
          <a:p>
            <a:pPr lvl="1" eaLnBrk="1" hangingPunct="1">
              <a:lnSpc>
                <a:spcPct val="90000"/>
              </a:lnSpc>
              <a:buFontTx/>
              <a:buNone/>
            </a:pPr>
            <a:r>
              <a:rPr lang="en-AU" altLang="en-US" sz="1600" b="1"/>
              <a:t>	MPI_Allgather (&amp;sendbuf,sendcount,sendtype,&amp;recvbuf, </a:t>
            </a:r>
            <a:br>
              <a:rPr lang="en-AU" altLang="en-US" sz="1600" b="1"/>
            </a:br>
            <a:r>
              <a:rPr lang="en-AU" altLang="en-US" sz="1600" b="1"/>
              <a:t>...... recvcount,recvtype,comm) </a:t>
            </a:r>
            <a:br>
              <a:rPr lang="en-AU" altLang="en-US" sz="1600" b="1"/>
            </a:br>
            <a:endParaRPr lang="en-AU" altLang="en-US" sz="1600" b="1"/>
          </a:p>
          <a:p>
            <a:pPr lvl="1" eaLnBrk="1" hangingPunct="1">
              <a:lnSpc>
                <a:spcPct val="90000"/>
              </a:lnSpc>
              <a:buFontTx/>
              <a:buNone/>
            </a:pPr>
            <a:r>
              <a:rPr lang="en-AU" altLang="en-US" sz="1600" b="1"/>
              <a:t> </a:t>
            </a:r>
            <a:endParaRPr lang="en-AU" altLang="en-US" sz="1600"/>
          </a:p>
          <a:p>
            <a:pPr eaLnBrk="1" hangingPunct="1">
              <a:lnSpc>
                <a:spcPct val="90000"/>
              </a:lnSpc>
            </a:pPr>
            <a:r>
              <a:rPr lang="en-AU" altLang="en-US" sz="1800" b="1">
                <a:hlinkClick r:id="rId3"/>
              </a:rPr>
              <a:t>MPI_Reduce</a:t>
            </a:r>
            <a:r>
              <a:rPr lang="en-AU" altLang="en-US" sz="1800"/>
              <a:t> </a:t>
            </a:r>
          </a:p>
          <a:p>
            <a:pPr eaLnBrk="1" hangingPunct="1">
              <a:lnSpc>
                <a:spcPct val="90000"/>
              </a:lnSpc>
            </a:pPr>
            <a:endParaRPr lang="en-AU" altLang="en-US" sz="1800"/>
          </a:p>
          <a:p>
            <a:pPr lvl="1" eaLnBrk="1" hangingPunct="1">
              <a:lnSpc>
                <a:spcPct val="90000"/>
              </a:lnSpc>
            </a:pPr>
            <a:r>
              <a:rPr lang="en-AU" altLang="en-US" sz="1600"/>
              <a:t>Applies a reduction operation on all tasks in the group and places the result in one task. </a:t>
            </a:r>
            <a:br>
              <a:rPr lang="en-AU" altLang="en-US" sz="1600"/>
            </a:br>
            <a:endParaRPr lang="en-AU" altLang="en-US" sz="1600"/>
          </a:p>
          <a:p>
            <a:pPr lvl="1" eaLnBrk="1" hangingPunct="1">
              <a:lnSpc>
                <a:spcPct val="90000"/>
              </a:lnSpc>
              <a:buFontTx/>
              <a:buNone/>
            </a:pPr>
            <a:r>
              <a:rPr lang="en-AU" altLang="en-US" sz="1600" b="1"/>
              <a:t>	MPI_Reduce (&amp;sendbuf,&amp;recvbuf,count,datatype,op,root,comm) </a:t>
            </a:r>
            <a:br>
              <a:rPr lang="en-AU" altLang="en-US" sz="1600" b="1"/>
            </a:br>
            <a:r>
              <a:rPr lang="en-AU" altLang="en-US" sz="1600" b="1"/>
              <a:t> </a:t>
            </a:r>
            <a:endParaRPr lang="en-AU" altLang="en-US" sz="1600"/>
          </a:p>
          <a:p>
            <a:pPr lvl="1" eaLnBrk="1" hangingPunct="1">
              <a:lnSpc>
                <a:spcPct val="90000"/>
              </a:lnSpc>
            </a:pPr>
            <a:endParaRPr lang="en-AU" altLang="en-US" sz="1600"/>
          </a:p>
          <a:p>
            <a:pPr eaLnBrk="1" hangingPunct="1">
              <a:lnSpc>
                <a:spcPct val="90000"/>
              </a:lnSpc>
            </a:pPr>
            <a:endParaRPr lang="en-AU" altLang="en-US" sz="1800"/>
          </a:p>
        </p:txBody>
      </p:sp>
      <p:sp>
        <p:nvSpPr>
          <p:cNvPr id="63491" name="Slide Number Placeholder 5">
            <a:extLst>
              <a:ext uri="{FF2B5EF4-FFF2-40B4-BE49-F238E27FC236}">
                <a16:creationId xmlns:a16="http://schemas.microsoft.com/office/drawing/2014/main" id="{576EB4F0-9177-4087-A3A9-B682B55CC54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B1DFE71-9B9B-4421-AFDB-F062E2B59760}" type="slidenum">
              <a:rPr lang="en-US" altLang="en-US" sz="1200">
                <a:solidFill>
                  <a:srgbClr val="898989"/>
                </a:solidFill>
                <a:latin typeface="Calibri" panose="020F0502020204030204" pitchFamily="34" charset="0"/>
              </a:rPr>
              <a:pPr eaLnBrk="1" hangingPunct="1"/>
              <a:t>43</a:t>
            </a:fld>
            <a:endParaRPr lang="en-US" altLang="en-US" sz="1200">
              <a:solidFill>
                <a:srgbClr val="898989"/>
              </a:solidFill>
              <a:latin typeface="Calibri" panose="020F0502020204030204" pitchFamily="34" charset="0"/>
            </a:endParaRPr>
          </a:p>
        </p:txBody>
      </p:sp>
      <p:sp>
        <p:nvSpPr>
          <p:cNvPr id="63489" name="Date Placeholder 3">
            <a:extLst>
              <a:ext uri="{FF2B5EF4-FFF2-40B4-BE49-F238E27FC236}">
                <a16:creationId xmlns:a16="http://schemas.microsoft.com/office/drawing/2014/main" id="{10A552A5-2B93-4186-A667-0D036000008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AAD46FF-2C04-4271-82F4-FD038449C785}"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8355CA1A-182C-46C8-8768-C101244C8AD9}"/>
              </a:ext>
            </a:extLst>
          </p:cNvPr>
          <p:cNvSpPr>
            <a:spLocks noGrp="1" noChangeArrowheads="1"/>
          </p:cNvSpPr>
          <p:nvPr>
            <p:ph type="title"/>
          </p:nvPr>
        </p:nvSpPr>
        <p:spPr/>
        <p:txBody>
          <a:bodyPr/>
          <a:lstStyle/>
          <a:p>
            <a:pPr eaLnBrk="1" hangingPunct="1"/>
            <a:r>
              <a:rPr lang="en-AU" altLang="en-US"/>
              <a:t>Collective Communication Routines</a:t>
            </a:r>
          </a:p>
        </p:txBody>
      </p:sp>
      <p:sp>
        <p:nvSpPr>
          <p:cNvPr id="64517" name="Rectangle 3">
            <a:extLst>
              <a:ext uri="{FF2B5EF4-FFF2-40B4-BE49-F238E27FC236}">
                <a16:creationId xmlns:a16="http://schemas.microsoft.com/office/drawing/2014/main" id="{316A86D1-9D32-4901-AFDF-34B6545D07DC}"/>
              </a:ext>
            </a:extLst>
          </p:cNvPr>
          <p:cNvSpPr>
            <a:spLocks noGrp="1" noChangeArrowheads="1"/>
          </p:cNvSpPr>
          <p:nvPr>
            <p:ph idx="1"/>
          </p:nvPr>
        </p:nvSpPr>
        <p:spPr/>
        <p:txBody>
          <a:bodyPr/>
          <a:lstStyle/>
          <a:p>
            <a:pPr eaLnBrk="1" hangingPunct="1"/>
            <a:r>
              <a:rPr lang="en-AU" altLang="en-US" sz="1800" b="1">
                <a:hlinkClick r:id="rId3"/>
              </a:rPr>
              <a:t>MPI_Allreduce</a:t>
            </a:r>
            <a:r>
              <a:rPr lang="en-AU" altLang="en-US" sz="1800"/>
              <a:t> </a:t>
            </a:r>
          </a:p>
          <a:p>
            <a:pPr eaLnBrk="1" hangingPunct="1"/>
            <a:endParaRPr lang="en-AU" altLang="en-US" sz="1800"/>
          </a:p>
          <a:p>
            <a:pPr lvl="1" eaLnBrk="1" hangingPunct="1"/>
            <a:r>
              <a:rPr lang="en-AU" altLang="en-US" sz="1600"/>
              <a:t>Applies a reduction operation and places the result in all tasks in the group. This is equivalent to an MPI_Reduce followed by an MPI_Bcast. </a:t>
            </a:r>
            <a:br>
              <a:rPr lang="en-AU" altLang="en-US" sz="1600"/>
            </a:br>
            <a:endParaRPr lang="en-AU" altLang="en-US" sz="1600"/>
          </a:p>
          <a:p>
            <a:pPr lvl="1" eaLnBrk="1" hangingPunct="1">
              <a:buFontTx/>
              <a:buNone/>
            </a:pPr>
            <a:r>
              <a:rPr lang="en-AU" altLang="en-US" sz="1600" b="1"/>
              <a:t>	MPI_Allreduce (&amp;sendbuf,&amp;recvbuf,count,datatype,op,comm) </a:t>
            </a:r>
            <a:br>
              <a:rPr lang="en-AU" altLang="en-US" sz="1600" b="1"/>
            </a:br>
            <a:r>
              <a:rPr lang="en-AU" altLang="en-US" sz="1600" b="1"/>
              <a:t> </a:t>
            </a:r>
            <a:endParaRPr lang="en-AU" altLang="en-US" sz="1600"/>
          </a:p>
          <a:p>
            <a:pPr eaLnBrk="1" hangingPunct="1"/>
            <a:r>
              <a:rPr lang="en-AU" altLang="en-US" sz="1800" b="1">
                <a:hlinkClick r:id="rId4"/>
              </a:rPr>
              <a:t>MPI_Reduce_scatter</a:t>
            </a:r>
            <a:r>
              <a:rPr lang="en-AU" altLang="en-US" sz="1800"/>
              <a:t> </a:t>
            </a:r>
          </a:p>
          <a:p>
            <a:pPr eaLnBrk="1" hangingPunct="1"/>
            <a:endParaRPr lang="en-AU" altLang="en-US" sz="1800"/>
          </a:p>
          <a:p>
            <a:pPr lvl="1" eaLnBrk="1" hangingPunct="1"/>
            <a:r>
              <a:rPr lang="en-AU" altLang="en-US" sz="1600"/>
              <a:t>First does an element-wise reduction on a vector across all tasks in the group. Next, the result vector is split into disjoint segments and distributed across the tasks. This is equivalent to an MPI_Reduce followed by an MPI_Scatter operation. </a:t>
            </a:r>
            <a:br>
              <a:rPr lang="en-AU" altLang="en-US" sz="1600"/>
            </a:br>
            <a:endParaRPr lang="en-AU" altLang="en-US" sz="1600"/>
          </a:p>
          <a:p>
            <a:pPr lvl="1" eaLnBrk="1" hangingPunct="1">
              <a:buFontTx/>
              <a:buNone/>
            </a:pPr>
            <a:r>
              <a:rPr lang="en-AU" altLang="en-US" sz="1600" b="1"/>
              <a:t>	MPI_Reduce_scatter (&amp;sendbuf,&amp;recvbuf,recvcount,datatype, op,comm) </a:t>
            </a:r>
            <a:br>
              <a:rPr lang="en-AU" altLang="en-US" sz="1600" b="1"/>
            </a:br>
            <a:endParaRPr lang="en-AU" altLang="en-US" sz="1600"/>
          </a:p>
        </p:txBody>
      </p:sp>
      <p:sp>
        <p:nvSpPr>
          <p:cNvPr id="64515" name="Slide Number Placeholder 5">
            <a:extLst>
              <a:ext uri="{FF2B5EF4-FFF2-40B4-BE49-F238E27FC236}">
                <a16:creationId xmlns:a16="http://schemas.microsoft.com/office/drawing/2014/main" id="{59A246B9-0518-4DD3-815C-337A4CD149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82E002D-C52F-4974-B255-9526FEFB98AE}" type="slidenum">
              <a:rPr lang="en-US" altLang="en-US" sz="1200">
                <a:solidFill>
                  <a:srgbClr val="898989"/>
                </a:solidFill>
                <a:latin typeface="Calibri" panose="020F0502020204030204" pitchFamily="34" charset="0"/>
              </a:rPr>
              <a:pPr eaLnBrk="1" hangingPunct="1"/>
              <a:t>44</a:t>
            </a:fld>
            <a:endParaRPr lang="en-US" altLang="en-US" sz="1200">
              <a:solidFill>
                <a:srgbClr val="898989"/>
              </a:solidFill>
              <a:latin typeface="Calibri" panose="020F0502020204030204" pitchFamily="34" charset="0"/>
            </a:endParaRPr>
          </a:p>
        </p:txBody>
      </p:sp>
      <p:sp>
        <p:nvSpPr>
          <p:cNvPr id="64513" name="Date Placeholder 3">
            <a:extLst>
              <a:ext uri="{FF2B5EF4-FFF2-40B4-BE49-F238E27FC236}">
                <a16:creationId xmlns:a16="http://schemas.microsoft.com/office/drawing/2014/main" id="{602A88EA-BA91-4E23-A62F-5588890AFFF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812FE49-FEF7-433C-B384-27FD65722B34}"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12138610-5759-4BB9-885D-C370CA6B630E}"/>
              </a:ext>
            </a:extLst>
          </p:cNvPr>
          <p:cNvSpPr>
            <a:spLocks noGrp="1" noChangeArrowheads="1"/>
          </p:cNvSpPr>
          <p:nvPr>
            <p:ph type="title"/>
          </p:nvPr>
        </p:nvSpPr>
        <p:spPr/>
        <p:txBody>
          <a:bodyPr/>
          <a:lstStyle/>
          <a:p>
            <a:pPr eaLnBrk="1" hangingPunct="1"/>
            <a:r>
              <a:rPr lang="en-AU" altLang="en-US"/>
              <a:t>Collective Communication Routines</a:t>
            </a:r>
          </a:p>
        </p:txBody>
      </p:sp>
      <p:sp>
        <p:nvSpPr>
          <p:cNvPr id="65541" name="Rectangle 3">
            <a:extLst>
              <a:ext uri="{FF2B5EF4-FFF2-40B4-BE49-F238E27FC236}">
                <a16:creationId xmlns:a16="http://schemas.microsoft.com/office/drawing/2014/main" id="{D189A792-84D2-4FE9-8CDE-CC33C289F808}"/>
              </a:ext>
            </a:extLst>
          </p:cNvPr>
          <p:cNvSpPr>
            <a:spLocks noGrp="1" noChangeArrowheads="1"/>
          </p:cNvSpPr>
          <p:nvPr>
            <p:ph idx="1"/>
          </p:nvPr>
        </p:nvSpPr>
        <p:spPr/>
        <p:txBody>
          <a:bodyPr/>
          <a:lstStyle/>
          <a:p>
            <a:pPr eaLnBrk="1" hangingPunct="1"/>
            <a:r>
              <a:rPr lang="en-AU" altLang="en-US" sz="1800" b="1" dirty="0" err="1">
                <a:hlinkClick r:id="rId3"/>
              </a:rPr>
              <a:t>MPI_Alltoall</a:t>
            </a:r>
            <a:r>
              <a:rPr lang="en-AU" altLang="en-US" sz="1800" dirty="0"/>
              <a:t> </a:t>
            </a:r>
          </a:p>
          <a:p>
            <a:pPr eaLnBrk="1" hangingPunct="1"/>
            <a:endParaRPr lang="en-AU" altLang="en-US" sz="1800" dirty="0"/>
          </a:p>
          <a:p>
            <a:pPr lvl="1" eaLnBrk="1" hangingPunct="1"/>
            <a:r>
              <a:rPr lang="en-AU" altLang="en-US" sz="1600" dirty="0"/>
              <a:t>Each task in a group performs a scatter operation, sending a distinct message to all the tasks in the group in order by index. </a:t>
            </a:r>
            <a:br>
              <a:rPr lang="en-AU" altLang="en-US" sz="1600" dirty="0"/>
            </a:br>
            <a:endParaRPr lang="en-AU" altLang="en-US" sz="1600" dirty="0"/>
          </a:p>
          <a:p>
            <a:pPr lvl="1" eaLnBrk="1" hangingPunct="1">
              <a:buFontTx/>
              <a:buNone/>
            </a:pPr>
            <a:r>
              <a:rPr lang="en-AU" altLang="en-US" sz="1600" b="1" dirty="0"/>
              <a:t>	</a:t>
            </a:r>
            <a:r>
              <a:rPr lang="en-AU" altLang="en-US" sz="1600" b="1" dirty="0" err="1"/>
              <a:t>MPI_Alltoall</a:t>
            </a:r>
            <a:r>
              <a:rPr lang="en-AU" altLang="en-US" sz="1600" b="1" dirty="0"/>
              <a:t> (&amp;sendbuf,sendcount,</a:t>
            </a:r>
            <a:r>
              <a:rPr lang="en-AU" altLang="en-US" sz="1600" b="1" dirty="0" err="1"/>
              <a:t>sendtype</a:t>
            </a:r>
            <a:r>
              <a:rPr lang="en-AU" altLang="en-US" sz="1600" b="1" dirty="0"/>
              <a:t>,&amp;</a:t>
            </a:r>
            <a:r>
              <a:rPr lang="en-AU" altLang="en-US" sz="1600" b="1" dirty="0" err="1"/>
              <a:t>recvbuf</a:t>
            </a:r>
            <a:r>
              <a:rPr lang="en-AU" altLang="en-US" sz="1600" b="1" dirty="0"/>
              <a:t>, </a:t>
            </a:r>
            <a:br>
              <a:rPr lang="en-AU" altLang="en-US" sz="1600" b="1" dirty="0"/>
            </a:br>
            <a:r>
              <a:rPr lang="en-AU" altLang="en-US" sz="1600" b="1" dirty="0"/>
              <a:t>					           </a:t>
            </a:r>
            <a:r>
              <a:rPr lang="en-AU" altLang="en-US" sz="1600" b="1" dirty="0" err="1"/>
              <a:t>recvcnt,recvtype,comm</a:t>
            </a:r>
            <a:r>
              <a:rPr lang="en-AU" altLang="en-US" sz="1600" b="1" dirty="0"/>
              <a:t>) </a:t>
            </a:r>
            <a:br>
              <a:rPr lang="en-AU" altLang="en-US" sz="1600" b="1" dirty="0"/>
            </a:br>
            <a:r>
              <a:rPr lang="en-AU" altLang="en-US" sz="1600" b="1" dirty="0"/>
              <a:t>	</a:t>
            </a:r>
            <a:endParaRPr lang="en-AU" altLang="en-US" sz="1600" dirty="0"/>
          </a:p>
          <a:p>
            <a:pPr eaLnBrk="1" hangingPunct="1"/>
            <a:r>
              <a:rPr lang="en-AU" altLang="en-US" sz="1800" b="1" dirty="0" err="1">
                <a:hlinkClick r:id="rId4"/>
              </a:rPr>
              <a:t>MPI_Scan</a:t>
            </a:r>
            <a:r>
              <a:rPr lang="en-AU" altLang="en-US" sz="1800" dirty="0"/>
              <a:t> </a:t>
            </a:r>
          </a:p>
          <a:p>
            <a:pPr eaLnBrk="1" hangingPunct="1"/>
            <a:endParaRPr lang="en-AU" altLang="en-US" sz="1800" dirty="0"/>
          </a:p>
          <a:p>
            <a:pPr lvl="1" eaLnBrk="1" hangingPunct="1"/>
            <a:r>
              <a:rPr lang="en-AU" altLang="en-US" sz="1600" dirty="0"/>
              <a:t>Performs a scan operation with respect to a reduction operation across a task group. </a:t>
            </a:r>
            <a:br>
              <a:rPr lang="en-AU" altLang="en-US" sz="1600" dirty="0"/>
            </a:br>
            <a:endParaRPr lang="en-AU" altLang="en-US" sz="1600" dirty="0"/>
          </a:p>
          <a:p>
            <a:pPr lvl="1" eaLnBrk="1" hangingPunct="1">
              <a:buFontTx/>
              <a:buNone/>
            </a:pPr>
            <a:r>
              <a:rPr lang="en-AU" altLang="en-US" sz="1600" b="1" dirty="0"/>
              <a:t>	</a:t>
            </a:r>
            <a:r>
              <a:rPr lang="en-AU" altLang="en-US" sz="1600" b="1" dirty="0" err="1"/>
              <a:t>MPI_Scan</a:t>
            </a:r>
            <a:r>
              <a:rPr lang="en-AU" altLang="en-US" sz="1600" b="1" dirty="0"/>
              <a:t> (&amp;</a:t>
            </a:r>
            <a:r>
              <a:rPr lang="en-AU" altLang="en-US" sz="1600" b="1" dirty="0" err="1"/>
              <a:t>sendbuf</a:t>
            </a:r>
            <a:r>
              <a:rPr lang="en-AU" altLang="en-US" sz="1600" b="1" dirty="0"/>
              <a:t>,&amp;</a:t>
            </a:r>
            <a:r>
              <a:rPr lang="en-AU" altLang="en-US" sz="1600" b="1" dirty="0" err="1"/>
              <a:t>recvbuf,count,datatype,op,comm</a:t>
            </a:r>
            <a:r>
              <a:rPr lang="en-AU" altLang="en-US" sz="1600" b="1" dirty="0"/>
              <a:t>) </a:t>
            </a:r>
            <a:br>
              <a:rPr lang="en-AU" altLang="en-US" sz="1600" b="1" dirty="0"/>
            </a:br>
            <a:r>
              <a:rPr lang="en-AU" altLang="en-US" sz="1600" b="1" dirty="0"/>
              <a:t> </a:t>
            </a:r>
            <a:endParaRPr lang="en-AU" altLang="en-US" sz="1600" dirty="0"/>
          </a:p>
          <a:p>
            <a:pPr eaLnBrk="1" hangingPunct="1"/>
            <a:endParaRPr lang="en-AU" altLang="en-US" sz="1800" dirty="0"/>
          </a:p>
          <a:p>
            <a:pPr eaLnBrk="1" hangingPunct="1"/>
            <a:endParaRPr lang="en-AU" altLang="en-US" sz="1800" dirty="0"/>
          </a:p>
        </p:txBody>
      </p:sp>
      <p:sp>
        <p:nvSpPr>
          <p:cNvPr id="65539" name="Slide Number Placeholder 5">
            <a:extLst>
              <a:ext uri="{FF2B5EF4-FFF2-40B4-BE49-F238E27FC236}">
                <a16:creationId xmlns:a16="http://schemas.microsoft.com/office/drawing/2014/main" id="{2EE92D69-0BD7-4309-86F1-36671079DF2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5ED170-4599-4694-8F30-4D98A130CB49}" type="slidenum">
              <a:rPr lang="en-US" altLang="en-US" sz="1200">
                <a:solidFill>
                  <a:srgbClr val="898989"/>
                </a:solidFill>
                <a:latin typeface="Calibri" panose="020F0502020204030204" pitchFamily="34" charset="0"/>
              </a:rPr>
              <a:pPr eaLnBrk="1" hangingPunct="1"/>
              <a:t>45</a:t>
            </a:fld>
            <a:endParaRPr lang="en-US" altLang="en-US" sz="1200">
              <a:solidFill>
                <a:srgbClr val="898989"/>
              </a:solidFill>
              <a:latin typeface="Calibri" panose="020F0502020204030204" pitchFamily="34" charset="0"/>
            </a:endParaRPr>
          </a:p>
        </p:txBody>
      </p:sp>
      <p:sp>
        <p:nvSpPr>
          <p:cNvPr id="65537" name="Date Placeholder 3">
            <a:extLst>
              <a:ext uri="{FF2B5EF4-FFF2-40B4-BE49-F238E27FC236}">
                <a16:creationId xmlns:a16="http://schemas.microsoft.com/office/drawing/2014/main" id="{A4D54FDA-97B9-464A-9A84-097BA1B5B80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315C1EF-E9CF-42C8-BEEC-BB64A3FE7302}"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AA3A15D9-9B44-4373-87FF-382A1E47E6E9}"/>
              </a:ext>
            </a:extLst>
          </p:cNvPr>
          <p:cNvSpPr>
            <a:spLocks noGrp="1" noChangeArrowheads="1"/>
          </p:cNvSpPr>
          <p:nvPr>
            <p:ph type="title"/>
          </p:nvPr>
        </p:nvSpPr>
        <p:spPr>
          <a:xfrm>
            <a:off x="457200" y="274638"/>
            <a:ext cx="8229600" cy="850900"/>
          </a:xfrm>
        </p:spPr>
        <p:txBody>
          <a:bodyPr/>
          <a:lstStyle/>
          <a:p>
            <a:pPr eaLnBrk="1" hangingPunct="1"/>
            <a:r>
              <a:rPr lang="en-AU" altLang="en-US" dirty="0"/>
              <a:t>Examples: Collective Communications </a:t>
            </a:r>
          </a:p>
        </p:txBody>
      </p:sp>
      <p:sp>
        <p:nvSpPr>
          <p:cNvPr id="67589" name="Rectangle 3">
            <a:extLst>
              <a:ext uri="{FF2B5EF4-FFF2-40B4-BE49-F238E27FC236}">
                <a16:creationId xmlns:a16="http://schemas.microsoft.com/office/drawing/2014/main" id="{F0BAD86F-B3DE-4655-BE06-E1F43DD53834}"/>
              </a:ext>
            </a:extLst>
          </p:cNvPr>
          <p:cNvSpPr>
            <a:spLocks noGrp="1" noChangeArrowheads="1"/>
          </p:cNvSpPr>
          <p:nvPr>
            <p:ph idx="1"/>
          </p:nvPr>
        </p:nvSpPr>
        <p:spPr>
          <a:xfrm>
            <a:off x="457200" y="1341438"/>
            <a:ext cx="8229600" cy="4967287"/>
          </a:xfrm>
        </p:spPr>
        <p:txBody>
          <a:bodyPr/>
          <a:lstStyle/>
          <a:p>
            <a:pPr lvl="1" eaLnBrk="1" hangingPunct="1">
              <a:buFontTx/>
              <a:buNone/>
            </a:pPr>
            <a:r>
              <a:rPr lang="en-AU" altLang="en-US" sz="1300" b="1" dirty="0">
                <a:latin typeface="Courier New" panose="02070309020205020404" pitchFamily="49" charset="0"/>
              </a:rPr>
              <a:t>#include "</a:t>
            </a:r>
            <a:r>
              <a:rPr lang="en-AU" altLang="en-US" sz="1300" b="1" dirty="0" err="1">
                <a:latin typeface="Courier New" panose="02070309020205020404" pitchFamily="49" charset="0"/>
              </a:rPr>
              <a:t>mpi.h</a:t>
            </a:r>
            <a:r>
              <a:rPr lang="en-AU" altLang="en-US" sz="1300" b="1" dirty="0">
                <a:latin typeface="Courier New" panose="02070309020205020404" pitchFamily="49" charset="0"/>
              </a:rPr>
              <a:t>" </a:t>
            </a:r>
          </a:p>
          <a:p>
            <a:pPr lvl="1" eaLnBrk="1" hangingPunct="1">
              <a:buFontTx/>
              <a:buNone/>
            </a:pPr>
            <a:r>
              <a:rPr lang="en-AU" altLang="en-US" sz="1300" b="1" dirty="0">
                <a:latin typeface="Courier New" panose="02070309020205020404" pitchFamily="49" charset="0"/>
              </a:rPr>
              <a:t>#include &lt;</a:t>
            </a:r>
            <a:r>
              <a:rPr lang="en-AU" altLang="en-US" sz="1300" b="1" dirty="0" err="1">
                <a:latin typeface="Courier New" panose="02070309020205020404" pitchFamily="49" charset="0"/>
              </a:rPr>
              <a:t>stdio.h</a:t>
            </a:r>
            <a:r>
              <a:rPr lang="en-AU" altLang="en-US" sz="1300" b="1" dirty="0">
                <a:latin typeface="Courier New" panose="02070309020205020404" pitchFamily="49" charset="0"/>
              </a:rPr>
              <a:t>&gt;</a:t>
            </a:r>
          </a:p>
          <a:p>
            <a:pPr lvl="1" eaLnBrk="1" hangingPunct="1">
              <a:buFontTx/>
              <a:buNone/>
            </a:pPr>
            <a:r>
              <a:rPr lang="en-AU" altLang="en-US" sz="1300" b="1" dirty="0">
                <a:latin typeface="Courier New" panose="02070309020205020404" pitchFamily="49" charset="0"/>
              </a:rPr>
              <a:t> #define SIZE 4 </a:t>
            </a:r>
          </a:p>
          <a:p>
            <a:pPr lvl="1" eaLnBrk="1" hangingPunct="1">
              <a:buFontTx/>
              <a:buNone/>
            </a:pPr>
            <a:r>
              <a:rPr lang="en-AU" altLang="en-US" sz="1300" b="1" dirty="0">
                <a:latin typeface="Courier New" panose="02070309020205020404" pitchFamily="49" charset="0"/>
              </a:rPr>
              <a:t>int main(</a:t>
            </a:r>
            <a:r>
              <a:rPr lang="en-AU" altLang="en-US" sz="1300" b="1" dirty="0" err="1">
                <a:latin typeface="Courier New" panose="02070309020205020404" pitchFamily="49" charset="0"/>
              </a:rPr>
              <a:t>argc,argv</a:t>
            </a:r>
            <a:r>
              <a:rPr lang="en-AU" altLang="en-US" sz="1300" b="1" dirty="0">
                <a:latin typeface="Courier New" panose="02070309020205020404" pitchFamily="49" charset="0"/>
              </a:rPr>
              <a:t>) </a:t>
            </a:r>
          </a:p>
          <a:p>
            <a:pPr lvl="1" eaLnBrk="1" hangingPunct="1">
              <a:buFontTx/>
              <a:buNone/>
            </a:pPr>
            <a:r>
              <a:rPr lang="en-AU" altLang="en-US" sz="1300" b="1" dirty="0">
                <a:latin typeface="Courier New" panose="02070309020205020404" pitchFamily="49" charset="0"/>
              </a:rPr>
              <a:t>int </a:t>
            </a:r>
            <a:r>
              <a:rPr lang="en-AU" altLang="en-US" sz="1300" b="1" dirty="0" err="1">
                <a:latin typeface="Courier New" panose="02070309020205020404" pitchFamily="49" charset="0"/>
              </a:rPr>
              <a:t>argc</a:t>
            </a:r>
            <a:r>
              <a:rPr lang="en-AU" altLang="en-US" sz="1300" b="1" dirty="0">
                <a:latin typeface="Courier New" panose="02070309020205020404" pitchFamily="49" charset="0"/>
              </a:rPr>
              <a:t>; char *</a:t>
            </a:r>
            <a:r>
              <a:rPr lang="en-AU" altLang="en-US" sz="1300" b="1" dirty="0" err="1">
                <a:latin typeface="Courier New" panose="02070309020205020404" pitchFamily="49" charset="0"/>
              </a:rPr>
              <a:t>argv</a:t>
            </a:r>
            <a:r>
              <a:rPr lang="en-AU" altLang="en-US" sz="1300" b="1" dirty="0">
                <a:latin typeface="Courier New" panose="02070309020205020404" pitchFamily="49" charset="0"/>
              </a:rPr>
              <a:t>[]; </a:t>
            </a:r>
          </a:p>
          <a:p>
            <a:pPr lvl="1" eaLnBrk="1" hangingPunct="1">
              <a:buFontTx/>
              <a:buNone/>
            </a:pPr>
            <a:r>
              <a:rPr lang="en-AU" altLang="en-US" sz="1300" b="1" dirty="0">
                <a:latin typeface="Courier New" panose="02070309020205020404" pitchFamily="49" charset="0"/>
              </a:rPr>
              <a:t>{ int </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rank, </a:t>
            </a:r>
            <a:r>
              <a:rPr lang="en-AU" altLang="en-US" sz="1300" b="1" dirty="0" err="1">
                <a:latin typeface="Courier New" panose="02070309020205020404" pitchFamily="49" charset="0"/>
              </a:rPr>
              <a:t>sendcount</a:t>
            </a:r>
            <a:r>
              <a:rPr lang="en-AU" altLang="en-US" sz="1300" b="1" dirty="0">
                <a:latin typeface="Courier New" panose="02070309020205020404" pitchFamily="49" charset="0"/>
              </a:rPr>
              <a:t>, </a:t>
            </a:r>
            <a:r>
              <a:rPr lang="en-AU" altLang="en-US" sz="1300" b="1" dirty="0" err="1">
                <a:latin typeface="Courier New" panose="02070309020205020404" pitchFamily="49" charset="0"/>
              </a:rPr>
              <a:t>recvcount</a:t>
            </a:r>
            <a:r>
              <a:rPr lang="en-AU" altLang="en-US" sz="1300" b="1" dirty="0">
                <a:latin typeface="Courier New" panose="02070309020205020404" pitchFamily="49" charset="0"/>
              </a:rPr>
              <a:t>, source; </a:t>
            </a:r>
          </a:p>
          <a:p>
            <a:pPr lvl="1" eaLnBrk="1" hangingPunct="1">
              <a:buFontTx/>
              <a:buNone/>
            </a:pPr>
            <a:r>
              <a:rPr lang="en-AU" altLang="en-US" sz="1300" b="1" dirty="0">
                <a:latin typeface="Courier New" panose="02070309020205020404" pitchFamily="49" charset="0"/>
              </a:rPr>
              <a:t>float </a:t>
            </a:r>
            <a:r>
              <a:rPr lang="en-AU" altLang="en-US" sz="1300" b="1" dirty="0" err="1">
                <a:latin typeface="Courier New" panose="02070309020205020404" pitchFamily="49" charset="0"/>
              </a:rPr>
              <a:t>sendbuf</a:t>
            </a:r>
            <a:r>
              <a:rPr lang="en-AU" altLang="en-US" sz="1300" b="1" dirty="0">
                <a:latin typeface="Courier New" panose="02070309020205020404" pitchFamily="49" charset="0"/>
              </a:rPr>
              <a:t>[SIZE][SIZE] = { {1.0, 2.0, 3.0, 4.0}, {5.0, 6.0, 7.0, 8.0}, {9.0, 10.0, 11.0, 12.0}, {13.0, 14.0, 15.0, 16.0} }; </a:t>
            </a:r>
          </a:p>
          <a:p>
            <a:pPr lvl="1" eaLnBrk="1" hangingPunct="1">
              <a:buFontTx/>
              <a:buNone/>
            </a:pPr>
            <a:r>
              <a:rPr lang="en-AU" altLang="en-US" sz="1300" b="1" dirty="0">
                <a:latin typeface="Courier New" panose="02070309020205020404" pitchFamily="49" charset="0"/>
              </a:rPr>
              <a:t>float </a:t>
            </a:r>
            <a:r>
              <a:rPr lang="en-AU" altLang="en-US" sz="1300" b="1" dirty="0" err="1">
                <a:latin typeface="Courier New" panose="02070309020205020404" pitchFamily="49" charset="0"/>
              </a:rPr>
              <a:t>recvbuf</a:t>
            </a:r>
            <a:r>
              <a:rPr lang="en-AU" altLang="en-US" sz="1300" b="1" dirty="0">
                <a:latin typeface="Courier New" panose="02070309020205020404" pitchFamily="49" charset="0"/>
              </a:rPr>
              <a:t>[SIZE]; </a:t>
            </a:r>
          </a:p>
          <a:p>
            <a:pPr lvl="1" eaLnBrk="1" hangingPunct="1">
              <a:buFontTx/>
              <a:buNone/>
            </a:pPr>
            <a:r>
              <a:rPr lang="en-AU" altLang="en-US" sz="1300" b="1" dirty="0" err="1">
                <a:latin typeface="Courier New" panose="02070309020205020404" pitchFamily="49" charset="0"/>
              </a:rPr>
              <a:t>MPI_Init</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argc</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argv</a:t>
            </a:r>
            <a:r>
              <a:rPr lang="en-AU" altLang="en-US" sz="1300" b="1" dirty="0">
                <a:latin typeface="Courier New" panose="02070309020205020404" pitchFamily="49" charset="0"/>
              </a:rPr>
              <a:t>); </a:t>
            </a:r>
          </a:p>
          <a:p>
            <a:pPr lvl="1" eaLnBrk="1" hangingPunct="1">
              <a:buFontTx/>
              <a:buNone/>
            </a:pPr>
            <a:r>
              <a:rPr lang="en-AU" altLang="en-US" sz="1300" b="1" dirty="0" err="1">
                <a:latin typeface="Courier New" panose="02070309020205020404" pitchFamily="49" charset="0"/>
              </a:rPr>
              <a:t>MPI_Comm_rank</a:t>
            </a:r>
            <a:r>
              <a:rPr lang="en-AU" altLang="en-US" sz="1300" b="1" dirty="0">
                <a:latin typeface="Courier New" panose="02070309020205020404" pitchFamily="49" charset="0"/>
              </a:rPr>
              <a:t>(MPI_COMM_WORLD, &amp;rank); </a:t>
            </a:r>
          </a:p>
          <a:p>
            <a:pPr lvl="1" eaLnBrk="1" hangingPunct="1">
              <a:buFontTx/>
              <a:buNone/>
            </a:pPr>
            <a:r>
              <a:rPr lang="en-AU" altLang="en-US" sz="1300" b="1" dirty="0" err="1">
                <a:latin typeface="Courier New" panose="02070309020205020404" pitchFamily="49" charset="0"/>
              </a:rPr>
              <a:t>MPI_Comm_size</a:t>
            </a:r>
            <a:r>
              <a:rPr lang="en-AU" altLang="en-US" sz="1300" b="1" dirty="0">
                <a:latin typeface="Courier New" panose="02070309020205020404" pitchFamily="49" charset="0"/>
              </a:rPr>
              <a:t>(MPI_COMM_WORLD, &amp;</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a:t>
            </a:r>
          </a:p>
          <a:p>
            <a:pPr lvl="1" eaLnBrk="1" hangingPunct="1">
              <a:buFontTx/>
              <a:buNone/>
            </a:pPr>
            <a:r>
              <a:rPr lang="en-AU" altLang="en-US" sz="1300" b="1" dirty="0">
                <a:latin typeface="Courier New" panose="02070309020205020404" pitchFamily="49" charset="0"/>
              </a:rPr>
              <a:t>if (</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 SIZE) </a:t>
            </a:r>
          </a:p>
          <a:p>
            <a:pPr lvl="1" eaLnBrk="1" hangingPunct="1">
              <a:buFontTx/>
              <a:buNone/>
            </a:pPr>
            <a:r>
              <a:rPr lang="en-AU" altLang="en-US" sz="1300" b="1" dirty="0">
                <a:latin typeface="Courier New" panose="02070309020205020404" pitchFamily="49" charset="0"/>
              </a:rPr>
              <a:t>{ source = 1; </a:t>
            </a:r>
            <a:r>
              <a:rPr lang="en-AU" altLang="en-US" sz="1300" b="1" dirty="0" err="1">
                <a:latin typeface="Courier New" panose="02070309020205020404" pitchFamily="49" charset="0"/>
              </a:rPr>
              <a:t>sendcount</a:t>
            </a:r>
            <a:r>
              <a:rPr lang="en-AU" altLang="en-US" sz="1300" b="1" dirty="0">
                <a:latin typeface="Courier New" panose="02070309020205020404" pitchFamily="49" charset="0"/>
              </a:rPr>
              <a:t> = SIZE; </a:t>
            </a:r>
            <a:r>
              <a:rPr lang="en-AU" altLang="en-US" sz="1300" b="1" dirty="0" err="1">
                <a:latin typeface="Courier New" panose="02070309020205020404" pitchFamily="49" charset="0"/>
              </a:rPr>
              <a:t>recvcount</a:t>
            </a:r>
            <a:r>
              <a:rPr lang="en-AU" altLang="en-US" sz="1300" b="1" dirty="0">
                <a:latin typeface="Courier New" panose="02070309020205020404" pitchFamily="49" charset="0"/>
              </a:rPr>
              <a:t> = SIZE; </a:t>
            </a:r>
          </a:p>
          <a:p>
            <a:pPr lvl="1" eaLnBrk="1" hangingPunct="1">
              <a:buFontTx/>
              <a:buNone/>
            </a:pPr>
            <a:r>
              <a:rPr lang="en-AU" altLang="en-US" sz="1300" b="1" dirty="0" err="1">
                <a:latin typeface="Courier New" panose="02070309020205020404" pitchFamily="49" charset="0"/>
              </a:rPr>
              <a:t>MPI_Scatter</a:t>
            </a:r>
            <a:r>
              <a:rPr lang="en-AU" altLang="en-US" sz="1300" b="1" dirty="0">
                <a:latin typeface="Courier New" panose="02070309020205020404" pitchFamily="49" charset="0"/>
              </a:rPr>
              <a:t>(</a:t>
            </a:r>
            <a:r>
              <a:rPr lang="en-AU" altLang="en-US" sz="1300" b="1" dirty="0" err="1">
                <a:latin typeface="Courier New" panose="02070309020205020404" pitchFamily="49" charset="0"/>
              </a:rPr>
              <a:t>sendbuf,sendcount,MPI_FLOAT,recvbuf,recvcount</a:t>
            </a:r>
            <a:r>
              <a:rPr lang="en-AU" altLang="en-US" sz="1300" b="1" dirty="0">
                <a:latin typeface="Courier New" panose="02070309020205020404" pitchFamily="49" charset="0"/>
              </a:rPr>
              <a:t>, </a:t>
            </a:r>
            <a:r>
              <a:rPr lang="en-AU" altLang="en-US" sz="1300" b="1" dirty="0" err="1">
                <a:latin typeface="Courier New" panose="02070309020205020404" pitchFamily="49" charset="0"/>
              </a:rPr>
              <a:t>MPI_FLOAT,source,MPI_COMM_WORLD</a:t>
            </a:r>
            <a:r>
              <a:rPr lang="en-AU" altLang="en-US" sz="1300" b="1" dirty="0">
                <a:latin typeface="Courier New" panose="02070309020205020404" pitchFamily="49" charset="0"/>
              </a:rPr>
              <a:t>); </a:t>
            </a:r>
          </a:p>
          <a:p>
            <a:pPr lvl="1" eaLnBrk="1" hangingPunct="1">
              <a:buFontTx/>
              <a:buNone/>
            </a:pPr>
            <a:r>
              <a:rPr lang="en-AU" altLang="en-US" sz="1300" b="1" dirty="0" err="1">
                <a:latin typeface="Courier New" panose="02070309020205020404" pitchFamily="49" charset="0"/>
              </a:rPr>
              <a:t>printf</a:t>
            </a:r>
            <a:r>
              <a:rPr lang="en-AU" altLang="en-US" sz="1300" b="1" dirty="0">
                <a:latin typeface="Courier New" panose="02070309020205020404" pitchFamily="49" charset="0"/>
              </a:rPr>
              <a:t>("rank= %d Results: %f %f %f %f\n",</a:t>
            </a:r>
            <a:r>
              <a:rPr lang="en-AU" altLang="en-US" sz="1300" b="1" dirty="0" err="1">
                <a:latin typeface="Courier New" panose="02070309020205020404" pitchFamily="49" charset="0"/>
              </a:rPr>
              <a:t>rank,recvbuf</a:t>
            </a:r>
            <a:r>
              <a:rPr lang="en-AU" altLang="en-US" sz="1300" b="1" dirty="0">
                <a:latin typeface="Courier New" panose="02070309020205020404" pitchFamily="49" charset="0"/>
              </a:rPr>
              <a:t>[0], </a:t>
            </a:r>
            <a:r>
              <a:rPr lang="en-AU" altLang="en-US" sz="1300" b="1" dirty="0" err="1">
                <a:latin typeface="Courier New" panose="02070309020205020404" pitchFamily="49" charset="0"/>
              </a:rPr>
              <a:t>recvbuf</a:t>
            </a:r>
            <a:r>
              <a:rPr lang="en-AU" altLang="en-US" sz="1300" b="1" dirty="0">
                <a:latin typeface="Courier New" panose="02070309020205020404" pitchFamily="49" charset="0"/>
              </a:rPr>
              <a:t>[1],</a:t>
            </a:r>
            <a:r>
              <a:rPr lang="en-AU" altLang="en-US" sz="1300" b="1" dirty="0" err="1">
                <a:latin typeface="Courier New" panose="02070309020205020404" pitchFamily="49" charset="0"/>
              </a:rPr>
              <a:t>recvbuf</a:t>
            </a:r>
            <a:r>
              <a:rPr lang="en-AU" altLang="en-US" sz="1300" b="1" dirty="0">
                <a:latin typeface="Courier New" panose="02070309020205020404" pitchFamily="49" charset="0"/>
              </a:rPr>
              <a:t>[2],</a:t>
            </a:r>
            <a:r>
              <a:rPr lang="en-AU" altLang="en-US" sz="1300" b="1" dirty="0" err="1">
                <a:latin typeface="Courier New" panose="02070309020205020404" pitchFamily="49" charset="0"/>
              </a:rPr>
              <a:t>recvbuf</a:t>
            </a:r>
            <a:r>
              <a:rPr lang="en-AU" altLang="en-US" sz="1300" b="1" dirty="0">
                <a:latin typeface="Courier New" panose="02070309020205020404" pitchFamily="49" charset="0"/>
              </a:rPr>
              <a:t>[3]); } </a:t>
            </a:r>
          </a:p>
          <a:p>
            <a:pPr lvl="1" eaLnBrk="1" hangingPunct="1">
              <a:buFontTx/>
              <a:buNone/>
            </a:pPr>
            <a:r>
              <a:rPr lang="en-AU" altLang="en-US" sz="1300" b="1" dirty="0">
                <a:latin typeface="Courier New" panose="02070309020205020404" pitchFamily="49" charset="0"/>
              </a:rPr>
              <a:t>else </a:t>
            </a:r>
            <a:r>
              <a:rPr lang="en-AU" altLang="en-US" sz="1300" b="1" dirty="0" err="1">
                <a:latin typeface="Courier New" panose="02070309020205020404" pitchFamily="49" charset="0"/>
              </a:rPr>
              <a:t>printf</a:t>
            </a:r>
            <a:r>
              <a:rPr lang="en-AU" altLang="en-US" sz="1300" b="1" dirty="0">
                <a:latin typeface="Courier New" panose="02070309020205020404" pitchFamily="49" charset="0"/>
              </a:rPr>
              <a:t>("Must specify %d processors. Terminating.\</a:t>
            </a:r>
            <a:r>
              <a:rPr lang="en-AU" altLang="en-US" sz="1300" b="1" dirty="0" err="1">
                <a:latin typeface="Courier New" panose="02070309020205020404" pitchFamily="49" charset="0"/>
              </a:rPr>
              <a:t>n",SIZE</a:t>
            </a:r>
            <a:r>
              <a:rPr lang="en-AU" altLang="en-US" sz="1300" b="1" dirty="0">
                <a:latin typeface="Courier New" panose="02070309020205020404" pitchFamily="49" charset="0"/>
              </a:rPr>
              <a:t>); </a:t>
            </a:r>
          </a:p>
          <a:p>
            <a:pPr lvl="1" eaLnBrk="1" hangingPunct="1">
              <a:buFontTx/>
              <a:buNone/>
            </a:pPr>
            <a:r>
              <a:rPr lang="en-AU" altLang="en-US" sz="1300" b="1" dirty="0" err="1">
                <a:latin typeface="Courier New" panose="02070309020205020404" pitchFamily="49" charset="0"/>
              </a:rPr>
              <a:t>MPI_Finalize</a:t>
            </a:r>
            <a:r>
              <a:rPr lang="en-AU" altLang="en-US" sz="1300" b="1" dirty="0">
                <a:latin typeface="Courier New" panose="02070309020205020404" pitchFamily="49" charset="0"/>
              </a:rPr>
              <a:t>(); </a:t>
            </a:r>
          </a:p>
          <a:p>
            <a:pPr lvl="1" eaLnBrk="1" hangingPunct="1">
              <a:buFontTx/>
              <a:buNone/>
            </a:pPr>
            <a:r>
              <a:rPr lang="en-AU" altLang="en-US" sz="1300" b="1" dirty="0">
                <a:latin typeface="Courier New" panose="02070309020205020404" pitchFamily="49" charset="0"/>
              </a:rPr>
              <a:t>} </a:t>
            </a:r>
          </a:p>
        </p:txBody>
      </p:sp>
      <p:sp>
        <p:nvSpPr>
          <p:cNvPr id="67587" name="Slide Number Placeholder 5">
            <a:extLst>
              <a:ext uri="{FF2B5EF4-FFF2-40B4-BE49-F238E27FC236}">
                <a16:creationId xmlns:a16="http://schemas.microsoft.com/office/drawing/2014/main" id="{897D7D98-D7A0-41C7-94BE-1A0B7F52CBB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1422AD-89D6-425E-9E46-49201CDBD724}" type="slidenum">
              <a:rPr lang="en-US" altLang="en-US" sz="1200">
                <a:solidFill>
                  <a:srgbClr val="898989"/>
                </a:solidFill>
                <a:latin typeface="Calibri" panose="020F0502020204030204" pitchFamily="34" charset="0"/>
              </a:rPr>
              <a:pPr eaLnBrk="1" hangingPunct="1"/>
              <a:t>46</a:t>
            </a:fld>
            <a:endParaRPr lang="en-US" altLang="en-US" sz="1200">
              <a:solidFill>
                <a:srgbClr val="898989"/>
              </a:solidFill>
              <a:latin typeface="Calibri" panose="020F0502020204030204" pitchFamily="34" charset="0"/>
            </a:endParaRPr>
          </a:p>
        </p:txBody>
      </p:sp>
      <p:sp>
        <p:nvSpPr>
          <p:cNvPr id="67585" name="Date Placeholder 3">
            <a:extLst>
              <a:ext uri="{FF2B5EF4-FFF2-40B4-BE49-F238E27FC236}">
                <a16:creationId xmlns:a16="http://schemas.microsoft.com/office/drawing/2014/main" id="{BA49E470-FDD0-44E2-937B-EBBF50D2DD96}"/>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D28598-B422-4B54-BDC7-8661A2B5896E}"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72D8E410-F786-401C-9CE2-685432310773}"/>
              </a:ext>
            </a:extLst>
          </p:cNvPr>
          <p:cNvSpPr>
            <a:spLocks noGrp="1" noChangeArrowheads="1"/>
          </p:cNvSpPr>
          <p:nvPr>
            <p:ph type="title"/>
          </p:nvPr>
        </p:nvSpPr>
        <p:spPr/>
        <p:txBody>
          <a:bodyPr/>
          <a:lstStyle/>
          <a:p>
            <a:pPr eaLnBrk="1" hangingPunct="1"/>
            <a:r>
              <a:rPr lang="en-AU" altLang="en-US"/>
              <a:t>Derived data type</a:t>
            </a:r>
          </a:p>
        </p:txBody>
      </p:sp>
      <p:sp>
        <p:nvSpPr>
          <p:cNvPr id="68613" name="Rectangle 3">
            <a:extLst>
              <a:ext uri="{FF2B5EF4-FFF2-40B4-BE49-F238E27FC236}">
                <a16:creationId xmlns:a16="http://schemas.microsoft.com/office/drawing/2014/main" id="{BEFF7C19-1D6F-4946-80D5-74886B913979}"/>
              </a:ext>
            </a:extLst>
          </p:cNvPr>
          <p:cNvSpPr>
            <a:spLocks noGrp="1" noChangeArrowheads="1"/>
          </p:cNvSpPr>
          <p:nvPr>
            <p:ph type="body" sz="half" idx="1"/>
          </p:nvPr>
        </p:nvSpPr>
        <p:spPr>
          <a:xfrm>
            <a:off x="533400" y="1600200"/>
            <a:ext cx="5986463" cy="4525963"/>
          </a:xfrm>
        </p:spPr>
        <p:txBody>
          <a:bodyPr/>
          <a:lstStyle/>
          <a:p>
            <a:pPr eaLnBrk="1" hangingPunct="1">
              <a:lnSpc>
                <a:spcPct val="90000"/>
              </a:lnSpc>
            </a:pPr>
            <a:r>
              <a:rPr lang="en-AU" altLang="en-US" sz="1600"/>
              <a:t>MPI predefines its primitive data types: </a:t>
            </a:r>
          </a:p>
          <a:p>
            <a:pPr eaLnBrk="1" hangingPunct="1">
              <a:lnSpc>
                <a:spcPct val="90000"/>
              </a:lnSpc>
            </a:pPr>
            <a:endParaRPr lang="en-AU" altLang="en-US" sz="1600"/>
          </a:p>
          <a:p>
            <a:pPr eaLnBrk="1" hangingPunct="1">
              <a:lnSpc>
                <a:spcPct val="90000"/>
              </a:lnSpc>
            </a:pPr>
            <a:r>
              <a:rPr lang="en-AU" altLang="en-US" sz="1600"/>
              <a:t>MPI also provides facilities for you to define your own data structures based upon sequences of the MPI primitive data types. Such user defined structures are called derived data types. </a:t>
            </a:r>
          </a:p>
          <a:p>
            <a:pPr eaLnBrk="1" hangingPunct="1">
              <a:lnSpc>
                <a:spcPct val="90000"/>
              </a:lnSpc>
            </a:pPr>
            <a:endParaRPr lang="en-AU" altLang="en-US" sz="1600"/>
          </a:p>
          <a:p>
            <a:pPr eaLnBrk="1" hangingPunct="1">
              <a:lnSpc>
                <a:spcPct val="90000"/>
              </a:lnSpc>
            </a:pPr>
            <a:r>
              <a:rPr lang="en-AU" altLang="en-US" sz="1600"/>
              <a:t>Primitive data types are contiguous. Derived data types allow you to specify non-contiguous data in a convenient manner and to treat it as though it was contiguous. </a:t>
            </a:r>
          </a:p>
          <a:p>
            <a:pPr eaLnBrk="1" hangingPunct="1">
              <a:lnSpc>
                <a:spcPct val="90000"/>
              </a:lnSpc>
            </a:pPr>
            <a:endParaRPr lang="en-AU" altLang="en-US" sz="1600"/>
          </a:p>
          <a:p>
            <a:pPr eaLnBrk="1" hangingPunct="1">
              <a:lnSpc>
                <a:spcPct val="90000"/>
              </a:lnSpc>
            </a:pPr>
            <a:r>
              <a:rPr lang="en-AU" altLang="en-US" sz="1600"/>
              <a:t>MPI provides several methods for constructing derived data types: </a:t>
            </a:r>
          </a:p>
          <a:p>
            <a:pPr lvl="1" eaLnBrk="1" hangingPunct="1">
              <a:lnSpc>
                <a:spcPct val="90000"/>
              </a:lnSpc>
            </a:pPr>
            <a:r>
              <a:rPr lang="en-AU" altLang="en-US" sz="1400"/>
              <a:t>Contiguous </a:t>
            </a:r>
          </a:p>
          <a:p>
            <a:pPr lvl="1" eaLnBrk="1" hangingPunct="1">
              <a:lnSpc>
                <a:spcPct val="90000"/>
              </a:lnSpc>
            </a:pPr>
            <a:r>
              <a:rPr lang="en-AU" altLang="en-US" sz="1400"/>
              <a:t>Vector </a:t>
            </a:r>
          </a:p>
          <a:p>
            <a:pPr lvl="1" eaLnBrk="1" hangingPunct="1">
              <a:lnSpc>
                <a:spcPct val="90000"/>
              </a:lnSpc>
            </a:pPr>
            <a:r>
              <a:rPr lang="en-AU" altLang="en-US" sz="1400"/>
              <a:t>Indexed </a:t>
            </a:r>
          </a:p>
          <a:p>
            <a:pPr lvl="1" eaLnBrk="1" hangingPunct="1">
              <a:lnSpc>
                <a:spcPct val="90000"/>
              </a:lnSpc>
            </a:pPr>
            <a:r>
              <a:rPr lang="en-AU" altLang="en-US" sz="1400"/>
              <a:t>Struct </a:t>
            </a:r>
          </a:p>
          <a:p>
            <a:pPr eaLnBrk="1" hangingPunct="1">
              <a:lnSpc>
                <a:spcPct val="90000"/>
              </a:lnSpc>
              <a:buFontTx/>
              <a:buNone/>
            </a:pPr>
            <a:endParaRPr lang="en-AU" altLang="en-US" sz="1600"/>
          </a:p>
        </p:txBody>
      </p:sp>
      <p:graphicFrame>
        <p:nvGraphicFramePr>
          <p:cNvPr id="324612" name="Group 4">
            <a:extLst>
              <a:ext uri="{FF2B5EF4-FFF2-40B4-BE49-F238E27FC236}">
                <a16:creationId xmlns:a16="http://schemas.microsoft.com/office/drawing/2014/main" id="{C15B643D-FDE2-4ED8-AE3F-0786CF9A10D6}"/>
              </a:ext>
            </a:extLst>
          </p:cNvPr>
          <p:cNvGraphicFramePr>
            <a:graphicFrameLocks noGrp="1"/>
          </p:cNvGraphicFramePr>
          <p:nvPr>
            <p:ph sz="half" idx="2"/>
          </p:nvPr>
        </p:nvGraphicFramePr>
        <p:xfrm>
          <a:off x="7019925" y="1557338"/>
          <a:ext cx="1722438" cy="3048000"/>
        </p:xfrm>
        <a:graphic>
          <a:graphicData uri="http://schemas.openxmlformats.org/drawingml/2006/table">
            <a:tbl>
              <a:tblPr/>
              <a:tblGrid>
                <a:gridCol w="1722438">
                  <a:extLst>
                    <a:ext uri="{9D8B030D-6E8A-4147-A177-3AD203B41FA5}">
                      <a16:colId xmlns:a16="http://schemas.microsoft.com/office/drawing/2014/main" val="20000"/>
                    </a:ext>
                  </a:extLst>
                </a:gridCol>
              </a:tblGrid>
              <a:tr h="361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chemeClr val="tx1"/>
                          </a:solidFill>
                          <a:effectLst/>
                          <a:latin typeface="Arial" charset="0"/>
                          <a:ea typeface="ＭＳ Ｐゴシック" charset="0"/>
                          <a:cs typeface="Arial" charset="0"/>
                        </a:rPr>
                        <a:t>C Data Types</a:t>
                      </a:r>
                      <a:endParaRPr kumimoji="0" lang="en-AU"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051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MPI_CHAR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MPI_SHORT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MPI_INT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MPI_LONG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MPI_UNSIGNED_CHAR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MPI_UNSIGNED_SHORT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MPI_UNSIGNED_LONG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MPI_UNSIGNED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MPI_FLOAT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MPI_DOUBLE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MPI_LONG_DOUBLE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MPI_BYTE </a:t>
                      </a:r>
                      <a:b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br>
                      <a:r>
                        <a:rPr kumimoji="0" lang="en-AU" sz="1000" b="0" i="0" u="none" strike="noStrike" cap="none" normalizeH="0" baseline="0">
                          <a:ln>
                            <a:noFill/>
                          </a:ln>
                          <a:solidFill>
                            <a:schemeClr val="tx1"/>
                          </a:solidFill>
                          <a:effectLst/>
                          <a:latin typeface="Arial Unicode MS" charset="0"/>
                          <a:ea typeface="ＭＳ Ｐゴシック" charset="0"/>
                          <a:cs typeface="ＭＳ Ｐゴシック" charset="0"/>
                        </a:rPr>
                        <a:t>MPI_PACKED </a:t>
                      </a:r>
                      <a:endParaRPr kumimoji="0" lang="en-AU"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8611" name="Slide Number Placeholder 6">
            <a:extLst>
              <a:ext uri="{FF2B5EF4-FFF2-40B4-BE49-F238E27FC236}">
                <a16:creationId xmlns:a16="http://schemas.microsoft.com/office/drawing/2014/main" id="{3B77E704-359D-4145-8608-D062A1B2471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5DE4756-C5BF-4A77-9047-8C6369F61E0E}" type="slidenum">
              <a:rPr lang="en-US" altLang="en-US" sz="1200">
                <a:solidFill>
                  <a:srgbClr val="898989"/>
                </a:solidFill>
                <a:latin typeface="Calibri" panose="020F0502020204030204" pitchFamily="34" charset="0"/>
              </a:rPr>
              <a:pPr eaLnBrk="1" hangingPunct="1"/>
              <a:t>47</a:t>
            </a:fld>
            <a:endParaRPr lang="en-US" altLang="en-US" sz="1200">
              <a:solidFill>
                <a:srgbClr val="898989"/>
              </a:solidFill>
              <a:latin typeface="Calibri" panose="020F0502020204030204" pitchFamily="34" charset="0"/>
            </a:endParaRPr>
          </a:p>
        </p:txBody>
      </p:sp>
      <p:sp>
        <p:nvSpPr>
          <p:cNvPr id="68609" name="Date Placeholder 4">
            <a:extLst>
              <a:ext uri="{FF2B5EF4-FFF2-40B4-BE49-F238E27FC236}">
                <a16:creationId xmlns:a16="http://schemas.microsoft.com/office/drawing/2014/main" id="{65C91641-6E5E-43BB-923D-3171CE62DA2F}"/>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DF5F8D2-7080-48D9-9ACC-9A01BA28796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F321CF62-6306-4C42-BD04-6535272EDA35}"/>
              </a:ext>
            </a:extLst>
          </p:cNvPr>
          <p:cNvSpPr>
            <a:spLocks noGrp="1" noChangeArrowheads="1"/>
          </p:cNvSpPr>
          <p:nvPr>
            <p:ph type="title"/>
          </p:nvPr>
        </p:nvSpPr>
        <p:spPr/>
        <p:txBody>
          <a:bodyPr/>
          <a:lstStyle/>
          <a:p>
            <a:pPr eaLnBrk="1" hangingPunct="1"/>
            <a:r>
              <a:rPr lang="en-AU" altLang="en-US"/>
              <a:t>Derived Data Type Routines </a:t>
            </a:r>
          </a:p>
        </p:txBody>
      </p:sp>
      <p:sp>
        <p:nvSpPr>
          <p:cNvPr id="69637" name="Rectangle 3">
            <a:extLst>
              <a:ext uri="{FF2B5EF4-FFF2-40B4-BE49-F238E27FC236}">
                <a16:creationId xmlns:a16="http://schemas.microsoft.com/office/drawing/2014/main" id="{DEBE3186-A238-49BC-904F-0058E3A721B6}"/>
              </a:ext>
            </a:extLst>
          </p:cNvPr>
          <p:cNvSpPr>
            <a:spLocks noGrp="1" noChangeArrowheads="1"/>
          </p:cNvSpPr>
          <p:nvPr>
            <p:ph idx="1"/>
          </p:nvPr>
        </p:nvSpPr>
        <p:spPr/>
        <p:txBody>
          <a:bodyPr/>
          <a:lstStyle/>
          <a:p>
            <a:pPr eaLnBrk="1" hangingPunct="1">
              <a:lnSpc>
                <a:spcPct val="80000"/>
              </a:lnSpc>
            </a:pPr>
            <a:r>
              <a:rPr lang="en-AU" altLang="en-US" sz="1600" b="1">
                <a:hlinkClick r:id="rId2"/>
              </a:rPr>
              <a:t>MPI_Type_contiguous</a:t>
            </a:r>
            <a:r>
              <a:rPr lang="en-AU" altLang="en-US" sz="1600"/>
              <a:t> </a:t>
            </a:r>
          </a:p>
          <a:p>
            <a:pPr eaLnBrk="1" hangingPunct="1">
              <a:lnSpc>
                <a:spcPct val="80000"/>
              </a:lnSpc>
            </a:pPr>
            <a:endParaRPr lang="en-AU" altLang="en-US" sz="1600"/>
          </a:p>
          <a:p>
            <a:pPr lvl="1" eaLnBrk="1" hangingPunct="1">
              <a:lnSpc>
                <a:spcPct val="80000"/>
              </a:lnSpc>
            </a:pPr>
            <a:r>
              <a:rPr lang="en-AU" altLang="en-US" sz="1400"/>
              <a:t>The simplest constructor. Produces a new data type by making count copies of an existing data type. </a:t>
            </a:r>
          </a:p>
          <a:p>
            <a:pPr lvl="1" eaLnBrk="1" hangingPunct="1">
              <a:lnSpc>
                <a:spcPct val="80000"/>
              </a:lnSpc>
            </a:pPr>
            <a:endParaRPr lang="en-AU" altLang="en-US" sz="1400" b="1"/>
          </a:p>
          <a:p>
            <a:pPr lvl="1" eaLnBrk="1" hangingPunct="1">
              <a:lnSpc>
                <a:spcPct val="80000"/>
              </a:lnSpc>
              <a:buFontTx/>
              <a:buNone/>
            </a:pPr>
            <a:r>
              <a:rPr lang="en-AU" altLang="en-US" sz="1400" b="1"/>
              <a:t>	MPI_Type_contiguous (count,oldtype,&amp;newtype) </a:t>
            </a:r>
            <a:br>
              <a:rPr lang="en-AU" altLang="en-US" sz="1400" b="1"/>
            </a:br>
            <a:endParaRPr lang="en-AU" altLang="en-US" sz="1400" b="1"/>
          </a:p>
          <a:p>
            <a:pPr eaLnBrk="1" hangingPunct="1">
              <a:lnSpc>
                <a:spcPct val="80000"/>
              </a:lnSpc>
            </a:pPr>
            <a:r>
              <a:rPr lang="en-AU" altLang="en-US" sz="1600" b="1">
                <a:hlinkClick r:id="rId3"/>
              </a:rPr>
              <a:t>MPI_Type_vector</a:t>
            </a:r>
            <a:r>
              <a:rPr lang="en-AU" altLang="en-US" sz="1600" b="1"/>
              <a:t> </a:t>
            </a:r>
            <a:br>
              <a:rPr lang="en-AU" altLang="en-US" sz="1600" b="1"/>
            </a:br>
            <a:endParaRPr lang="en-AU" altLang="en-US" sz="1600"/>
          </a:p>
          <a:p>
            <a:pPr lvl="1" eaLnBrk="1" hangingPunct="1">
              <a:lnSpc>
                <a:spcPct val="80000"/>
              </a:lnSpc>
            </a:pPr>
            <a:r>
              <a:rPr lang="en-AU" altLang="en-US" sz="1400"/>
              <a:t>Similar to contiguous, but allows for regular gaps (stride) in the displacements. MPI_Type_hvector is identical to MPI_Type_vector except that stride is specified in bytes. </a:t>
            </a:r>
          </a:p>
          <a:p>
            <a:pPr lvl="1" eaLnBrk="1" hangingPunct="1">
              <a:lnSpc>
                <a:spcPct val="80000"/>
              </a:lnSpc>
            </a:pPr>
            <a:endParaRPr lang="en-AU" altLang="en-US" sz="1400" b="1"/>
          </a:p>
          <a:p>
            <a:pPr lvl="1" eaLnBrk="1" hangingPunct="1">
              <a:lnSpc>
                <a:spcPct val="80000"/>
              </a:lnSpc>
              <a:buFontTx/>
              <a:buNone/>
            </a:pPr>
            <a:r>
              <a:rPr lang="en-AU" altLang="en-US" sz="1400" b="1"/>
              <a:t>	MPI_Type_vector (count,blocklength,stride,oldtype,&amp;newtype)</a:t>
            </a:r>
            <a:br>
              <a:rPr lang="en-AU" altLang="en-US" sz="1400" b="1"/>
            </a:br>
            <a:r>
              <a:rPr lang="en-AU" altLang="en-US" sz="1400" b="1"/>
              <a:t> </a:t>
            </a:r>
            <a:endParaRPr lang="en-AU" altLang="en-US" sz="1400"/>
          </a:p>
          <a:p>
            <a:pPr eaLnBrk="1" hangingPunct="1">
              <a:lnSpc>
                <a:spcPct val="80000"/>
              </a:lnSpc>
            </a:pPr>
            <a:r>
              <a:rPr lang="en-AU" altLang="en-US" sz="1600" b="1">
                <a:hlinkClick r:id="rId4"/>
              </a:rPr>
              <a:t>MPI_Type_indexed</a:t>
            </a:r>
            <a:r>
              <a:rPr lang="en-AU" altLang="en-US" sz="1600" b="1"/>
              <a:t> </a:t>
            </a:r>
            <a:br>
              <a:rPr lang="en-AU" altLang="en-US" sz="1600" b="1"/>
            </a:br>
            <a:endParaRPr lang="en-AU" altLang="en-US" sz="1600"/>
          </a:p>
          <a:p>
            <a:pPr lvl="1" eaLnBrk="1" hangingPunct="1">
              <a:lnSpc>
                <a:spcPct val="80000"/>
              </a:lnSpc>
            </a:pPr>
            <a:r>
              <a:rPr lang="en-AU" altLang="en-US" sz="1400"/>
              <a:t>An array of displacements of the input data type is provided as the map for the new data type. MPI_Type_hindexed is identical to MPI_Type_indexed except that offsets are specified in bytes. </a:t>
            </a:r>
          </a:p>
          <a:p>
            <a:pPr lvl="1" eaLnBrk="1" hangingPunct="1">
              <a:lnSpc>
                <a:spcPct val="80000"/>
              </a:lnSpc>
            </a:pPr>
            <a:endParaRPr lang="en-AU" altLang="en-US" sz="1400" b="1"/>
          </a:p>
          <a:p>
            <a:pPr lvl="1" eaLnBrk="1" hangingPunct="1">
              <a:lnSpc>
                <a:spcPct val="80000"/>
              </a:lnSpc>
              <a:buFontTx/>
              <a:buNone/>
            </a:pPr>
            <a:r>
              <a:rPr lang="en-AU" altLang="en-US" sz="1400" b="1"/>
              <a:t>	MPI_Type_indexed (count,blocklens[],offsets[],old_type,&amp;newtype)</a:t>
            </a:r>
            <a:br>
              <a:rPr lang="en-AU" altLang="en-US" sz="1400" b="1"/>
            </a:br>
            <a:endParaRPr lang="en-AU" altLang="en-US" sz="1400"/>
          </a:p>
        </p:txBody>
      </p:sp>
      <p:sp>
        <p:nvSpPr>
          <p:cNvPr id="69635" name="Slide Number Placeholder 5">
            <a:extLst>
              <a:ext uri="{FF2B5EF4-FFF2-40B4-BE49-F238E27FC236}">
                <a16:creationId xmlns:a16="http://schemas.microsoft.com/office/drawing/2014/main" id="{FB76CE01-F477-4CBD-A497-FF5E259A218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BE143DE-CF97-4005-B6DC-6A887D43894D}" type="slidenum">
              <a:rPr lang="en-US" altLang="en-US" sz="1200">
                <a:solidFill>
                  <a:srgbClr val="898989"/>
                </a:solidFill>
                <a:latin typeface="Calibri" panose="020F0502020204030204" pitchFamily="34" charset="0"/>
              </a:rPr>
              <a:pPr eaLnBrk="1" hangingPunct="1"/>
              <a:t>48</a:t>
            </a:fld>
            <a:endParaRPr lang="en-US" altLang="en-US" sz="1200">
              <a:solidFill>
                <a:srgbClr val="898989"/>
              </a:solidFill>
              <a:latin typeface="Calibri" panose="020F0502020204030204" pitchFamily="34" charset="0"/>
            </a:endParaRPr>
          </a:p>
        </p:txBody>
      </p:sp>
      <p:sp>
        <p:nvSpPr>
          <p:cNvPr id="69633" name="Date Placeholder 3">
            <a:extLst>
              <a:ext uri="{FF2B5EF4-FFF2-40B4-BE49-F238E27FC236}">
                <a16:creationId xmlns:a16="http://schemas.microsoft.com/office/drawing/2014/main" id="{C06A12CD-BD87-4EC8-992F-7413E2D27AD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4F02E1-2447-49D0-B14A-39DA24F951D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EF175209-CADB-4CD7-9EAE-592013F634E6}"/>
              </a:ext>
            </a:extLst>
          </p:cNvPr>
          <p:cNvSpPr>
            <a:spLocks noGrp="1" noChangeArrowheads="1"/>
          </p:cNvSpPr>
          <p:nvPr>
            <p:ph type="title"/>
          </p:nvPr>
        </p:nvSpPr>
        <p:spPr/>
        <p:txBody>
          <a:bodyPr/>
          <a:lstStyle/>
          <a:p>
            <a:pPr eaLnBrk="1" hangingPunct="1"/>
            <a:r>
              <a:rPr lang="en-AU" altLang="en-US"/>
              <a:t>Derived Data Type Routines</a:t>
            </a:r>
          </a:p>
        </p:txBody>
      </p:sp>
      <p:sp>
        <p:nvSpPr>
          <p:cNvPr id="70661" name="Rectangle 3">
            <a:extLst>
              <a:ext uri="{FF2B5EF4-FFF2-40B4-BE49-F238E27FC236}">
                <a16:creationId xmlns:a16="http://schemas.microsoft.com/office/drawing/2014/main" id="{874DA0D6-2223-47D8-9909-A34200D434D4}"/>
              </a:ext>
            </a:extLst>
          </p:cNvPr>
          <p:cNvSpPr>
            <a:spLocks noGrp="1" noChangeArrowheads="1"/>
          </p:cNvSpPr>
          <p:nvPr>
            <p:ph idx="1"/>
          </p:nvPr>
        </p:nvSpPr>
        <p:spPr/>
        <p:txBody>
          <a:bodyPr/>
          <a:lstStyle/>
          <a:p>
            <a:pPr eaLnBrk="1" hangingPunct="1"/>
            <a:r>
              <a:rPr lang="en-AU" altLang="en-US" sz="1800" b="1">
                <a:hlinkClick r:id="rId2"/>
              </a:rPr>
              <a:t>MPI_Type_struct</a:t>
            </a:r>
            <a:r>
              <a:rPr lang="en-AU" altLang="en-US" sz="1800"/>
              <a:t> </a:t>
            </a:r>
          </a:p>
          <a:p>
            <a:pPr eaLnBrk="1" hangingPunct="1"/>
            <a:endParaRPr lang="en-AU" altLang="en-US" sz="1800"/>
          </a:p>
          <a:p>
            <a:pPr lvl="1" eaLnBrk="1" hangingPunct="1"/>
            <a:r>
              <a:rPr lang="en-AU" altLang="en-US" sz="1600"/>
              <a:t>The new data type is formed according to completely defined map of the component data types. </a:t>
            </a:r>
          </a:p>
          <a:p>
            <a:pPr lvl="1" eaLnBrk="1" hangingPunct="1"/>
            <a:endParaRPr lang="en-AU" altLang="en-US" sz="1600"/>
          </a:p>
          <a:p>
            <a:pPr lvl="1" eaLnBrk="1" hangingPunct="1">
              <a:buFontTx/>
              <a:buNone/>
            </a:pPr>
            <a:r>
              <a:rPr lang="en-AU" altLang="en-US" sz="1600" b="1"/>
              <a:t>	MPI_Type_struct (count,blocklens[],offsets[],old_types,&amp;newtype)</a:t>
            </a:r>
            <a:br>
              <a:rPr lang="en-AU" altLang="en-US" sz="1600" b="1"/>
            </a:br>
            <a:r>
              <a:rPr lang="en-AU" altLang="en-US" sz="1600" b="1"/>
              <a:t> </a:t>
            </a:r>
            <a:endParaRPr lang="en-AU" altLang="en-US" sz="1600"/>
          </a:p>
          <a:p>
            <a:pPr eaLnBrk="1" hangingPunct="1"/>
            <a:r>
              <a:rPr lang="en-AU" altLang="en-US" sz="1800" b="1">
                <a:hlinkClick r:id="rId3"/>
              </a:rPr>
              <a:t>MPI_Type_extent</a:t>
            </a:r>
            <a:r>
              <a:rPr lang="en-AU" altLang="en-US" sz="1800"/>
              <a:t> </a:t>
            </a:r>
          </a:p>
          <a:p>
            <a:pPr eaLnBrk="1" hangingPunct="1"/>
            <a:endParaRPr lang="en-AU" altLang="en-US" sz="1800"/>
          </a:p>
          <a:p>
            <a:pPr lvl="1" eaLnBrk="1" hangingPunct="1"/>
            <a:r>
              <a:rPr lang="en-AU" altLang="en-US" sz="1600"/>
              <a:t>Returns the size in bytes of the specified data type. Useful for the MPI subroutines that require specification of offsets in bytes. </a:t>
            </a:r>
          </a:p>
          <a:p>
            <a:pPr lvl="1" eaLnBrk="1" hangingPunct="1"/>
            <a:endParaRPr lang="en-AU" altLang="en-US" sz="1600"/>
          </a:p>
          <a:p>
            <a:pPr lvl="1" eaLnBrk="1" hangingPunct="1">
              <a:buFontTx/>
              <a:buNone/>
            </a:pPr>
            <a:r>
              <a:rPr lang="en-AU" altLang="en-US" sz="1600" b="1"/>
              <a:t>	MPI_Type_extent (datatype,&amp;extent)</a:t>
            </a:r>
            <a:br>
              <a:rPr lang="en-AU" altLang="en-US" sz="1600" b="1"/>
            </a:br>
            <a:endParaRPr lang="en-AU" altLang="en-US" sz="1600"/>
          </a:p>
        </p:txBody>
      </p:sp>
      <p:sp>
        <p:nvSpPr>
          <p:cNvPr id="70659" name="Slide Number Placeholder 5">
            <a:extLst>
              <a:ext uri="{FF2B5EF4-FFF2-40B4-BE49-F238E27FC236}">
                <a16:creationId xmlns:a16="http://schemas.microsoft.com/office/drawing/2014/main" id="{D61DFC45-E3C7-40B8-B970-881AF6C62E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C7B37B4-AB1F-43F4-BEAC-5B5A217A3DF8}" type="slidenum">
              <a:rPr lang="en-US" altLang="en-US" sz="1200">
                <a:solidFill>
                  <a:srgbClr val="898989"/>
                </a:solidFill>
                <a:latin typeface="Calibri" panose="020F0502020204030204" pitchFamily="34" charset="0"/>
              </a:rPr>
              <a:pPr eaLnBrk="1" hangingPunct="1"/>
              <a:t>49</a:t>
            </a:fld>
            <a:endParaRPr lang="en-US" altLang="en-US" sz="1200">
              <a:solidFill>
                <a:srgbClr val="898989"/>
              </a:solidFill>
              <a:latin typeface="Calibri" panose="020F0502020204030204" pitchFamily="34" charset="0"/>
            </a:endParaRPr>
          </a:p>
        </p:txBody>
      </p:sp>
      <p:sp>
        <p:nvSpPr>
          <p:cNvPr id="70657" name="Date Placeholder 3">
            <a:extLst>
              <a:ext uri="{FF2B5EF4-FFF2-40B4-BE49-F238E27FC236}">
                <a16:creationId xmlns:a16="http://schemas.microsoft.com/office/drawing/2014/main" id="{0725A886-3B27-46F4-BD61-31503913AC4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3BDDC5-1716-4295-98A4-A65F01DB092B}"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4F11FD81-E601-458F-9D4F-246C13569752}"/>
              </a:ext>
            </a:extLst>
          </p:cNvPr>
          <p:cNvSpPr>
            <a:spLocks noGrp="1" noChangeArrowheads="1"/>
          </p:cNvSpPr>
          <p:nvPr>
            <p:ph type="title"/>
          </p:nvPr>
        </p:nvSpPr>
        <p:spPr/>
        <p:txBody>
          <a:bodyPr/>
          <a:lstStyle/>
          <a:p>
            <a:pPr eaLnBrk="1" hangingPunct="1"/>
            <a:r>
              <a:rPr lang="en-AU" altLang="en-US"/>
              <a:t>Programming Model </a:t>
            </a:r>
          </a:p>
        </p:txBody>
      </p:sp>
      <p:sp>
        <p:nvSpPr>
          <p:cNvPr id="20485" name="Rectangle 3">
            <a:extLst>
              <a:ext uri="{FF2B5EF4-FFF2-40B4-BE49-F238E27FC236}">
                <a16:creationId xmlns:a16="http://schemas.microsoft.com/office/drawing/2014/main" id="{AF488DCB-8030-4A5C-8F4F-BF7AD9AF5AE3}"/>
              </a:ext>
            </a:extLst>
          </p:cNvPr>
          <p:cNvSpPr>
            <a:spLocks noGrp="1" noChangeArrowheads="1"/>
          </p:cNvSpPr>
          <p:nvPr>
            <p:ph idx="1"/>
          </p:nvPr>
        </p:nvSpPr>
        <p:spPr/>
        <p:txBody>
          <a:bodyPr/>
          <a:lstStyle/>
          <a:p>
            <a:pPr algn="just" eaLnBrk="1" hangingPunct="1"/>
            <a:r>
              <a:rPr lang="en-AU" altLang="en-US" sz="1800"/>
              <a:t>MPI lends itself to virtually any distributed memory parallel programming model. In addition, MPI is commonly used to implement (behind the scenes) some shared memory models, such as Data Parallel, on distributed memory architectures. </a:t>
            </a:r>
          </a:p>
          <a:p>
            <a:pPr algn="just" eaLnBrk="1" hangingPunct="1"/>
            <a:endParaRPr lang="en-AU" altLang="en-US" sz="1800"/>
          </a:p>
          <a:p>
            <a:pPr algn="just" eaLnBrk="1" hangingPunct="1"/>
            <a:r>
              <a:rPr lang="en-AU" altLang="en-US" sz="1800"/>
              <a:t>Hardware platforms: </a:t>
            </a:r>
          </a:p>
          <a:p>
            <a:pPr lvl="1" algn="just" eaLnBrk="1" hangingPunct="1"/>
            <a:r>
              <a:rPr lang="en-AU" altLang="en-US" sz="1800"/>
              <a:t>Distributed Memory: Originally, MPI was targeted for distributed memory systems. </a:t>
            </a:r>
          </a:p>
          <a:p>
            <a:pPr lvl="1" algn="just" eaLnBrk="1" hangingPunct="1"/>
            <a:r>
              <a:rPr lang="en-AU" altLang="en-US" sz="1800"/>
              <a:t>Shared Memory: As shared memory systems became more popular, particularly SMP / NUMA architectures, MPI implementations for these platforms appeared. </a:t>
            </a:r>
          </a:p>
          <a:p>
            <a:pPr lvl="1" algn="just" eaLnBrk="1" hangingPunct="1"/>
            <a:r>
              <a:rPr lang="en-AU" altLang="en-US" sz="1800"/>
              <a:t>Hybrid: MPI is now used on just about any common parallel architecture including massively parallel machines, SMP clusters, workstation clusters and heterogeneous networks. </a:t>
            </a:r>
          </a:p>
          <a:p>
            <a:pPr algn="just" eaLnBrk="1" hangingPunct="1"/>
            <a:endParaRPr lang="en-AU" altLang="en-US" sz="1800"/>
          </a:p>
        </p:txBody>
      </p:sp>
      <p:sp>
        <p:nvSpPr>
          <p:cNvPr id="20483" name="Slide Number Placeholder 5">
            <a:extLst>
              <a:ext uri="{FF2B5EF4-FFF2-40B4-BE49-F238E27FC236}">
                <a16:creationId xmlns:a16="http://schemas.microsoft.com/office/drawing/2014/main" id="{0F69AB03-92E3-4879-8396-37EE3694E15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B43CF7C-6C81-4396-B9FD-6AAA61DDC5C0}" type="slidenum">
              <a:rPr lang="en-US" altLang="en-US" sz="1200">
                <a:solidFill>
                  <a:srgbClr val="898989"/>
                </a:solidFill>
                <a:latin typeface="Calibri" panose="020F0502020204030204" pitchFamily="34" charset="0"/>
              </a:rPr>
              <a:pPr eaLnBrk="1" hangingPunct="1"/>
              <a:t>5</a:t>
            </a:fld>
            <a:endParaRPr lang="en-US" altLang="en-US" sz="1200">
              <a:solidFill>
                <a:srgbClr val="898989"/>
              </a:solidFill>
              <a:latin typeface="Calibri" panose="020F0502020204030204" pitchFamily="34" charset="0"/>
            </a:endParaRPr>
          </a:p>
        </p:txBody>
      </p:sp>
      <p:sp>
        <p:nvSpPr>
          <p:cNvPr id="20481" name="Date Placeholder 3">
            <a:extLst>
              <a:ext uri="{FF2B5EF4-FFF2-40B4-BE49-F238E27FC236}">
                <a16:creationId xmlns:a16="http://schemas.microsoft.com/office/drawing/2014/main" id="{6B71E4D8-8462-4C68-9082-CCC838DB0CF1}"/>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2208DBF-AD94-404F-A565-AAEBFB2D327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9ED3F2F6-B43E-4FD3-9432-FFB2E21197E1}"/>
              </a:ext>
            </a:extLst>
          </p:cNvPr>
          <p:cNvSpPr>
            <a:spLocks noGrp="1" noChangeArrowheads="1"/>
          </p:cNvSpPr>
          <p:nvPr>
            <p:ph type="title"/>
          </p:nvPr>
        </p:nvSpPr>
        <p:spPr/>
        <p:txBody>
          <a:bodyPr/>
          <a:lstStyle/>
          <a:p>
            <a:pPr eaLnBrk="1" hangingPunct="1"/>
            <a:r>
              <a:rPr lang="en-AU" altLang="en-US"/>
              <a:t>Derived Data Type Routines</a:t>
            </a:r>
          </a:p>
        </p:txBody>
      </p:sp>
      <p:sp>
        <p:nvSpPr>
          <p:cNvPr id="71685" name="Rectangle 3">
            <a:extLst>
              <a:ext uri="{FF2B5EF4-FFF2-40B4-BE49-F238E27FC236}">
                <a16:creationId xmlns:a16="http://schemas.microsoft.com/office/drawing/2014/main" id="{376E09D3-9821-49C0-B52A-4D0BDF8BCF05}"/>
              </a:ext>
            </a:extLst>
          </p:cNvPr>
          <p:cNvSpPr>
            <a:spLocks noGrp="1" noChangeArrowheads="1"/>
          </p:cNvSpPr>
          <p:nvPr>
            <p:ph idx="1"/>
          </p:nvPr>
        </p:nvSpPr>
        <p:spPr/>
        <p:txBody>
          <a:bodyPr/>
          <a:lstStyle/>
          <a:p>
            <a:pPr eaLnBrk="1" hangingPunct="1"/>
            <a:r>
              <a:rPr lang="en-AU" altLang="en-US" sz="1800" b="1">
                <a:hlinkClick r:id="rId2"/>
              </a:rPr>
              <a:t>MPI_Type_commit</a:t>
            </a:r>
            <a:r>
              <a:rPr lang="en-AU" altLang="en-US" sz="1800"/>
              <a:t> </a:t>
            </a:r>
          </a:p>
          <a:p>
            <a:pPr eaLnBrk="1" hangingPunct="1"/>
            <a:endParaRPr lang="en-AU" altLang="en-US" sz="1800"/>
          </a:p>
          <a:p>
            <a:pPr lvl="1" eaLnBrk="1" hangingPunct="1"/>
            <a:r>
              <a:rPr lang="en-AU" altLang="en-US" sz="1600"/>
              <a:t>Commits new datatype to the system. Required for all user constructed (derived) datatypes. </a:t>
            </a:r>
          </a:p>
          <a:p>
            <a:pPr lvl="1" eaLnBrk="1" hangingPunct="1"/>
            <a:endParaRPr lang="en-AU" altLang="en-US" sz="1600"/>
          </a:p>
          <a:p>
            <a:pPr lvl="1" eaLnBrk="1" hangingPunct="1">
              <a:buFontTx/>
              <a:buNone/>
            </a:pPr>
            <a:r>
              <a:rPr lang="en-AU" altLang="en-US" sz="1600" b="1"/>
              <a:t>	MPI_Type_commit (&amp;datatype)</a:t>
            </a:r>
            <a:br>
              <a:rPr lang="en-AU" altLang="en-US" sz="1600" b="1"/>
            </a:br>
            <a:r>
              <a:rPr lang="en-AU" altLang="en-US" sz="1600" b="1"/>
              <a:t> </a:t>
            </a:r>
            <a:endParaRPr lang="en-AU" altLang="en-US" sz="1600"/>
          </a:p>
          <a:p>
            <a:pPr eaLnBrk="1" hangingPunct="1"/>
            <a:r>
              <a:rPr lang="en-AU" altLang="en-US" sz="1800" b="1">
                <a:hlinkClick r:id="rId3"/>
              </a:rPr>
              <a:t>MPI_Type_free</a:t>
            </a:r>
            <a:r>
              <a:rPr lang="en-AU" altLang="en-US" sz="1800"/>
              <a:t> </a:t>
            </a:r>
          </a:p>
          <a:p>
            <a:pPr eaLnBrk="1" hangingPunct="1"/>
            <a:endParaRPr lang="en-AU" altLang="en-US" sz="1800"/>
          </a:p>
          <a:p>
            <a:pPr lvl="1" eaLnBrk="1" hangingPunct="1"/>
            <a:r>
              <a:rPr lang="en-AU" altLang="en-US" sz="1600"/>
              <a:t>Deallocates the specified datatype object. Use of this routine is especially important to prevent memory exhaustion if many datatype objects are created, as in a loop. </a:t>
            </a:r>
          </a:p>
          <a:p>
            <a:pPr lvl="1" eaLnBrk="1" hangingPunct="1"/>
            <a:endParaRPr lang="en-AU" altLang="en-US" sz="1600"/>
          </a:p>
          <a:p>
            <a:pPr lvl="1" eaLnBrk="1" hangingPunct="1">
              <a:buFontTx/>
              <a:buNone/>
            </a:pPr>
            <a:r>
              <a:rPr lang="en-AU" altLang="en-US" sz="1600" b="1"/>
              <a:t>	MPI_Type_free (&amp;datatype)</a:t>
            </a:r>
            <a:br>
              <a:rPr lang="en-AU" altLang="en-US" sz="1600" b="1"/>
            </a:br>
            <a:endParaRPr lang="en-AU" altLang="en-US" sz="1600"/>
          </a:p>
        </p:txBody>
      </p:sp>
      <p:sp>
        <p:nvSpPr>
          <p:cNvPr id="71683" name="Slide Number Placeholder 5">
            <a:extLst>
              <a:ext uri="{FF2B5EF4-FFF2-40B4-BE49-F238E27FC236}">
                <a16:creationId xmlns:a16="http://schemas.microsoft.com/office/drawing/2014/main" id="{6699C100-3F38-44C8-A05A-AB4CDF88B3C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8629B95-A85F-4354-B998-EF074C400E0E}" type="slidenum">
              <a:rPr lang="en-US" altLang="en-US" sz="1200">
                <a:solidFill>
                  <a:srgbClr val="898989"/>
                </a:solidFill>
                <a:latin typeface="Calibri" panose="020F0502020204030204" pitchFamily="34" charset="0"/>
              </a:rPr>
              <a:pPr eaLnBrk="1" hangingPunct="1"/>
              <a:t>50</a:t>
            </a:fld>
            <a:endParaRPr lang="en-US" altLang="en-US" sz="1200">
              <a:solidFill>
                <a:srgbClr val="898989"/>
              </a:solidFill>
              <a:latin typeface="Calibri" panose="020F0502020204030204" pitchFamily="34" charset="0"/>
            </a:endParaRPr>
          </a:p>
        </p:txBody>
      </p:sp>
      <p:sp>
        <p:nvSpPr>
          <p:cNvPr id="71681" name="Date Placeholder 3">
            <a:extLst>
              <a:ext uri="{FF2B5EF4-FFF2-40B4-BE49-F238E27FC236}">
                <a16:creationId xmlns:a16="http://schemas.microsoft.com/office/drawing/2014/main" id="{FFC4A39E-160D-4A7D-AEAB-81321CBF2BE5}"/>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2A3ADE7-4B6F-4E27-BD20-7C3DBC71A68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a:extLst>
              <a:ext uri="{FF2B5EF4-FFF2-40B4-BE49-F238E27FC236}">
                <a16:creationId xmlns:a16="http://schemas.microsoft.com/office/drawing/2014/main" id="{FC2CD620-F324-46D1-9680-446797C4D856}"/>
              </a:ext>
            </a:extLst>
          </p:cNvPr>
          <p:cNvSpPr>
            <a:spLocks noGrp="1" noChangeArrowheads="1"/>
          </p:cNvSpPr>
          <p:nvPr>
            <p:ph type="title"/>
          </p:nvPr>
        </p:nvSpPr>
        <p:spPr>
          <a:xfrm>
            <a:off x="457200" y="274638"/>
            <a:ext cx="8229600" cy="633412"/>
          </a:xfrm>
        </p:spPr>
        <p:txBody>
          <a:bodyPr>
            <a:normAutofit/>
          </a:bodyPr>
          <a:lstStyle/>
          <a:p>
            <a:pPr eaLnBrk="1" hangingPunct="1">
              <a:defRPr/>
            </a:pPr>
            <a:r>
              <a:rPr lang="en-AU" dirty="0">
                <a:ea typeface="ＭＳ Ｐゴシック" charset="0"/>
                <a:cs typeface="ＭＳ Ｐゴシック" charset="0"/>
              </a:rPr>
              <a:t>Examples: Contiguous Derived Data Type </a:t>
            </a:r>
          </a:p>
        </p:txBody>
      </p:sp>
      <p:sp>
        <p:nvSpPr>
          <p:cNvPr id="72709" name="Rectangle 3">
            <a:extLst>
              <a:ext uri="{FF2B5EF4-FFF2-40B4-BE49-F238E27FC236}">
                <a16:creationId xmlns:a16="http://schemas.microsoft.com/office/drawing/2014/main" id="{DDBB91E5-1D89-4531-B9BA-071950C8A1E7}"/>
              </a:ext>
            </a:extLst>
          </p:cNvPr>
          <p:cNvSpPr>
            <a:spLocks noGrp="1" noChangeArrowheads="1"/>
          </p:cNvSpPr>
          <p:nvPr>
            <p:ph idx="1"/>
          </p:nvPr>
        </p:nvSpPr>
        <p:spPr>
          <a:xfrm>
            <a:off x="457200" y="1052513"/>
            <a:ext cx="8229600" cy="5073650"/>
          </a:xfrm>
        </p:spPr>
        <p:txBody>
          <a:bodyPr/>
          <a:lstStyle/>
          <a:p>
            <a:pPr lvl="2" eaLnBrk="1" hangingPunct="1">
              <a:lnSpc>
                <a:spcPct val="90000"/>
              </a:lnSpc>
              <a:buFontTx/>
              <a:buNone/>
            </a:pPr>
            <a:r>
              <a:rPr lang="en-AU" altLang="en-US" sz="1300" b="1" dirty="0">
                <a:latin typeface="Courier New" panose="02070309020205020404" pitchFamily="49" charset="0"/>
              </a:rPr>
              <a:t>#include "</a:t>
            </a:r>
            <a:r>
              <a:rPr lang="en-AU" altLang="en-US" sz="1300" b="1" dirty="0" err="1">
                <a:latin typeface="Courier New" panose="02070309020205020404" pitchFamily="49" charset="0"/>
              </a:rPr>
              <a:t>mpi.h</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a:latin typeface="Courier New" panose="02070309020205020404" pitchFamily="49" charset="0"/>
              </a:rPr>
              <a:t>#include &lt;</a:t>
            </a:r>
            <a:r>
              <a:rPr lang="en-AU" altLang="en-US" sz="1300" b="1" dirty="0" err="1">
                <a:latin typeface="Courier New" panose="02070309020205020404" pitchFamily="49" charset="0"/>
              </a:rPr>
              <a:t>stdio.h</a:t>
            </a:r>
            <a:r>
              <a:rPr lang="en-AU" altLang="en-US" sz="1300" b="1" dirty="0">
                <a:latin typeface="Courier New" panose="02070309020205020404" pitchFamily="49" charset="0"/>
              </a:rPr>
              <a:t>&gt; </a:t>
            </a:r>
          </a:p>
          <a:p>
            <a:pPr lvl="2" eaLnBrk="1" hangingPunct="1">
              <a:lnSpc>
                <a:spcPct val="90000"/>
              </a:lnSpc>
              <a:buFontTx/>
              <a:buNone/>
            </a:pPr>
            <a:r>
              <a:rPr lang="en-AU" altLang="en-US" sz="1300" b="1" dirty="0">
                <a:latin typeface="Courier New" panose="02070309020205020404" pitchFamily="49" charset="0"/>
              </a:rPr>
              <a:t>#define SIZE 4 </a:t>
            </a:r>
          </a:p>
          <a:p>
            <a:pPr lvl="2" eaLnBrk="1" hangingPunct="1">
              <a:lnSpc>
                <a:spcPct val="90000"/>
              </a:lnSpc>
              <a:buFontTx/>
              <a:buNone/>
            </a:pPr>
            <a:r>
              <a:rPr lang="en-AU" altLang="en-US" sz="1300" b="1" dirty="0">
                <a:latin typeface="Courier New" panose="02070309020205020404" pitchFamily="49" charset="0"/>
              </a:rPr>
              <a:t>int main(</a:t>
            </a:r>
            <a:r>
              <a:rPr lang="en-AU" altLang="en-US" sz="1300" b="1" dirty="0" err="1">
                <a:latin typeface="Courier New" panose="02070309020205020404" pitchFamily="49" charset="0"/>
              </a:rPr>
              <a:t>argc,argv</a:t>
            </a:r>
            <a:r>
              <a:rPr lang="en-AU" altLang="en-US" sz="1300" b="1" dirty="0">
                <a:latin typeface="Courier New" panose="02070309020205020404" pitchFamily="49" charset="0"/>
              </a:rPr>
              <a:t>) int </a:t>
            </a:r>
            <a:r>
              <a:rPr lang="en-AU" altLang="en-US" sz="1300" b="1" dirty="0" err="1">
                <a:latin typeface="Courier New" panose="02070309020205020404" pitchFamily="49" charset="0"/>
              </a:rPr>
              <a:t>argc</a:t>
            </a:r>
            <a:r>
              <a:rPr lang="en-AU" altLang="en-US" sz="1300" b="1" dirty="0">
                <a:latin typeface="Courier New" panose="02070309020205020404" pitchFamily="49" charset="0"/>
              </a:rPr>
              <a:t>; char *</a:t>
            </a:r>
            <a:r>
              <a:rPr lang="en-AU" altLang="en-US" sz="1300" b="1" dirty="0" err="1">
                <a:latin typeface="Courier New" panose="02070309020205020404" pitchFamily="49" charset="0"/>
              </a:rPr>
              <a:t>argv</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a:latin typeface="Courier New" panose="02070309020205020404" pitchFamily="49" charset="0"/>
              </a:rPr>
              <a:t>{ int </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rank, source=0, </a:t>
            </a:r>
            <a:r>
              <a:rPr lang="en-AU" altLang="en-US" sz="1300" b="1" dirty="0" err="1">
                <a:latin typeface="Courier New" panose="02070309020205020404" pitchFamily="49" charset="0"/>
              </a:rPr>
              <a:t>dest</a:t>
            </a:r>
            <a:r>
              <a:rPr lang="en-AU" altLang="en-US" sz="1300" b="1" dirty="0">
                <a:latin typeface="Courier New" panose="02070309020205020404" pitchFamily="49" charset="0"/>
              </a:rPr>
              <a:t>, tag=1, i; </a:t>
            </a:r>
          </a:p>
          <a:p>
            <a:pPr lvl="2" eaLnBrk="1" hangingPunct="1">
              <a:lnSpc>
                <a:spcPct val="90000"/>
              </a:lnSpc>
              <a:buFontTx/>
              <a:buNone/>
            </a:pPr>
            <a:r>
              <a:rPr lang="en-AU" altLang="en-US" sz="1300" b="1" dirty="0">
                <a:latin typeface="Courier New" panose="02070309020205020404" pitchFamily="49" charset="0"/>
              </a:rPr>
              <a:t>float a[SIZE][SIZE] = {1.0, 2.0, 3.0, 4.0, 5.0, 6.0, 7.0, 8.0, 9.0, 10.0, 11.0, 12.0, 13.0, 14.0, 15.0, 16.0}; </a:t>
            </a:r>
          </a:p>
          <a:p>
            <a:pPr lvl="2" eaLnBrk="1" hangingPunct="1">
              <a:lnSpc>
                <a:spcPct val="90000"/>
              </a:lnSpc>
              <a:buFontTx/>
              <a:buNone/>
            </a:pPr>
            <a:r>
              <a:rPr lang="en-AU" altLang="en-US" sz="1300" b="1" dirty="0">
                <a:latin typeface="Courier New" panose="02070309020205020404" pitchFamily="49" charset="0"/>
              </a:rPr>
              <a:t>float b[SIZE]; </a:t>
            </a:r>
          </a:p>
          <a:p>
            <a:pPr lvl="2" eaLnBrk="1" hangingPunct="1">
              <a:lnSpc>
                <a:spcPct val="90000"/>
              </a:lnSpc>
              <a:buFontTx/>
              <a:buNone/>
            </a:pPr>
            <a:r>
              <a:rPr lang="en-AU" altLang="en-US" sz="1300" b="1" dirty="0" err="1">
                <a:latin typeface="Courier New" panose="02070309020205020404" pitchFamily="49" charset="0"/>
              </a:rPr>
              <a:t>MPI_Status</a:t>
            </a:r>
            <a:r>
              <a:rPr lang="en-AU" altLang="en-US" sz="1300" b="1" dirty="0">
                <a:latin typeface="Courier New" panose="02070309020205020404" pitchFamily="49" charset="0"/>
              </a:rPr>
              <a:t> stat; </a:t>
            </a:r>
          </a:p>
          <a:p>
            <a:pPr lvl="2" eaLnBrk="1" hangingPunct="1">
              <a:lnSpc>
                <a:spcPct val="90000"/>
              </a:lnSpc>
              <a:buFontTx/>
              <a:buNone/>
            </a:pPr>
            <a:r>
              <a:rPr lang="en-AU" altLang="en-US" sz="1300" b="1" dirty="0" err="1">
                <a:latin typeface="Courier New" panose="02070309020205020404" pitchFamily="49" charset="0"/>
              </a:rPr>
              <a:t>MPI_Datatype</a:t>
            </a:r>
            <a:r>
              <a:rPr lang="en-AU" altLang="en-US" sz="1300" b="1" dirty="0">
                <a:latin typeface="Courier New" panose="02070309020205020404" pitchFamily="49" charset="0"/>
              </a:rPr>
              <a:t> </a:t>
            </a:r>
            <a:r>
              <a:rPr lang="en-AU" altLang="en-US" sz="1300" b="1" dirty="0" err="1">
                <a:latin typeface="Courier New" panose="02070309020205020404" pitchFamily="49" charset="0"/>
              </a:rPr>
              <a:t>rowtype</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err="1">
                <a:latin typeface="Courier New" panose="02070309020205020404" pitchFamily="49" charset="0"/>
              </a:rPr>
              <a:t>MPI_Init</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argc</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argv</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err="1">
                <a:latin typeface="Courier New" panose="02070309020205020404" pitchFamily="49" charset="0"/>
              </a:rPr>
              <a:t>MPI_Comm_rank</a:t>
            </a:r>
            <a:r>
              <a:rPr lang="en-AU" altLang="en-US" sz="1300" b="1" dirty="0">
                <a:latin typeface="Courier New" panose="02070309020205020404" pitchFamily="49" charset="0"/>
              </a:rPr>
              <a:t>(MPI_COMM_WORLD, &amp;rank); </a:t>
            </a:r>
            <a:r>
              <a:rPr lang="en-AU" altLang="en-US" sz="1300" b="1" dirty="0" err="1">
                <a:latin typeface="Courier New" panose="02070309020205020404" pitchFamily="49" charset="0"/>
              </a:rPr>
              <a:t>MPI_Comm_size</a:t>
            </a:r>
            <a:r>
              <a:rPr lang="en-AU" altLang="en-US" sz="1300" b="1" dirty="0">
                <a:latin typeface="Courier New" panose="02070309020205020404" pitchFamily="49" charset="0"/>
              </a:rPr>
              <a:t>(MPI_COMM_WORLD, &amp;</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err="1">
                <a:latin typeface="Courier New" panose="02070309020205020404" pitchFamily="49" charset="0"/>
              </a:rPr>
              <a:t>MPI_Type_contiguous</a:t>
            </a:r>
            <a:r>
              <a:rPr lang="en-AU" altLang="en-US" sz="1300" b="1" dirty="0">
                <a:latin typeface="Courier New" panose="02070309020205020404" pitchFamily="49" charset="0"/>
              </a:rPr>
              <a:t>(SIZE, MPI_FLOAT, &amp;</a:t>
            </a:r>
            <a:r>
              <a:rPr lang="en-AU" altLang="en-US" sz="1300" b="1" dirty="0" err="1">
                <a:latin typeface="Courier New" panose="02070309020205020404" pitchFamily="49" charset="0"/>
              </a:rPr>
              <a:t>rowtype</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err="1">
                <a:latin typeface="Courier New" panose="02070309020205020404" pitchFamily="49" charset="0"/>
              </a:rPr>
              <a:t>MPI_Type_commit</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rowtype</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a:latin typeface="Courier New" panose="02070309020205020404" pitchFamily="49" charset="0"/>
              </a:rPr>
              <a:t>if (</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 SIZE) { if (rank == 0) { for (i=0; i&lt;</a:t>
            </a:r>
            <a:r>
              <a:rPr lang="en-AU" altLang="en-US" sz="1300" b="1" dirty="0" err="1">
                <a:latin typeface="Courier New" panose="02070309020205020404" pitchFamily="49" charset="0"/>
              </a:rPr>
              <a:t>numtasks</a:t>
            </a:r>
            <a:r>
              <a:rPr lang="en-AU" altLang="en-US" sz="1300" b="1" dirty="0">
                <a:latin typeface="Courier New" panose="02070309020205020404" pitchFamily="49" charset="0"/>
              </a:rPr>
              <a:t>; i++) </a:t>
            </a:r>
            <a:r>
              <a:rPr lang="en-AU" altLang="en-US" sz="1300" b="1" dirty="0" err="1">
                <a:latin typeface="Courier New" panose="02070309020205020404" pitchFamily="49" charset="0"/>
              </a:rPr>
              <a:t>MPI_Send</a:t>
            </a:r>
            <a:r>
              <a:rPr lang="en-AU" altLang="en-US" sz="1300" b="1" dirty="0">
                <a:latin typeface="Courier New" panose="02070309020205020404" pitchFamily="49" charset="0"/>
              </a:rPr>
              <a:t>(&amp;a[i][0], 1, </a:t>
            </a:r>
            <a:r>
              <a:rPr lang="en-AU" altLang="en-US" sz="1300" b="1" dirty="0" err="1">
                <a:latin typeface="Courier New" panose="02070309020205020404" pitchFamily="49" charset="0"/>
              </a:rPr>
              <a:t>rowtype</a:t>
            </a:r>
            <a:r>
              <a:rPr lang="en-AU" altLang="en-US" sz="1300" b="1" dirty="0">
                <a:latin typeface="Courier New" panose="02070309020205020404" pitchFamily="49" charset="0"/>
              </a:rPr>
              <a:t>, i, tag, MPI_COMM_WORLD); } </a:t>
            </a:r>
          </a:p>
          <a:p>
            <a:pPr lvl="2" eaLnBrk="1" hangingPunct="1">
              <a:lnSpc>
                <a:spcPct val="90000"/>
              </a:lnSpc>
              <a:buFontTx/>
              <a:buNone/>
            </a:pPr>
            <a:r>
              <a:rPr lang="en-AU" altLang="en-US" sz="1300" b="1" dirty="0" err="1">
                <a:latin typeface="Courier New" panose="02070309020205020404" pitchFamily="49" charset="0"/>
              </a:rPr>
              <a:t>MPI_Recv</a:t>
            </a:r>
            <a:r>
              <a:rPr lang="en-AU" altLang="en-US" sz="1300" b="1" dirty="0">
                <a:latin typeface="Courier New" panose="02070309020205020404" pitchFamily="49" charset="0"/>
              </a:rPr>
              <a:t>(b, SIZE, MPI_FLOAT, source, tag, MPI_COMM_WORLD, &amp;stat); </a:t>
            </a:r>
            <a:r>
              <a:rPr lang="en-AU" altLang="en-US" sz="1300" b="1" dirty="0" err="1">
                <a:latin typeface="Courier New" panose="02070309020205020404" pitchFamily="49" charset="0"/>
              </a:rPr>
              <a:t>printf</a:t>
            </a:r>
            <a:r>
              <a:rPr lang="en-AU" altLang="en-US" sz="1300" b="1" dirty="0">
                <a:latin typeface="Courier New" panose="02070309020205020404" pitchFamily="49" charset="0"/>
              </a:rPr>
              <a:t>("rank= %d b= %3.1f %3.1f %3.1f %3.1f\n", </a:t>
            </a:r>
            <a:r>
              <a:rPr lang="en-AU" altLang="en-US" sz="1300" b="1" dirty="0" err="1">
                <a:latin typeface="Courier New" panose="02070309020205020404" pitchFamily="49" charset="0"/>
              </a:rPr>
              <a:t>rank,b</a:t>
            </a:r>
            <a:r>
              <a:rPr lang="en-AU" altLang="en-US" sz="1300" b="1" dirty="0">
                <a:latin typeface="Courier New" panose="02070309020205020404" pitchFamily="49" charset="0"/>
              </a:rPr>
              <a:t>[0],b[1],b[2],b[3]); } else </a:t>
            </a:r>
            <a:r>
              <a:rPr lang="en-AU" altLang="en-US" sz="1300" b="1" dirty="0" err="1">
                <a:latin typeface="Courier New" panose="02070309020205020404" pitchFamily="49" charset="0"/>
              </a:rPr>
              <a:t>printf</a:t>
            </a:r>
            <a:r>
              <a:rPr lang="en-AU" altLang="en-US" sz="1300" b="1" dirty="0">
                <a:latin typeface="Courier New" panose="02070309020205020404" pitchFamily="49" charset="0"/>
              </a:rPr>
              <a:t>("Must specify %d processors. Terminating.\</a:t>
            </a:r>
            <a:r>
              <a:rPr lang="en-AU" altLang="en-US" sz="1300" b="1" dirty="0" err="1">
                <a:latin typeface="Courier New" panose="02070309020205020404" pitchFamily="49" charset="0"/>
              </a:rPr>
              <a:t>n",SIZE</a:t>
            </a:r>
            <a:r>
              <a:rPr lang="en-AU" altLang="en-US" sz="1300" b="1" dirty="0">
                <a:latin typeface="Courier New" panose="02070309020205020404" pitchFamily="49" charset="0"/>
              </a:rPr>
              <a:t>); </a:t>
            </a:r>
            <a:r>
              <a:rPr lang="en-AU" altLang="en-US" sz="1300" b="1" dirty="0" err="1">
                <a:latin typeface="Courier New" panose="02070309020205020404" pitchFamily="49" charset="0"/>
              </a:rPr>
              <a:t>MPI_Type_free</a:t>
            </a:r>
            <a:r>
              <a:rPr lang="en-AU" altLang="en-US" sz="1300" b="1" dirty="0">
                <a:latin typeface="Courier New" panose="02070309020205020404" pitchFamily="49" charset="0"/>
              </a:rPr>
              <a:t>(&amp;</a:t>
            </a:r>
            <a:r>
              <a:rPr lang="en-AU" altLang="en-US" sz="1300" b="1" dirty="0" err="1">
                <a:latin typeface="Courier New" panose="02070309020205020404" pitchFamily="49" charset="0"/>
              </a:rPr>
              <a:t>rowtype</a:t>
            </a:r>
            <a:r>
              <a:rPr lang="en-AU" altLang="en-US" sz="1300" b="1" dirty="0">
                <a:latin typeface="Courier New" panose="02070309020205020404" pitchFamily="49" charset="0"/>
              </a:rPr>
              <a:t>);</a:t>
            </a:r>
          </a:p>
          <a:p>
            <a:pPr lvl="2" eaLnBrk="1" hangingPunct="1">
              <a:lnSpc>
                <a:spcPct val="90000"/>
              </a:lnSpc>
              <a:buFontTx/>
              <a:buNone/>
            </a:pPr>
            <a:r>
              <a:rPr lang="en-AU" altLang="en-US" sz="1300" b="1" dirty="0" err="1">
                <a:latin typeface="Courier New" panose="02070309020205020404" pitchFamily="49" charset="0"/>
              </a:rPr>
              <a:t>MPI_Finalize</a:t>
            </a:r>
            <a:r>
              <a:rPr lang="en-AU" altLang="en-US" sz="1300" b="1" dirty="0">
                <a:latin typeface="Courier New" panose="02070309020205020404" pitchFamily="49" charset="0"/>
              </a:rPr>
              <a:t>(); </a:t>
            </a:r>
          </a:p>
          <a:p>
            <a:pPr lvl="2" eaLnBrk="1" hangingPunct="1">
              <a:lnSpc>
                <a:spcPct val="90000"/>
              </a:lnSpc>
              <a:buFontTx/>
              <a:buNone/>
            </a:pPr>
            <a:r>
              <a:rPr lang="en-AU" altLang="en-US" sz="1300" b="1" dirty="0">
                <a:latin typeface="Courier New" panose="02070309020205020404" pitchFamily="49" charset="0"/>
              </a:rPr>
              <a:t>} </a:t>
            </a:r>
          </a:p>
        </p:txBody>
      </p:sp>
      <p:sp>
        <p:nvSpPr>
          <p:cNvPr id="72707" name="Slide Number Placeholder 5">
            <a:extLst>
              <a:ext uri="{FF2B5EF4-FFF2-40B4-BE49-F238E27FC236}">
                <a16:creationId xmlns:a16="http://schemas.microsoft.com/office/drawing/2014/main" id="{8EBF8305-771B-4A2E-8FA0-9F0BD8C7945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789BCA1-73E2-47E2-9254-1F3DD0AAE6AE}" type="slidenum">
              <a:rPr lang="en-US" altLang="en-US" sz="1200">
                <a:solidFill>
                  <a:srgbClr val="898989"/>
                </a:solidFill>
                <a:latin typeface="Calibri" panose="020F0502020204030204" pitchFamily="34" charset="0"/>
              </a:rPr>
              <a:pPr eaLnBrk="1" hangingPunct="1"/>
              <a:t>51</a:t>
            </a:fld>
            <a:endParaRPr lang="en-US" altLang="en-US" sz="1200">
              <a:solidFill>
                <a:srgbClr val="898989"/>
              </a:solidFill>
              <a:latin typeface="Calibri" panose="020F0502020204030204" pitchFamily="34" charset="0"/>
            </a:endParaRPr>
          </a:p>
        </p:txBody>
      </p:sp>
      <p:sp>
        <p:nvSpPr>
          <p:cNvPr id="72705" name="Date Placeholder 3">
            <a:extLst>
              <a:ext uri="{FF2B5EF4-FFF2-40B4-BE49-F238E27FC236}">
                <a16:creationId xmlns:a16="http://schemas.microsoft.com/office/drawing/2014/main" id="{387605EB-164A-449E-A1DC-4B56276F0914}"/>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2C20474-ECA7-4E28-B36E-BEDA51FDB15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1AA375A6-1B61-43F1-A660-A9AA21401BF5}"/>
              </a:ext>
            </a:extLst>
          </p:cNvPr>
          <p:cNvSpPr>
            <a:spLocks noGrp="1" noChangeArrowheads="1"/>
          </p:cNvSpPr>
          <p:nvPr>
            <p:ph type="title"/>
          </p:nvPr>
        </p:nvSpPr>
        <p:spPr>
          <a:xfrm>
            <a:off x="457200" y="274638"/>
            <a:ext cx="8229600" cy="777875"/>
          </a:xfrm>
        </p:spPr>
        <p:txBody>
          <a:bodyPr/>
          <a:lstStyle/>
          <a:p>
            <a:pPr eaLnBrk="1" hangingPunct="1"/>
            <a:r>
              <a:rPr lang="en-AU" altLang="en-US" dirty="0"/>
              <a:t>Examples: Vector Derived Data Type </a:t>
            </a:r>
          </a:p>
        </p:txBody>
      </p:sp>
      <p:sp>
        <p:nvSpPr>
          <p:cNvPr id="73733" name="Rectangle 3">
            <a:extLst>
              <a:ext uri="{FF2B5EF4-FFF2-40B4-BE49-F238E27FC236}">
                <a16:creationId xmlns:a16="http://schemas.microsoft.com/office/drawing/2014/main" id="{6317C597-5A00-40BC-8A27-B38B624CE0E1}"/>
              </a:ext>
            </a:extLst>
          </p:cNvPr>
          <p:cNvSpPr>
            <a:spLocks noGrp="1" noChangeArrowheads="1"/>
          </p:cNvSpPr>
          <p:nvPr>
            <p:ph idx="1"/>
          </p:nvPr>
        </p:nvSpPr>
        <p:spPr>
          <a:xfrm>
            <a:off x="457200" y="1125538"/>
            <a:ext cx="8229600" cy="5000625"/>
          </a:xfrm>
        </p:spPr>
        <p:txBody>
          <a:bodyPr/>
          <a:lstStyle/>
          <a:p>
            <a:pPr lvl="2" eaLnBrk="1" hangingPunct="1">
              <a:lnSpc>
                <a:spcPct val="90000"/>
              </a:lnSpc>
              <a:buFontTx/>
              <a:buNone/>
            </a:pPr>
            <a:r>
              <a:rPr lang="en-AU" altLang="en-US" sz="1300" b="1">
                <a:latin typeface="Courier New" panose="02070309020205020404" pitchFamily="49" charset="0"/>
              </a:rPr>
              <a:t>#include "mpi.h" </a:t>
            </a:r>
          </a:p>
          <a:p>
            <a:pPr lvl="2" eaLnBrk="1" hangingPunct="1">
              <a:lnSpc>
                <a:spcPct val="90000"/>
              </a:lnSpc>
              <a:buFontTx/>
              <a:buNone/>
            </a:pPr>
            <a:r>
              <a:rPr lang="en-AU" altLang="en-US" sz="1300" b="1">
                <a:latin typeface="Courier New" panose="02070309020205020404" pitchFamily="49" charset="0"/>
              </a:rPr>
              <a:t>#include &lt;stdio.h&gt; </a:t>
            </a:r>
          </a:p>
          <a:p>
            <a:pPr lvl="2" eaLnBrk="1" hangingPunct="1">
              <a:lnSpc>
                <a:spcPct val="90000"/>
              </a:lnSpc>
              <a:buFontTx/>
              <a:buNone/>
            </a:pPr>
            <a:r>
              <a:rPr lang="en-AU" altLang="en-US" sz="1300" b="1">
                <a:latin typeface="Courier New" panose="02070309020205020404" pitchFamily="49" charset="0"/>
              </a:rPr>
              <a:t>#define SIZE 4 int main(argc,argv) int argc; char *argv[]; </a:t>
            </a:r>
          </a:p>
          <a:p>
            <a:pPr lvl="2" eaLnBrk="1" hangingPunct="1">
              <a:lnSpc>
                <a:spcPct val="90000"/>
              </a:lnSpc>
              <a:buFontTx/>
              <a:buNone/>
            </a:pPr>
            <a:r>
              <a:rPr lang="en-AU" altLang="en-US" sz="1300" b="1">
                <a:latin typeface="Courier New" panose="02070309020205020404" pitchFamily="49" charset="0"/>
              </a:rPr>
              <a:t>{ int numtasks, rank, source=0, dest, tag=1, i; </a:t>
            </a:r>
          </a:p>
          <a:p>
            <a:pPr lvl="2" eaLnBrk="1" hangingPunct="1">
              <a:lnSpc>
                <a:spcPct val="90000"/>
              </a:lnSpc>
              <a:buFontTx/>
              <a:buNone/>
            </a:pPr>
            <a:r>
              <a:rPr lang="en-AU" altLang="en-US" sz="1300" b="1">
                <a:latin typeface="Courier New" panose="02070309020205020404" pitchFamily="49" charset="0"/>
              </a:rPr>
              <a:t>float a[SIZE][SIZE] = {1.0, 2.0, 3.0, 4.0, 5.0, 6.0, 7.0, 8.0, 9.0, 10.0, 11.0, 12.0, 13.0, 14.0, 15.0, 16.0}; </a:t>
            </a:r>
          </a:p>
          <a:p>
            <a:pPr lvl="2" eaLnBrk="1" hangingPunct="1">
              <a:lnSpc>
                <a:spcPct val="90000"/>
              </a:lnSpc>
              <a:buFontTx/>
              <a:buNone/>
            </a:pPr>
            <a:r>
              <a:rPr lang="en-AU" altLang="en-US" sz="1300" b="1">
                <a:latin typeface="Courier New" panose="02070309020205020404" pitchFamily="49" charset="0"/>
              </a:rPr>
              <a:t>float b[SIZE]; </a:t>
            </a:r>
          </a:p>
          <a:p>
            <a:pPr lvl="2" eaLnBrk="1" hangingPunct="1">
              <a:lnSpc>
                <a:spcPct val="90000"/>
              </a:lnSpc>
              <a:buFontTx/>
              <a:buNone/>
            </a:pPr>
            <a:r>
              <a:rPr lang="en-AU" altLang="en-US" sz="1300" b="1">
                <a:latin typeface="Courier New" panose="02070309020205020404" pitchFamily="49" charset="0"/>
              </a:rPr>
              <a:t>MPI_Status stat; </a:t>
            </a:r>
          </a:p>
          <a:p>
            <a:pPr lvl="2" eaLnBrk="1" hangingPunct="1">
              <a:lnSpc>
                <a:spcPct val="90000"/>
              </a:lnSpc>
              <a:buFontTx/>
              <a:buNone/>
            </a:pPr>
            <a:r>
              <a:rPr lang="en-AU" altLang="en-US" sz="1300" b="1">
                <a:latin typeface="Courier New" panose="02070309020205020404" pitchFamily="49" charset="0"/>
              </a:rPr>
              <a:t>MPI_Datatype columntype;</a:t>
            </a:r>
          </a:p>
          <a:p>
            <a:pPr lvl="2" eaLnBrk="1" hangingPunct="1">
              <a:lnSpc>
                <a:spcPct val="90000"/>
              </a:lnSpc>
              <a:buFontTx/>
              <a:buNone/>
            </a:pPr>
            <a:r>
              <a:rPr lang="en-AU" altLang="en-US" sz="1300" b="1">
                <a:latin typeface="Courier New" panose="02070309020205020404" pitchFamily="49" charset="0"/>
              </a:rPr>
              <a:t>MPI_Init(&amp;argc,&amp;argv); </a:t>
            </a:r>
          </a:p>
          <a:p>
            <a:pPr lvl="2" eaLnBrk="1" hangingPunct="1">
              <a:lnSpc>
                <a:spcPct val="90000"/>
              </a:lnSpc>
              <a:buFontTx/>
              <a:buNone/>
            </a:pPr>
            <a:r>
              <a:rPr lang="en-AU" altLang="en-US" sz="1300" b="1">
                <a:latin typeface="Courier New" panose="02070309020205020404" pitchFamily="49" charset="0"/>
              </a:rPr>
              <a:t>MPI_Comm_rank(MPI_COMM_WORLD, &amp;rank); MPI_Comm_size(MPI_COMM_WORLD, &amp;numtasks); </a:t>
            </a:r>
          </a:p>
          <a:p>
            <a:pPr lvl="2" eaLnBrk="1" hangingPunct="1">
              <a:lnSpc>
                <a:spcPct val="90000"/>
              </a:lnSpc>
              <a:buFontTx/>
              <a:buNone/>
            </a:pPr>
            <a:r>
              <a:rPr lang="en-AU" altLang="en-US" sz="1300" b="1">
                <a:latin typeface="Courier New" panose="02070309020205020404" pitchFamily="49" charset="0"/>
              </a:rPr>
              <a:t>MPI_Type_vector(SIZE, 1, SIZE, MPI_FLOAT, &amp;columntype); MPI_Type_commit(&amp;columntype); </a:t>
            </a:r>
          </a:p>
          <a:p>
            <a:pPr lvl="2" eaLnBrk="1" hangingPunct="1">
              <a:lnSpc>
                <a:spcPct val="90000"/>
              </a:lnSpc>
              <a:buFontTx/>
              <a:buNone/>
            </a:pPr>
            <a:r>
              <a:rPr lang="en-AU" altLang="en-US" sz="1300" b="1">
                <a:latin typeface="Courier New" panose="02070309020205020404" pitchFamily="49" charset="0"/>
              </a:rPr>
              <a:t>if (numtasks == SIZE) { if (rank == 0) { for (i=0; i&lt;numtasks; i++) </a:t>
            </a:r>
          </a:p>
          <a:p>
            <a:pPr lvl="2" eaLnBrk="1" hangingPunct="1">
              <a:lnSpc>
                <a:spcPct val="90000"/>
              </a:lnSpc>
              <a:buFontTx/>
              <a:buNone/>
            </a:pPr>
            <a:r>
              <a:rPr lang="en-AU" altLang="en-US" sz="1300" b="1">
                <a:latin typeface="Courier New" panose="02070309020205020404" pitchFamily="49" charset="0"/>
              </a:rPr>
              <a:t>MPI_Send(&amp;a[0][i], 1, columntype, i, tag, MPI_COMM_WORLD); } </a:t>
            </a:r>
          </a:p>
          <a:p>
            <a:pPr lvl="2" eaLnBrk="1" hangingPunct="1">
              <a:lnSpc>
                <a:spcPct val="90000"/>
              </a:lnSpc>
              <a:buFontTx/>
              <a:buNone/>
            </a:pPr>
            <a:r>
              <a:rPr lang="en-AU" altLang="en-US" sz="1300" b="1">
                <a:latin typeface="Courier New" panose="02070309020205020404" pitchFamily="49" charset="0"/>
              </a:rPr>
              <a:t>MPI_Recv(b, SIZE, MPI_FLOAT, source, tag, MPI_COMM_WORLD, &amp;stat); printf("rank= %d b= %3.1f %3.1f %3.1f %3.1f\n", rank,b[0],b[1],b[2],b[3]); } else printf("Must specify %d processors. Terminating.\n",SIZE); MPI_Type_free(&amp;columntype); </a:t>
            </a:r>
          </a:p>
          <a:p>
            <a:pPr lvl="2" eaLnBrk="1" hangingPunct="1">
              <a:lnSpc>
                <a:spcPct val="90000"/>
              </a:lnSpc>
              <a:buFontTx/>
              <a:buNone/>
            </a:pPr>
            <a:r>
              <a:rPr lang="en-AU" altLang="en-US" sz="1300" b="1">
                <a:latin typeface="Courier New" panose="02070309020205020404" pitchFamily="49" charset="0"/>
              </a:rPr>
              <a:t>MPI_Finalize(); </a:t>
            </a:r>
          </a:p>
          <a:p>
            <a:pPr lvl="2" eaLnBrk="1" hangingPunct="1">
              <a:lnSpc>
                <a:spcPct val="90000"/>
              </a:lnSpc>
              <a:buFontTx/>
              <a:buNone/>
            </a:pPr>
            <a:r>
              <a:rPr lang="en-AU" altLang="en-US" sz="1300" b="1">
                <a:latin typeface="Courier New" panose="02070309020205020404" pitchFamily="49" charset="0"/>
              </a:rPr>
              <a:t>} </a:t>
            </a:r>
          </a:p>
        </p:txBody>
      </p:sp>
      <p:sp>
        <p:nvSpPr>
          <p:cNvPr id="73731" name="Slide Number Placeholder 5">
            <a:extLst>
              <a:ext uri="{FF2B5EF4-FFF2-40B4-BE49-F238E27FC236}">
                <a16:creationId xmlns:a16="http://schemas.microsoft.com/office/drawing/2014/main" id="{2133FD23-B78D-47B5-B487-7259E62C2B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040F20F-0773-42BE-8494-79AECAD00B37}" type="slidenum">
              <a:rPr lang="en-US" altLang="en-US" sz="1200">
                <a:solidFill>
                  <a:srgbClr val="898989"/>
                </a:solidFill>
                <a:latin typeface="Calibri" panose="020F0502020204030204" pitchFamily="34" charset="0"/>
              </a:rPr>
              <a:pPr eaLnBrk="1" hangingPunct="1"/>
              <a:t>52</a:t>
            </a:fld>
            <a:endParaRPr lang="en-US" altLang="en-US" sz="1200">
              <a:solidFill>
                <a:srgbClr val="898989"/>
              </a:solidFill>
              <a:latin typeface="Calibri" panose="020F0502020204030204" pitchFamily="34" charset="0"/>
            </a:endParaRPr>
          </a:p>
        </p:txBody>
      </p:sp>
      <p:sp>
        <p:nvSpPr>
          <p:cNvPr id="73729" name="Date Placeholder 3">
            <a:extLst>
              <a:ext uri="{FF2B5EF4-FFF2-40B4-BE49-F238E27FC236}">
                <a16:creationId xmlns:a16="http://schemas.microsoft.com/office/drawing/2014/main" id="{D0EF4925-9331-4E20-B308-18B64B3150DD}"/>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14776E8-F296-4C52-B54D-EF8A8E1010AA}"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8B52598B-2D2B-4F90-996A-1EB754A29B1C}"/>
              </a:ext>
            </a:extLst>
          </p:cNvPr>
          <p:cNvSpPr>
            <a:spLocks noGrp="1" noChangeArrowheads="1"/>
          </p:cNvSpPr>
          <p:nvPr>
            <p:ph type="title"/>
          </p:nvPr>
        </p:nvSpPr>
        <p:spPr>
          <a:xfrm>
            <a:off x="457200" y="274638"/>
            <a:ext cx="8229600" cy="777875"/>
          </a:xfrm>
        </p:spPr>
        <p:txBody>
          <a:bodyPr/>
          <a:lstStyle/>
          <a:p>
            <a:pPr eaLnBrk="1" hangingPunct="1"/>
            <a:r>
              <a:rPr lang="en-AU" altLang="en-US" dirty="0"/>
              <a:t>Examples: Indexed Derived Data Type </a:t>
            </a:r>
          </a:p>
        </p:txBody>
      </p:sp>
      <p:sp>
        <p:nvSpPr>
          <p:cNvPr id="74757" name="Rectangle 3">
            <a:extLst>
              <a:ext uri="{FF2B5EF4-FFF2-40B4-BE49-F238E27FC236}">
                <a16:creationId xmlns:a16="http://schemas.microsoft.com/office/drawing/2014/main" id="{8A808912-2BD6-4482-A0A3-7E8FCDA2EF7D}"/>
              </a:ext>
            </a:extLst>
          </p:cNvPr>
          <p:cNvSpPr>
            <a:spLocks noGrp="1" noChangeArrowheads="1"/>
          </p:cNvSpPr>
          <p:nvPr>
            <p:ph idx="1"/>
          </p:nvPr>
        </p:nvSpPr>
        <p:spPr>
          <a:xfrm>
            <a:off x="457200" y="1052513"/>
            <a:ext cx="8229600" cy="5073650"/>
          </a:xfrm>
        </p:spPr>
        <p:txBody>
          <a:bodyPr/>
          <a:lstStyle/>
          <a:p>
            <a:pPr lvl="2" eaLnBrk="1" hangingPunct="1">
              <a:lnSpc>
                <a:spcPct val="90000"/>
              </a:lnSpc>
              <a:buFontTx/>
              <a:buNone/>
            </a:pPr>
            <a:r>
              <a:rPr lang="en-AU" altLang="en-US" sz="1300" b="1">
                <a:latin typeface="Courier New" panose="02070309020205020404" pitchFamily="49" charset="0"/>
              </a:rPr>
              <a:t>#include "mpi.h" </a:t>
            </a:r>
          </a:p>
          <a:p>
            <a:pPr lvl="2" eaLnBrk="1" hangingPunct="1">
              <a:lnSpc>
                <a:spcPct val="90000"/>
              </a:lnSpc>
              <a:buFontTx/>
              <a:buNone/>
            </a:pPr>
            <a:r>
              <a:rPr lang="en-AU" altLang="en-US" sz="1300" b="1">
                <a:latin typeface="Courier New" panose="02070309020205020404" pitchFamily="49" charset="0"/>
              </a:rPr>
              <a:t>#include &lt;stdio.h&gt; </a:t>
            </a:r>
          </a:p>
          <a:p>
            <a:pPr lvl="2" eaLnBrk="1" hangingPunct="1">
              <a:lnSpc>
                <a:spcPct val="90000"/>
              </a:lnSpc>
              <a:buFontTx/>
              <a:buNone/>
            </a:pPr>
            <a:r>
              <a:rPr lang="en-AU" altLang="en-US" sz="1300" b="1">
                <a:latin typeface="Courier New" panose="02070309020205020404" pitchFamily="49" charset="0"/>
              </a:rPr>
              <a:t>#define NELEMENTS 6 </a:t>
            </a:r>
          </a:p>
          <a:p>
            <a:pPr lvl="2" eaLnBrk="1" hangingPunct="1">
              <a:lnSpc>
                <a:spcPct val="90000"/>
              </a:lnSpc>
              <a:buFontTx/>
              <a:buNone/>
            </a:pPr>
            <a:r>
              <a:rPr lang="en-AU" altLang="en-US" sz="1300" b="1">
                <a:latin typeface="Courier New" panose="02070309020205020404" pitchFamily="49" charset="0"/>
              </a:rPr>
              <a:t>int main(argc,argv) int argc; char *argv[]; </a:t>
            </a:r>
          </a:p>
          <a:p>
            <a:pPr lvl="2" eaLnBrk="1" hangingPunct="1">
              <a:lnSpc>
                <a:spcPct val="90000"/>
              </a:lnSpc>
              <a:buFontTx/>
              <a:buNone/>
            </a:pPr>
            <a:r>
              <a:rPr lang="en-AU" altLang="en-US" sz="1300" b="1">
                <a:latin typeface="Courier New" panose="02070309020205020404" pitchFamily="49" charset="0"/>
              </a:rPr>
              <a:t>{ int numtasks, rank, source=0, dest, tag=1, i; </a:t>
            </a:r>
          </a:p>
          <a:p>
            <a:pPr lvl="2" eaLnBrk="1" hangingPunct="1">
              <a:lnSpc>
                <a:spcPct val="90000"/>
              </a:lnSpc>
              <a:buFontTx/>
              <a:buNone/>
            </a:pPr>
            <a:r>
              <a:rPr lang="en-AU" altLang="en-US" sz="1300" b="1">
                <a:latin typeface="Courier New" panose="02070309020205020404" pitchFamily="49" charset="0"/>
              </a:rPr>
              <a:t>int blocklengths[2], displacements[2]; </a:t>
            </a:r>
          </a:p>
          <a:p>
            <a:pPr lvl="2" eaLnBrk="1" hangingPunct="1">
              <a:lnSpc>
                <a:spcPct val="90000"/>
              </a:lnSpc>
              <a:buFontTx/>
              <a:buNone/>
            </a:pPr>
            <a:r>
              <a:rPr lang="en-AU" altLang="en-US" sz="1300" b="1">
                <a:latin typeface="Courier New" panose="02070309020205020404" pitchFamily="49" charset="0"/>
              </a:rPr>
              <a:t>float a[16] = {1.0, 2.0, 3.0, 4.0, 5.0, 6.0, 7.0, 8.0, 9.0, 10.0, 11.0, 12.0, 13.0, 14.0, 15.0, 16.0}; </a:t>
            </a:r>
          </a:p>
          <a:p>
            <a:pPr lvl="2" eaLnBrk="1" hangingPunct="1">
              <a:lnSpc>
                <a:spcPct val="90000"/>
              </a:lnSpc>
              <a:buFontTx/>
              <a:buNone/>
            </a:pPr>
            <a:r>
              <a:rPr lang="en-AU" altLang="en-US" sz="1300" b="1">
                <a:latin typeface="Courier New" panose="02070309020205020404" pitchFamily="49" charset="0"/>
              </a:rPr>
              <a:t>float b[NELEMENTS]; MPI_Status stat; </a:t>
            </a:r>
          </a:p>
          <a:p>
            <a:pPr lvl="2" eaLnBrk="1" hangingPunct="1">
              <a:lnSpc>
                <a:spcPct val="90000"/>
              </a:lnSpc>
              <a:buFontTx/>
              <a:buNone/>
            </a:pPr>
            <a:r>
              <a:rPr lang="en-AU" altLang="en-US" sz="1300" b="1">
                <a:latin typeface="Courier New" panose="02070309020205020404" pitchFamily="49" charset="0"/>
              </a:rPr>
              <a:t>MPI_Datatype indextype; </a:t>
            </a:r>
          </a:p>
          <a:p>
            <a:pPr lvl="2" eaLnBrk="1" hangingPunct="1">
              <a:lnSpc>
                <a:spcPct val="90000"/>
              </a:lnSpc>
              <a:buFontTx/>
              <a:buNone/>
            </a:pPr>
            <a:r>
              <a:rPr lang="en-AU" altLang="en-US" sz="1300" b="1">
                <a:latin typeface="Courier New" panose="02070309020205020404" pitchFamily="49" charset="0"/>
              </a:rPr>
              <a:t>MPI_Init(&amp;argc,&amp;argv); </a:t>
            </a:r>
          </a:p>
          <a:p>
            <a:pPr lvl="2" eaLnBrk="1" hangingPunct="1">
              <a:lnSpc>
                <a:spcPct val="90000"/>
              </a:lnSpc>
              <a:buFontTx/>
              <a:buNone/>
            </a:pPr>
            <a:r>
              <a:rPr lang="en-AU" altLang="en-US" sz="1300" b="1">
                <a:latin typeface="Courier New" panose="02070309020205020404" pitchFamily="49" charset="0"/>
              </a:rPr>
              <a:t>MPI_Comm_rank(MPI_COMM_WORLD, &amp;rank); MPI_Comm_size(MPI_COMM_WORLD, &amp;numtasks); blocklengths[0] = 4; blocklengths[1] = 2; displacements[0] = 5; displacements[1] = 12; MPI_Type_indexed(2, blocklengths, displacements, MPI_FLOAT, &amp;indextype); MPI_Type_commit(&amp;indextype); if (rank == 0) { for (i=0; i&lt;numtasks; i++) MPI_Send(a, 1, indextype, i, tag, </a:t>
            </a:r>
          </a:p>
          <a:p>
            <a:pPr lvl="2" eaLnBrk="1" hangingPunct="1">
              <a:lnSpc>
                <a:spcPct val="90000"/>
              </a:lnSpc>
              <a:buFontTx/>
              <a:buNone/>
            </a:pPr>
            <a:r>
              <a:rPr lang="en-AU" altLang="en-US" sz="1300" b="1">
                <a:latin typeface="Courier New" panose="02070309020205020404" pitchFamily="49" charset="0"/>
              </a:rPr>
              <a:t>MPI_COMM_WORLD); } </a:t>
            </a:r>
          </a:p>
          <a:p>
            <a:pPr lvl="2" eaLnBrk="1" hangingPunct="1">
              <a:lnSpc>
                <a:spcPct val="90000"/>
              </a:lnSpc>
              <a:buFontTx/>
              <a:buNone/>
            </a:pPr>
            <a:r>
              <a:rPr lang="en-AU" altLang="en-US" sz="1300" b="1">
                <a:latin typeface="Courier New" panose="02070309020205020404" pitchFamily="49" charset="0"/>
              </a:rPr>
              <a:t>MPI_Recv(b, NELEMENTS, MPI_FLOAT, source, tag, MPI_COMM_WORLD, &amp;stat); printf("rank= %d b= %3.1f %3.1f %3.1f %3.1f %3.1f %3.1f\n", rank,b[0],b[1],b[2],b[3],b[4],b[5]); MPI_Type_free(&amp;indextype);</a:t>
            </a:r>
          </a:p>
          <a:p>
            <a:pPr lvl="2" eaLnBrk="1" hangingPunct="1">
              <a:lnSpc>
                <a:spcPct val="90000"/>
              </a:lnSpc>
              <a:buFontTx/>
              <a:buNone/>
            </a:pPr>
            <a:r>
              <a:rPr lang="en-AU" altLang="en-US" sz="1300" b="1">
                <a:latin typeface="Courier New" panose="02070309020205020404" pitchFamily="49" charset="0"/>
              </a:rPr>
              <a:t>MPI_Finalize(); </a:t>
            </a:r>
          </a:p>
          <a:p>
            <a:pPr lvl="2" eaLnBrk="1" hangingPunct="1">
              <a:lnSpc>
                <a:spcPct val="90000"/>
              </a:lnSpc>
              <a:buFontTx/>
              <a:buNone/>
            </a:pPr>
            <a:r>
              <a:rPr lang="en-AU" altLang="en-US" sz="1300" b="1">
                <a:latin typeface="Courier New" panose="02070309020205020404" pitchFamily="49" charset="0"/>
              </a:rPr>
              <a:t>} </a:t>
            </a:r>
          </a:p>
        </p:txBody>
      </p:sp>
      <p:sp>
        <p:nvSpPr>
          <p:cNvPr id="74755" name="Slide Number Placeholder 5">
            <a:extLst>
              <a:ext uri="{FF2B5EF4-FFF2-40B4-BE49-F238E27FC236}">
                <a16:creationId xmlns:a16="http://schemas.microsoft.com/office/drawing/2014/main" id="{3238B321-E75B-418B-AA93-10BDB3FF6F7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2E4166B-6C83-445D-814D-73B41BDAD96F}" type="slidenum">
              <a:rPr lang="en-US" altLang="en-US" sz="1200">
                <a:solidFill>
                  <a:srgbClr val="898989"/>
                </a:solidFill>
                <a:latin typeface="Calibri" panose="020F0502020204030204" pitchFamily="34" charset="0"/>
              </a:rPr>
              <a:pPr eaLnBrk="1" hangingPunct="1"/>
              <a:t>53</a:t>
            </a:fld>
            <a:endParaRPr lang="en-US" altLang="en-US" sz="1200">
              <a:solidFill>
                <a:srgbClr val="898989"/>
              </a:solidFill>
              <a:latin typeface="Calibri" panose="020F0502020204030204" pitchFamily="34" charset="0"/>
            </a:endParaRPr>
          </a:p>
        </p:txBody>
      </p:sp>
      <p:sp>
        <p:nvSpPr>
          <p:cNvPr id="74753" name="Date Placeholder 3">
            <a:extLst>
              <a:ext uri="{FF2B5EF4-FFF2-40B4-BE49-F238E27FC236}">
                <a16:creationId xmlns:a16="http://schemas.microsoft.com/office/drawing/2014/main" id="{6B7344FD-4EBA-4C00-AAA4-4C0CAD57DDA2}"/>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E9521C8-81FE-463A-ACD3-E99B028FE0FE}"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a:extLst>
              <a:ext uri="{FF2B5EF4-FFF2-40B4-BE49-F238E27FC236}">
                <a16:creationId xmlns:a16="http://schemas.microsoft.com/office/drawing/2014/main" id="{1B749486-0098-4747-A701-1100FCE5FE33}"/>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Group and Communicator Management Routines </a:t>
            </a:r>
          </a:p>
        </p:txBody>
      </p:sp>
      <p:sp>
        <p:nvSpPr>
          <p:cNvPr id="75781" name="Rectangle 3">
            <a:extLst>
              <a:ext uri="{FF2B5EF4-FFF2-40B4-BE49-F238E27FC236}">
                <a16:creationId xmlns:a16="http://schemas.microsoft.com/office/drawing/2014/main" id="{DCE93F89-FE63-479D-9439-BF5A27F8522C}"/>
              </a:ext>
            </a:extLst>
          </p:cNvPr>
          <p:cNvSpPr>
            <a:spLocks noGrp="1" noChangeArrowheads="1"/>
          </p:cNvSpPr>
          <p:nvPr>
            <p:ph idx="1"/>
          </p:nvPr>
        </p:nvSpPr>
        <p:spPr/>
        <p:txBody>
          <a:bodyPr/>
          <a:lstStyle/>
          <a:p>
            <a:pPr algn="just" eaLnBrk="1" hangingPunct="1">
              <a:lnSpc>
                <a:spcPct val="90000"/>
              </a:lnSpc>
            </a:pPr>
            <a:r>
              <a:rPr lang="en-AU" altLang="en-US" sz="1600" b="1"/>
              <a:t>Groups vs. Communicators:</a:t>
            </a:r>
            <a:r>
              <a:rPr lang="en-AU" altLang="en-US" sz="1600"/>
              <a:t> </a:t>
            </a:r>
          </a:p>
          <a:p>
            <a:pPr algn="just" eaLnBrk="1" hangingPunct="1">
              <a:lnSpc>
                <a:spcPct val="90000"/>
              </a:lnSpc>
            </a:pPr>
            <a:endParaRPr lang="en-AU" altLang="en-US" sz="1600"/>
          </a:p>
          <a:p>
            <a:pPr algn="just" eaLnBrk="1" hangingPunct="1">
              <a:lnSpc>
                <a:spcPct val="90000"/>
              </a:lnSpc>
            </a:pPr>
            <a:r>
              <a:rPr lang="en-AU" altLang="en-US" sz="1600"/>
              <a:t>A group is an ordered set of processes. Each process in a group is associated with a unique integer rank. Rank values start at zero and go to N-1, where N is the number of processes in the group. In MPI, a group is represented within system memory as an object. It is accessible to the programmer only by a "handle". A group is always associated with a communicator object. </a:t>
            </a:r>
          </a:p>
          <a:p>
            <a:pPr algn="just" eaLnBrk="1" hangingPunct="1">
              <a:lnSpc>
                <a:spcPct val="90000"/>
              </a:lnSpc>
            </a:pPr>
            <a:endParaRPr lang="en-AU" altLang="en-US" sz="1600"/>
          </a:p>
          <a:p>
            <a:pPr algn="just" eaLnBrk="1" hangingPunct="1">
              <a:lnSpc>
                <a:spcPct val="90000"/>
              </a:lnSpc>
            </a:pPr>
            <a:r>
              <a:rPr lang="en-AU" altLang="en-US" sz="1600"/>
              <a:t>A communicator encompasses a group of processes that may communicate with each other. All MPI messages must specify a communicator. In the simplest sense, the communicator is an extra "tag" that must be included with MPI calls. Like groups, communicators are represented within system memory as objects and are accessible to the programmer only by "handles". For example, the handle for the communicator that comprises all tasks is MPI_COMM_WORLD. </a:t>
            </a:r>
          </a:p>
          <a:p>
            <a:pPr algn="just" eaLnBrk="1" hangingPunct="1">
              <a:lnSpc>
                <a:spcPct val="90000"/>
              </a:lnSpc>
            </a:pPr>
            <a:endParaRPr lang="en-AU" altLang="en-US" sz="1600"/>
          </a:p>
          <a:p>
            <a:pPr algn="just" eaLnBrk="1" hangingPunct="1">
              <a:lnSpc>
                <a:spcPct val="90000"/>
              </a:lnSpc>
            </a:pPr>
            <a:r>
              <a:rPr lang="en-AU" altLang="en-US" sz="1600"/>
              <a:t>From the programmer's perspective, a group and a communicator are one. The group routines are primarily used to specify which processes should be used to construct a communicator. </a:t>
            </a:r>
          </a:p>
          <a:p>
            <a:pPr algn="just" eaLnBrk="1" hangingPunct="1">
              <a:lnSpc>
                <a:spcPct val="90000"/>
              </a:lnSpc>
            </a:pPr>
            <a:endParaRPr lang="en-AU" altLang="en-US" sz="1600"/>
          </a:p>
        </p:txBody>
      </p:sp>
      <p:sp>
        <p:nvSpPr>
          <p:cNvPr id="75779" name="Slide Number Placeholder 5">
            <a:extLst>
              <a:ext uri="{FF2B5EF4-FFF2-40B4-BE49-F238E27FC236}">
                <a16:creationId xmlns:a16="http://schemas.microsoft.com/office/drawing/2014/main" id="{E5E54A74-D90E-4206-8A35-17C306FEC10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EBB3DB1-EC10-44EA-8D6C-303354FC02EA}" type="slidenum">
              <a:rPr lang="en-US" altLang="en-US" sz="1200">
                <a:solidFill>
                  <a:srgbClr val="898989"/>
                </a:solidFill>
                <a:latin typeface="Calibri" panose="020F0502020204030204" pitchFamily="34" charset="0"/>
              </a:rPr>
              <a:pPr eaLnBrk="1" hangingPunct="1"/>
              <a:t>54</a:t>
            </a:fld>
            <a:endParaRPr lang="en-US" altLang="en-US" sz="1200">
              <a:solidFill>
                <a:srgbClr val="898989"/>
              </a:solidFill>
              <a:latin typeface="Calibri" panose="020F0502020204030204" pitchFamily="34" charset="0"/>
            </a:endParaRPr>
          </a:p>
        </p:txBody>
      </p:sp>
      <p:sp>
        <p:nvSpPr>
          <p:cNvPr id="75777" name="Date Placeholder 3">
            <a:extLst>
              <a:ext uri="{FF2B5EF4-FFF2-40B4-BE49-F238E27FC236}">
                <a16:creationId xmlns:a16="http://schemas.microsoft.com/office/drawing/2014/main" id="{72F8F92D-BCD5-4419-B6DB-1D6A1B344876}"/>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5D5EC06-C0F2-49A3-8574-7D48656D8B8F}"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a:extLst>
              <a:ext uri="{FF2B5EF4-FFF2-40B4-BE49-F238E27FC236}">
                <a16:creationId xmlns:a16="http://schemas.microsoft.com/office/drawing/2014/main" id="{3A3D8CE4-B9DD-4896-836B-3798CC32CDF8}"/>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Group and Communicator Management Routines</a:t>
            </a:r>
          </a:p>
        </p:txBody>
      </p:sp>
      <p:sp>
        <p:nvSpPr>
          <p:cNvPr id="76805" name="Rectangle 3">
            <a:extLst>
              <a:ext uri="{FF2B5EF4-FFF2-40B4-BE49-F238E27FC236}">
                <a16:creationId xmlns:a16="http://schemas.microsoft.com/office/drawing/2014/main" id="{1FB6A995-F9A0-499F-9AEF-3A44ECF367EE}"/>
              </a:ext>
            </a:extLst>
          </p:cNvPr>
          <p:cNvSpPr>
            <a:spLocks noGrp="1" noChangeArrowheads="1"/>
          </p:cNvSpPr>
          <p:nvPr>
            <p:ph idx="1"/>
          </p:nvPr>
        </p:nvSpPr>
        <p:spPr/>
        <p:txBody>
          <a:bodyPr/>
          <a:lstStyle/>
          <a:p>
            <a:pPr eaLnBrk="1" hangingPunct="1"/>
            <a:r>
              <a:rPr lang="en-AU" altLang="en-US" b="1"/>
              <a:t>Primary Purposes of Group and Communicator Objects:</a:t>
            </a:r>
            <a:r>
              <a:rPr lang="en-AU" altLang="en-US"/>
              <a:t> </a:t>
            </a:r>
          </a:p>
          <a:p>
            <a:pPr eaLnBrk="1" hangingPunct="1"/>
            <a:endParaRPr lang="en-AU" altLang="en-US"/>
          </a:p>
          <a:p>
            <a:pPr lvl="1" eaLnBrk="1" hangingPunct="1"/>
            <a:r>
              <a:rPr lang="en-AU" altLang="en-US" sz="1800"/>
              <a:t>Allow you to organize tasks, based upon function, into task groups. </a:t>
            </a:r>
          </a:p>
          <a:p>
            <a:pPr lvl="1" eaLnBrk="1" hangingPunct="1"/>
            <a:r>
              <a:rPr lang="en-AU" altLang="en-US" sz="1800"/>
              <a:t>Enable Collective Communications operations across a subset of related tasks. </a:t>
            </a:r>
          </a:p>
          <a:p>
            <a:pPr lvl="1" eaLnBrk="1" hangingPunct="1"/>
            <a:r>
              <a:rPr lang="en-AU" altLang="en-US" sz="1800"/>
              <a:t>Provide basis for implementing user defined virtual topologies </a:t>
            </a:r>
          </a:p>
          <a:p>
            <a:pPr lvl="1" eaLnBrk="1" hangingPunct="1"/>
            <a:r>
              <a:rPr lang="en-AU" altLang="en-US" sz="1800"/>
              <a:t>Provide for safe communications </a:t>
            </a:r>
          </a:p>
          <a:p>
            <a:pPr eaLnBrk="1" hangingPunct="1"/>
            <a:endParaRPr lang="en-AU" altLang="en-US"/>
          </a:p>
        </p:txBody>
      </p:sp>
      <p:sp>
        <p:nvSpPr>
          <p:cNvPr id="76803" name="Slide Number Placeholder 5">
            <a:extLst>
              <a:ext uri="{FF2B5EF4-FFF2-40B4-BE49-F238E27FC236}">
                <a16:creationId xmlns:a16="http://schemas.microsoft.com/office/drawing/2014/main" id="{4C17CCDD-58C0-4089-8648-CA39DCE7832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396EC7-7A15-4AFD-B73F-DCBFF4C6FDF2}" type="slidenum">
              <a:rPr lang="en-US" altLang="en-US" sz="1200">
                <a:solidFill>
                  <a:srgbClr val="898989"/>
                </a:solidFill>
                <a:latin typeface="Calibri" panose="020F0502020204030204" pitchFamily="34" charset="0"/>
              </a:rPr>
              <a:pPr eaLnBrk="1" hangingPunct="1"/>
              <a:t>55</a:t>
            </a:fld>
            <a:endParaRPr lang="en-US" altLang="en-US" sz="1200">
              <a:solidFill>
                <a:srgbClr val="898989"/>
              </a:solidFill>
              <a:latin typeface="Calibri" panose="020F0502020204030204" pitchFamily="34" charset="0"/>
            </a:endParaRPr>
          </a:p>
        </p:txBody>
      </p:sp>
      <p:sp>
        <p:nvSpPr>
          <p:cNvPr id="76801" name="Date Placeholder 3">
            <a:extLst>
              <a:ext uri="{FF2B5EF4-FFF2-40B4-BE49-F238E27FC236}">
                <a16:creationId xmlns:a16="http://schemas.microsoft.com/office/drawing/2014/main" id="{76807B1E-CD53-4F6A-AF5B-8AB2FEB0CEB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E1072BF-BE4B-4E26-81B0-9B46A312A91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a:extLst>
              <a:ext uri="{FF2B5EF4-FFF2-40B4-BE49-F238E27FC236}">
                <a16:creationId xmlns:a16="http://schemas.microsoft.com/office/drawing/2014/main" id="{A81A8EA5-A7FD-48A5-BAEF-995B726A16A3}"/>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Group and Communicator Management Routines</a:t>
            </a:r>
          </a:p>
        </p:txBody>
      </p:sp>
      <p:sp>
        <p:nvSpPr>
          <p:cNvPr id="77829" name="Rectangle 3">
            <a:extLst>
              <a:ext uri="{FF2B5EF4-FFF2-40B4-BE49-F238E27FC236}">
                <a16:creationId xmlns:a16="http://schemas.microsoft.com/office/drawing/2014/main" id="{98511834-472B-4462-B819-280E42F6FECE}"/>
              </a:ext>
            </a:extLst>
          </p:cNvPr>
          <p:cNvSpPr>
            <a:spLocks noGrp="1" noChangeArrowheads="1"/>
          </p:cNvSpPr>
          <p:nvPr>
            <p:ph idx="1"/>
          </p:nvPr>
        </p:nvSpPr>
        <p:spPr/>
        <p:txBody>
          <a:bodyPr/>
          <a:lstStyle/>
          <a:p>
            <a:pPr eaLnBrk="1" hangingPunct="1">
              <a:lnSpc>
                <a:spcPct val="80000"/>
              </a:lnSpc>
              <a:buFontTx/>
              <a:buNone/>
            </a:pPr>
            <a:r>
              <a:rPr lang="en-AU" altLang="en-US" sz="1600" b="1"/>
              <a:t>Programming Considerations and Restrictions:</a:t>
            </a:r>
            <a:r>
              <a:rPr lang="en-AU" altLang="en-US" sz="1600"/>
              <a:t> </a:t>
            </a:r>
          </a:p>
          <a:p>
            <a:pPr eaLnBrk="1" hangingPunct="1">
              <a:lnSpc>
                <a:spcPct val="80000"/>
              </a:lnSpc>
            </a:pPr>
            <a:endParaRPr lang="en-AU" altLang="en-US" sz="1600"/>
          </a:p>
          <a:p>
            <a:pPr eaLnBrk="1" hangingPunct="1">
              <a:lnSpc>
                <a:spcPct val="80000"/>
              </a:lnSpc>
            </a:pPr>
            <a:r>
              <a:rPr lang="en-AU" altLang="en-US" sz="1600"/>
              <a:t>Groups/communicators are dynamic - they can be created and destroyed during program execution. </a:t>
            </a:r>
          </a:p>
          <a:p>
            <a:pPr eaLnBrk="1" hangingPunct="1">
              <a:lnSpc>
                <a:spcPct val="80000"/>
              </a:lnSpc>
            </a:pPr>
            <a:endParaRPr lang="en-AU" altLang="en-US" sz="1600"/>
          </a:p>
          <a:p>
            <a:pPr eaLnBrk="1" hangingPunct="1">
              <a:lnSpc>
                <a:spcPct val="80000"/>
              </a:lnSpc>
            </a:pPr>
            <a:r>
              <a:rPr lang="en-AU" altLang="en-US" sz="1600"/>
              <a:t>Processes may be in more than one group/communicator. They will have a unique rank within each group/communicator. </a:t>
            </a:r>
          </a:p>
          <a:p>
            <a:pPr eaLnBrk="1" hangingPunct="1">
              <a:lnSpc>
                <a:spcPct val="80000"/>
              </a:lnSpc>
            </a:pPr>
            <a:endParaRPr lang="en-AU" altLang="en-US" sz="1600"/>
          </a:p>
          <a:p>
            <a:pPr eaLnBrk="1" hangingPunct="1">
              <a:lnSpc>
                <a:spcPct val="80000"/>
              </a:lnSpc>
            </a:pPr>
            <a:r>
              <a:rPr lang="en-AU" altLang="en-US" sz="1600"/>
              <a:t>MPI provides over 40 routines related to groups, communicators, and virtual topologies. </a:t>
            </a:r>
          </a:p>
          <a:p>
            <a:pPr eaLnBrk="1" hangingPunct="1">
              <a:lnSpc>
                <a:spcPct val="80000"/>
              </a:lnSpc>
            </a:pPr>
            <a:endParaRPr lang="en-AU" altLang="en-US" sz="1600"/>
          </a:p>
          <a:p>
            <a:pPr eaLnBrk="1" hangingPunct="1">
              <a:lnSpc>
                <a:spcPct val="80000"/>
              </a:lnSpc>
            </a:pPr>
            <a:r>
              <a:rPr lang="en-AU" altLang="en-US" sz="1600"/>
              <a:t>Typical usage: </a:t>
            </a:r>
          </a:p>
          <a:p>
            <a:pPr lvl="1" eaLnBrk="1" hangingPunct="1">
              <a:lnSpc>
                <a:spcPct val="80000"/>
              </a:lnSpc>
            </a:pPr>
            <a:r>
              <a:rPr lang="en-AU" altLang="en-US" sz="1400"/>
              <a:t>Extract handle of global group from MPI_COMM_WORLD using MPI_Comm_group </a:t>
            </a:r>
          </a:p>
          <a:p>
            <a:pPr lvl="1" eaLnBrk="1" hangingPunct="1">
              <a:lnSpc>
                <a:spcPct val="80000"/>
              </a:lnSpc>
            </a:pPr>
            <a:r>
              <a:rPr lang="en-AU" altLang="en-US" sz="1400"/>
              <a:t>Form new group as a subset of global group using MPI_Group_incl </a:t>
            </a:r>
          </a:p>
          <a:p>
            <a:pPr lvl="1" eaLnBrk="1" hangingPunct="1">
              <a:lnSpc>
                <a:spcPct val="80000"/>
              </a:lnSpc>
            </a:pPr>
            <a:r>
              <a:rPr lang="en-AU" altLang="en-US" sz="1400"/>
              <a:t>Create new communicator for new group using MPI_Comm_create </a:t>
            </a:r>
          </a:p>
          <a:p>
            <a:pPr lvl="1" eaLnBrk="1" hangingPunct="1">
              <a:lnSpc>
                <a:spcPct val="80000"/>
              </a:lnSpc>
            </a:pPr>
            <a:r>
              <a:rPr lang="en-AU" altLang="en-US" sz="1400"/>
              <a:t>Determine new rank in new communicator using MPI_Comm_rank </a:t>
            </a:r>
          </a:p>
          <a:p>
            <a:pPr lvl="1" eaLnBrk="1" hangingPunct="1">
              <a:lnSpc>
                <a:spcPct val="80000"/>
              </a:lnSpc>
            </a:pPr>
            <a:r>
              <a:rPr lang="en-AU" altLang="en-US" sz="1400"/>
              <a:t>Conduct communications using any MPI message passing routine </a:t>
            </a:r>
          </a:p>
          <a:p>
            <a:pPr lvl="1" eaLnBrk="1" hangingPunct="1">
              <a:lnSpc>
                <a:spcPct val="80000"/>
              </a:lnSpc>
            </a:pPr>
            <a:r>
              <a:rPr lang="en-AU" altLang="en-US" sz="1400"/>
              <a:t>When finished, free up new communicator and group (optional) using MPI_Comm_free and MPI_Group_free </a:t>
            </a:r>
          </a:p>
          <a:p>
            <a:pPr eaLnBrk="1" hangingPunct="1">
              <a:lnSpc>
                <a:spcPct val="80000"/>
              </a:lnSpc>
            </a:pPr>
            <a:endParaRPr lang="en-AU" altLang="en-US" sz="1600"/>
          </a:p>
        </p:txBody>
      </p:sp>
      <p:sp>
        <p:nvSpPr>
          <p:cNvPr id="77827" name="Slide Number Placeholder 5">
            <a:extLst>
              <a:ext uri="{FF2B5EF4-FFF2-40B4-BE49-F238E27FC236}">
                <a16:creationId xmlns:a16="http://schemas.microsoft.com/office/drawing/2014/main" id="{C6221762-F764-4F22-B862-04887DD6970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D077266-2B4B-42D0-A358-2C1019C994AC}" type="slidenum">
              <a:rPr lang="en-US" altLang="en-US" sz="1200">
                <a:solidFill>
                  <a:srgbClr val="898989"/>
                </a:solidFill>
                <a:latin typeface="Calibri" panose="020F0502020204030204" pitchFamily="34" charset="0"/>
              </a:rPr>
              <a:pPr eaLnBrk="1" hangingPunct="1"/>
              <a:t>56</a:t>
            </a:fld>
            <a:endParaRPr lang="en-US" altLang="en-US" sz="1200">
              <a:solidFill>
                <a:srgbClr val="898989"/>
              </a:solidFill>
              <a:latin typeface="Calibri" panose="020F0502020204030204" pitchFamily="34" charset="0"/>
            </a:endParaRPr>
          </a:p>
        </p:txBody>
      </p:sp>
      <p:sp>
        <p:nvSpPr>
          <p:cNvPr id="77825" name="Date Placeholder 3">
            <a:extLst>
              <a:ext uri="{FF2B5EF4-FFF2-40B4-BE49-F238E27FC236}">
                <a16:creationId xmlns:a16="http://schemas.microsoft.com/office/drawing/2014/main" id="{CA2688BE-BED6-4F1C-9FC4-5754F068A68B}"/>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90093DA-A8E8-47D9-98D1-9575CA19EB0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2">
            <a:extLst>
              <a:ext uri="{FF2B5EF4-FFF2-40B4-BE49-F238E27FC236}">
                <a16:creationId xmlns:a16="http://schemas.microsoft.com/office/drawing/2014/main" id="{AD698EC2-3AAD-46A7-B864-A9B3825BE6F2}"/>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Group and Communicator Management Routines</a:t>
            </a:r>
          </a:p>
        </p:txBody>
      </p:sp>
      <p:pic>
        <p:nvPicPr>
          <p:cNvPr id="78853" name="Picture 3" descr="comm_group">
            <a:extLst>
              <a:ext uri="{FF2B5EF4-FFF2-40B4-BE49-F238E27FC236}">
                <a16:creationId xmlns:a16="http://schemas.microsoft.com/office/drawing/2014/main" id="{D8E1C6AD-302E-43BD-96DD-D749958C43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16175" y="1628775"/>
            <a:ext cx="4556125" cy="3619500"/>
          </a:xfrm>
          <a:noFill/>
        </p:spPr>
      </p:pic>
      <p:sp>
        <p:nvSpPr>
          <p:cNvPr id="78851" name="Slide Number Placeholder 5">
            <a:extLst>
              <a:ext uri="{FF2B5EF4-FFF2-40B4-BE49-F238E27FC236}">
                <a16:creationId xmlns:a16="http://schemas.microsoft.com/office/drawing/2014/main" id="{02BD051D-8C25-4887-89DB-6B7D8D3DCC9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A1FD950-BB59-4FD8-8244-CC4E79A4DEFD}" type="slidenum">
              <a:rPr lang="en-US" altLang="en-US" sz="1200">
                <a:solidFill>
                  <a:srgbClr val="898989"/>
                </a:solidFill>
                <a:latin typeface="Calibri" panose="020F0502020204030204" pitchFamily="34" charset="0"/>
              </a:rPr>
              <a:pPr eaLnBrk="1" hangingPunct="1"/>
              <a:t>57</a:t>
            </a:fld>
            <a:endParaRPr lang="en-US" altLang="en-US" sz="1200">
              <a:solidFill>
                <a:srgbClr val="898989"/>
              </a:solidFill>
              <a:latin typeface="Calibri" panose="020F0502020204030204" pitchFamily="34" charset="0"/>
            </a:endParaRPr>
          </a:p>
        </p:txBody>
      </p:sp>
      <p:sp>
        <p:nvSpPr>
          <p:cNvPr id="78849" name="Date Placeholder 3">
            <a:extLst>
              <a:ext uri="{FF2B5EF4-FFF2-40B4-BE49-F238E27FC236}">
                <a16:creationId xmlns:a16="http://schemas.microsoft.com/office/drawing/2014/main" id="{F132CDCB-6FA8-498D-9E2E-CB23AC6688AE}"/>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1EF7CDA-CAD7-4A1A-9D77-A50C4553EAF7}"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2">
            <a:extLst>
              <a:ext uri="{FF2B5EF4-FFF2-40B4-BE49-F238E27FC236}">
                <a16:creationId xmlns:a16="http://schemas.microsoft.com/office/drawing/2014/main" id="{809EFA58-0423-48B9-8E01-09A0379FC864}"/>
              </a:ext>
            </a:extLst>
          </p:cNvPr>
          <p:cNvSpPr>
            <a:spLocks noGrp="1" noChangeArrowheads="1"/>
          </p:cNvSpPr>
          <p:nvPr>
            <p:ph type="title"/>
          </p:nvPr>
        </p:nvSpPr>
        <p:spPr/>
        <p:txBody>
          <a:bodyPr>
            <a:normAutofit/>
          </a:bodyPr>
          <a:lstStyle/>
          <a:p>
            <a:pPr eaLnBrk="1" hangingPunct="1">
              <a:defRPr/>
            </a:pPr>
            <a:r>
              <a:rPr lang="en-AU" dirty="0">
                <a:ea typeface="ＭＳ Ｐゴシック" charset="0"/>
                <a:cs typeface="ＭＳ Ｐゴシック" charset="0"/>
              </a:rPr>
              <a:t>MPI routines for communicator and groups</a:t>
            </a:r>
          </a:p>
        </p:txBody>
      </p:sp>
      <p:sp>
        <p:nvSpPr>
          <p:cNvPr id="79877" name="Rectangle 3">
            <a:extLst>
              <a:ext uri="{FF2B5EF4-FFF2-40B4-BE49-F238E27FC236}">
                <a16:creationId xmlns:a16="http://schemas.microsoft.com/office/drawing/2014/main" id="{F8904637-F6CE-4D38-9EE6-4246B97ECB9E}"/>
              </a:ext>
            </a:extLst>
          </p:cNvPr>
          <p:cNvSpPr>
            <a:spLocks noGrp="1" noChangeArrowheads="1"/>
          </p:cNvSpPr>
          <p:nvPr>
            <p:ph idx="1"/>
          </p:nvPr>
        </p:nvSpPr>
        <p:spPr/>
        <p:txBody>
          <a:bodyPr/>
          <a:lstStyle/>
          <a:p>
            <a:pPr algn="just" eaLnBrk="1" hangingPunct="1">
              <a:buFontTx/>
              <a:buNone/>
            </a:pPr>
            <a:r>
              <a:rPr lang="en-AU" altLang="en-US" sz="1800" b="1"/>
              <a:t>MPI Routines</a:t>
            </a:r>
          </a:p>
          <a:p>
            <a:pPr algn="just" eaLnBrk="1" hangingPunct="1"/>
            <a:endParaRPr lang="en-AU" altLang="en-US" sz="1800"/>
          </a:p>
          <a:p>
            <a:pPr algn="just" eaLnBrk="1" hangingPunct="1"/>
            <a:r>
              <a:rPr lang="en-AU" altLang="en-US" sz="1800"/>
              <a:t>MPI includes routines for accessing information on groups or communicators, for creating new groups or communicators from existing ones, and for deleting groups or communicators. A list follows. </a:t>
            </a:r>
          </a:p>
          <a:p>
            <a:pPr algn="just" eaLnBrk="1" hangingPunct="1"/>
            <a:endParaRPr lang="en-AU" altLang="en-US" sz="1800"/>
          </a:p>
          <a:p>
            <a:pPr algn="just" eaLnBrk="1" hangingPunct="1"/>
            <a:r>
              <a:rPr lang="en-AU" altLang="en-US" sz="1800"/>
              <a:t>Communicator creation routines are collective. They require all processes in the input communicator to participate, and may require communication amongst processes. All other group and communicator routines are local. As will be discussed later, it often makes sense to have all members of an input group call a group creation routine, if a communicator will later be created for that group. </a:t>
            </a:r>
          </a:p>
          <a:p>
            <a:pPr eaLnBrk="1" hangingPunct="1"/>
            <a:endParaRPr lang="en-AU" altLang="en-US" sz="1800" b="1"/>
          </a:p>
        </p:txBody>
      </p:sp>
      <p:sp>
        <p:nvSpPr>
          <p:cNvPr id="79875" name="Slide Number Placeholder 5">
            <a:extLst>
              <a:ext uri="{FF2B5EF4-FFF2-40B4-BE49-F238E27FC236}">
                <a16:creationId xmlns:a16="http://schemas.microsoft.com/office/drawing/2014/main" id="{C4902E3B-D29A-4504-8AC2-B1B5739A93A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55076F9-3AFA-412D-9B0A-5F4B34BA18B4}" type="slidenum">
              <a:rPr lang="en-US" altLang="en-US" sz="1200">
                <a:solidFill>
                  <a:srgbClr val="898989"/>
                </a:solidFill>
                <a:latin typeface="Calibri" panose="020F0502020204030204" pitchFamily="34" charset="0"/>
              </a:rPr>
              <a:pPr eaLnBrk="1" hangingPunct="1"/>
              <a:t>58</a:t>
            </a:fld>
            <a:endParaRPr lang="en-US" altLang="en-US" sz="1200">
              <a:solidFill>
                <a:srgbClr val="898989"/>
              </a:solidFill>
              <a:latin typeface="Calibri" panose="020F0502020204030204" pitchFamily="34" charset="0"/>
            </a:endParaRPr>
          </a:p>
        </p:txBody>
      </p:sp>
      <p:sp>
        <p:nvSpPr>
          <p:cNvPr id="79873" name="Date Placeholder 3">
            <a:extLst>
              <a:ext uri="{FF2B5EF4-FFF2-40B4-BE49-F238E27FC236}">
                <a16:creationId xmlns:a16="http://schemas.microsoft.com/office/drawing/2014/main" id="{4B6E0865-21E6-4F5A-9D4B-A923AC1C3F9C}"/>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DB0B25F-A89A-467E-B9A3-23D32637D44C}"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7BC049C1-C480-43A6-9B6F-056D1093DF77}"/>
              </a:ext>
            </a:extLst>
          </p:cNvPr>
          <p:cNvSpPr>
            <a:spLocks noGrp="1" noChangeArrowheads="1"/>
          </p:cNvSpPr>
          <p:nvPr>
            <p:ph type="title"/>
          </p:nvPr>
        </p:nvSpPr>
        <p:spPr/>
        <p:txBody>
          <a:bodyPr/>
          <a:lstStyle/>
          <a:p>
            <a:pPr eaLnBrk="1" hangingPunct="1"/>
            <a:r>
              <a:rPr lang="en-AU" altLang="en-US"/>
              <a:t>MPI Group routines</a:t>
            </a:r>
          </a:p>
        </p:txBody>
      </p:sp>
      <p:sp>
        <p:nvSpPr>
          <p:cNvPr id="80901" name="Rectangle 3">
            <a:extLst>
              <a:ext uri="{FF2B5EF4-FFF2-40B4-BE49-F238E27FC236}">
                <a16:creationId xmlns:a16="http://schemas.microsoft.com/office/drawing/2014/main" id="{0E1A4998-E1F4-4489-985C-85AC8E98D56B}"/>
              </a:ext>
            </a:extLst>
          </p:cNvPr>
          <p:cNvSpPr>
            <a:spLocks noGrp="1" noChangeArrowheads="1"/>
          </p:cNvSpPr>
          <p:nvPr>
            <p:ph idx="1"/>
          </p:nvPr>
        </p:nvSpPr>
        <p:spPr/>
        <p:txBody>
          <a:bodyPr/>
          <a:lstStyle/>
          <a:p>
            <a:pPr eaLnBrk="1" hangingPunct="1">
              <a:lnSpc>
                <a:spcPct val="80000"/>
              </a:lnSpc>
              <a:buFontTx/>
              <a:buNone/>
            </a:pPr>
            <a:r>
              <a:rPr lang="en-AU" altLang="en-US" sz="1800"/>
              <a:t>Group Accessors</a:t>
            </a:r>
          </a:p>
          <a:p>
            <a:pPr lvl="1" eaLnBrk="1" hangingPunct="1">
              <a:lnSpc>
                <a:spcPct val="80000"/>
              </a:lnSpc>
              <a:buFontTx/>
              <a:buNone/>
            </a:pPr>
            <a:endParaRPr lang="en-AU" altLang="en-US" sz="1500"/>
          </a:p>
          <a:p>
            <a:pPr lvl="1" eaLnBrk="1" hangingPunct="1">
              <a:lnSpc>
                <a:spcPct val="80000"/>
              </a:lnSpc>
              <a:buFontTx/>
              <a:buNone/>
            </a:pPr>
            <a:r>
              <a:rPr lang="en-AU" altLang="en-US" sz="1500"/>
              <a:t>MPI_Group_size	returns number of processes in group</a:t>
            </a:r>
          </a:p>
          <a:p>
            <a:pPr lvl="1" eaLnBrk="1" hangingPunct="1">
              <a:lnSpc>
                <a:spcPct val="80000"/>
              </a:lnSpc>
              <a:buFontTx/>
              <a:buNone/>
            </a:pPr>
            <a:r>
              <a:rPr lang="en-AU" altLang="en-US" sz="1500" i="1"/>
              <a:t>MPI_Group_rank	</a:t>
            </a:r>
            <a:r>
              <a:rPr lang="en-AU" altLang="en-US" sz="1500"/>
              <a:t>returns rank of calling process in group</a:t>
            </a:r>
          </a:p>
          <a:p>
            <a:pPr lvl="1" eaLnBrk="1" hangingPunct="1">
              <a:lnSpc>
                <a:spcPct val="80000"/>
              </a:lnSpc>
              <a:buFontTx/>
              <a:buNone/>
            </a:pPr>
            <a:r>
              <a:rPr lang="en-AU" altLang="en-US" sz="1500"/>
              <a:t>MPI_Group_translate_ranks	translates ranks of processes in one group to those in another group</a:t>
            </a:r>
          </a:p>
          <a:p>
            <a:pPr lvl="1" eaLnBrk="1" hangingPunct="1">
              <a:lnSpc>
                <a:spcPct val="80000"/>
              </a:lnSpc>
              <a:buFontTx/>
              <a:buNone/>
            </a:pPr>
            <a:r>
              <a:rPr lang="en-AU" altLang="en-US" sz="1500"/>
              <a:t>MPI_Group_compare compares group members and group order</a:t>
            </a:r>
          </a:p>
          <a:p>
            <a:pPr lvl="1" eaLnBrk="1" hangingPunct="1">
              <a:lnSpc>
                <a:spcPct val="80000"/>
              </a:lnSpc>
              <a:buFontTx/>
              <a:buNone/>
            </a:pPr>
            <a:endParaRPr lang="en-AU" altLang="en-US" sz="1500"/>
          </a:p>
          <a:p>
            <a:pPr eaLnBrk="1" hangingPunct="1">
              <a:lnSpc>
                <a:spcPct val="80000"/>
              </a:lnSpc>
              <a:buFontTx/>
              <a:buNone/>
            </a:pPr>
            <a:r>
              <a:rPr lang="en-AU" altLang="en-US" sz="1800"/>
              <a:t>Group Constructors</a:t>
            </a:r>
          </a:p>
          <a:p>
            <a:pPr lvl="1" eaLnBrk="1" hangingPunct="1">
              <a:lnSpc>
                <a:spcPct val="80000"/>
              </a:lnSpc>
              <a:buFontTx/>
              <a:buNone/>
            </a:pPr>
            <a:endParaRPr lang="en-AU" altLang="en-US" sz="1500"/>
          </a:p>
          <a:p>
            <a:pPr lvl="1" eaLnBrk="1" hangingPunct="1">
              <a:lnSpc>
                <a:spcPct val="80000"/>
              </a:lnSpc>
              <a:buFontTx/>
              <a:buNone/>
            </a:pPr>
            <a:r>
              <a:rPr lang="en-AU" altLang="en-US" sz="1500" i="1"/>
              <a:t>MPI_Comm_group	</a:t>
            </a:r>
            <a:r>
              <a:rPr lang="en-AU" altLang="en-US" sz="1500"/>
              <a:t>returns the group associated with a communicator</a:t>
            </a:r>
          </a:p>
          <a:p>
            <a:pPr lvl="1" eaLnBrk="1" hangingPunct="1">
              <a:lnSpc>
                <a:spcPct val="80000"/>
              </a:lnSpc>
              <a:buFontTx/>
              <a:buNone/>
            </a:pPr>
            <a:r>
              <a:rPr lang="en-AU" altLang="en-US" sz="1500"/>
              <a:t>MPI_Group_union	creates a group by combining two groups</a:t>
            </a:r>
          </a:p>
          <a:p>
            <a:pPr lvl="1" eaLnBrk="1" hangingPunct="1">
              <a:lnSpc>
                <a:spcPct val="80000"/>
              </a:lnSpc>
              <a:buFontTx/>
              <a:buNone/>
            </a:pPr>
            <a:r>
              <a:rPr lang="en-AU" altLang="en-US" sz="1500"/>
              <a:t>MPI_Group_intersection	creates a group from the intersection of two  groups</a:t>
            </a:r>
          </a:p>
          <a:p>
            <a:pPr lvl="1" eaLnBrk="1" hangingPunct="1">
              <a:lnSpc>
                <a:spcPct val="80000"/>
              </a:lnSpc>
              <a:buFontTx/>
              <a:buNone/>
            </a:pPr>
            <a:r>
              <a:rPr lang="en-AU" altLang="en-US" sz="1500"/>
              <a:t>MPI_Group_difference	creates a group from the difference between two groups</a:t>
            </a:r>
          </a:p>
          <a:p>
            <a:pPr lvl="1" eaLnBrk="1" hangingPunct="1">
              <a:lnSpc>
                <a:spcPct val="80000"/>
              </a:lnSpc>
              <a:buFontTx/>
              <a:buNone/>
            </a:pPr>
            <a:r>
              <a:rPr lang="en-AU" altLang="en-US" sz="1500" i="1"/>
              <a:t>MPI_Group_incl	</a:t>
            </a:r>
            <a:r>
              <a:rPr lang="en-AU" altLang="en-US" sz="1500"/>
              <a:t>creates a group from listed members of an existing group</a:t>
            </a:r>
          </a:p>
          <a:p>
            <a:pPr lvl="1" eaLnBrk="1" hangingPunct="1">
              <a:lnSpc>
                <a:spcPct val="80000"/>
              </a:lnSpc>
              <a:buFontTx/>
              <a:buNone/>
            </a:pPr>
            <a:r>
              <a:rPr lang="en-AU" altLang="en-US" sz="1500"/>
              <a:t>MPI_Group_excl	creates a group excluding listed members of an existing group</a:t>
            </a:r>
          </a:p>
          <a:p>
            <a:pPr lvl="1" eaLnBrk="1" hangingPunct="1">
              <a:lnSpc>
                <a:spcPct val="80000"/>
              </a:lnSpc>
              <a:buFontTx/>
              <a:buNone/>
            </a:pPr>
            <a:r>
              <a:rPr lang="en-AU" altLang="en-US" sz="1500"/>
              <a:t>MPI_Group_range_incl	creates a group according to first rank, </a:t>
            </a:r>
            <a:r>
              <a:rPr lang="en-AU" altLang="en-US" sz="1500" i="1"/>
              <a:t>stride</a:t>
            </a:r>
            <a:r>
              <a:rPr lang="en-AU" altLang="en-US" sz="1500"/>
              <a:t>, last rank</a:t>
            </a:r>
          </a:p>
          <a:p>
            <a:pPr lvl="1" eaLnBrk="1" hangingPunct="1">
              <a:lnSpc>
                <a:spcPct val="80000"/>
              </a:lnSpc>
              <a:buFontTx/>
              <a:buNone/>
            </a:pPr>
            <a:r>
              <a:rPr lang="en-AU" altLang="en-US" sz="1500"/>
              <a:t>MPI_Group_range_excl	creates a group by deleting according to first rank, stride, last rank</a:t>
            </a:r>
          </a:p>
          <a:p>
            <a:pPr eaLnBrk="1" hangingPunct="1">
              <a:lnSpc>
                <a:spcPct val="80000"/>
              </a:lnSpc>
            </a:pPr>
            <a:endParaRPr lang="en-AU" altLang="en-US" sz="1600"/>
          </a:p>
        </p:txBody>
      </p:sp>
      <p:sp>
        <p:nvSpPr>
          <p:cNvPr id="80899" name="Slide Number Placeholder 5">
            <a:extLst>
              <a:ext uri="{FF2B5EF4-FFF2-40B4-BE49-F238E27FC236}">
                <a16:creationId xmlns:a16="http://schemas.microsoft.com/office/drawing/2014/main" id="{B6670F45-D3A6-4168-9E52-D181634347E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F9B970-BEAF-403C-8899-A674C7ECFF7E}" type="slidenum">
              <a:rPr lang="en-US" altLang="en-US" sz="1200">
                <a:solidFill>
                  <a:srgbClr val="898989"/>
                </a:solidFill>
                <a:latin typeface="Calibri" panose="020F0502020204030204" pitchFamily="34" charset="0"/>
              </a:rPr>
              <a:pPr eaLnBrk="1" hangingPunct="1"/>
              <a:t>59</a:t>
            </a:fld>
            <a:endParaRPr lang="en-US" altLang="en-US" sz="1200">
              <a:solidFill>
                <a:srgbClr val="898989"/>
              </a:solidFill>
              <a:latin typeface="Calibri" panose="020F0502020204030204" pitchFamily="34" charset="0"/>
            </a:endParaRPr>
          </a:p>
        </p:txBody>
      </p:sp>
      <p:sp>
        <p:nvSpPr>
          <p:cNvPr id="80897" name="Date Placeholder 3">
            <a:extLst>
              <a:ext uri="{FF2B5EF4-FFF2-40B4-BE49-F238E27FC236}">
                <a16:creationId xmlns:a16="http://schemas.microsoft.com/office/drawing/2014/main" id="{84DDCCEC-A35E-4157-8946-39F6C3BC87A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F90735D-2528-4521-93B3-A8C084629D60}"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C2B10BAB-60E4-4ED5-8D2E-2B03A4C161F9}"/>
              </a:ext>
            </a:extLst>
          </p:cNvPr>
          <p:cNvSpPr>
            <a:spLocks noGrp="1" noChangeArrowheads="1"/>
          </p:cNvSpPr>
          <p:nvPr>
            <p:ph type="title"/>
          </p:nvPr>
        </p:nvSpPr>
        <p:spPr/>
        <p:txBody>
          <a:bodyPr/>
          <a:lstStyle/>
          <a:p>
            <a:pPr eaLnBrk="1" hangingPunct="1"/>
            <a:r>
              <a:rPr lang="en-AU" altLang="en-US" dirty="0"/>
              <a:t>Programming Model</a:t>
            </a:r>
            <a:endParaRPr lang="en-US" altLang="en-US" dirty="0"/>
          </a:p>
        </p:txBody>
      </p:sp>
      <p:sp>
        <p:nvSpPr>
          <p:cNvPr id="21509" name="Rectangle 3">
            <a:extLst>
              <a:ext uri="{FF2B5EF4-FFF2-40B4-BE49-F238E27FC236}">
                <a16:creationId xmlns:a16="http://schemas.microsoft.com/office/drawing/2014/main" id="{4A057E9E-10BB-4D8B-B56E-0AB33BDE9E66}"/>
              </a:ext>
            </a:extLst>
          </p:cNvPr>
          <p:cNvSpPr>
            <a:spLocks noGrp="1" noChangeArrowheads="1"/>
          </p:cNvSpPr>
          <p:nvPr>
            <p:ph idx="1"/>
          </p:nvPr>
        </p:nvSpPr>
        <p:spPr/>
        <p:txBody>
          <a:bodyPr/>
          <a:lstStyle/>
          <a:p>
            <a:pPr algn="just" eaLnBrk="1" hangingPunct="1"/>
            <a:r>
              <a:rPr lang="en-AU" altLang="en-US" sz="1800" dirty="0"/>
              <a:t>All parallelism is explicit: the programmer is responsible for correctly identifying parallelism and implementing parallel algorithms using MPI constructs. </a:t>
            </a:r>
          </a:p>
          <a:p>
            <a:pPr algn="just" eaLnBrk="1" hangingPunct="1"/>
            <a:endParaRPr lang="en-AU" altLang="en-US" sz="1800" dirty="0"/>
          </a:p>
          <a:p>
            <a:pPr algn="just" eaLnBrk="1" hangingPunct="1"/>
            <a:r>
              <a:rPr lang="en-AU" altLang="en-US" sz="1800" dirty="0"/>
              <a:t>The number of tasks dedicated to run a parallel program is static. New tasks can not be dynamically spawned during run time. (MPI-2 addresses this issue). </a:t>
            </a:r>
          </a:p>
          <a:p>
            <a:pPr algn="just" eaLnBrk="1" hangingPunct="1">
              <a:buFontTx/>
              <a:buNone/>
            </a:pPr>
            <a:endParaRPr lang="en-AU" altLang="en-US" sz="1800" dirty="0"/>
          </a:p>
          <a:p>
            <a:pPr eaLnBrk="1" hangingPunct="1"/>
            <a:endParaRPr lang="en-US" altLang="en-US" sz="1800" dirty="0"/>
          </a:p>
        </p:txBody>
      </p:sp>
      <p:sp>
        <p:nvSpPr>
          <p:cNvPr id="21507" name="Slide Number Placeholder 5">
            <a:extLst>
              <a:ext uri="{FF2B5EF4-FFF2-40B4-BE49-F238E27FC236}">
                <a16:creationId xmlns:a16="http://schemas.microsoft.com/office/drawing/2014/main" id="{950100CA-C5B3-44FF-899C-EA95E22DB39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9056D0F-581F-408E-B9CE-16E37E10FCA3}" type="slidenum">
              <a:rPr lang="en-US" altLang="en-US" sz="1200">
                <a:solidFill>
                  <a:srgbClr val="898989"/>
                </a:solidFill>
                <a:latin typeface="Calibri" panose="020F0502020204030204" pitchFamily="34" charset="0"/>
              </a:rPr>
              <a:pPr eaLnBrk="1" hangingPunct="1"/>
              <a:t>6</a:t>
            </a:fld>
            <a:endParaRPr lang="en-US" altLang="en-US" sz="1200">
              <a:solidFill>
                <a:srgbClr val="898989"/>
              </a:solidFill>
              <a:latin typeface="Calibri" panose="020F0502020204030204" pitchFamily="34" charset="0"/>
            </a:endParaRPr>
          </a:p>
        </p:txBody>
      </p:sp>
      <p:sp>
        <p:nvSpPr>
          <p:cNvPr id="21505" name="Date Placeholder 3">
            <a:extLst>
              <a:ext uri="{FF2B5EF4-FFF2-40B4-BE49-F238E27FC236}">
                <a16:creationId xmlns:a16="http://schemas.microsoft.com/office/drawing/2014/main" id="{7D5B7D3E-8B1A-4425-8A0F-7A505F3B327B}"/>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26A7AD7-DEAB-4706-96BF-1BDF7D820BF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B96BA340-8117-4FA8-ADCB-3DB1CBBA4408}"/>
              </a:ext>
            </a:extLst>
          </p:cNvPr>
          <p:cNvSpPr>
            <a:spLocks noGrp="1" noChangeArrowheads="1"/>
          </p:cNvSpPr>
          <p:nvPr>
            <p:ph type="title"/>
          </p:nvPr>
        </p:nvSpPr>
        <p:spPr/>
        <p:txBody>
          <a:bodyPr/>
          <a:lstStyle/>
          <a:p>
            <a:pPr eaLnBrk="1" hangingPunct="1"/>
            <a:r>
              <a:rPr lang="en-AU" altLang="en-US"/>
              <a:t>MPI Group routines</a:t>
            </a:r>
          </a:p>
        </p:txBody>
      </p:sp>
      <p:sp>
        <p:nvSpPr>
          <p:cNvPr id="81925" name="Rectangle 3">
            <a:extLst>
              <a:ext uri="{FF2B5EF4-FFF2-40B4-BE49-F238E27FC236}">
                <a16:creationId xmlns:a16="http://schemas.microsoft.com/office/drawing/2014/main" id="{58C7AB2F-734C-4C9A-825F-7A7961B5A70D}"/>
              </a:ext>
            </a:extLst>
          </p:cNvPr>
          <p:cNvSpPr>
            <a:spLocks noGrp="1" noChangeArrowheads="1"/>
          </p:cNvSpPr>
          <p:nvPr>
            <p:ph idx="1"/>
          </p:nvPr>
        </p:nvSpPr>
        <p:spPr/>
        <p:txBody>
          <a:bodyPr/>
          <a:lstStyle/>
          <a:p>
            <a:pPr eaLnBrk="1" hangingPunct="1">
              <a:lnSpc>
                <a:spcPct val="90000"/>
              </a:lnSpc>
              <a:buFontTx/>
              <a:buNone/>
            </a:pPr>
            <a:r>
              <a:rPr lang="en-AU" altLang="en-US" sz="1600" b="1"/>
              <a:t>Group Destructors</a:t>
            </a:r>
          </a:p>
          <a:p>
            <a:pPr lvl="2" eaLnBrk="1" hangingPunct="1">
              <a:lnSpc>
                <a:spcPct val="90000"/>
              </a:lnSpc>
              <a:buFontTx/>
              <a:buNone/>
            </a:pPr>
            <a:endParaRPr lang="en-AU" altLang="en-US"/>
          </a:p>
          <a:p>
            <a:pPr lvl="1" eaLnBrk="1" hangingPunct="1">
              <a:lnSpc>
                <a:spcPct val="90000"/>
              </a:lnSpc>
              <a:buFontTx/>
              <a:buNone/>
            </a:pPr>
            <a:r>
              <a:rPr lang="en-AU" altLang="en-US" sz="1400"/>
              <a:t>MPI_Group_free	marks a group for deallocation</a:t>
            </a:r>
          </a:p>
          <a:p>
            <a:pPr lvl="2" eaLnBrk="1" hangingPunct="1">
              <a:lnSpc>
                <a:spcPct val="90000"/>
              </a:lnSpc>
              <a:buFontTx/>
              <a:buNone/>
            </a:pPr>
            <a:endParaRPr lang="en-AU" altLang="en-US" sz="1400"/>
          </a:p>
          <a:p>
            <a:pPr eaLnBrk="1" hangingPunct="1">
              <a:lnSpc>
                <a:spcPct val="90000"/>
              </a:lnSpc>
              <a:buFontTx/>
              <a:buNone/>
            </a:pPr>
            <a:r>
              <a:rPr lang="en-AU" altLang="en-US" sz="1600" b="1"/>
              <a:t>Communicator Accessors</a:t>
            </a:r>
          </a:p>
          <a:p>
            <a:pPr lvl="2" eaLnBrk="1" hangingPunct="1">
              <a:lnSpc>
                <a:spcPct val="90000"/>
              </a:lnSpc>
              <a:buFontTx/>
              <a:buNone/>
            </a:pPr>
            <a:endParaRPr lang="en-AU" altLang="en-US" b="1" i="1"/>
          </a:p>
          <a:p>
            <a:pPr lvl="1" eaLnBrk="1" hangingPunct="1">
              <a:lnSpc>
                <a:spcPct val="90000"/>
              </a:lnSpc>
              <a:buFontTx/>
              <a:buNone/>
            </a:pPr>
            <a:r>
              <a:rPr lang="en-AU" altLang="en-US" sz="1400" i="1"/>
              <a:t>MPI_Comm_size	</a:t>
            </a:r>
            <a:r>
              <a:rPr lang="en-AU" altLang="en-US" sz="1400"/>
              <a:t>returns number of processes in communicator's group</a:t>
            </a:r>
          </a:p>
          <a:p>
            <a:pPr lvl="1" eaLnBrk="1" hangingPunct="1">
              <a:lnSpc>
                <a:spcPct val="90000"/>
              </a:lnSpc>
              <a:buFontTx/>
              <a:buNone/>
            </a:pPr>
            <a:r>
              <a:rPr lang="en-AU" altLang="en-US" sz="1400" i="1"/>
              <a:t>MPI_Comm_rank	</a:t>
            </a:r>
            <a:r>
              <a:rPr lang="en-AU" altLang="en-US" sz="1400"/>
              <a:t>returns rank of calling process in communicator's group</a:t>
            </a:r>
          </a:p>
          <a:p>
            <a:pPr lvl="1" eaLnBrk="1" hangingPunct="1">
              <a:lnSpc>
                <a:spcPct val="90000"/>
              </a:lnSpc>
              <a:buFontTx/>
              <a:buNone/>
            </a:pPr>
            <a:r>
              <a:rPr lang="en-AU" altLang="en-US" sz="1400"/>
              <a:t>MPI_Comm_compare	compares two communicatorsCommunicator Constructors</a:t>
            </a:r>
          </a:p>
          <a:p>
            <a:pPr lvl="1" eaLnBrk="1" hangingPunct="1">
              <a:lnSpc>
                <a:spcPct val="90000"/>
              </a:lnSpc>
              <a:buFontTx/>
              <a:buNone/>
            </a:pPr>
            <a:r>
              <a:rPr lang="en-AU" altLang="en-US" sz="1400"/>
              <a:t>MPI_Comm_dup	duplicates a communicator</a:t>
            </a:r>
          </a:p>
          <a:p>
            <a:pPr lvl="1" eaLnBrk="1" hangingPunct="1">
              <a:lnSpc>
                <a:spcPct val="90000"/>
              </a:lnSpc>
              <a:buFontTx/>
              <a:buNone/>
            </a:pPr>
            <a:r>
              <a:rPr lang="en-AU" altLang="en-US" sz="1400" i="1"/>
              <a:t>MPI_Comm_create	</a:t>
            </a:r>
            <a:r>
              <a:rPr lang="en-AU" altLang="en-US" sz="1400"/>
              <a:t>creates a new communicator for a group</a:t>
            </a:r>
          </a:p>
          <a:p>
            <a:pPr lvl="1" eaLnBrk="1" hangingPunct="1">
              <a:lnSpc>
                <a:spcPct val="90000"/>
              </a:lnSpc>
              <a:buFontTx/>
              <a:buNone/>
            </a:pPr>
            <a:r>
              <a:rPr lang="en-AU" altLang="en-US" sz="1400" i="1"/>
              <a:t>MPI_Comm_split	</a:t>
            </a:r>
            <a:r>
              <a:rPr lang="en-AU" altLang="en-US" sz="1400"/>
              <a:t>splits a communicator into multiple, non-overlapping communicators</a:t>
            </a:r>
          </a:p>
          <a:p>
            <a:pPr lvl="2" eaLnBrk="1" hangingPunct="1">
              <a:lnSpc>
                <a:spcPct val="90000"/>
              </a:lnSpc>
              <a:buFontTx/>
              <a:buNone/>
            </a:pPr>
            <a:endParaRPr lang="en-AU" altLang="en-US" sz="1400"/>
          </a:p>
          <a:p>
            <a:pPr eaLnBrk="1" hangingPunct="1">
              <a:lnSpc>
                <a:spcPct val="90000"/>
              </a:lnSpc>
              <a:buFontTx/>
              <a:buNone/>
            </a:pPr>
            <a:r>
              <a:rPr lang="en-AU" altLang="en-US" sz="1600" b="1"/>
              <a:t>Communicator Destructors</a:t>
            </a:r>
          </a:p>
          <a:p>
            <a:pPr lvl="1" eaLnBrk="1" hangingPunct="1">
              <a:lnSpc>
                <a:spcPct val="90000"/>
              </a:lnSpc>
              <a:buFontTx/>
              <a:buNone/>
            </a:pPr>
            <a:endParaRPr lang="en-AU" altLang="en-US" sz="1400" b="1"/>
          </a:p>
          <a:p>
            <a:pPr lvl="1" eaLnBrk="1" hangingPunct="1">
              <a:lnSpc>
                <a:spcPct val="90000"/>
              </a:lnSpc>
              <a:buFontTx/>
              <a:buNone/>
            </a:pPr>
            <a:r>
              <a:rPr lang="en-AU" altLang="en-US" sz="1400"/>
              <a:t>MPI_Comm_free	marks a communicator for deallocation</a:t>
            </a:r>
          </a:p>
          <a:p>
            <a:pPr eaLnBrk="1" hangingPunct="1">
              <a:lnSpc>
                <a:spcPct val="90000"/>
              </a:lnSpc>
              <a:buFontTx/>
              <a:buNone/>
            </a:pPr>
            <a:endParaRPr lang="en-AU" altLang="en-US" sz="1400"/>
          </a:p>
          <a:p>
            <a:pPr eaLnBrk="1" hangingPunct="1">
              <a:lnSpc>
                <a:spcPct val="90000"/>
              </a:lnSpc>
            </a:pPr>
            <a:endParaRPr lang="en-AU" altLang="en-US"/>
          </a:p>
        </p:txBody>
      </p:sp>
      <p:sp>
        <p:nvSpPr>
          <p:cNvPr id="81923" name="Slide Number Placeholder 5">
            <a:extLst>
              <a:ext uri="{FF2B5EF4-FFF2-40B4-BE49-F238E27FC236}">
                <a16:creationId xmlns:a16="http://schemas.microsoft.com/office/drawing/2014/main" id="{1BA7CF9B-AD4F-4DFA-B1EA-9B8A8BFD4F8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2A557AB-B11F-4EE8-8F39-C737D293D7D0}" type="slidenum">
              <a:rPr lang="en-US" altLang="en-US" sz="1200">
                <a:solidFill>
                  <a:srgbClr val="898989"/>
                </a:solidFill>
                <a:latin typeface="Calibri" panose="020F0502020204030204" pitchFamily="34" charset="0"/>
              </a:rPr>
              <a:pPr eaLnBrk="1" hangingPunct="1"/>
              <a:t>60</a:t>
            </a:fld>
            <a:endParaRPr lang="en-US" altLang="en-US" sz="1200">
              <a:solidFill>
                <a:srgbClr val="898989"/>
              </a:solidFill>
              <a:latin typeface="Calibri" panose="020F0502020204030204" pitchFamily="34" charset="0"/>
            </a:endParaRPr>
          </a:p>
        </p:txBody>
      </p:sp>
      <p:sp>
        <p:nvSpPr>
          <p:cNvPr id="81921" name="Date Placeholder 3">
            <a:extLst>
              <a:ext uri="{FF2B5EF4-FFF2-40B4-BE49-F238E27FC236}">
                <a16:creationId xmlns:a16="http://schemas.microsoft.com/office/drawing/2014/main" id="{43D6818F-40BF-41A5-9CD7-49AED3E37BDC}"/>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BBB1565-6BE4-4694-8A9F-99CD4190E7E3}"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a:extLst>
              <a:ext uri="{FF2B5EF4-FFF2-40B4-BE49-F238E27FC236}">
                <a16:creationId xmlns:a16="http://schemas.microsoft.com/office/drawing/2014/main" id="{5D395E71-58EE-4EEB-B08F-69C6E01F9412}"/>
              </a:ext>
            </a:extLst>
          </p:cNvPr>
          <p:cNvSpPr>
            <a:spLocks noGrp="1" noChangeArrowheads="1"/>
          </p:cNvSpPr>
          <p:nvPr>
            <p:ph type="title"/>
          </p:nvPr>
        </p:nvSpPr>
        <p:spPr/>
        <p:txBody>
          <a:bodyPr/>
          <a:lstStyle/>
          <a:p>
            <a:pPr eaLnBrk="1" hangingPunct="1"/>
            <a:r>
              <a:rPr lang="en-AU" altLang="en-US"/>
              <a:t>Virtual Topologies </a:t>
            </a:r>
          </a:p>
        </p:txBody>
      </p:sp>
      <p:sp>
        <p:nvSpPr>
          <p:cNvPr id="82949" name="Rectangle 3">
            <a:extLst>
              <a:ext uri="{FF2B5EF4-FFF2-40B4-BE49-F238E27FC236}">
                <a16:creationId xmlns:a16="http://schemas.microsoft.com/office/drawing/2014/main" id="{021C775D-E0AA-4CDA-BDA4-E012C0B37A76}"/>
              </a:ext>
            </a:extLst>
          </p:cNvPr>
          <p:cNvSpPr>
            <a:spLocks noGrp="1" noChangeArrowheads="1"/>
          </p:cNvSpPr>
          <p:nvPr>
            <p:ph idx="1"/>
          </p:nvPr>
        </p:nvSpPr>
        <p:spPr/>
        <p:txBody>
          <a:bodyPr/>
          <a:lstStyle/>
          <a:p>
            <a:pPr eaLnBrk="1" hangingPunct="1"/>
            <a:r>
              <a:rPr lang="en-AU" altLang="en-US" sz="1800" b="1"/>
              <a:t>What Are These?</a:t>
            </a:r>
            <a:r>
              <a:rPr lang="en-AU" altLang="en-US" sz="1800"/>
              <a:t> </a:t>
            </a:r>
          </a:p>
          <a:p>
            <a:pPr eaLnBrk="1" hangingPunct="1"/>
            <a:r>
              <a:rPr lang="en-AU" altLang="en-US" sz="1800"/>
              <a:t>In terms of MPI, a virtual topology describes a mapping/ordering of MPI processes into a geometric "shape". </a:t>
            </a:r>
          </a:p>
          <a:p>
            <a:pPr eaLnBrk="1" hangingPunct="1"/>
            <a:r>
              <a:rPr lang="en-AU" altLang="en-US" sz="1800"/>
              <a:t>The two main types of topologies supported by MPI are Cartesian (grid) and Graph. </a:t>
            </a:r>
          </a:p>
          <a:p>
            <a:pPr eaLnBrk="1" hangingPunct="1"/>
            <a:r>
              <a:rPr lang="en-AU" altLang="en-US" sz="1800"/>
              <a:t>MPI topologies are virtual - there may be no relation between the physical structure of the parallel machine and the process topology. </a:t>
            </a:r>
          </a:p>
          <a:p>
            <a:pPr eaLnBrk="1" hangingPunct="1"/>
            <a:r>
              <a:rPr lang="en-AU" altLang="en-US" sz="1800"/>
              <a:t>Virtual topologies are built upon MPI communicators and groups. </a:t>
            </a:r>
          </a:p>
          <a:p>
            <a:pPr eaLnBrk="1" hangingPunct="1"/>
            <a:r>
              <a:rPr lang="en-AU" altLang="en-US" sz="1800"/>
              <a:t>Must be "programmed" by the application developer. </a:t>
            </a:r>
          </a:p>
          <a:p>
            <a:pPr eaLnBrk="1" hangingPunct="1"/>
            <a:endParaRPr lang="en-AU" altLang="en-US" sz="1800"/>
          </a:p>
        </p:txBody>
      </p:sp>
      <p:sp>
        <p:nvSpPr>
          <p:cNvPr id="82947" name="Slide Number Placeholder 5">
            <a:extLst>
              <a:ext uri="{FF2B5EF4-FFF2-40B4-BE49-F238E27FC236}">
                <a16:creationId xmlns:a16="http://schemas.microsoft.com/office/drawing/2014/main" id="{83387686-3E69-4DB2-92A3-F9062F5019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3591939-AF28-41B7-BD4C-78C397E03ACB}" type="slidenum">
              <a:rPr lang="en-US" altLang="en-US" sz="1200">
                <a:solidFill>
                  <a:srgbClr val="898989"/>
                </a:solidFill>
                <a:latin typeface="Calibri" panose="020F0502020204030204" pitchFamily="34" charset="0"/>
              </a:rPr>
              <a:pPr eaLnBrk="1" hangingPunct="1"/>
              <a:t>61</a:t>
            </a:fld>
            <a:endParaRPr lang="en-US" altLang="en-US" sz="1200">
              <a:solidFill>
                <a:srgbClr val="898989"/>
              </a:solidFill>
              <a:latin typeface="Calibri" panose="020F0502020204030204" pitchFamily="34" charset="0"/>
            </a:endParaRPr>
          </a:p>
        </p:txBody>
      </p:sp>
      <p:sp>
        <p:nvSpPr>
          <p:cNvPr id="82945" name="Date Placeholder 3">
            <a:extLst>
              <a:ext uri="{FF2B5EF4-FFF2-40B4-BE49-F238E27FC236}">
                <a16:creationId xmlns:a16="http://schemas.microsoft.com/office/drawing/2014/main" id="{CC358161-B716-41F8-80F3-089F4C04A322}"/>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534ABAF-F652-45CB-B757-054CD1ADAAE4}"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55DAF898-81F1-43EC-824A-67BEFFC80101}"/>
              </a:ext>
            </a:extLst>
          </p:cNvPr>
          <p:cNvSpPr>
            <a:spLocks noGrp="1" noChangeArrowheads="1"/>
          </p:cNvSpPr>
          <p:nvPr>
            <p:ph type="title"/>
          </p:nvPr>
        </p:nvSpPr>
        <p:spPr/>
        <p:txBody>
          <a:bodyPr/>
          <a:lstStyle/>
          <a:p>
            <a:pPr eaLnBrk="1" hangingPunct="1"/>
            <a:r>
              <a:rPr lang="en-AU" altLang="en-US"/>
              <a:t>Virtual topology</a:t>
            </a:r>
          </a:p>
        </p:txBody>
      </p:sp>
      <p:sp>
        <p:nvSpPr>
          <p:cNvPr id="83973" name="Rectangle 3">
            <a:extLst>
              <a:ext uri="{FF2B5EF4-FFF2-40B4-BE49-F238E27FC236}">
                <a16:creationId xmlns:a16="http://schemas.microsoft.com/office/drawing/2014/main" id="{421781D7-C8EC-43BE-A80D-B636261E0099}"/>
              </a:ext>
            </a:extLst>
          </p:cNvPr>
          <p:cNvSpPr>
            <a:spLocks noGrp="1" noChangeArrowheads="1"/>
          </p:cNvSpPr>
          <p:nvPr>
            <p:ph idx="1"/>
          </p:nvPr>
        </p:nvSpPr>
        <p:spPr/>
        <p:txBody>
          <a:bodyPr/>
          <a:lstStyle/>
          <a:p>
            <a:pPr eaLnBrk="1" hangingPunct="1"/>
            <a:r>
              <a:rPr lang="en-AU" altLang="en-US" sz="1800" b="1"/>
              <a:t>Why Use Them?</a:t>
            </a:r>
            <a:r>
              <a:rPr lang="en-AU" altLang="en-US" sz="1800"/>
              <a:t> </a:t>
            </a:r>
          </a:p>
          <a:p>
            <a:pPr eaLnBrk="1" hangingPunct="1"/>
            <a:r>
              <a:rPr lang="en-AU" altLang="en-US" sz="1800"/>
              <a:t>Convenience </a:t>
            </a:r>
          </a:p>
          <a:p>
            <a:pPr lvl="1" eaLnBrk="1" hangingPunct="1"/>
            <a:r>
              <a:rPr lang="en-AU" altLang="en-US" sz="1600"/>
              <a:t>Virtual topologies may be useful for applications with specific communication patterns - patterns that match an MPI topology structure. </a:t>
            </a:r>
          </a:p>
          <a:p>
            <a:pPr lvl="1" eaLnBrk="1" hangingPunct="1"/>
            <a:r>
              <a:rPr lang="en-AU" altLang="en-US" sz="1600"/>
              <a:t>For example, a Cartesian topology might prove convenient for an application that requires 4-way nearest neighbor communications for grid based data. </a:t>
            </a:r>
          </a:p>
          <a:p>
            <a:pPr eaLnBrk="1" hangingPunct="1"/>
            <a:r>
              <a:rPr lang="en-AU" altLang="en-US" sz="1800"/>
              <a:t>Communication Efficiency </a:t>
            </a:r>
          </a:p>
          <a:p>
            <a:pPr lvl="1" eaLnBrk="1" hangingPunct="1"/>
            <a:r>
              <a:rPr lang="en-AU" altLang="en-US" sz="1600"/>
              <a:t>Some hardware architectures may impose penalties for communications between successively distant "nodes". </a:t>
            </a:r>
          </a:p>
          <a:p>
            <a:pPr lvl="1" eaLnBrk="1" hangingPunct="1"/>
            <a:r>
              <a:rPr lang="en-AU" altLang="en-US" sz="1600"/>
              <a:t>A particular implementation may optimize process mapping based upon the physical characteristics of a given parallel machine. </a:t>
            </a:r>
          </a:p>
          <a:p>
            <a:pPr lvl="1" eaLnBrk="1" hangingPunct="1"/>
            <a:r>
              <a:rPr lang="en-AU" altLang="en-US" sz="1600"/>
              <a:t>The mapping of processes into an MPI virtual topology is dependent upon the MPI implementation, and may be totally ignored. </a:t>
            </a:r>
          </a:p>
          <a:p>
            <a:pPr eaLnBrk="1" hangingPunct="1"/>
            <a:endParaRPr lang="en-AU" altLang="en-US" sz="1800"/>
          </a:p>
        </p:txBody>
      </p:sp>
      <p:sp>
        <p:nvSpPr>
          <p:cNvPr id="83971" name="Slide Number Placeholder 5">
            <a:extLst>
              <a:ext uri="{FF2B5EF4-FFF2-40B4-BE49-F238E27FC236}">
                <a16:creationId xmlns:a16="http://schemas.microsoft.com/office/drawing/2014/main" id="{E6EF1E10-8D6F-460D-8DB5-6D6C172BD03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EDAEC61-1D76-414C-B6D9-08F508A07AF2}" type="slidenum">
              <a:rPr lang="en-US" altLang="en-US" sz="1200">
                <a:solidFill>
                  <a:srgbClr val="898989"/>
                </a:solidFill>
                <a:latin typeface="Calibri" panose="020F0502020204030204" pitchFamily="34" charset="0"/>
              </a:rPr>
              <a:pPr eaLnBrk="1" hangingPunct="1"/>
              <a:t>62</a:t>
            </a:fld>
            <a:endParaRPr lang="en-US" altLang="en-US" sz="1200">
              <a:solidFill>
                <a:srgbClr val="898989"/>
              </a:solidFill>
              <a:latin typeface="Calibri" panose="020F0502020204030204" pitchFamily="34" charset="0"/>
            </a:endParaRPr>
          </a:p>
        </p:txBody>
      </p:sp>
      <p:sp>
        <p:nvSpPr>
          <p:cNvPr id="83969" name="Date Placeholder 3">
            <a:extLst>
              <a:ext uri="{FF2B5EF4-FFF2-40B4-BE49-F238E27FC236}">
                <a16:creationId xmlns:a16="http://schemas.microsoft.com/office/drawing/2014/main" id="{9BBD571A-5185-445C-BA02-4A998CF754E7}"/>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BBC320-CC63-4B74-AB44-64B9EBA642A9}" type="datetime1">
              <a:rPr lang="en-US" altLang="en-US" sz="1200">
                <a:solidFill>
                  <a:srgbClr val="898989"/>
                </a:solidFill>
                <a:latin typeface="Calibri" panose="020F0502020204030204" pitchFamily="34" charset="0"/>
              </a:rPr>
              <a:pPr eaLnBrk="1" hangingPunct="1"/>
              <a:t>8/24/2020</a:t>
            </a:fld>
            <a:endParaRPr lang="en-US" altLang="en-US" sz="1200" dirty="0">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1280F95D-3DFD-4F10-BF4F-46D54ABEDFE9}"/>
              </a:ext>
            </a:extLst>
          </p:cNvPr>
          <p:cNvSpPr>
            <a:spLocks noGrp="1" noChangeArrowheads="1"/>
          </p:cNvSpPr>
          <p:nvPr>
            <p:ph type="title"/>
          </p:nvPr>
        </p:nvSpPr>
        <p:spPr/>
        <p:txBody>
          <a:bodyPr/>
          <a:lstStyle/>
          <a:p>
            <a:pPr eaLnBrk="1" hangingPunct="1"/>
            <a:r>
              <a:rPr lang="en-AU" altLang="en-US"/>
              <a:t>Virtual topology</a:t>
            </a:r>
          </a:p>
        </p:txBody>
      </p:sp>
      <p:sp>
        <p:nvSpPr>
          <p:cNvPr id="84997" name="Rectangle 3">
            <a:extLst>
              <a:ext uri="{FF2B5EF4-FFF2-40B4-BE49-F238E27FC236}">
                <a16:creationId xmlns:a16="http://schemas.microsoft.com/office/drawing/2014/main" id="{C34AF921-4E42-4856-A6A0-5FCC2CCA6995}"/>
              </a:ext>
            </a:extLst>
          </p:cNvPr>
          <p:cNvSpPr>
            <a:spLocks noGrp="1" noChangeArrowheads="1"/>
          </p:cNvSpPr>
          <p:nvPr>
            <p:ph type="body" sz="half" idx="1"/>
          </p:nvPr>
        </p:nvSpPr>
        <p:spPr/>
        <p:txBody>
          <a:bodyPr/>
          <a:lstStyle/>
          <a:p>
            <a:pPr eaLnBrk="1" hangingPunct="1"/>
            <a:r>
              <a:rPr lang="en-AU" altLang="en-US" sz="1800" b="1"/>
              <a:t>Example:</a:t>
            </a:r>
            <a:r>
              <a:rPr lang="en-AU" altLang="en-US" sz="1800"/>
              <a:t> </a:t>
            </a:r>
          </a:p>
          <a:p>
            <a:pPr eaLnBrk="1" hangingPunct="1"/>
            <a:r>
              <a:rPr lang="en-AU" altLang="en-US" sz="1800"/>
              <a:t>A simplified mapping of processes into a Cartesian virtual topology appears below: </a:t>
            </a:r>
          </a:p>
          <a:p>
            <a:pPr eaLnBrk="1" hangingPunct="1"/>
            <a:r>
              <a:rPr lang="en-AU" altLang="en-US" sz="1800"/>
              <a:t>  </a:t>
            </a:r>
          </a:p>
          <a:p>
            <a:pPr eaLnBrk="1" hangingPunct="1"/>
            <a:endParaRPr lang="en-AU" altLang="en-US" sz="1800"/>
          </a:p>
        </p:txBody>
      </p:sp>
      <p:pic>
        <p:nvPicPr>
          <p:cNvPr id="84998" name="Picture 4" descr="Cartesian_topology">
            <a:extLst>
              <a:ext uri="{FF2B5EF4-FFF2-40B4-BE49-F238E27FC236}">
                <a16:creationId xmlns:a16="http://schemas.microsoft.com/office/drawing/2014/main" id="{288EE330-83FA-4B67-B203-0CB92CB3E9A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224462" y="2458244"/>
            <a:ext cx="2886075" cy="2809875"/>
          </a:xfrm>
          <a:noFill/>
        </p:spPr>
      </p:pic>
      <p:sp>
        <p:nvSpPr>
          <p:cNvPr id="84995" name="Slide Number Placeholder 6">
            <a:extLst>
              <a:ext uri="{FF2B5EF4-FFF2-40B4-BE49-F238E27FC236}">
                <a16:creationId xmlns:a16="http://schemas.microsoft.com/office/drawing/2014/main" id="{B1606EE3-692A-46B2-BC7A-FCF410904FC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14CE1E0-DA28-4BFB-853E-1A4FADDD1863}" type="slidenum">
              <a:rPr lang="en-US" altLang="en-US" sz="1200">
                <a:solidFill>
                  <a:srgbClr val="898989"/>
                </a:solidFill>
                <a:latin typeface="Calibri" panose="020F0502020204030204" pitchFamily="34" charset="0"/>
              </a:rPr>
              <a:pPr eaLnBrk="1" hangingPunct="1"/>
              <a:t>63</a:t>
            </a:fld>
            <a:endParaRPr lang="en-US" altLang="en-US" sz="1200">
              <a:solidFill>
                <a:srgbClr val="898989"/>
              </a:solidFill>
              <a:latin typeface="Calibri" panose="020F0502020204030204" pitchFamily="34" charset="0"/>
            </a:endParaRPr>
          </a:p>
        </p:txBody>
      </p:sp>
      <p:sp>
        <p:nvSpPr>
          <p:cNvPr id="84993" name="Date Placeholder 4">
            <a:extLst>
              <a:ext uri="{FF2B5EF4-FFF2-40B4-BE49-F238E27FC236}">
                <a16:creationId xmlns:a16="http://schemas.microsoft.com/office/drawing/2014/main" id="{A59AB5B1-2815-4797-9FF5-418A1F3716E5}"/>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3A4935A-BA12-4183-9D52-52F4A21FD0C6}"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FC13C4E7-9E26-490A-A843-93DED3936B13}"/>
              </a:ext>
            </a:extLst>
          </p:cNvPr>
          <p:cNvSpPr>
            <a:spLocks noGrp="1" noChangeArrowheads="1"/>
          </p:cNvSpPr>
          <p:nvPr>
            <p:ph type="title"/>
          </p:nvPr>
        </p:nvSpPr>
        <p:spPr/>
        <p:txBody>
          <a:bodyPr/>
          <a:lstStyle/>
          <a:p>
            <a:pPr eaLnBrk="1" hangingPunct="1"/>
            <a:r>
              <a:rPr lang="en-AU" altLang="en-US"/>
              <a:t>MPI Implementations</a:t>
            </a:r>
          </a:p>
        </p:txBody>
      </p:sp>
      <p:graphicFrame>
        <p:nvGraphicFramePr>
          <p:cNvPr id="342019" name="Group 3">
            <a:extLst>
              <a:ext uri="{FF2B5EF4-FFF2-40B4-BE49-F238E27FC236}">
                <a16:creationId xmlns:a16="http://schemas.microsoft.com/office/drawing/2014/main" id="{2EAB4E04-0210-4BE3-A988-8C08AB0813AB}"/>
              </a:ext>
            </a:extLst>
          </p:cNvPr>
          <p:cNvGraphicFramePr>
            <a:graphicFrameLocks noGrp="1"/>
          </p:cNvGraphicFramePr>
          <p:nvPr>
            <p:ph type="tbl" idx="1"/>
          </p:nvPr>
        </p:nvGraphicFramePr>
        <p:xfrm>
          <a:off x="831850" y="1752600"/>
          <a:ext cx="7920038" cy="3607025"/>
        </p:xfrm>
        <a:graphic>
          <a:graphicData uri="http://schemas.openxmlformats.org/drawingml/2006/table">
            <a:tbl>
              <a:tblPr/>
              <a:tblGrid>
                <a:gridCol w="2638425">
                  <a:extLst>
                    <a:ext uri="{9D8B030D-6E8A-4147-A177-3AD203B41FA5}">
                      <a16:colId xmlns:a16="http://schemas.microsoft.com/office/drawing/2014/main" val="20000"/>
                    </a:ext>
                  </a:extLst>
                </a:gridCol>
                <a:gridCol w="2643188">
                  <a:extLst>
                    <a:ext uri="{9D8B030D-6E8A-4147-A177-3AD203B41FA5}">
                      <a16:colId xmlns:a16="http://schemas.microsoft.com/office/drawing/2014/main" val="20001"/>
                    </a:ext>
                  </a:extLst>
                </a:gridCol>
                <a:gridCol w="2638425">
                  <a:extLst>
                    <a:ext uri="{9D8B030D-6E8A-4147-A177-3AD203B41FA5}">
                      <a16:colId xmlns:a16="http://schemas.microsoft.com/office/drawing/2014/main" val="20002"/>
                    </a:ext>
                  </a:extLst>
                </a:gridCol>
              </a:tblGrid>
              <a:tr h="3047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a:ln>
                            <a:noFill/>
                          </a:ln>
                          <a:solidFill>
                            <a:schemeClr val="tx1"/>
                          </a:solidFill>
                          <a:effectLst/>
                          <a:latin typeface="Arial" charset="0"/>
                          <a:ea typeface="ＭＳ Ｐゴシック" charset="0"/>
                          <a:cs typeface="Arial" charset="0"/>
                        </a:rPr>
                        <a:t>Platform</a:t>
                      </a:r>
                      <a:endParaRPr kumimoji="0" lang="en-AU"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a:ln>
                            <a:noFill/>
                          </a:ln>
                          <a:solidFill>
                            <a:schemeClr val="tx1"/>
                          </a:solidFill>
                          <a:effectLst/>
                          <a:latin typeface="Arial" charset="0"/>
                          <a:ea typeface="ＭＳ Ｐゴシック" charset="0"/>
                          <a:cs typeface="Arial" charset="0"/>
                        </a:rPr>
                        <a:t>Implementations</a:t>
                      </a:r>
                      <a:endParaRPr kumimoji="0" lang="en-AU"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a:ln>
                            <a:noFill/>
                          </a:ln>
                          <a:solidFill>
                            <a:schemeClr val="tx1"/>
                          </a:solidFill>
                          <a:effectLst/>
                          <a:latin typeface="Arial" charset="0"/>
                          <a:ea typeface="ＭＳ Ｐゴシック" charset="0"/>
                          <a:cs typeface="Arial" charset="0"/>
                        </a:rPr>
                        <a:t>Comments</a:t>
                      </a:r>
                      <a:endParaRPr kumimoji="0" lang="en-AU"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7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a:ln>
                            <a:noFill/>
                          </a:ln>
                          <a:solidFill>
                            <a:schemeClr val="tx1"/>
                          </a:solidFill>
                          <a:effectLst/>
                          <a:latin typeface="Arial" charset="0"/>
                          <a:ea typeface="ＭＳ Ｐゴシック" charset="0"/>
                          <a:cs typeface="ＭＳ Ｐゴシック" charset="0"/>
                        </a:rPr>
                        <a:t>IBM AIX</a:t>
                      </a:r>
                      <a:endParaRPr kumimoji="0" lang="en-AU"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IBM MPI library</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Thread-safe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86">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a:ln>
                            <a:noFill/>
                          </a:ln>
                          <a:solidFill>
                            <a:schemeClr val="tx1"/>
                          </a:solidFill>
                          <a:effectLst/>
                          <a:latin typeface="Arial" charset="0"/>
                          <a:ea typeface="ＭＳ Ｐゴシック" charset="0"/>
                          <a:cs typeface="ＭＳ Ｐゴシック" charset="0"/>
                        </a:rPr>
                        <a:t>Intel Linux</a:t>
                      </a:r>
                      <a:endParaRPr kumimoji="0" lang="en-AU"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Quadrics MPI</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Clusters with a switch. Not thread-safe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428">
                <a:tc vMerge="1">
                  <a:txBody>
                    <a:bodyPr/>
                    <a:lstStyle/>
                    <a:p>
                      <a:endParaRPr 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MPICH</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Clusters without a switch. On-node communications only. Not thread safe.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86">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a:ln>
                            <a:noFill/>
                          </a:ln>
                          <a:solidFill>
                            <a:schemeClr val="tx1"/>
                          </a:solidFill>
                          <a:effectLst/>
                          <a:latin typeface="Arial" charset="0"/>
                          <a:ea typeface="ＭＳ Ｐゴシック" charset="0"/>
                          <a:cs typeface="ＭＳ Ｐゴシック" charset="0"/>
                        </a:rPr>
                        <a:t>Opteron Linux</a:t>
                      </a:r>
                      <a:endParaRPr kumimoji="0" lang="en-AU"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MVAPICH</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Clusters with a switch. Not thread-safe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428">
                <a:tc vMerge="1">
                  <a:txBody>
                    <a:bodyPr/>
                    <a:lstStyle/>
                    <a:p>
                      <a:endParaRPr 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MPICH</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Clusters without a switch. On-node communications only. Not thread safe.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2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Mac OS X</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Arial" charset="0"/>
                          <a:ea typeface="ＭＳ Ｐゴシック" charset="0"/>
                          <a:cs typeface="ＭＳ Ｐゴシック" charset="0"/>
                        </a:rPr>
                        <a:t>Open MPI</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Arial" charset="0"/>
                          <a:ea typeface="ＭＳ Ｐゴシック" charset="0"/>
                          <a:cs typeface="ＭＳ Ｐゴシック" charset="0"/>
                        </a:rPr>
                        <a:t>Widely available</a:t>
                      </a:r>
                    </a:p>
                  </a:txBody>
                  <a:tcPr marT="45702" marB="4570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6017" name="Date Placeholder 3">
            <a:extLst>
              <a:ext uri="{FF2B5EF4-FFF2-40B4-BE49-F238E27FC236}">
                <a16:creationId xmlns:a16="http://schemas.microsoft.com/office/drawing/2014/main" id="{5209C120-2B7C-4AE5-ABBF-E2AAD8139F06}"/>
              </a:ext>
            </a:extLst>
          </p:cNvPr>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200" dirty="0">
              <a:solidFill>
                <a:srgbClr val="898989"/>
              </a:solidFill>
              <a:latin typeface="Calibri" panose="020F0502020204030204" pitchFamily="34" charset="0"/>
            </a:endParaRPr>
          </a:p>
        </p:txBody>
      </p:sp>
      <p:sp>
        <p:nvSpPr>
          <p:cNvPr id="86019" name="Slide Number Placeholder 5">
            <a:extLst>
              <a:ext uri="{FF2B5EF4-FFF2-40B4-BE49-F238E27FC236}">
                <a16:creationId xmlns:a16="http://schemas.microsoft.com/office/drawing/2014/main" id="{719C9160-897E-4175-9D5E-55955A7F83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86C8624-7CDE-41D9-BF99-9F395D469A5F}" type="slidenum">
              <a:rPr lang="en-US" altLang="en-US" sz="1200">
                <a:solidFill>
                  <a:srgbClr val="898989"/>
                </a:solidFill>
                <a:latin typeface="Calibri" panose="020F0502020204030204" pitchFamily="34" charset="0"/>
              </a:rPr>
              <a:pPr eaLnBrk="1" hangingPunct="1"/>
              <a:t>64</a:t>
            </a:fld>
            <a:endParaRPr lang="en-US" altLang="en-US" sz="1200">
              <a:solidFill>
                <a:srgbClr val="898989"/>
              </a:solidFill>
              <a:latin typeface="Calibri" panose="020F0502020204030204" pitchFamily="34" charset="0"/>
            </a:endParaRPr>
          </a:p>
        </p:txBody>
      </p:sp>
      <p:sp>
        <p:nvSpPr>
          <p:cNvPr id="6" name="Date Placeholder 3">
            <a:extLst>
              <a:ext uri="{FF2B5EF4-FFF2-40B4-BE49-F238E27FC236}">
                <a16:creationId xmlns:a16="http://schemas.microsoft.com/office/drawing/2014/main" id="{1CA424E6-3DD0-4565-9BCD-23AD795C8A23}"/>
              </a:ext>
            </a:extLst>
          </p:cNvPr>
          <p:cNvSpPr txBox="1">
            <a:spLocks/>
          </p:cNvSpPr>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fld id="{ADBBC320-CC63-4B74-AB44-64B9EBA642A9}" type="datetime1">
              <a:rPr lang="en-US" altLang="en-US" sz="1200" smtClean="0">
                <a:solidFill>
                  <a:srgbClr val="898989"/>
                </a:solidFill>
                <a:latin typeface="Calibri" panose="020F0502020204030204" pitchFamily="34" charset="0"/>
              </a:rPr>
              <a:pPr eaLnBrk="1" hangingPunct="1"/>
              <a:t>8/24/2020</a:t>
            </a:fld>
            <a:endParaRPr lang="en-US" altLang="en-US" sz="1200" dirty="0">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F3AE616-ECF7-4AA3-A2A6-654EFD763B5A}"/>
              </a:ext>
            </a:extLst>
          </p:cNvPr>
          <p:cNvSpPr>
            <a:spLocks noGrp="1" noChangeArrowheads="1"/>
          </p:cNvSpPr>
          <p:nvPr>
            <p:ph type="title"/>
          </p:nvPr>
        </p:nvSpPr>
        <p:spPr/>
        <p:txBody>
          <a:bodyPr/>
          <a:lstStyle/>
          <a:p>
            <a:pPr eaLnBrk="1" hangingPunct="1"/>
            <a:r>
              <a:rPr lang="en-AU" altLang="en-US"/>
              <a:t>Getting Started </a:t>
            </a:r>
          </a:p>
        </p:txBody>
      </p:sp>
      <p:sp>
        <p:nvSpPr>
          <p:cNvPr id="22533" name="Rectangle 3">
            <a:extLst>
              <a:ext uri="{FF2B5EF4-FFF2-40B4-BE49-F238E27FC236}">
                <a16:creationId xmlns:a16="http://schemas.microsoft.com/office/drawing/2014/main" id="{935CB767-F5AF-44C0-8C12-1A4F6E4023A7}"/>
              </a:ext>
            </a:extLst>
          </p:cNvPr>
          <p:cNvSpPr>
            <a:spLocks noGrp="1" noChangeArrowheads="1"/>
          </p:cNvSpPr>
          <p:nvPr>
            <p:ph idx="1"/>
          </p:nvPr>
        </p:nvSpPr>
        <p:spPr/>
        <p:txBody>
          <a:bodyPr/>
          <a:lstStyle/>
          <a:p>
            <a:pPr eaLnBrk="1" hangingPunct="1">
              <a:lnSpc>
                <a:spcPct val="80000"/>
              </a:lnSpc>
            </a:pPr>
            <a:r>
              <a:rPr lang="en-AU" altLang="en-US" sz="1800" b="1"/>
              <a:t>MPI is native to ANSI C</a:t>
            </a:r>
          </a:p>
          <a:p>
            <a:pPr lvl="1" eaLnBrk="1" hangingPunct="1">
              <a:lnSpc>
                <a:spcPct val="80000"/>
              </a:lnSpc>
              <a:buFont typeface="Arial" panose="020B0604020202020204" pitchFamily="34" charset="0"/>
              <a:buChar char="•"/>
            </a:pPr>
            <a:r>
              <a:rPr lang="en-AU" altLang="en-US" sz="1500" b="1"/>
              <a:t>C++ and Java bindings are available</a:t>
            </a:r>
          </a:p>
          <a:p>
            <a:pPr lvl="2" eaLnBrk="1" hangingPunct="1">
              <a:lnSpc>
                <a:spcPct val="80000"/>
              </a:lnSpc>
            </a:pPr>
            <a:r>
              <a:rPr lang="en-AU" altLang="en-US" sz="1300" b="1"/>
              <a:t>MPI C++ classes </a:t>
            </a:r>
            <a:r>
              <a:rPr lang="en-US" altLang="en-US" sz="1300" b="1"/>
              <a:t>–</a:t>
            </a:r>
            <a:r>
              <a:rPr lang="en-AU" altLang="en-US" sz="1300" b="1"/>
              <a:t> </a:t>
            </a:r>
            <a:r>
              <a:rPr lang="en-US" altLang="en-US" sz="1300" b="1"/>
              <a:t>www.mcs.anl.gov</a:t>
            </a:r>
            <a:endParaRPr lang="en-AU" altLang="en-US" sz="1300" b="1"/>
          </a:p>
          <a:p>
            <a:pPr lvl="2" eaLnBrk="1" hangingPunct="1">
              <a:lnSpc>
                <a:spcPct val="80000"/>
              </a:lnSpc>
            </a:pPr>
            <a:r>
              <a:rPr lang="en-AU" altLang="en-US" sz="1300" b="1"/>
              <a:t>mpiJava API </a:t>
            </a:r>
            <a:r>
              <a:rPr lang="en-US" altLang="en-US" sz="1300" b="1"/>
              <a:t>–</a:t>
            </a:r>
            <a:r>
              <a:rPr lang="en-AU" altLang="en-US" sz="1300" b="1"/>
              <a:t> www.hpjava.org</a:t>
            </a:r>
          </a:p>
          <a:p>
            <a:pPr eaLnBrk="1" hangingPunct="1">
              <a:lnSpc>
                <a:spcPct val="80000"/>
              </a:lnSpc>
            </a:pPr>
            <a:r>
              <a:rPr lang="en-AU" altLang="en-US" sz="1800" b="1"/>
              <a:t>MPI versions</a:t>
            </a:r>
          </a:p>
          <a:p>
            <a:pPr eaLnBrk="1" hangingPunct="1">
              <a:lnSpc>
                <a:spcPct val="80000"/>
              </a:lnSpc>
            </a:pPr>
            <a:r>
              <a:rPr lang="en-AU" altLang="en-US" sz="1800" b="1"/>
              <a:t>MPI - C</a:t>
            </a:r>
          </a:p>
          <a:p>
            <a:pPr lvl="1" eaLnBrk="1" hangingPunct="1">
              <a:lnSpc>
                <a:spcPct val="80000"/>
              </a:lnSpc>
              <a:buFont typeface="Arial" panose="020B0604020202020204" pitchFamily="34" charset="0"/>
              <a:buChar char="•"/>
            </a:pPr>
            <a:r>
              <a:rPr lang="en-AU" altLang="en-US" sz="1500" b="1"/>
              <a:t>Header File:</a:t>
            </a:r>
            <a:r>
              <a:rPr lang="en-AU" altLang="en-US" sz="1500"/>
              <a:t> </a:t>
            </a:r>
          </a:p>
          <a:p>
            <a:pPr lvl="2" eaLnBrk="1" hangingPunct="1">
              <a:lnSpc>
                <a:spcPct val="80000"/>
              </a:lnSpc>
              <a:buFont typeface="Arial" panose="020B0604020202020204" pitchFamily="34" charset="0"/>
              <a:buChar char="–"/>
            </a:pPr>
            <a:r>
              <a:rPr lang="en-AU" altLang="en-US" sz="1300"/>
              <a:t>Required for all programs/routines which make MPI library calls.</a:t>
            </a:r>
          </a:p>
          <a:p>
            <a:pPr lvl="1" eaLnBrk="1" hangingPunct="1">
              <a:lnSpc>
                <a:spcPct val="80000"/>
              </a:lnSpc>
              <a:buFontTx/>
              <a:buNone/>
            </a:pPr>
            <a:r>
              <a:rPr lang="en-AU" altLang="en-US" sz="1300" b="1"/>
              <a:t>	</a:t>
            </a:r>
          </a:p>
          <a:p>
            <a:pPr lvl="2" eaLnBrk="1" hangingPunct="1">
              <a:lnSpc>
                <a:spcPct val="80000"/>
              </a:lnSpc>
              <a:buFontTx/>
              <a:buNone/>
            </a:pPr>
            <a:r>
              <a:rPr lang="en-AU" altLang="en-US" sz="1400" b="1"/>
              <a:t>#include "mpi.h”</a:t>
            </a:r>
            <a:r>
              <a:rPr lang="en-AU" altLang="ja-JP" sz="1400"/>
              <a:t> </a:t>
            </a:r>
          </a:p>
          <a:p>
            <a:pPr lvl="2" eaLnBrk="1" hangingPunct="1">
              <a:lnSpc>
                <a:spcPct val="80000"/>
              </a:lnSpc>
              <a:buFontTx/>
              <a:buNone/>
            </a:pPr>
            <a:r>
              <a:rPr lang="en-US" altLang="en-US" sz="1400"/>
              <a:t>O</a:t>
            </a:r>
            <a:r>
              <a:rPr lang="en-AU" altLang="en-US" sz="1400"/>
              <a:t>r</a:t>
            </a:r>
          </a:p>
          <a:p>
            <a:pPr lvl="2" eaLnBrk="1" hangingPunct="1">
              <a:lnSpc>
                <a:spcPct val="80000"/>
              </a:lnSpc>
              <a:buFontTx/>
              <a:buNone/>
            </a:pPr>
            <a:r>
              <a:rPr lang="en-AU" altLang="en-US" sz="1400" b="1"/>
              <a:t>#include &lt;mpi.h&gt;</a:t>
            </a:r>
          </a:p>
          <a:p>
            <a:pPr lvl="2" eaLnBrk="1" hangingPunct="1">
              <a:lnSpc>
                <a:spcPct val="80000"/>
              </a:lnSpc>
              <a:buFontTx/>
              <a:buNone/>
            </a:pPr>
            <a:endParaRPr lang="en-AU" altLang="en-US" sz="1400" b="1"/>
          </a:p>
          <a:p>
            <a:pPr lvl="1" eaLnBrk="1" hangingPunct="1">
              <a:lnSpc>
                <a:spcPct val="80000"/>
              </a:lnSpc>
              <a:buFont typeface="Arial" panose="020B0604020202020204" pitchFamily="34" charset="0"/>
              <a:buChar char="•"/>
            </a:pPr>
            <a:r>
              <a:rPr lang="en-AU" altLang="en-US" sz="1500" b="1"/>
              <a:t>Format of MPI Calls:</a:t>
            </a:r>
            <a:r>
              <a:rPr lang="en-AU" altLang="en-US" sz="1500"/>
              <a:t> </a:t>
            </a:r>
          </a:p>
          <a:p>
            <a:pPr lvl="2" eaLnBrk="1" hangingPunct="1">
              <a:lnSpc>
                <a:spcPct val="80000"/>
              </a:lnSpc>
              <a:buFontTx/>
              <a:buNone/>
            </a:pPr>
            <a:endParaRPr lang="en-AU" altLang="en-US" sz="1300" b="1"/>
          </a:p>
          <a:p>
            <a:pPr lvl="2" eaLnBrk="1" hangingPunct="1">
              <a:lnSpc>
                <a:spcPct val="80000"/>
              </a:lnSpc>
              <a:buFontTx/>
              <a:buNone/>
            </a:pPr>
            <a:r>
              <a:rPr lang="en-AU" altLang="en-US" sz="1300" b="1"/>
              <a:t>Format: rc = MPI_Xxxxx(parameter, ... ) </a:t>
            </a:r>
          </a:p>
          <a:p>
            <a:pPr lvl="2" eaLnBrk="1" hangingPunct="1">
              <a:lnSpc>
                <a:spcPct val="80000"/>
              </a:lnSpc>
              <a:buFontTx/>
              <a:buNone/>
            </a:pPr>
            <a:r>
              <a:rPr lang="en-AU" altLang="en-US" sz="1300" b="1"/>
              <a:t>Example: rc = MPI_Bsend(&amp;buf,count,type,dest,tag,comm) </a:t>
            </a:r>
          </a:p>
          <a:p>
            <a:pPr lvl="2" eaLnBrk="1" hangingPunct="1">
              <a:lnSpc>
                <a:spcPct val="80000"/>
              </a:lnSpc>
              <a:buFontTx/>
              <a:buNone/>
            </a:pPr>
            <a:r>
              <a:rPr lang="en-AU" altLang="en-US" sz="1300" b="1"/>
              <a:t>Error code: rc value is </a:t>
            </a:r>
            <a:r>
              <a:rPr lang="en-AU" altLang="en-US" sz="1300"/>
              <a:t>set to MPI_SUCCESS if successful </a:t>
            </a:r>
          </a:p>
          <a:p>
            <a:pPr eaLnBrk="1" hangingPunct="1">
              <a:lnSpc>
                <a:spcPct val="80000"/>
              </a:lnSpc>
            </a:pPr>
            <a:endParaRPr lang="en-AU" altLang="en-US" sz="1800"/>
          </a:p>
          <a:p>
            <a:pPr eaLnBrk="1" hangingPunct="1">
              <a:lnSpc>
                <a:spcPct val="80000"/>
              </a:lnSpc>
            </a:pPr>
            <a:endParaRPr lang="en-AU" altLang="en-US" sz="1800"/>
          </a:p>
        </p:txBody>
      </p:sp>
      <p:sp>
        <p:nvSpPr>
          <p:cNvPr id="22531" name="Slide Number Placeholder 5">
            <a:extLst>
              <a:ext uri="{FF2B5EF4-FFF2-40B4-BE49-F238E27FC236}">
                <a16:creationId xmlns:a16="http://schemas.microsoft.com/office/drawing/2014/main" id="{FEF3461A-21ED-4769-8921-AE034023B20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684511E-49C9-4DFF-A9CE-C1695D7A62CE}" type="slidenum">
              <a:rPr lang="en-US" altLang="en-US" sz="1200">
                <a:solidFill>
                  <a:srgbClr val="898989"/>
                </a:solidFill>
                <a:latin typeface="Calibri" panose="020F0502020204030204" pitchFamily="34" charset="0"/>
              </a:rPr>
              <a:pPr eaLnBrk="1" hangingPunct="1"/>
              <a:t>7</a:t>
            </a:fld>
            <a:endParaRPr lang="en-US" altLang="en-US" sz="1200">
              <a:solidFill>
                <a:srgbClr val="898989"/>
              </a:solidFill>
              <a:latin typeface="Calibri" panose="020F0502020204030204" pitchFamily="34" charset="0"/>
            </a:endParaRPr>
          </a:p>
        </p:txBody>
      </p:sp>
      <p:sp>
        <p:nvSpPr>
          <p:cNvPr id="22529" name="Date Placeholder 3">
            <a:extLst>
              <a:ext uri="{FF2B5EF4-FFF2-40B4-BE49-F238E27FC236}">
                <a16:creationId xmlns:a16="http://schemas.microsoft.com/office/drawing/2014/main" id="{8D219838-1F6C-4D2D-A819-5B4B8E6C05EB}"/>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DEC983E-A3B1-44DA-B1A9-605C94E0A63E}"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CE6939EB-1130-4AE1-95B5-80679C11865D}"/>
              </a:ext>
            </a:extLst>
          </p:cNvPr>
          <p:cNvSpPr>
            <a:spLocks noGrp="1" noChangeArrowheads="1"/>
          </p:cNvSpPr>
          <p:nvPr>
            <p:ph type="title"/>
          </p:nvPr>
        </p:nvSpPr>
        <p:spPr/>
        <p:txBody>
          <a:bodyPr/>
          <a:lstStyle/>
          <a:p>
            <a:pPr eaLnBrk="1" hangingPunct="1"/>
            <a:r>
              <a:rPr lang="en-AU" altLang="en-US"/>
              <a:t>General MPI Program Structure </a:t>
            </a:r>
          </a:p>
        </p:txBody>
      </p:sp>
      <p:pic>
        <p:nvPicPr>
          <p:cNvPr id="24581" name="Picture 3" descr="prog_structure">
            <a:extLst>
              <a:ext uri="{FF2B5EF4-FFF2-40B4-BE49-F238E27FC236}">
                <a16:creationId xmlns:a16="http://schemas.microsoft.com/office/drawing/2014/main" id="{6083B934-FBB6-499A-88C3-45D16A980A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582369" y="1600200"/>
            <a:ext cx="3979262" cy="4525963"/>
          </a:xfrm>
          <a:noFill/>
        </p:spPr>
      </p:pic>
      <p:sp>
        <p:nvSpPr>
          <p:cNvPr id="24579" name="Slide Number Placeholder 5">
            <a:extLst>
              <a:ext uri="{FF2B5EF4-FFF2-40B4-BE49-F238E27FC236}">
                <a16:creationId xmlns:a16="http://schemas.microsoft.com/office/drawing/2014/main" id="{C120A75E-9458-48F7-95D6-116FE04328B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5FCBDE-7F77-439F-988A-495837EDDFD8}" type="slidenum">
              <a:rPr lang="en-US" altLang="en-US" sz="1200">
                <a:solidFill>
                  <a:srgbClr val="898989"/>
                </a:solidFill>
                <a:latin typeface="Calibri" panose="020F0502020204030204" pitchFamily="34" charset="0"/>
              </a:rPr>
              <a:pPr eaLnBrk="1" hangingPunct="1"/>
              <a:t>8</a:t>
            </a:fld>
            <a:endParaRPr lang="en-US" altLang="en-US" sz="1200">
              <a:solidFill>
                <a:srgbClr val="898989"/>
              </a:solidFill>
              <a:latin typeface="Calibri" panose="020F0502020204030204" pitchFamily="34" charset="0"/>
            </a:endParaRPr>
          </a:p>
        </p:txBody>
      </p:sp>
      <p:sp>
        <p:nvSpPr>
          <p:cNvPr id="24577" name="Date Placeholder 3">
            <a:extLst>
              <a:ext uri="{FF2B5EF4-FFF2-40B4-BE49-F238E27FC236}">
                <a16:creationId xmlns:a16="http://schemas.microsoft.com/office/drawing/2014/main" id="{4DF0B30D-0847-498C-B0A1-A51E11317C99}"/>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1ACEF67-5A21-4C07-9683-3CB9A0F23BD5}"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
        <p:nvSpPr>
          <p:cNvPr id="24582" name="Rectangle 4">
            <a:extLst>
              <a:ext uri="{FF2B5EF4-FFF2-40B4-BE49-F238E27FC236}">
                <a16:creationId xmlns:a16="http://schemas.microsoft.com/office/drawing/2014/main" id="{2AA2C621-F40E-49E7-A952-F824A0079162}"/>
              </a:ext>
            </a:extLst>
          </p:cNvPr>
          <p:cNvSpPr>
            <a:spLocks noChangeArrowheads="1"/>
          </p:cNvSpPr>
          <p:nvPr/>
        </p:nvSpPr>
        <p:spPr bwMode="auto">
          <a:xfrm>
            <a:off x="2268538" y="1628775"/>
            <a:ext cx="4248150" cy="4608513"/>
          </a:xfrm>
          <a:prstGeom prst="rect">
            <a:avLst/>
          </a:prstGeom>
          <a:noFill/>
          <a:ln w="9525">
            <a:solidFill>
              <a:schemeClr val="tx1"/>
            </a:solidFill>
            <a:miter lim="800000"/>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9648B6AD-FF06-447E-8EDA-3C4AC1AF04C7}"/>
              </a:ext>
            </a:extLst>
          </p:cNvPr>
          <p:cNvSpPr>
            <a:spLocks noGrp="1" noChangeArrowheads="1"/>
          </p:cNvSpPr>
          <p:nvPr>
            <p:ph type="title"/>
          </p:nvPr>
        </p:nvSpPr>
        <p:spPr/>
        <p:txBody>
          <a:bodyPr/>
          <a:lstStyle/>
          <a:p>
            <a:pPr eaLnBrk="1" hangingPunct="1"/>
            <a:r>
              <a:rPr lang="en-US" altLang="en-US"/>
              <a:t>MPI</a:t>
            </a:r>
            <a:r>
              <a:rPr lang="ja-JP" altLang="en-US"/>
              <a:t>’</a:t>
            </a:r>
            <a:r>
              <a:rPr lang="en-US" altLang="ja-JP"/>
              <a:t>s </a:t>
            </a:r>
            <a:r>
              <a:rPr lang="ja-JP" altLang="en-US"/>
              <a:t>“</a:t>
            </a:r>
            <a:r>
              <a:rPr lang="en-US" altLang="ja-JP"/>
              <a:t>Hello World</a:t>
            </a:r>
            <a:r>
              <a:rPr lang="ja-JP" altLang="en-US"/>
              <a:t>”</a:t>
            </a:r>
            <a:endParaRPr lang="en-US" altLang="en-US"/>
          </a:p>
        </p:txBody>
      </p:sp>
      <p:sp>
        <p:nvSpPr>
          <p:cNvPr id="25605" name="Rectangle 3">
            <a:extLst>
              <a:ext uri="{FF2B5EF4-FFF2-40B4-BE49-F238E27FC236}">
                <a16:creationId xmlns:a16="http://schemas.microsoft.com/office/drawing/2014/main" id="{9478C751-4595-41CB-B826-0F970DC12F03}"/>
              </a:ext>
            </a:extLst>
          </p:cNvPr>
          <p:cNvSpPr>
            <a:spLocks noGrp="1" noChangeArrowheads="1"/>
          </p:cNvSpPr>
          <p:nvPr>
            <p:ph idx="1"/>
          </p:nvPr>
        </p:nvSpPr>
        <p:spPr>
          <a:xfrm>
            <a:off x="457200" y="1600200"/>
            <a:ext cx="8229600" cy="4637088"/>
          </a:xfrm>
        </p:spPr>
        <p:txBody>
          <a:bodyPr/>
          <a:lstStyle/>
          <a:p>
            <a:pPr marL="1371600" lvl="2" indent="-457200" eaLnBrk="1" hangingPunct="1">
              <a:lnSpc>
                <a:spcPct val="90000"/>
              </a:lnSpc>
              <a:buFont typeface="Calibri" panose="020F0502020204030204" pitchFamily="34" charset="0"/>
              <a:buAutoNum type="arabicPeriod"/>
            </a:pPr>
            <a:r>
              <a:rPr lang="en-US" altLang="en-US" sz="1900" b="1"/>
              <a:t>Create Source Code File: hello.c</a:t>
            </a:r>
            <a:endParaRPr lang="en-US" altLang="en-US" sz="2200">
              <a:latin typeface="Courier New" panose="02070309020205020404" pitchFamily="49" charset="0"/>
            </a:endParaRPr>
          </a:p>
          <a:p>
            <a:pPr marL="1371600" lvl="2" indent="-457200" eaLnBrk="1" hangingPunct="1">
              <a:lnSpc>
                <a:spcPct val="90000"/>
              </a:lnSpc>
              <a:buFontTx/>
              <a:buNone/>
            </a:pPr>
            <a:r>
              <a:rPr lang="en-US" altLang="en-US" sz="1300">
                <a:latin typeface="Courier New" panose="02070309020205020404" pitchFamily="49" charset="0"/>
              </a:rPr>
              <a:t>#include &lt;stdio.h&gt; </a:t>
            </a:r>
          </a:p>
          <a:p>
            <a:pPr marL="1371600" lvl="2" indent="-457200" eaLnBrk="1" hangingPunct="1">
              <a:lnSpc>
                <a:spcPct val="90000"/>
              </a:lnSpc>
              <a:buFontTx/>
              <a:buNone/>
            </a:pPr>
            <a:r>
              <a:rPr lang="en-US" altLang="en-US" sz="1300">
                <a:latin typeface="Courier New" panose="02070309020205020404" pitchFamily="49" charset="0"/>
              </a:rPr>
              <a:t>#include &lt;mpi.h&gt; </a:t>
            </a:r>
          </a:p>
          <a:p>
            <a:pPr marL="1371600" lvl="2" indent="-457200" eaLnBrk="1" hangingPunct="1">
              <a:lnSpc>
                <a:spcPct val="90000"/>
              </a:lnSpc>
              <a:buFontTx/>
              <a:buNone/>
            </a:pPr>
            <a:endParaRPr lang="en-US" altLang="en-US" sz="1300">
              <a:latin typeface="Courier New" panose="02070309020205020404" pitchFamily="49" charset="0"/>
            </a:endParaRPr>
          </a:p>
          <a:p>
            <a:pPr marL="1371600" lvl="2" indent="-457200" eaLnBrk="1" hangingPunct="1">
              <a:lnSpc>
                <a:spcPct val="90000"/>
              </a:lnSpc>
              <a:buFontTx/>
              <a:buNone/>
            </a:pPr>
            <a:r>
              <a:rPr lang="en-US" altLang="en-US" sz="1300">
                <a:latin typeface="Courier New" panose="02070309020205020404" pitchFamily="49" charset="0"/>
              </a:rPr>
              <a:t>int main(int argc, char *argv[]) </a:t>
            </a:r>
          </a:p>
          <a:p>
            <a:pPr marL="1371600" lvl="2" indent="-457200" eaLnBrk="1" hangingPunct="1">
              <a:lnSpc>
                <a:spcPct val="90000"/>
              </a:lnSpc>
              <a:buFontTx/>
              <a:buNone/>
            </a:pPr>
            <a:r>
              <a:rPr lang="en-US" altLang="en-US" sz="1300">
                <a:latin typeface="Courier New" panose="02070309020205020404" pitchFamily="49" charset="0"/>
              </a:rPr>
              <a:t>{ 	int numprocs, rank, namelen; </a:t>
            </a:r>
          </a:p>
          <a:p>
            <a:pPr marL="1371600" lvl="2" indent="-457200" eaLnBrk="1" hangingPunct="1">
              <a:lnSpc>
                <a:spcPct val="90000"/>
              </a:lnSpc>
              <a:buFontTx/>
              <a:buNone/>
            </a:pPr>
            <a:r>
              <a:rPr lang="en-US" altLang="en-US" sz="1300">
                <a:latin typeface="Courier New" panose="02070309020205020404" pitchFamily="49" charset="0"/>
              </a:rPr>
              <a:t>	char processor_name[MPI_MAX_PROCESSOR_NAME]; </a:t>
            </a:r>
          </a:p>
          <a:p>
            <a:pPr marL="1371600" lvl="2" indent="-457200" eaLnBrk="1" hangingPunct="1">
              <a:lnSpc>
                <a:spcPct val="90000"/>
              </a:lnSpc>
              <a:buFontTx/>
              <a:buNone/>
            </a:pPr>
            <a:r>
              <a:rPr lang="en-US" altLang="en-US" sz="1300">
                <a:latin typeface="Courier New" panose="02070309020205020404" pitchFamily="49" charset="0"/>
              </a:rPr>
              <a:t>	MPI_Init(&amp;argc, &amp;argv); </a:t>
            </a:r>
          </a:p>
          <a:p>
            <a:pPr marL="1371600" lvl="2" indent="-457200" eaLnBrk="1" hangingPunct="1">
              <a:lnSpc>
                <a:spcPct val="90000"/>
              </a:lnSpc>
              <a:buFontTx/>
              <a:buNone/>
            </a:pPr>
            <a:r>
              <a:rPr lang="en-US" altLang="en-US" sz="1300">
                <a:latin typeface="Courier New" panose="02070309020205020404" pitchFamily="49" charset="0"/>
              </a:rPr>
              <a:t>	MPI_Comm_size(MPI_COMM_WORLD, &amp;numprocs); </a:t>
            </a:r>
          </a:p>
          <a:p>
            <a:pPr marL="1371600" lvl="2" indent="-457200" eaLnBrk="1" hangingPunct="1">
              <a:lnSpc>
                <a:spcPct val="90000"/>
              </a:lnSpc>
              <a:buFontTx/>
              <a:buNone/>
            </a:pPr>
            <a:r>
              <a:rPr lang="en-US" altLang="en-US" sz="1300">
                <a:latin typeface="Courier New" panose="02070309020205020404" pitchFamily="49" charset="0"/>
              </a:rPr>
              <a:t>	MPI_Comm_rank(MPI_COMM_WORLD, &amp;rank); </a:t>
            </a:r>
          </a:p>
          <a:p>
            <a:pPr marL="1371600" lvl="2" indent="-457200" eaLnBrk="1" hangingPunct="1">
              <a:lnSpc>
                <a:spcPct val="90000"/>
              </a:lnSpc>
              <a:buFontTx/>
              <a:buNone/>
            </a:pPr>
            <a:r>
              <a:rPr lang="en-US" altLang="en-US" sz="1300">
                <a:latin typeface="Courier New" panose="02070309020205020404" pitchFamily="49" charset="0"/>
              </a:rPr>
              <a:t>	MPI_Get_processor_name(processor_name, &amp;namelen); </a:t>
            </a:r>
          </a:p>
          <a:p>
            <a:pPr marL="1371600" lvl="2" indent="-457200" eaLnBrk="1" hangingPunct="1">
              <a:lnSpc>
                <a:spcPct val="90000"/>
              </a:lnSpc>
              <a:buFontTx/>
              <a:buNone/>
            </a:pPr>
            <a:r>
              <a:rPr lang="en-US" altLang="en-US" sz="1300">
                <a:latin typeface="Courier New" panose="02070309020205020404" pitchFamily="49" charset="0"/>
              </a:rPr>
              <a:t>	</a:t>
            </a:r>
          </a:p>
          <a:p>
            <a:pPr marL="1371600" lvl="2" indent="-457200" eaLnBrk="1" hangingPunct="1">
              <a:lnSpc>
                <a:spcPct val="90000"/>
              </a:lnSpc>
              <a:buFontTx/>
              <a:buNone/>
            </a:pPr>
            <a:r>
              <a:rPr lang="en-US" altLang="en-US" sz="1300">
                <a:latin typeface="Courier New" panose="02070309020205020404" pitchFamily="49" charset="0"/>
              </a:rPr>
              <a:t>	printf("Process %d on %s out of %d\n", rank, processor_name, numprocs); </a:t>
            </a:r>
          </a:p>
          <a:p>
            <a:pPr marL="1371600" lvl="2" indent="-457200" eaLnBrk="1" hangingPunct="1">
              <a:lnSpc>
                <a:spcPct val="90000"/>
              </a:lnSpc>
              <a:buFontTx/>
              <a:buNone/>
            </a:pPr>
            <a:r>
              <a:rPr lang="en-US" altLang="en-US" sz="1300">
                <a:latin typeface="Courier New" panose="02070309020205020404" pitchFamily="49" charset="0"/>
              </a:rPr>
              <a:t>	</a:t>
            </a:r>
          </a:p>
          <a:p>
            <a:pPr marL="1371600" lvl="2" indent="-457200" eaLnBrk="1" hangingPunct="1">
              <a:lnSpc>
                <a:spcPct val="90000"/>
              </a:lnSpc>
              <a:buFontTx/>
              <a:buNone/>
            </a:pPr>
            <a:r>
              <a:rPr lang="en-US" altLang="en-US" sz="1300">
                <a:latin typeface="Courier New" panose="02070309020205020404" pitchFamily="49" charset="0"/>
              </a:rPr>
              <a:t>	MPI_Finalize(); </a:t>
            </a:r>
          </a:p>
          <a:p>
            <a:pPr marL="1371600" lvl="2" indent="-457200" eaLnBrk="1" hangingPunct="1">
              <a:lnSpc>
                <a:spcPct val="90000"/>
              </a:lnSpc>
              <a:buFontTx/>
              <a:buNone/>
            </a:pPr>
            <a:r>
              <a:rPr lang="en-US" altLang="en-US" sz="1300">
                <a:latin typeface="Courier New" panose="02070309020205020404" pitchFamily="49" charset="0"/>
              </a:rPr>
              <a:t>} </a:t>
            </a:r>
          </a:p>
          <a:p>
            <a:pPr marL="1371600" lvl="2" indent="-457200" eaLnBrk="1" hangingPunct="1">
              <a:lnSpc>
                <a:spcPct val="90000"/>
              </a:lnSpc>
              <a:buFont typeface="Calibri" panose="020F0502020204030204" pitchFamily="34" charset="0"/>
              <a:buAutoNum type="arabicPeriod" startAt="2"/>
            </a:pPr>
            <a:r>
              <a:rPr lang="en-US" altLang="en-US" sz="1900" b="1">
                <a:latin typeface="Courier New" panose="02070309020205020404" pitchFamily="49" charset="0"/>
              </a:rPr>
              <a:t>Compile: mpicc hello.c –o hello-mp</a:t>
            </a:r>
          </a:p>
          <a:p>
            <a:pPr marL="1371600" lvl="2" indent="-457200" eaLnBrk="1" hangingPunct="1">
              <a:lnSpc>
                <a:spcPct val="90000"/>
              </a:lnSpc>
              <a:buFont typeface="Calibri" panose="020F0502020204030204" pitchFamily="34" charset="0"/>
              <a:buAutoNum type="arabicPeriod" startAt="2"/>
            </a:pPr>
            <a:r>
              <a:rPr lang="en-US" altLang="en-US" sz="1900" b="1">
                <a:latin typeface="Courier New" panose="02070309020205020404" pitchFamily="49" charset="0"/>
              </a:rPr>
              <a:t>Execute: mpirun -np 2 hello-mp</a:t>
            </a:r>
          </a:p>
        </p:txBody>
      </p:sp>
      <p:sp>
        <p:nvSpPr>
          <p:cNvPr id="25603" name="Slide Number Placeholder 5">
            <a:extLst>
              <a:ext uri="{FF2B5EF4-FFF2-40B4-BE49-F238E27FC236}">
                <a16:creationId xmlns:a16="http://schemas.microsoft.com/office/drawing/2014/main" id="{C46B566E-1E30-4F91-9CB3-3B40582B7B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E1951D-3B2B-439B-8F71-B713988DBCD2}" type="slidenum">
              <a:rPr lang="en-US" altLang="en-US" sz="1200">
                <a:solidFill>
                  <a:srgbClr val="898989"/>
                </a:solidFill>
                <a:latin typeface="Calibri" panose="020F0502020204030204" pitchFamily="34" charset="0"/>
              </a:rPr>
              <a:pPr eaLnBrk="1" hangingPunct="1"/>
              <a:t>9</a:t>
            </a:fld>
            <a:endParaRPr lang="en-US" altLang="en-US" sz="1200">
              <a:solidFill>
                <a:srgbClr val="898989"/>
              </a:solidFill>
              <a:latin typeface="Calibri" panose="020F0502020204030204" pitchFamily="34" charset="0"/>
            </a:endParaRPr>
          </a:p>
        </p:txBody>
      </p:sp>
      <p:sp>
        <p:nvSpPr>
          <p:cNvPr id="25601" name="Date Placeholder 3">
            <a:extLst>
              <a:ext uri="{FF2B5EF4-FFF2-40B4-BE49-F238E27FC236}">
                <a16:creationId xmlns:a16="http://schemas.microsoft.com/office/drawing/2014/main" id="{F95C6511-D42F-4DCA-9D94-03481700F940}"/>
              </a:ext>
            </a:extLst>
          </p:cNvPr>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0FD9056-40CE-4405-973B-DCB7E322916F}" type="datetime1">
              <a:rPr lang="en-US" altLang="en-US" sz="1200">
                <a:solidFill>
                  <a:srgbClr val="898989"/>
                </a:solidFill>
                <a:latin typeface="Calibri" panose="020F0502020204030204" pitchFamily="34" charset="0"/>
              </a:rPr>
              <a:pPr eaLnBrk="1" hangingPunct="1"/>
              <a:t>8/24/2020</a:t>
            </a:fld>
            <a:endParaRPr lang="en-US" altLang="en-US" sz="1200">
              <a:solidFill>
                <a:srgbClr val="898989"/>
              </a:solidFill>
              <a:latin typeface="Calibri" panose="020F0502020204030204" pitchFamily="34" charset="0"/>
            </a:endParaRPr>
          </a:p>
        </p:txBody>
      </p:sp>
      <p:sp>
        <p:nvSpPr>
          <p:cNvPr id="25606" name="Text Box 4">
            <a:extLst>
              <a:ext uri="{FF2B5EF4-FFF2-40B4-BE49-F238E27FC236}">
                <a16:creationId xmlns:a16="http://schemas.microsoft.com/office/drawing/2014/main" id="{22869B09-53B7-44D8-860C-BCCE8EEACBD8}"/>
              </a:ext>
            </a:extLst>
          </p:cNvPr>
          <p:cNvSpPr txBox="1">
            <a:spLocks noChangeArrowheads="1"/>
          </p:cNvSpPr>
          <p:nvPr/>
        </p:nvSpPr>
        <p:spPr bwMode="auto">
          <a:xfrm>
            <a:off x="1331913" y="4149725"/>
            <a:ext cx="6696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1200">
              <a:latin typeface="Courier New" panose="02070309020205020404" pitchFamily="49" charset="0"/>
            </a:endParaRPr>
          </a:p>
          <a:p>
            <a:pPr eaLnBrk="1" hangingPunct="1">
              <a:spcBef>
                <a:spcPct val="50000"/>
              </a:spcBef>
            </a:pPr>
            <a:r>
              <a:rPr lang="en-US" altLang="en-US" sz="1200">
                <a:latin typeface="Courier New" panose="02070309020205020404" pitchFamily="49" charset="0"/>
              </a:rPr>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1152</TotalTime>
  <Words>10062</Words>
  <Application>Microsoft Office PowerPoint</Application>
  <PresentationFormat>On-screen Show (4:3)</PresentationFormat>
  <Paragraphs>933</Paragraphs>
  <Slides>64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2" baseType="lpstr">
      <vt:lpstr>Arial</vt:lpstr>
      <vt:lpstr>Arial Unicode MS</vt:lpstr>
      <vt:lpstr>Calibri</vt:lpstr>
      <vt:lpstr>Courier New</vt:lpstr>
      <vt:lpstr>Mangal</vt:lpstr>
      <vt:lpstr>Times New Roman</vt:lpstr>
      <vt:lpstr>Default Design</vt:lpstr>
      <vt:lpstr>PowerPoint Presentation</vt:lpstr>
      <vt:lpstr>Overview</vt:lpstr>
      <vt:lpstr>What is MPI</vt:lpstr>
      <vt:lpstr>Reasons for Using MPI</vt:lpstr>
      <vt:lpstr>Programming Model </vt:lpstr>
      <vt:lpstr>Programming Model</vt:lpstr>
      <vt:lpstr>Getting Started </vt:lpstr>
      <vt:lpstr>General MPI Program Structure </vt:lpstr>
      <vt:lpstr>MPI’s “Hello World”</vt:lpstr>
      <vt:lpstr>Communicators and Groups </vt:lpstr>
      <vt:lpstr>Communicators and Groups</vt:lpstr>
      <vt:lpstr>Environment Management Routines </vt:lpstr>
      <vt:lpstr>Environment Management Routines</vt:lpstr>
      <vt:lpstr>Environment Management Routines</vt:lpstr>
      <vt:lpstr>Environment Management Routines</vt:lpstr>
      <vt:lpstr>Environment Management Routines Example </vt:lpstr>
      <vt:lpstr>Point to Point Communication </vt:lpstr>
      <vt:lpstr>P2P general concepts</vt:lpstr>
      <vt:lpstr>P2P general concepts</vt:lpstr>
      <vt:lpstr>P2P general concepts</vt:lpstr>
      <vt:lpstr>P2P general concepts</vt:lpstr>
      <vt:lpstr>P2P general concepts</vt:lpstr>
      <vt:lpstr>Point to Point Communication Routines  and Arguments</vt:lpstr>
      <vt:lpstr>Data Types</vt:lpstr>
      <vt:lpstr>MPI Message Passing Routine Arguments</vt:lpstr>
      <vt:lpstr>MPI Message Passing Routine Arguments</vt:lpstr>
      <vt:lpstr>Blocking Message Passing Routines </vt:lpstr>
      <vt:lpstr>Blocking Message Passing Routines</vt:lpstr>
      <vt:lpstr>Blocking Message Passing Routines</vt:lpstr>
      <vt:lpstr>Blocking Message Passing Routines</vt:lpstr>
      <vt:lpstr>Blocking Message Passing Routines</vt:lpstr>
      <vt:lpstr>Blocking Message Passing Routines</vt:lpstr>
      <vt:lpstr>Example: Blocking Message Passing Routines </vt:lpstr>
      <vt:lpstr>Non-Blocking Message Passing Routines </vt:lpstr>
      <vt:lpstr>Non-Blocking Message Passing Routines </vt:lpstr>
      <vt:lpstr>Non-Blocking Message Passing Routines </vt:lpstr>
      <vt:lpstr>Non-Blocking Message Passing Routines </vt:lpstr>
      <vt:lpstr>Example: Non-Blocking Message Passing Routines </vt:lpstr>
      <vt:lpstr>Collective Communication </vt:lpstr>
      <vt:lpstr>Collective Communication</vt:lpstr>
      <vt:lpstr>Collective Communication Routines </vt:lpstr>
      <vt:lpstr>Collective Communication Routines</vt:lpstr>
      <vt:lpstr>Collective Communication Routines</vt:lpstr>
      <vt:lpstr>Collective Communication Routines</vt:lpstr>
      <vt:lpstr>Collective Communication Routines</vt:lpstr>
      <vt:lpstr>Examples: Collective Communications </vt:lpstr>
      <vt:lpstr>Derived data type</vt:lpstr>
      <vt:lpstr>Derived Data Type Routines </vt:lpstr>
      <vt:lpstr>Derived Data Type Routines</vt:lpstr>
      <vt:lpstr>Derived Data Type Routines</vt:lpstr>
      <vt:lpstr>Examples: Contiguous Derived Data Type </vt:lpstr>
      <vt:lpstr>Examples: Vector Derived Data Type </vt:lpstr>
      <vt:lpstr>Examples: Indexed Derived Data Type </vt:lpstr>
      <vt:lpstr>Group and Communicator Management Routines </vt:lpstr>
      <vt:lpstr>Group and Communicator Management Routines</vt:lpstr>
      <vt:lpstr>Group and Communicator Management Routines</vt:lpstr>
      <vt:lpstr>Group and Communicator Management Routines</vt:lpstr>
      <vt:lpstr>MPI routines for communicator and groups</vt:lpstr>
      <vt:lpstr>MPI Group routines</vt:lpstr>
      <vt:lpstr>MPI Group routines</vt:lpstr>
      <vt:lpstr>Virtual Topologies </vt:lpstr>
      <vt:lpstr>Virtual topology</vt:lpstr>
      <vt:lpstr>Virtual topology</vt:lpstr>
      <vt:lpstr>MPI Implementations</vt:lpstr>
      <vt:lpstr>Custom Show 1</vt:lpstr>
    </vt:vector>
  </TitlesOfParts>
  <Company>Monash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Asad</dc:creator>
  <cp:lastModifiedBy>Vishnu Monn Baskaran</cp:lastModifiedBy>
  <cp:revision>58</cp:revision>
  <dcterms:created xsi:type="dcterms:W3CDTF">2011-08-08T04:06:40Z</dcterms:created>
  <dcterms:modified xsi:type="dcterms:W3CDTF">2020-08-24T04:03:08Z</dcterms:modified>
</cp:coreProperties>
</file>