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3274" r:id="rId4"/>
    <p:sldId id="271" r:id="rId5"/>
    <p:sldId id="3275" r:id="rId6"/>
    <p:sldId id="258" r:id="rId7"/>
    <p:sldId id="261" r:id="rId8"/>
    <p:sldId id="262" r:id="rId9"/>
    <p:sldId id="263" r:id="rId10"/>
    <p:sldId id="265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D829DA-9730-8D4B-95BD-EC1D009D805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9D8DD-8AFA-BA45-9552-ED2023188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9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RainFrog</a:t>
            </a:r>
            <a:r>
              <a:rPr lang="en-US" dirty="0"/>
              <a:t> is currently being implemented at the STAND at ELAC Research Center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5936A-13DF-5C41-9684-CCC8B6D53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621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-If you want to learn more about the ALACRITY Signature Project, there is a protocol paper published in Trials that we link to here, can share the slides afterwards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25936A-13DF-5C41-9684-CCC8B6D532F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684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0769-940E-5470-C90F-1619AA15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54BF-F345-BA98-EA7E-21F297620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FC76-5EA7-536A-A4AB-D390BF8F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8505-DCA3-050B-C14F-EA92FD15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8FA9-DF77-A77B-52DB-48700F7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3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3F2C-3569-FE23-B994-136BCF93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D4AF-5CC1-9337-363D-BCAB248F4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5374-29EE-32BE-D5B5-6A72C156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90A5-A8B0-935F-592B-D206BB5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21B3-5371-8448-0CA3-11AF9AC5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6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1AA5-BFAD-B094-AFF0-1A9E3FB9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5F82-207B-B917-3673-6061A5A5A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0AFE-0066-AECF-2C19-3F6085B8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6D8A-7F66-E7C9-7EC3-DD4F7899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26F3-3D5B-3E48-7547-E2DC2A21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2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0769-940E-5470-C90F-1619AA152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F54BF-F345-BA98-EA7E-21F297620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9FC76-5EA7-536A-A4AB-D390BF8F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CAFB4-C5D4-5444-81E3-ABF4D6FAAA1D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58505-DCA3-050B-C14F-EA92FD15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8FA9-DF77-A77B-52DB-48700F7CE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95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6F51-DBEA-7F19-266D-35AE9FB4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089-2634-7789-90A4-2396D9A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2823-43CB-1EC6-2B03-030D0B3F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31D2-A300-E247-998A-6404AFED9613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65D6-A19D-B6F1-E782-A6DE3280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690A-3576-B659-EBFA-A9F74CA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2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08C2-3CE1-2D47-76D7-2A42FFD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1BC3-FD7C-4B51-9846-EEE05BCA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A06C-8D1D-2A7B-6BCE-39FE89D1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156C4-48C3-0749-982B-6A2CF9A5D1B8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609E-0BE9-263B-6AE3-61B0B83C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AF60-00AF-0C8E-06B8-BDDBA8CC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960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F27A-4F71-A02A-7C48-E855047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596C-A3E4-46FF-79B2-B9AE715C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BAA9-3309-FC5A-A976-8079B8428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AE0B-75C1-C500-8660-20EB67A2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3DDF4-82EA-954C-B4FB-8E0042DD8688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D36F-8B1F-12A6-4969-151FC475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A0AE-A979-C07E-66D0-895A990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8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5A34-E45B-A4B0-3D7F-CB4A226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0F66-4319-E603-1A15-97E85666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CD55-B714-6A83-3CD7-D91C2419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5591-30D7-0C69-D230-EC79D51B2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93F11-C824-8D00-247F-097EFCBCA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D36B-FE59-6F96-1E10-B29AA7A1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86C89-380D-0644-98A0-69B8D084945A}" type="datetime1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0EED4-DB86-DF98-DA00-0ACD1663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A0B7D-9EBB-FBFD-CECB-6788FD8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7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EDE-23AC-5F98-4088-5BF3A729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85A1B-9CCA-F58E-B196-4085E8CC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3311-B3BF-D046-BAC5-0CBAD937BA68}" type="datetime1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63937-45D7-32AF-0A0B-235915A4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760-0116-4E1E-B80F-B1B0BF82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AE9D6-7243-B71B-5687-E78DB320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53C64-90DC-2B4A-8078-DFF7ACBA1C44}" type="datetime1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0364A-D55D-617E-5A4C-80E4E6BD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83460-7E5C-7125-2FB6-8F627644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97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44A0-373A-E4BF-B8CF-BCE2D6A0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BB99-2113-790E-158B-C99C7C6A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A628-DEFB-0EF3-B85D-DB54D9B5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A130-6FB9-5A45-F45C-D47C27D6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E8D3-5F52-9542-9D35-0D38D37558CA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4C1B-7B0C-40CF-0722-7F9E785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BE62-0D5B-3B21-687E-82B2385F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7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6F51-DBEA-7F19-266D-35AE9FB4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69089-2634-7789-90A4-2396D9A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02823-43CB-1EC6-2B03-030D0B3F0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965D6-A19D-B6F1-E782-A6DE3280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690A-3576-B659-EBFA-A9F74CA0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201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C62-86F9-F170-0518-B6C3DC8A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77C8A-3243-26B9-1CCA-84DA10BE9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E2F0-7555-9160-B7CE-2C752C8B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7756-A323-132E-A1FF-0586788B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1446C-F994-5744-B4FB-C0E02ED86AF7}" type="datetime1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07D1-54CE-0D11-F2C9-FD7A8446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5255-A3A3-317E-6183-0FAA30D5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6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3F2C-3569-FE23-B994-136BCF932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8D4AF-5CC1-9337-363D-BCAB248F4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5374-29EE-32BE-D5B5-6A72C156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A9A1-E8F9-A14B-B74A-A093A1295E48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290A5-A8B0-935F-592B-D206BB535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B21B3-5371-8448-0CA3-11AF9AC5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0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471AA5-BFAD-B094-AFF0-1A9E3FB9E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85F82-207B-B917-3673-6061A5A5A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20AFE-0066-AECF-2C19-3F6085B84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BDA3E-90D8-DE4F-B4EC-9BE1F9891A5D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26D8A-7F66-E7C9-7EC3-DD4F7899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326F3-3D5B-3E48-7547-E2DC2A21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6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D08C2-3CE1-2D47-76D7-2A42FFD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31BC3-FD7C-4B51-9846-EEE05BCA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A06C-8D1D-2A7B-6BCE-39FE89D1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E609E-0BE9-263B-6AE3-61B0B83C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AF60-00AF-0C8E-06B8-BDDBA8CC3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7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F27A-4F71-A02A-7C48-E8550474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1596C-A3E4-46FF-79B2-B9AE715CB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EBAA9-3309-FC5A-A976-8079B8428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6AE0B-75C1-C500-8660-20EB67A2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5D36F-8B1F-12A6-4969-151FC475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AA0AE-A979-C07E-66D0-895A990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E5A34-E45B-A4B0-3D7F-CB4A2261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0F66-4319-E603-1A15-97E85666C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CD55-B714-6A83-3CD7-D91C24191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A5591-30D7-0C69-D230-EC79D51B2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93F11-C824-8D00-247F-097EFCBCA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D36B-FE59-6F96-1E10-B29AA7A1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E0EED4-DB86-DF98-DA00-0ACD16632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A0B7D-9EBB-FBFD-CECB-6788FD8D1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0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EDE-23AC-5F98-4088-5BF3A7295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85A1B-9CCA-F58E-B196-4085E8CC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663937-45D7-32AF-0A0B-235915A4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49760-0116-4E1E-B80F-B1B0BF82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2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AE9D6-7243-B71B-5687-E78DB320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F0364A-D55D-617E-5A4C-80E4E6BD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83460-7E5C-7125-2FB6-8F627644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9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44A0-373A-E4BF-B8CF-BCE2D6A02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2BB99-2113-790E-158B-C99C7C6AC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7DA628-DEFB-0EF3-B85D-DB54D9B50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2A130-6FB9-5A45-F45C-D47C27D6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14C1B-7B0C-40CF-0722-7F9E78503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BE62-0D5B-3B21-687E-82B2385F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C62-86F9-F170-0518-B6C3DC8AD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77C8A-3243-26B9-1CCA-84DA10BE9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1E2F0-7555-9160-B7CE-2C752C8BE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B7756-A323-132E-A1FF-0586788B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507D1-54CE-0D11-F2C9-FD7A8446E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E5255-A3A3-317E-6183-0FAA30D5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41EEB-BB1C-CBE1-3FA9-49C7D120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2A25C-DF6F-07D8-693C-4E2F517B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4229-385D-7EF3-1B9D-77EC071D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66C3D6-E5E7-834F-A088-7351C1F90166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E9A5-CC6B-7083-3773-4380F39D3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914E-0DB6-1F52-35C9-D4EACF53B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E1F89-C1CC-4E46-8EB2-B086B9D4A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941EEB-BB1C-CBE1-3FA9-49C7D120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2A25C-DF6F-07D8-693C-4E2F517B3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A4229-385D-7EF3-1B9D-77EC071DD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EAFD0-BC4C-DB4D-86D2-3E9142CB0E12}" type="datetime1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5E9A5-CC6B-7083-3773-4380F39D3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C914E-0DB6-1F52-35C9-D4EACF53B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4CEA9-D950-0D46-BB45-CD1AC7F3F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1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i.org/10.1186/s13063-023-07441-7" TargetMode="Externa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A878A-5127-F8B9-7319-B7CBCB731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Panic Model x </a:t>
            </a:r>
            <a:r>
              <a:rPr lang="en-US" dirty="0" err="1"/>
              <a:t>RainFrog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83C15-21C2-ECA7-EC07-E47F7F452F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Analyses</a:t>
            </a:r>
          </a:p>
          <a:p>
            <a:r>
              <a:rPr lang="en-US" dirty="0"/>
              <a:t>February 13, 2025</a:t>
            </a:r>
          </a:p>
        </p:txBody>
      </p:sp>
    </p:spTree>
    <p:extLst>
      <p:ext uri="{BB962C8B-B14F-4D97-AF65-F5344CB8AC3E}">
        <p14:creationId xmlns:p14="http://schemas.microsoft.com/office/powerpoint/2010/main" val="3535579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0B1C8-EC6B-629A-CFEC-A0F92F2B7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6EA6E-7B7C-05B8-F380-5B350807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PDSS Symptom Trajectory by Tx Group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5B5DF-F698-1304-C2EE-525FE57D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17"/>
          <a:stretch/>
        </p:blipFill>
        <p:spPr>
          <a:xfrm>
            <a:off x="720320" y="1179789"/>
            <a:ext cx="9366318" cy="5360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22B0E6-8D91-5A01-7E04-95F545ECFAAF}"/>
              </a:ext>
            </a:extLst>
          </p:cNvPr>
          <p:cNvSpPr txBox="1"/>
          <p:nvPr/>
        </p:nvSpPr>
        <p:spPr>
          <a:xfrm>
            <a:off x="9591383" y="5207759"/>
            <a:ext cx="1408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N</a:t>
            </a:r>
            <a:r>
              <a:rPr lang="en-US" sz="2400" i="1" baseline="-25000" dirty="0" err="1"/>
              <a:t>Panic</a:t>
            </a:r>
            <a:r>
              <a:rPr lang="en-US" sz="2400" i="1" baseline="-25000" dirty="0"/>
              <a:t> </a:t>
            </a:r>
            <a:r>
              <a:rPr lang="en-US" sz="2400" dirty="0"/>
              <a:t>= 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72B7A-4181-8FAA-CDB3-8A201E560BFA}"/>
              </a:ext>
            </a:extLst>
          </p:cNvPr>
          <p:cNvSpPr txBox="1"/>
          <p:nvPr/>
        </p:nvSpPr>
        <p:spPr>
          <a:xfrm>
            <a:off x="9591383" y="5770976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N</a:t>
            </a:r>
            <a:r>
              <a:rPr lang="en-US" sz="2400" i="1" baseline="-25000" dirty="0" err="1"/>
              <a:t>Other</a:t>
            </a:r>
            <a:r>
              <a:rPr lang="en-US" sz="2400" i="1" baseline="-25000" dirty="0"/>
              <a:t> </a:t>
            </a:r>
            <a:r>
              <a:rPr lang="en-US" sz="2400" dirty="0"/>
              <a:t>= 38</a:t>
            </a:r>
          </a:p>
        </p:txBody>
      </p:sp>
    </p:spTree>
    <p:extLst>
      <p:ext uri="{BB962C8B-B14F-4D97-AF65-F5344CB8AC3E}">
        <p14:creationId xmlns:p14="http://schemas.microsoft.com/office/powerpoint/2010/main" val="317572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58894-DF7C-97C7-C2F7-301A7F70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8482-595E-55D4-F07C-59FB192C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Change in PAI-2 Scores During Psychoeducation Module (</a:t>
            </a:r>
            <a:r>
              <a:rPr lang="en-US" sz="3600" i="1" dirty="0"/>
              <a:t>N</a:t>
            </a:r>
            <a:r>
              <a:rPr lang="en-US" sz="3600" dirty="0"/>
              <a:t>=36)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E7238-C8DA-E87D-723D-431B933A6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72" y="1188928"/>
            <a:ext cx="10266856" cy="552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4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62E56-C5AF-3103-F0C5-B1DD5429E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3C6B-1E02-B2EE-0C8A-0BF4695A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Comparison of PAI-2 Network Structures Before and After Psychoeducation Module (</a:t>
            </a:r>
            <a:r>
              <a:rPr lang="en-US" sz="3600" i="1" dirty="0"/>
              <a:t>N</a:t>
            </a:r>
            <a:r>
              <a:rPr lang="en-US" sz="3600" dirty="0"/>
              <a:t>=36)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E0C04-211C-0EAF-AE64-E3C33FD6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88" y="2360011"/>
            <a:ext cx="5245100" cy="398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B7075-B224-0176-C41F-10D55F41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288" y="2212866"/>
            <a:ext cx="5245100" cy="3987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113645-857E-814E-5AD1-F1E2920614F9}"/>
              </a:ext>
            </a:extLst>
          </p:cNvPr>
          <p:cNvSpPr txBox="1"/>
          <p:nvPr/>
        </p:nvSpPr>
        <p:spPr>
          <a:xfrm>
            <a:off x="2514942" y="5738648"/>
            <a:ext cx="129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Pre-Module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9C5D5-ED7E-FE27-3819-5A4EEF337D09}"/>
              </a:ext>
            </a:extLst>
          </p:cNvPr>
          <p:cNvSpPr txBox="1"/>
          <p:nvPr/>
        </p:nvSpPr>
        <p:spPr>
          <a:xfrm>
            <a:off x="7845323" y="5738648"/>
            <a:ext cx="13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Post-Module</a:t>
            </a:r>
          </a:p>
        </p:txBody>
      </p:sp>
    </p:spTree>
    <p:extLst>
      <p:ext uri="{BB962C8B-B14F-4D97-AF65-F5344CB8AC3E}">
        <p14:creationId xmlns:p14="http://schemas.microsoft.com/office/powerpoint/2010/main" val="227856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A8C1-D9FA-A2CD-8834-24B67A8C3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 at ELAC ALACRITY Center and Signature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EB52-BD65-7CC9-8BDF-32932CA6D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4531"/>
            <a:ext cx="6232071" cy="3462112"/>
          </a:xfrm>
        </p:spPr>
        <p:txBody>
          <a:bodyPr/>
          <a:lstStyle/>
          <a:p>
            <a:r>
              <a:rPr lang="en-US" dirty="0"/>
              <a:t>Tiered system involving three levels of care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Tier 2 (moderate severity) is coach-supported digital therapy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Signature Project: aims to match individuals to the appropriate tier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7845D-47F0-25EC-935F-35203B6D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4CEA9-D950-0D46-BB45-CD1AC7F3F8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building with a large letter on it&#10;&#10;Description automatically generated">
            <a:extLst>
              <a:ext uri="{FF2B5EF4-FFF2-40B4-BE49-F238E27FC236}">
                <a16:creationId xmlns:a16="http://schemas.microsoft.com/office/drawing/2014/main" id="{6FFF971A-9E3F-2A71-1971-D4EE752AA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314" y="3562748"/>
            <a:ext cx="4816806" cy="1898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E957D-0497-0509-DF8F-FC96ED219D2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74" t="20606" r="6100" b="17080"/>
          <a:stretch/>
        </p:blipFill>
        <p:spPr>
          <a:xfrm>
            <a:off x="7132748" y="2677038"/>
            <a:ext cx="3072787" cy="660603"/>
          </a:xfrm>
          <a:prstGeom prst="rect">
            <a:avLst/>
          </a:prstGeom>
        </p:spPr>
      </p:pic>
      <p:pic>
        <p:nvPicPr>
          <p:cNvPr id="7" name="Picture 6" descr="A picture containing book, shelf, library, indoor&#10;&#10;Description automatically generated">
            <a:extLst>
              <a:ext uri="{FF2B5EF4-FFF2-40B4-BE49-F238E27FC236}">
                <a16:creationId xmlns:a16="http://schemas.microsoft.com/office/drawing/2014/main" id="{A09AD76B-0587-E207-5E81-075BB752CE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93979" y="1933388"/>
            <a:ext cx="1211084" cy="1191518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42012A-55EA-51C0-F0A3-A4E38A60EDAF}"/>
              </a:ext>
            </a:extLst>
          </p:cNvPr>
          <p:cNvSpPr txBox="1"/>
          <p:nvPr/>
        </p:nvSpPr>
        <p:spPr>
          <a:xfrm>
            <a:off x="10232066" y="3173196"/>
            <a:ext cx="15349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Michelle Craske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Co-Director</a:t>
            </a:r>
          </a:p>
        </p:txBody>
      </p:sp>
    </p:spTree>
    <p:extLst>
      <p:ext uri="{BB962C8B-B14F-4D97-AF65-F5344CB8AC3E}">
        <p14:creationId xmlns:p14="http://schemas.microsoft.com/office/powerpoint/2010/main" val="321640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333C-8D6D-90D9-DE1D-4057BB36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ALACRITY Signature Project Study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38F8C-6093-2093-8864-08FD6CBA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E4CEA9-D950-0D46-BB45-CD1AC7F3F8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421E6-3B21-3FB4-1FD6-C568A871E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67" y="1690688"/>
            <a:ext cx="7014972" cy="3528426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10653268-2F8C-5E07-3297-36152C5E2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2607334"/>
            <a:ext cx="2572434" cy="25724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4E1853-A61D-E6B7-B3AA-7D2101315D3C}"/>
              </a:ext>
            </a:extLst>
          </p:cNvPr>
          <p:cNvSpPr txBox="1"/>
          <p:nvPr/>
        </p:nvSpPr>
        <p:spPr>
          <a:xfrm>
            <a:off x="852267" y="5667494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Merriweather Sans" panose="020F0502020204030204" pitchFamily="34" charset="0"/>
                <a:ea typeface="+mn-ea"/>
                <a:cs typeface="+mn-cs"/>
                <a:hlinkClick r:id="rId5"/>
              </a:rPr>
              <a:t>https://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Merriweather Sans" panose="020F0502020204030204" pitchFamily="34" charset="0"/>
                <a:ea typeface="+mn-ea"/>
                <a:cs typeface="+mn-cs"/>
                <a:hlinkClick r:id="rId5"/>
              </a:rPr>
              <a:t>doi.org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FF"/>
                </a:highlight>
                <a:uLnTx/>
                <a:uFillTx/>
                <a:latin typeface="Merriweather Sans" panose="020F0502020204030204" pitchFamily="34" charset="0"/>
                <a:ea typeface="+mn-ea"/>
                <a:cs typeface="+mn-cs"/>
                <a:hlinkClick r:id="rId5"/>
              </a:rPr>
              <a:t>/10.1186/s13063-023-07441-7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61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F0DEA-6430-0DF6-316E-AECCE444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Protocol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B5598-0F51-9335-274B-20F3E9C47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Participants above threshold for Panic Disorder or Agoraphobia were eligible for the Panic Disorder Treatment Package</a:t>
            </a:r>
          </a:p>
          <a:p>
            <a:endParaRPr lang="en-US" dirty="0"/>
          </a:p>
          <a:p>
            <a:r>
              <a:rPr lang="en-US" dirty="0"/>
              <a:t>Only participants who were above threshold for Panic Disorder received repeated PDSS assessments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D514E-5C8B-B2C8-585F-3AA688D60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4CEA9-D950-0D46-BB45-CD1AC7F3F8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49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6DECB-448F-9D3F-996C-5CDD075A3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EAEC6-1706-9025-F253-D2D1222E7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Demographics and Clinical Characteristics at Baseline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4C880D-468F-8C28-003B-DB11818C3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997266"/>
              </p:ext>
            </p:extLst>
          </p:nvPr>
        </p:nvGraphicFramePr>
        <p:xfrm>
          <a:off x="1061832" y="1694895"/>
          <a:ext cx="4835387" cy="4560570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2278071">
                  <a:extLst>
                    <a:ext uri="{9D8B030D-6E8A-4147-A177-3AD203B41FA5}">
                      <a16:colId xmlns:a16="http://schemas.microsoft.com/office/drawing/2014/main" val="1733273198"/>
                    </a:ext>
                  </a:extLst>
                </a:gridCol>
                <a:gridCol w="1278658">
                  <a:extLst>
                    <a:ext uri="{9D8B030D-6E8A-4147-A177-3AD203B41FA5}">
                      <a16:colId xmlns:a16="http://schemas.microsoft.com/office/drawing/2014/main" val="3612361795"/>
                    </a:ext>
                  </a:extLst>
                </a:gridCol>
                <a:gridCol w="1278658">
                  <a:extLst>
                    <a:ext uri="{9D8B030D-6E8A-4147-A177-3AD203B41FA5}">
                      <a16:colId xmlns:a16="http://schemas.microsoft.com/office/drawing/2014/main" val="3230243426"/>
                    </a:ext>
                  </a:extLst>
                </a:gridCol>
              </a:tblGrid>
              <a:tr h="234662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Panic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7650357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 </a:t>
                      </a: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M(SD)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26.90 (6.48)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27.79 (6.66)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5765734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142083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 (15.79%)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 (38.46%)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711686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Female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29 (76.32%)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 (61.54%)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046887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Transgender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 (2.63%)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 (0.00%)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0837433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Other Gender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 (2.63%)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 (0.00%)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7293760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Prefer Not to Answer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 (2.63%)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 (0.00%)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2294756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2095085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White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22 (57.89%)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 (30.77%)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157034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Black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 (2.63%)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 (0.00%)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0633649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Asian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(5.26%)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 (0.00%)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9520935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Native American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 (2.63%)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 (15.38%)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6264180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Pacific Islander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 (5.26%)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0 (0.00%)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996719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More Than One Race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 (5.26%)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 (15.38%)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546201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Other Race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 (21.05%)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 (38.46%)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548810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Hispanic/Latnix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34 (89.47%)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11 (84.62%)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4789631"/>
                  </a:ext>
                </a:extLst>
              </a:tr>
              <a:tr h="23466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Non-Hispanic/Latinx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 (10.53%)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 (15.38%)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0419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386B83B-3DC3-D386-DEFD-E861C0B4A13D}"/>
              </a:ext>
            </a:extLst>
          </p:cNvPr>
          <p:cNvSpPr txBox="1"/>
          <p:nvPr/>
        </p:nvSpPr>
        <p:spPr>
          <a:xfrm>
            <a:off x="1061832" y="1325563"/>
            <a:ext cx="152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Demographics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61D0A4-8885-CA9E-AF84-C22D1CB5E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82842"/>
              </p:ext>
            </p:extLst>
          </p:nvPr>
        </p:nvGraphicFramePr>
        <p:xfrm>
          <a:off x="6514547" y="1718478"/>
          <a:ext cx="4835385" cy="2256702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308753">
                  <a:extLst>
                    <a:ext uri="{9D8B030D-6E8A-4147-A177-3AD203B41FA5}">
                      <a16:colId xmlns:a16="http://schemas.microsoft.com/office/drawing/2014/main" val="3436493381"/>
                    </a:ext>
                  </a:extLst>
                </a:gridCol>
                <a:gridCol w="1253760">
                  <a:extLst>
                    <a:ext uri="{9D8B030D-6E8A-4147-A177-3AD203B41FA5}">
                      <a16:colId xmlns:a16="http://schemas.microsoft.com/office/drawing/2014/main" val="663273974"/>
                    </a:ext>
                  </a:extLst>
                </a:gridCol>
                <a:gridCol w="1272872">
                  <a:extLst>
                    <a:ext uri="{9D8B030D-6E8A-4147-A177-3AD203B41FA5}">
                      <a16:colId xmlns:a16="http://schemas.microsoft.com/office/drawing/2014/main" val="375218474"/>
                    </a:ext>
                  </a:extLst>
                </a:gridCol>
              </a:tblGrid>
              <a:tr h="37611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Panic (N=13)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Other (N=38)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31075"/>
                  </a:ext>
                </a:extLst>
              </a:tr>
              <a:tr h="37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Variable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M(SD)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M(SD)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356708"/>
                  </a:ext>
                </a:extLst>
              </a:tr>
              <a:tr h="37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PDSS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14.15 (3.85)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12.13 (3.29)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6458515"/>
                  </a:ext>
                </a:extLst>
              </a:tr>
              <a:tr h="37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Disorders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4.54 (14.15)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5.21 (12.13)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038434"/>
                  </a:ext>
                </a:extLst>
              </a:tr>
              <a:tr h="37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Modules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3.85 (2.66)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3.29 (3.15)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4027385"/>
                  </a:ext>
                </a:extLst>
              </a:tr>
              <a:tr h="37611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Coaching Sessions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4.69 (4.54)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4.49 (5.21)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77868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983784-60FF-832A-A949-55A8EDD25279}"/>
              </a:ext>
            </a:extLst>
          </p:cNvPr>
          <p:cNvSpPr txBox="1"/>
          <p:nvPr/>
        </p:nvSpPr>
        <p:spPr>
          <a:xfrm>
            <a:off x="6514547" y="1325563"/>
            <a:ext cx="2268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Clinical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7655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F5E0-18D9-EACB-DFC0-4DEFEC759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C00C-163D-0C31-5B62-58AA58D44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Number of PDSS Observations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9EDEE-98F2-D358-F01D-F7BC48BCE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32" y="1816651"/>
            <a:ext cx="5685699" cy="4319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E53C6D-E8CD-0EED-DA53-EA78B5D49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470" y="1816651"/>
            <a:ext cx="5685699" cy="43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6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85152-E2BA-BBFF-00B4-2173EA10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8D536-B443-D9CC-2287-44960CA81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Total Modules Completed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302F52-8E7C-8BB9-EC23-6198F9A74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6" y="1710635"/>
            <a:ext cx="5860147" cy="4451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27FD58-8C60-BDE9-0ADF-1E498DF1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10636"/>
            <a:ext cx="5860147" cy="445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377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D8D3-BB59-06E4-3D7C-1E4CE1F73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EE9A-2C6F-07D3-0EE2-9F5514AD4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Total Coaching Sessions Completed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8F1253-0DEB-C32B-10CA-CEE689918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1" y="1803400"/>
            <a:ext cx="5668252" cy="43058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52154B-59A0-C761-FC14-7F8E5E75E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569" y="1803399"/>
            <a:ext cx="5668252" cy="43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19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70F7-060E-FC4C-CF2D-CB2790655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2E31-4595-2ED6-5164-849C77DC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Baseline PDSS Symptom Network (</a:t>
            </a:r>
            <a:r>
              <a:rPr lang="en-US" i="1" dirty="0"/>
              <a:t>N</a:t>
            </a:r>
            <a:r>
              <a:rPr lang="en-US" dirty="0"/>
              <a:t>=162)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7B9C4C-7C48-D7AE-0CE3-112723A99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220" y="1090544"/>
            <a:ext cx="7755559" cy="54724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F67CA-2D3A-7C9E-BD61-FAF61CFEBF52}"/>
              </a:ext>
            </a:extLst>
          </p:cNvPr>
          <p:cNvSpPr txBox="1"/>
          <p:nvPr/>
        </p:nvSpPr>
        <p:spPr>
          <a:xfrm>
            <a:off x="7154980" y="6488668"/>
            <a:ext cx="503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***includes participants who did not start a module</a:t>
            </a:r>
          </a:p>
        </p:txBody>
      </p:sp>
    </p:spTree>
    <p:extLst>
      <p:ext uri="{BB962C8B-B14F-4D97-AF65-F5344CB8AC3E}">
        <p14:creationId xmlns:p14="http://schemas.microsoft.com/office/powerpoint/2010/main" val="193348489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" id="{372B4119-7C7D-1E46-8215-A7501396B266}" vid="{C5EA73A0-0CD5-444D-904C-8E18235685E8}"/>
    </a:ext>
  </a:extLst>
</a:theme>
</file>

<file path=ppt/theme/theme2.xml><?xml version="1.0" encoding="utf-8"?>
<a:theme xmlns:a="http://schemas.openxmlformats.org/drawingml/2006/main" name="1_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" id="{372B4119-7C7D-1E46-8215-A7501396B266}" vid="{C5EA73A0-0CD5-444D-904C-8E18235685E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81</TotalTime>
  <Words>453</Words>
  <Application>Microsoft Macintosh PowerPoint</Application>
  <PresentationFormat>Widescreen</PresentationFormat>
  <Paragraphs>105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Narrow</vt:lpstr>
      <vt:lpstr>Arial</vt:lpstr>
      <vt:lpstr>Calibri</vt:lpstr>
      <vt:lpstr>Calibri Light</vt:lpstr>
      <vt:lpstr>Merriweather Sans</vt:lpstr>
      <vt:lpstr>Default</vt:lpstr>
      <vt:lpstr>1_Default</vt:lpstr>
      <vt:lpstr>Panic Model x RainFrog</vt:lpstr>
      <vt:lpstr>STAND at ELAC ALACRITY Center and Signature Project</vt:lpstr>
      <vt:lpstr>ALACRITY Signature Project Study Protocol</vt:lpstr>
      <vt:lpstr>Additional Protocol Info</vt:lpstr>
      <vt:lpstr>Demographics and Clinical Characteristics at Baseline</vt:lpstr>
      <vt:lpstr>Number of PDSS Observations</vt:lpstr>
      <vt:lpstr>Total Modules Completed</vt:lpstr>
      <vt:lpstr>Total Coaching Sessions Completed</vt:lpstr>
      <vt:lpstr>Baseline PDSS Symptom Network (N=162)</vt:lpstr>
      <vt:lpstr>PDSS Symptom Trajectory by Tx Group</vt:lpstr>
      <vt:lpstr>Change in PAI-2 Scores During Psychoeducation Module (N=36)</vt:lpstr>
      <vt:lpstr>Comparison of PAI-2 Network Structures Before and After Psychoeducation Module (N=36)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Choukas, Nate - (nchoukas)</dc:creator>
  <cp:lastModifiedBy>Choukas, Nate - (nchoukas)</cp:lastModifiedBy>
  <cp:revision>20</cp:revision>
  <dcterms:created xsi:type="dcterms:W3CDTF">2025-02-14T02:55:34Z</dcterms:created>
  <dcterms:modified xsi:type="dcterms:W3CDTF">2025-02-14T04:17:16Z</dcterms:modified>
</cp:coreProperties>
</file>