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72" r:id="rId5"/>
    <p:sldId id="263" r:id="rId6"/>
    <p:sldId id="264" r:id="rId7"/>
    <p:sldId id="265" r:id="rId8"/>
    <p:sldId id="266" r:id="rId9"/>
    <p:sldId id="267" r:id="rId10"/>
    <p:sldId id="271" r:id="rId11"/>
    <p:sldId id="269" r:id="rId12"/>
    <p:sldId id="270" r:id="rId13"/>
    <p:sldId id="273" r:id="rId14"/>
    <p:sldId id="274" r:id="rId15"/>
    <p:sldId id="262" r:id="rId16"/>
    <p:sldId id="259" r:id="rId17"/>
    <p:sldId id="26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9A1E2-4AB9-4A9A-BDC6-43176BDE1A5D}" v="1695" dt="2021-12-08T22:50:50.314"/>
    <p1510:client id="{B3E02FF5-59F0-4FDE-BD9A-D407A36EE184}" v="1682" dt="2021-12-08T05:12:46.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83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592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41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7428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6993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304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3887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126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33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20523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18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42527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6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05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839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20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471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4242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0C70E-175A-4601-A2C8-A787A57085B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itle 2">
            <a:extLst>
              <a:ext uri="{FF2B5EF4-FFF2-40B4-BE49-F238E27FC236}">
                <a16:creationId xmlns:a16="http://schemas.microsoft.com/office/drawing/2014/main" id="{28A8E932-D1C4-4A3E-985A-7C8935C658CF}"/>
              </a:ext>
            </a:extLst>
          </p:cNvPr>
          <p:cNvSpPr>
            <a:spLocks noGrp="1"/>
          </p:cNvSpPr>
          <p:nvPr>
            <p:ph type="title"/>
          </p:nvPr>
        </p:nvSpPr>
        <p:spPr/>
        <p:txBody>
          <a:bodyPr/>
          <a:lstStyle/>
          <a:p>
            <a:pPr algn="l"/>
            <a:r>
              <a:rPr lang="en-US" b="1" dirty="0" err="1">
                <a:ea typeface="+mj-lt"/>
                <a:cs typeface="+mj-lt"/>
              </a:rPr>
              <a:t>CampusEats</a:t>
            </a:r>
            <a:r>
              <a:rPr lang="en-US" b="1" dirty="0">
                <a:ea typeface="+mj-lt"/>
                <a:cs typeface="+mj-lt"/>
              </a:rPr>
              <a:t> </a:t>
            </a:r>
            <a:r>
              <a:rPr lang="en-US" b="1" dirty="0" err="1">
                <a:ea typeface="+mj-lt"/>
                <a:cs typeface="+mj-lt"/>
              </a:rPr>
              <a:t>DataBase</a:t>
            </a:r>
            <a:r>
              <a:rPr lang="en-US" b="1" dirty="0">
                <a:ea typeface="+mj-lt"/>
                <a:cs typeface="+mj-lt"/>
              </a:rPr>
              <a:t> Model</a:t>
            </a:r>
            <a:endParaRPr lang="en-US" dirty="0">
              <a:ea typeface="+mj-lt"/>
              <a:cs typeface="+mj-lt"/>
            </a:endParaRPr>
          </a:p>
          <a:p>
            <a:endParaRPr lang="en-US" dirty="0"/>
          </a:p>
        </p:txBody>
      </p:sp>
      <p:sp>
        <p:nvSpPr>
          <p:cNvPr id="4" name="Content Placeholder 3">
            <a:extLst>
              <a:ext uri="{FF2B5EF4-FFF2-40B4-BE49-F238E27FC236}">
                <a16:creationId xmlns:a16="http://schemas.microsoft.com/office/drawing/2014/main" id="{565BD058-8AFC-4929-91FD-57306DCC4088}"/>
              </a:ext>
            </a:extLst>
          </p:cNvPr>
          <p:cNvSpPr>
            <a:spLocks noGrp="1"/>
          </p:cNvSpPr>
          <p:nvPr>
            <p:ph idx="1"/>
          </p:nvPr>
        </p:nvSpPr>
        <p:spPr/>
        <p:txBody>
          <a:bodyPr/>
          <a:lstStyle/>
          <a:p>
            <a:endParaRPr lang="en-US"/>
          </a:p>
          <a:p>
            <a:pPr>
              <a:buSzPct val="114999"/>
            </a:pPr>
            <a:endParaRPr lang="en-US" dirty="0"/>
          </a:p>
          <a:p>
            <a:pPr marL="0" indent="0">
              <a:buSzPct val="114999"/>
              <a:buNone/>
            </a:pPr>
            <a:r>
              <a:rPr lang="en-US" dirty="0"/>
              <a:t>Neha </a:t>
            </a:r>
            <a:r>
              <a:rPr lang="en-US" dirty="0" err="1"/>
              <a:t>Choutapelly</a:t>
            </a:r>
            <a:r>
              <a:rPr lang="en-US" dirty="0"/>
              <a:t> - 801212186</a:t>
            </a:r>
          </a:p>
          <a:p>
            <a:pPr marL="0" indent="0">
              <a:buNone/>
            </a:pPr>
            <a:r>
              <a:rPr lang="en-US" dirty="0"/>
              <a:t>Harshitha Yata - 801258819</a:t>
            </a:r>
          </a:p>
          <a:p>
            <a:pPr marL="0" indent="0">
              <a:buNone/>
            </a:pPr>
            <a:r>
              <a:rPr lang="en-US" dirty="0"/>
              <a:t>Ivy Pham - 801169848</a:t>
            </a:r>
          </a:p>
          <a:p>
            <a:pPr marL="0" indent="0">
              <a:buNone/>
            </a:pPr>
            <a:r>
              <a:rPr lang="en-US" dirty="0" err="1"/>
              <a:t>Nemitha</a:t>
            </a:r>
            <a:r>
              <a:rPr lang="en-US" dirty="0"/>
              <a:t> </a:t>
            </a:r>
            <a:r>
              <a:rPr lang="en-US" dirty="0" err="1"/>
              <a:t>Vudaru</a:t>
            </a:r>
            <a:r>
              <a:rPr lang="en-US" dirty="0"/>
              <a:t> - 801255073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A26FB-4E84-4ACB-A59C-094B50721319}"/>
              </a:ext>
            </a:extLst>
          </p:cNvPr>
          <p:cNvSpPr txBox="1"/>
          <p:nvPr/>
        </p:nvSpPr>
        <p:spPr>
          <a:xfrm>
            <a:off x="1075386" y="1075386"/>
            <a:ext cx="10084157" cy="48290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400" dirty="0">
                <a:ea typeface="+mn-lt"/>
                <a:cs typeface="+mn-lt"/>
              </a:rPr>
              <a:t>CREATE TABLE `</a:t>
            </a:r>
            <a:r>
              <a:rPr lang="en-US" sz="1400" dirty="0" err="1">
                <a:ea typeface="+mn-lt"/>
                <a:cs typeface="+mn-lt"/>
              </a:rPr>
              <a:t>restaurant_ratings</a:t>
            </a:r>
            <a:r>
              <a:rPr lang="en-US" sz="1400" dirty="0">
                <a:ea typeface="+mn-lt"/>
                <a:cs typeface="+mn-lt"/>
              </a:rPr>
              <a:t>` (</a:t>
            </a:r>
            <a:endParaRPr lang="en-US"/>
          </a:p>
          <a:p>
            <a:pPr>
              <a:lnSpc>
                <a:spcPct val="90000"/>
              </a:lnSpc>
            </a:pPr>
            <a:r>
              <a:rPr lang="en-US" sz="1400" dirty="0">
                <a:ea typeface="+mn-lt"/>
                <a:cs typeface="+mn-lt"/>
              </a:rPr>
              <a:t>    `</a:t>
            </a:r>
            <a:r>
              <a:rPr lang="en-US" sz="1400" dirty="0" err="1">
                <a:ea typeface="+mn-lt"/>
                <a:cs typeface="+mn-lt"/>
              </a:rPr>
              <a:t>rating_id</a:t>
            </a:r>
            <a:r>
              <a:rPr lang="en-US" sz="1400" dirty="0">
                <a:ea typeface="+mn-lt"/>
                <a:cs typeface="+mn-lt"/>
              </a:rPr>
              <a:t>` int(11) NOT NULL,</a:t>
            </a:r>
          </a:p>
          <a:p>
            <a:pPr>
              <a:lnSpc>
                <a:spcPct val="90000"/>
              </a:lnSpc>
            </a:pPr>
            <a:r>
              <a:rPr lang="en-US" sz="1400" dirty="0">
                <a:ea typeface="+mn-lt"/>
                <a:cs typeface="+mn-lt"/>
              </a:rPr>
              <a:t>    `</a:t>
            </a:r>
            <a:r>
              <a:rPr lang="en-US" sz="1400" dirty="0" err="1">
                <a:ea typeface="+mn-lt"/>
                <a:cs typeface="+mn-lt"/>
              </a:rPr>
              <a:t>quality_rating</a:t>
            </a:r>
            <a:r>
              <a:rPr lang="en-US" sz="1400" dirty="0">
                <a:ea typeface="+mn-lt"/>
                <a:cs typeface="+mn-lt"/>
              </a:rPr>
              <a:t>` int(11) NOT NULL,</a:t>
            </a:r>
          </a:p>
          <a:p>
            <a:pPr>
              <a:lnSpc>
                <a:spcPct val="90000"/>
              </a:lnSpc>
            </a:pPr>
            <a:r>
              <a:rPr lang="en-US" sz="1400" dirty="0">
                <a:ea typeface="+mn-lt"/>
                <a:cs typeface="+mn-lt"/>
              </a:rPr>
              <a:t>    `</a:t>
            </a:r>
            <a:r>
              <a:rPr lang="en-US" sz="1400" dirty="0" err="1">
                <a:ea typeface="+mn-lt"/>
                <a:cs typeface="+mn-lt"/>
              </a:rPr>
              <a:t>menu_rating</a:t>
            </a:r>
            <a:r>
              <a:rPr lang="en-US" sz="1400" dirty="0">
                <a:ea typeface="+mn-lt"/>
                <a:cs typeface="+mn-lt"/>
              </a:rPr>
              <a:t>` int(11) NOT NULL,</a:t>
            </a:r>
          </a:p>
          <a:p>
            <a:pPr>
              <a:lnSpc>
                <a:spcPct val="90000"/>
              </a:lnSpc>
            </a:pPr>
            <a:r>
              <a:rPr lang="en-US" sz="1400" dirty="0">
                <a:ea typeface="+mn-lt"/>
                <a:cs typeface="+mn-lt"/>
              </a:rPr>
              <a:t>    `</a:t>
            </a:r>
            <a:r>
              <a:rPr lang="en-US" sz="1400" dirty="0" err="1">
                <a:ea typeface="+mn-lt"/>
                <a:cs typeface="+mn-lt"/>
              </a:rPr>
              <a:t>price_rating</a:t>
            </a:r>
            <a:r>
              <a:rPr lang="en-US" sz="1400" dirty="0">
                <a:ea typeface="+mn-lt"/>
                <a:cs typeface="+mn-lt"/>
              </a:rPr>
              <a:t>` int(11) NOT NULL,</a:t>
            </a:r>
          </a:p>
          <a:p>
            <a:pPr>
              <a:lnSpc>
                <a:spcPct val="90000"/>
              </a:lnSpc>
            </a:pPr>
            <a:r>
              <a:rPr lang="en-US" sz="1400" dirty="0">
                <a:ea typeface="+mn-lt"/>
                <a:cs typeface="+mn-lt"/>
              </a:rPr>
              <a:t>    `</a:t>
            </a:r>
            <a:r>
              <a:rPr lang="en-US" sz="1400" dirty="0" err="1">
                <a:ea typeface="+mn-lt"/>
                <a:cs typeface="+mn-lt"/>
              </a:rPr>
              <a:t>package_rating</a:t>
            </a:r>
            <a:r>
              <a:rPr lang="en-US" sz="1400" dirty="0">
                <a:ea typeface="+mn-lt"/>
                <a:cs typeface="+mn-lt"/>
              </a:rPr>
              <a:t>` int(11) NOT NULL,</a:t>
            </a:r>
          </a:p>
          <a:p>
            <a:pPr>
              <a:lnSpc>
                <a:spcPct val="90000"/>
              </a:lnSpc>
            </a:pPr>
            <a:r>
              <a:rPr lang="en-US" sz="1400" dirty="0">
                <a:ea typeface="+mn-lt"/>
                <a:cs typeface="+mn-lt"/>
              </a:rPr>
              <a:t>    `</a:t>
            </a:r>
            <a:r>
              <a:rPr lang="en-US" sz="1400" dirty="0" err="1">
                <a:ea typeface="+mn-lt"/>
                <a:cs typeface="+mn-lt"/>
              </a:rPr>
              <a:t>delivery_time_rating</a:t>
            </a:r>
            <a:r>
              <a:rPr lang="en-US" sz="1400" dirty="0">
                <a:ea typeface="+mn-lt"/>
                <a:cs typeface="+mn-lt"/>
              </a:rPr>
              <a:t>` int(11) NOT NULL,</a:t>
            </a:r>
          </a:p>
          <a:p>
            <a:pPr>
              <a:lnSpc>
                <a:spcPct val="90000"/>
              </a:lnSpc>
            </a:pPr>
            <a:r>
              <a:rPr lang="en-US" sz="1400" dirty="0">
                <a:ea typeface="+mn-lt"/>
                <a:cs typeface="+mn-lt"/>
              </a:rPr>
              <a:t>    PRIMARY KEY (`</a:t>
            </a:r>
            <a:r>
              <a:rPr lang="en-US" sz="1400" err="1">
                <a:ea typeface="+mn-lt"/>
                <a:cs typeface="+mn-lt"/>
              </a:rPr>
              <a:t>rating_id</a:t>
            </a:r>
            <a:r>
              <a:rPr lang="en-US" sz="1400" dirty="0">
                <a:ea typeface="+mn-lt"/>
                <a:cs typeface="+mn-lt"/>
              </a:rPr>
              <a:t>`),</a:t>
            </a:r>
          </a:p>
          <a:p>
            <a:pPr>
              <a:lnSpc>
                <a:spcPct val="90000"/>
              </a:lnSpc>
            </a:pPr>
            <a:r>
              <a:rPr lang="en-US" sz="1400" dirty="0">
                <a:ea typeface="+mn-lt"/>
                <a:cs typeface="+mn-lt"/>
              </a:rPr>
              <a:t>    KEY `</a:t>
            </a:r>
            <a:r>
              <a:rPr lang="en-US" sz="1400" err="1">
                <a:ea typeface="+mn-lt"/>
                <a:cs typeface="+mn-lt"/>
              </a:rPr>
              <a:t>fk_RR_rating_id</a:t>
            </a:r>
            <a:r>
              <a:rPr lang="en-US" sz="1400" dirty="0">
                <a:ea typeface="+mn-lt"/>
                <a:cs typeface="+mn-lt"/>
              </a:rPr>
              <a:t>` (`</a:t>
            </a:r>
            <a:r>
              <a:rPr lang="en-US" sz="1400" err="1">
                <a:ea typeface="+mn-lt"/>
                <a:cs typeface="+mn-lt"/>
              </a:rPr>
              <a:t>rating_id</a:t>
            </a:r>
            <a:r>
              <a:rPr lang="en-US" sz="1400" dirty="0">
                <a:ea typeface="+mn-lt"/>
                <a:cs typeface="+mn-lt"/>
              </a:rPr>
              <a:t>`),</a:t>
            </a:r>
          </a:p>
          <a:p>
            <a:pPr>
              <a:lnSpc>
                <a:spcPct val="90000"/>
              </a:lnSpc>
            </a:pPr>
            <a:r>
              <a:rPr lang="en-US" sz="1400" dirty="0">
                <a:ea typeface="+mn-lt"/>
                <a:cs typeface="+mn-lt"/>
              </a:rPr>
              <a:t>    CONSTRAINT `</a:t>
            </a:r>
            <a:r>
              <a:rPr lang="en-US" sz="1400" err="1">
                <a:ea typeface="+mn-lt"/>
                <a:cs typeface="+mn-lt"/>
              </a:rPr>
              <a:t>fk_RR_rating_id</a:t>
            </a:r>
            <a:r>
              <a:rPr lang="en-US" sz="1400" dirty="0">
                <a:ea typeface="+mn-lt"/>
                <a:cs typeface="+mn-lt"/>
              </a:rPr>
              <a:t>` FOREIGN KEY (`</a:t>
            </a:r>
            <a:r>
              <a:rPr lang="en-US" sz="1400" err="1">
                <a:ea typeface="+mn-lt"/>
                <a:cs typeface="+mn-lt"/>
              </a:rPr>
              <a:t>rating_id</a:t>
            </a:r>
            <a:r>
              <a:rPr lang="en-US" sz="1400" dirty="0">
                <a:ea typeface="+mn-lt"/>
                <a:cs typeface="+mn-lt"/>
              </a:rPr>
              <a:t>`) REFERENCES `ratings` (`</a:t>
            </a:r>
            <a:r>
              <a:rPr lang="en-US" sz="1400" err="1">
                <a:ea typeface="+mn-lt"/>
                <a:cs typeface="+mn-lt"/>
              </a:rPr>
              <a:t>rating_id</a:t>
            </a:r>
            <a:r>
              <a:rPr lang="en-US" sz="1400" dirty="0">
                <a:ea typeface="+mn-lt"/>
                <a:cs typeface="+mn-lt"/>
              </a:rPr>
              <a:t>`)) ENGINE=</a:t>
            </a:r>
            <a:r>
              <a:rPr lang="en-US" sz="1400" err="1">
                <a:ea typeface="+mn-lt"/>
                <a:cs typeface="+mn-lt"/>
              </a:rPr>
              <a:t>InnoDB</a:t>
            </a:r>
            <a:r>
              <a:rPr lang="en-US" sz="1400" dirty="0">
                <a:ea typeface="+mn-lt"/>
                <a:cs typeface="+mn-lt"/>
              </a:rPr>
              <a:t> AUTO_INCREMENT=102 DEFAULT CHARSET=latin1;</a:t>
            </a:r>
          </a:p>
          <a:p>
            <a:pPr algn="l">
              <a:lnSpc>
                <a:spcPct val="90000"/>
              </a:lnSpc>
            </a:pPr>
            <a:endParaRPr lang="en-US" sz="1400" dirty="0"/>
          </a:p>
          <a:p>
            <a:pPr>
              <a:lnSpc>
                <a:spcPct val="90000"/>
              </a:lnSpc>
            </a:pPr>
            <a:r>
              <a:rPr lang="en-US" sz="1400" dirty="0">
                <a:ea typeface="+mn-lt"/>
                <a:cs typeface="+mn-lt"/>
              </a:rPr>
              <a:t>CREATE TABLE `</a:t>
            </a:r>
            <a:r>
              <a:rPr lang="en-US" sz="1400" err="1">
                <a:ea typeface="+mn-lt"/>
                <a:cs typeface="+mn-lt"/>
              </a:rPr>
              <a:t>Menu_Items</a:t>
            </a:r>
            <a:r>
              <a:rPr lang="en-US" sz="1400" dirty="0">
                <a:ea typeface="+mn-lt"/>
                <a:cs typeface="+mn-lt"/>
              </a:rPr>
              <a:t>` ( `</a:t>
            </a:r>
          </a:p>
          <a:p>
            <a:pPr>
              <a:lnSpc>
                <a:spcPct val="90000"/>
              </a:lnSpc>
            </a:pPr>
            <a:r>
              <a:rPr lang="en-US" sz="1400" err="1">
                <a:ea typeface="+mn-lt"/>
                <a:cs typeface="+mn-lt"/>
              </a:rPr>
              <a:t>rating_id</a:t>
            </a:r>
            <a:r>
              <a:rPr lang="en-US" sz="1400" dirty="0">
                <a:ea typeface="+mn-lt"/>
                <a:cs typeface="+mn-lt"/>
              </a:rPr>
              <a:t>` int NOT NULL, </a:t>
            </a:r>
          </a:p>
          <a:p>
            <a:pPr>
              <a:lnSpc>
                <a:spcPct val="90000"/>
              </a:lnSpc>
            </a:pPr>
            <a:r>
              <a:rPr lang="en-US" sz="1400" dirty="0">
                <a:ea typeface="+mn-lt"/>
                <a:cs typeface="+mn-lt"/>
              </a:rPr>
              <a:t>`</a:t>
            </a:r>
            <a:r>
              <a:rPr lang="en-US" sz="1400" err="1">
                <a:ea typeface="+mn-lt"/>
                <a:cs typeface="+mn-lt"/>
              </a:rPr>
              <a:t>Item_names</a:t>
            </a:r>
            <a:r>
              <a:rPr lang="en-US" sz="1400" dirty="0">
                <a:ea typeface="+mn-lt"/>
                <a:cs typeface="+mn-lt"/>
              </a:rPr>
              <a:t> ` VARCHAR(60) DEFAULT NULL, </a:t>
            </a:r>
          </a:p>
          <a:p>
            <a:pPr>
              <a:lnSpc>
                <a:spcPct val="90000"/>
              </a:lnSpc>
            </a:pPr>
            <a:r>
              <a:rPr lang="en-US" sz="1400" dirty="0">
                <a:ea typeface="+mn-lt"/>
                <a:cs typeface="+mn-lt"/>
              </a:rPr>
              <a:t>`</a:t>
            </a:r>
            <a:r>
              <a:rPr lang="en-US" sz="1400" err="1">
                <a:ea typeface="+mn-lt"/>
                <a:cs typeface="+mn-lt"/>
              </a:rPr>
              <a:t>Item_cost</a:t>
            </a:r>
            <a:r>
              <a:rPr lang="en-US" sz="1400" dirty="0">
                <a:ea typeface="+mn-lt"/>
                <a:cs typeface="+mn-lt"/>
              </a:rPr>
              <a:t> ` int NOT NULL, </a:t>
            </a:r>
          </a:p>
          <a:p>
            <a:pPr>
              <a:lnSpc>
                <a:spcPct val="90000"/>
              </a:lnSpc>
            </a:pPr>
            <a:r>
              <a:rPr lang="en-US" sz="1400" dirty="0">
                <a:ea typeface="+mn-lt"/>
                <a:cs typeface="+mn-lt"/>
              </a:rPr>
              <a:t>`</a:t>
            </a:r>
            <a:r>
              <a:rPr lang="en-US" sz="1400" err="1">
                <a:ea typeface="+mn-lt"/>
                <a:cs typeface="+mn-lt"/>
              </a:rPr>
              <a:t>Item_reviews</a:t>
            </a:r>
            <a:r>
              <a:rPr lang="en-US" sz="1400" dirty="0">
                <a:ea typeface="+mn-lt"/>
                <a:cs typeface="+mn-lt"/>
              </a:rPr>
              <a:t>` VARCHAR(60) DEFAULT NULL, </a:t>
            </a:r>
          </a:p>
          <a:p>
            <a:pPr>
              <a:lnSpc>
                <a:spcPct val="90000"/>
              </a:lnSpc>
            </a:pPr>
            <a:r>
              <a:rPr lang="en-US" sz="1400" dirty="0">
                <a:ea typeface="+mn-lt"/>
                <a:cs typeface="+mn-lt"/>
              </a:rPr>
              <a:t>`</a:t>
            </a:r>
            <a:r>
              <a:rPr lang="en-US" sz="1400" err="1">
                <a:ea typeface="+mn-lt"/>
                <a:cs typeface="+mn-lt"/>
              </a:rPr>
              <a:t>menu_rating</a:t>
            </a:r>
            <a:r>
              <a:rPr lang="en-US" sz="1400" dirty="0">
                <a:ea typeface="+mn-lt"/>
                <a:cs typeface="+mn-lt"/>
              </a:rPr>
              <a:t>` int NOT NULL, </a:t>
            </a:r>
          </a:p>
          <a:p>
            <a:pPr>
              <a:lnSpc>
                <a:spcPct val="90000"/>
              </a:lnSpc>
            </a:pPr>
            <a:r>
              <a:rPr lang="en-US" sz="1400" dirty="0">
                <a:ea typeface="+mn-lt"/>
                <a:cs typeface="+mn-lt"/>
              </a:rPr>
              <a:t>PRIMARY KEY (`</a:t>
            </a:r>
            <a:r>
              <a:rPr lang="en-US" sz="1400" err="1">
                <a:ea typeface="+mn-lt"/>
                <a:cs typeface="+mn-lt"/>
              </a:rPr>
              <a:t>rating_id</a:t>
            </a:r>
            <a:r>
              <a:rPr lang="en-US" sz="1400" dirty="0">
                <a:ea typeface="+mn-lt"/>
                <a:cs typeface="+mn-lt"/>
              </a:rPr>
              <a:t>`), </a:t>
            </a:r>
          </a:p>
          <a:p>
            <a:pPr>
              <a:lnSpc>
                <a:spcPct val="90000"/>
              </a:lnSpc>
            </a:pPr>
            <a:r>
              <a:rPr lang="en-US" sz="1400" dirty="0">
                <a:ea typeface="+mn-lt"/>
                <a:cs typeface="+mn-lt"/>
              </a:rPr>
              <a:t>KEY `</a:t>
            </a:r>
            <a:r>
              <a:rPr lang="en-US" sz="1400" err="1">
                <a:ea typeface="+mn-lt"/>
                <a:cs typeface="+mn-lt"/>
              </a:rPr>
              <a:t>fk_DR_rating_id</a:t>
            </a:r>
            <a:r>
              <a:rPr lang="en-US" sz="1400" dirty="0">
                <a:ea typeface="+mn-lt"/>
                <a:cs typeface="+mn-lt"/>
              </a:rPr>
              <a:t>` (`</a:t>
            </a:r>
            <a:r>
              <a:rPr lang="en-US" sz="1400" err="1">
                <a:ea typeface="+mn-lt"/>
                <a:cs typeface="+mn-lt"/>
              </a:rPr>
              <a:t>rating_id</a:t>
            </a:r>
            <a:r>
              <a:rPr lang="en-US" sz="1400" dirty="0">
                <a:ea typeface="+mn-lt"/>
                <a:cs typeface="+mn-lt"/>
              </a:rPr>
              <a:t>`), </a:t>
            </a:r>
          </a:p>
          <a:p>
            <a:pPr>
              <a:lnSpc>
                <a:spcPct val="90000"/>
              </a:lnSpc>
            </a:pPr>
            <a:r>
              <a:rPr lang="en-US" sz="1400" dirty="0">
                <a:ea typeface="+mn-lt"/>
                <a:cs typeface="+mn-lt"/>
              </a:rPr>
              <a:t>CONSTRAINT `</a:t>
            </a:r>
            <a:r>
              <a:rPr lang="en-US" sz="1400" err="1">
                <a:ea typeface="+mn-lt"/>
                <a:cs typeface="+mn-lt"/>
              </a:rPr>
              <a:t>fk_DR_rating_id</a:t>
            </a:r>
            <a:r>
              <a:rPr lang="en-US" sz="1400" dirty="0">
                <a:ea typeface="+mn-lt"/>
                <a:cs typeface="+mn-lt"/>
              </a:rPr>
              <a:t>` </a:t>
            </a:r>
          </a:p>
          <a:p>
            <a:pPr>
              <a:lnSpc>
                <a:spcPct val="90000"/>
              </a:lnSpc>
            </a:pPr>
            <a:r>
              <a:rPr lang="en-US" sz="1400" dirty="0">
                <a:ea typeface="+mn-lt"/>
                <a:cs typeface="+mn-lt"/>
              </a:rPr>
              <a:t>FOREIGN KEY (`</a:t>
            </a:r>
            <a:r>
              <a:rPr lang="en-US" sz="1400" err="1">
                <a:ea typeface="+mn-lt"/>
                <a:cs typeface="+mn-lt"/>
              </a:rPr>
              <a:t>rating_id</a:t>
            </a:r>
            <a:r>
              <a:rPr lang="en-US" sz="1400" dirty="0">
                <a:ea typeface="+mn-lt"/>
                <a:cs typeface="+mn-lt"/>
              </a:rPr>
              <a:t>`) </a:t>
            </a:r>
          </a:p>
          <a:p>
            <a:pPr>
              <a:lnSpc>
                <a:spcPct val="90000"/>
              </a:lnSpc>
            </a:pPr>
            <a:r>
              <a:rPr lang="en-US" sz="1400" dirty="0">
                <a:ea typeface="+mn-lt"/>
                <a:cs typeface="+mn-lt"/>
              </a:rPr>
              <a:t>REFERENCES `ratings` (`</a:t>
            </a:r>
            <a:r>
              <a:rPr lang="en-US" sz="1400" err="1">
                <a:ea typeface="+mn-lt"/>
                <a:cs typeface="+mn-lt"/>
              </a:rPr>
              <a:t>rating_id</a:t>
            </a:r>
            <a:r>
              <a:rPr lang="en-US" sz="1400" dirty="0">
                <a:ea typeface="+mn-lt"/>
                <a:cs typeface="+mn-lt"/>
              </a:rPr>
              <a:t>`) ) ENGINE=</a:t>
            </a:r>
            <a:r>
              <a:rPr lang="en-US" sz="1400" err="1">
                <a:ea typeface="+mn-lt"/>
                <a:cs typeface="+mn-lt"/>
              </a:rPr>
              <a:t>InnoDB</a:t>
            </a:r>
            <a:r>
              <a:rPr lang="en-US" sz="1400" dirty="0">
                <a:ea typeface="+mn-lt"/>
                <a:cs typeface="+mn-lt"/>
              </a:rPr>
              <a:t> DEFAULT CHARSET=latin1</a:t>
            </a:r>
            <a:endParaRPr lang="en-US" sz="1400" dirty="0"/>
          </a:p>
          <a:p>
            <a:endParaRPr lang="en-US" dirty="0"/>
          </a:p>
        </p:txBody>
      </p:sp>
    </p:spTree>
    <p:extLst>
      <p:ext uri="{BB962C8B-B14F-4D97-AF65-F5344CB8AC3E}">
        <p14:creationId xmlns:p14="http://schemas.microsoft.com/office/powerpoint/2010/main" val="9374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BACF0-4ECF-4263-926B-991A24882723}"/>
              </a:ext>
            </a:extLst>
          </p:cNvPr>
          <p:cNvSpPr txBox="1"/>
          <p:nvPr/>
        </p:nvSpPr>
        <p:spPr>
          <a:xfrm>
            <a:off x="1139780" y="1064654"/>
            <a:ext cx="87855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ea typeface="Times New Roman"/>
                <a:cs typeface="Times New Roman"/>
              </a:rPr>
              <a:t>Views Created to the </a:t>
            </a:r>
            <a:r>
              <a:rPr lang="en-US" sz="2800" b="1" dirty="0" err="1">
                <a:latin typeface="Times New Roman"/>
                <a:ea typeface="Times New Roman"/>
                <a:cs typeface="Times New Roman"/>
              </a:rPr>
              <a:t>CampusEats</a:t>
            </a:r>
            <a:r>
              <a:rPr lang="en-US" sz="2800" b="1" dirty="0">
                <a:latin typeface="Times New Roman"/>
                <a:ea typeface="Times New Roman"/>
                <a:cs typeface="Times New Roman"/>
              </a:rPr>
              <a:t> Database Model</a:t>
            </a:r>
            <a:endParaRPr lang="en-US" sz="2000" dirty="0"/>
          </a:p>
        </p:txBody>
      </p:sp>
      <p:sp>
        <p:nvSpPr>
          <p:cNvPr id="4" name="TextBox 3">
            <a:extLst>
              <a:ext uri="{FF2B5EF4-FFF2-40B4-BE49-F238E27FC236}">
                <a16:creationId xmlns:a16="http://schemas.microsoft.com/office/drawing/2014/main" id="{B3A96C40-DB6F-4081-92A1-DCF78FCA47DF}"/>
              </a:ext>
            </a:extLst>
          </p:cNvPr>
          <p:cNvSpPr txBox="1"/>
          <p:nvPr/>
        </p:nvSpPr>
        <p:spPr>
          <a:xfrm>
            <a:off x="1204175" y="2041302"/>
            <a:ext cx="1001976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Arial"/>
              </a:rPr>
              <a:t>-A SQL view is a virtual table based on the result-set of an SQL statement. It contains rows and columns, just like a real table.</a:t>
            </a:r>
            <a:endParaRPr lang="en-US" sz="2400" dirty="0">
              <a:latin typeface="Times New Roman"/>
              <a:cs typeface="Times New Roman"/>
            </a:endParaRPr>
          </a:p>
          <a:p>
            <a:r>
              <a:rPr lang="en-US" sz="2400" dirty="0">
                <a:latin typeface="Times New Roman"/>
                <a:cs typeface="Arial"/>
              </a:rPr>
              <a:t>-The fields in a view table are fields from one or more real tables in the database. </a:t>
            </a:r>
            <a:endParaRPr lang="en-US" sz="2400">
              <a:latin typeface="Times New Roman"/>
              <a:cs typeface="Times New Roman"/>
            </a:endParaRPr>
          </a:p>
        </p:txBody>
      </p:sp>
      <p:pic>
        <p:nvPicPr>
          <p:cNvPr id="5" name="Picture 5" descr="Text&#10;&#10;Description automatically generated">
            <a:extLst>
              <a:ext uri="{FF2B5EF4-FFF2-40B4-BE49-F238E27FC236}">
                <a16:creationId xmlns:a16="http://schemas.microsoft.com/office/drawing/2014/main" id="{A3977E43-57CC-4DC6-B7FA-B9328725CC58}"/>
              </a:ext>
            </a:extLst>
          </p:cNvPr>
          <p:cNvPicPr>
            <a:picLocks noChangeAspect="1"/>
          </p:cNvPicPr>
          <p:nvPr/>
        </p:nvPicPr>
        <p:blipFill>
          <a:blip r:embed="rId2"/>
          <a:stretch>
            <a:fillRect/>
          </a:stretch>
        </p:blipFill>
        <p:spPr>
          <a:xfrm>
            <a:off x="1754981" y="3608064"/>
            <a:ext cx="7650050" cy="2081144"/>
          </a:xfrm>
          <a:prstGeom prst="rect">
            <a:avLst/>
          </a:prstGeom>
        </p:spPr>
      </p:pic>
    </p:spTree>
    <p:extLst>
      <p:ext uri="{BB962C8B-B14F-4D97-AF65-F5344CB8AC3E}">
        <p14:creationId xmlns:p14="http://schemas.microsoft.com/office/powerpoint/2010/main" val="354123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DCD328-CBE1-436F-9408-E94C618573D9}"/>
              </a:ext>
            </a:extLst>
          </p:cNvPr>
          <p:cNvSpPr txBox="1"/>
          <p:nvPr/>
        </p:nvSpPr>
        <p:spPr>
          <a:xfrm>
            <a:off x="1086118" y="1268569"/>
            <a:ext cx="97621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Segoe UI"/>
              </a:rPr>
              <a:t>-Users can also add custom fields by using functions to gather the desired value for the fields.​</a:t>
            </a:r>
          </a:p>
          <a:p>
            <a:r>
              <a:rPr lang="en-US" sz="2400" dirty="0">
                <a:latin typeface="Times New Roman"/>
                <a:cs typeface="Segoe UI"/>
              </a:rPr>
              <a:t>-Users can add SQL statements and functions to a view and present the data as if the data were coming from one single table.​</a:t>
            </a:r>
          </a:p>
        </p:txBody>
      </p:sp>
      <p:pic>
        <p:nvPicPr>
          <p:cNvPr id="3" name="Picture 3" descr="Graphical user interface, text&#10;&#10;Description automatically generated">
            <a:extLst>
              <a:ext uri="{FF2B5EF4-FFF2-40B4-BE49-F238E27FC236}">
                <a16:creationId xmlns:a16="http://schemas.microsoft.com/office/drawing/2014/main" id="{99D77C86-CB89-4173-99B0-6014799DC569}"/>
              </a:ext>
            </a:extLst>
          </p:cNvPr>
          <p:cNvPicPr>
            <a:picLocks noChangeAspect="1"/>
          </p:cNvPicPr>
          <p:nvPr/>
        </p:nvPicPr>
        <p:blipFill>
          <a:blip r:embed="rId2"/>
          <a:stretch>
            <a:fillRect/>
          </a:stretch>
        </p:blipFill>
        <p:spPr>
          <a:xfrm>
            <a:off x="1449946" y="3594480"/>
            <a:ext cx="8261797" cy="1879913"/>
          </a:xfrm>
          <a:prstGeom prst="rect">
            <a:avLst/>
          </a:prstGeom>
        </p:spPr>
      </p:pic>
    </p:spTree>
    <p:extLst>
      <p:ext uri="{BB962C8B-B14F-4D97-AF65-F5344CB8AC3E}">
        <p14:creationId xmlns:p14="http://schemas.microsoft.com/office/powerpoint/2010/main" val="402273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EF6C26-D27E-4BF4-A211-63B814849514}"/>
              </a:ext>
            </a:extLst>
          </p:cNvPr>
          <p:cNvSpPr txBox="1"/>
          <p:nvPr/>
        </p:nvSpPr>
        <p:spPr>
          <a:xfrm>
            <a:off x="925132" y="1000259"/>
            <a:ext cx="63063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ea typeface="Arial"/>
                <a:cs typeface="Arial"/>
              </a:rPr>
              <a:t>Indexes for Reports:</a:t>
            </a:r>
            <a:endParaRPr lang="en-US" sz="2800">
              <a:latin typeface="Times New Roman"/>
              <a:cs typeface="Times New Roman"/>
            </a:endParaRPr>
          </a:p>
        </p:txBody>
      </p:sp>
      <p:sp>
        <p:nvSpPr>
          <p:cNvPr id="3" name="TextBox 2">
            <a:extLst>
              <a:ext uri="{FF2B5EF4-FFF2-40B4-BE49-F238E27FC236}">
                <a16:creationId xmlns:a16="http://schemas.microsoft.com/office/drawing/2014/main" id="{3717FF8B-5EFC-420A-BD1A-9C610E52A995}"/>
              </a:ext>
            </a:extLst>
          </p:cNvPr>
          <p:cNvSpPr txBox="1"/>
          <p:nvPr/>
        </p:nvSpPr>
        <p:spPr>
          <a:xfrm>
            <a:off x="925132" y="1536879"/>
            <a:ext cx="946167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Arial"/>
              </a:rPr>
              <a:t>A SQL Index is Data Structure that contains organized copy from one or more of the tables in the database. It is the single most important tool available to a database administrator for improving query performance.</a:t>
            </a:r>
          </a:p>
          <a:p>
            <a:endParaRPr lang="en-US" sz="2000" b="1" u="sng" dirty="0">
              <a:latin typeface="Times New Roman"/>
              <a:ea typeface="+mn-lt"/>
              <a:cs typeface="+mn-lt"/>
            </a:endParaRPr>
          </a:p>
          <a:p>
            <a:r>
              <a:rPr lang="en-US" sz="2000" b="1" u="sng" dirty="0">
                <a:latin typeface="Times New Roman"/>
                <a:ea typeface="+mn-lt"/>
                <a:cs typeface="+mn-lt"/>
              </a:rPr>
              <a:t>Example of query optimization</a:t>
            </a:r>
            <a:r>
              <a:rPr lang="en-US" sz="2000" dirty="0">
                <a:latin typeface="Times New Roman"/>
                <a:ea typeface="+mn-lt"/>
                <a:cs typeface="+mn-lt"/>
              </a:rPr>
              <a:t>:</a:t>
            </a:r>
            <a:endParaRPr lang="en-US" sz="2000">
              <a:latin typeface="Times New Roman"/>
              <a:cs typeface="Times New Roman"/>
            </a:endParaRPr>
          </a:p>
          <a:p>
            <a:r>
              <a:rPr lang="en-US" sz="2000" b="1" dirty="0">
                <a:latin typeface="Times New Roman"/>
                <a:ea typeface="+mn-lt"/>
                <a:cs typeface="+mn-lt"/>
              </a:rPr>
              <a:t>Linear Search: Randomly Organized Names</a:t>
            </a:r>
            <a:endParaRPr lang="en-US" sz="2000">
              <a:latin typeface="Times New Roman"/>
              <a:cs typeface="Times New Roman"/>
            </a:endParaRPr>
          </a:p>
          <a:p>
            <a:r>
              <a:rPr lang="en-US" sz="2000" u="sng" dirty="0">
                <a:latin typeface="Times New Roman"/>
                <a:ea typeface="+mn-lt"/>
                <a:cs typeface="+mn-lt"/>
              </a:rPr>
              <a:t>Average search time:</a:t>
            </a:r>
            <a:r>
              <a:rPr lang="en-US" sz="2000" dirty="0">
                <a:latin typeface="Times New Roman"/>
                <a:ea typeface="+mn-lt"/>
                <a:cs typeface="+mn-lt"/>
              </a:rPr>
              <a:t> </a:t>
            </a:r>
            <a:endParaRPr lang="en-US" sz="2000">
              <a:latin typeface="Times New Roman"/>
              <a:cs typeface="Times New Roman"/>
            </a:endParaRPr>
          </a:p>
          <a:p>
            <a:r>
              <a:rPr lang="en-US" sz="2000" dirty="0">
                <a:latin typeface="Times New Roman"/>
                <a:ea typeface="+mn-lt"/>
                <a:cs typeface="+mn-lt"/>
              </a:rPr>
              <a:t>·  repeating the process of a search, ex.</a:t>
            </a:r>
            <a:endParaRPr lang="en-US" sz="2000">
              <a:latin typeface="Times New Roman"/>
              <a:cs typeface="Times New Roman"/>
            </a:endParaRPr>
          </a:p>
          <a:p>
            <a:r>
              <a:rPr lang="en-US" sz="2000" dirty="0">
                <a:latin typeface="Times New Roman"/>
                <a:ea typeface="+mn-lt"/>
                <a:cs typeface="+mn-lt"/>
              </a:rPr>
              <a:t>·  Linear search in list of names. </a:t>
            </a:r>
            <a:endParaRPr lang="en-US" sz="2000">
              <a:latin typeface="Times New Roman"/>
              <a:cs typeface="Times New Roman"/>
            </a:endParaRPr>
          </a:p>
          <a:p>
            <a:r>
              <a:rPr lang="en-US" sz="2000" dirty="0">
                <a:latin typeface="Times New Roman"/>
                <a:ea typeface="+mn-lt"/>
                <a:cs typeface="+mn-lt"/>
              </a:rPr>
              <a:t>Linear search:</a:t>
            </a:r>
            <a:endParaRPr lang="en-US" sz="2000">
              <a:latin typeface="Times New Roman"/>
              <a:cs typeface="Times New Roman"/>
            </a:endParaRPr>
          </a:p>
          <a:p>
            <a:r>
              <a:rPr lang="en-US" sz="2000" dirty="0">
                <a:latin typeface="Times New Roman"/>
                <a:ea typeface="+mn-lt"/>
                <a:cs typeface="+mn-lt"/>
              </a:rPr>
              <a:t>·  Average search time = (n+1)/2 where n is the number of rows</a:t>
            </a:r>
            <a:endParaRPr lang="en-US" sz="2000">
              <a:latin typeface="Times New Roman"/>
              <a:cs typeface="Times New Roman"/>
            </a:endParaRPr>
          </a:p>
          <a:p>
            <a:r>
              <a:rPr lang="en-US" sz="2000" dirty="0">
                <a:latin typeface="Times New Roman"/>
                <a:ea typeface="+mn-lt"/>
                <a:cs typeface="+mn-lt"/>
              </a:rPr>
              <a:t>·  Maximum search time = n</a:t>
            </a:r>
            <a:endParaRPr lang="en-US" sz="2000">
              <a:latin typeface="Times New Roman"/>
              <a:cs typeface="Times New Roman"/>
            </a:endParaRPr>
          </a:p>
          <a:p>
            <a:br>
              <a:rPr lang="en-US" dirty="0"/>
            </a:br>
            <a:endParaRPr lang="en-US" sz="3200">
              <a:latin typeface="Times New Roman"/>
              <a:cs typeface="Times New Roman"/>
            </a:endParaRPr>
          </a:p>
        </p:txBody>
      </p:sp>
    </p:spTree>
    <p:extLst>
      <p:ext uri="{BB962C8B-B14F-4D97-AF65-F5344CB8AC3E}">
        <p14:creationId xmlns:p14="http://schemas.microsoft.com/office/powerpoint/2010/main" val="214890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3CDC3B-EE50-4748-8400-BDEEB0014562}"/>
              </a:ext>
            </a:extLst>
          </p:cNvPr>
          <p:cNvSpPr txBox="1"/>
          <p:nvPr/>
        </p:nvSpPr>
        <p:spPr>
          <a:xfrm>
            <a:off x="1010992" y="785611"/>
            <a:ext cx="101700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cs typeface="Arial"/>
              </a:rPr>
              <a:t>Binary Search: </a:t>
            </a:r>
            <a:endParaRPr lang="en-US" sz="2400">
              <a:latin typeface="Times New Roman"/>
              <a:cs typeface="Times New Roman"/>
            </a:endParaRPr>
          </a:p>
          <a:p>
            <a:r>
              <a:rPr lang="en-US" sz="2400" b="1" dirty="0">
                <a:latin typeface="Times New Roman"/>
                <a:cs typeface="Arial"/>
              </a:rPr>
              <a:t>Alphabetical Ordered Names</a:t>
            </a:r>
            <a:endParaRPr lang="en-US" sz="2400" dirty="0">
              <a:latin typeface="Times New Roman"/>
              <a:cs typeface="Times New Roman"/>
            </a:endParaRPr>
          </a:p>
          <a:p>
            <a:r>
              <a:rPr lang="en-US" sz="2400" dirty="0">
                <a:latin typeface="Times New Roman"/>
                <a:cs typeface="Arial"/>
              </a:rPr>
              <a:t>Since we have a sorted list, we can use a Binary Search or Divide and Conquer.</a:t>
            </a:r>
            <a:r>
              <a:rPr lang="en-US" sz="1100" dirty="0">
                <a:latin typeface="Times New Roman"/>
                <a:cs typeface="Times New Roman"/>
              </a:rPr>
              <a:t>  </a:t>
            </a:r>
            <a:r>
              <a:rPr lang="en-US" sz="2400" dirty="0">
                <a:latin typeface="Times New Roman"/>
                <a:cs typeface="Arial"/>
              </a:rPr>
              <a:t>Average search time:</a:t>
            </a:r>
            <a:endParaRPr lang="en-US" sz="2400" dirty="0">
              <a:latin typeface="Times New Roman"/>
              <a:cs typeface="Times New Roman"/>
            </a:endParaRPr>
          </a:p>
          <a:p>
            <a:r>
              <a:rPr lang="en-US" sz="2400" dirty="0">
                <a:latin typeface="Times New Roman"/>
                <a:cs typeface="Arial"/>
              </a:rPr>
              <a:t>Average = log2(n)·</a:t>
            </a:r>
            <a:r>
              <a:rPr lang="en-US" sz="1100" dirty="0">
                <a:latin typeface="Times New Roman"/>
                <a:cs typeface="Times New Roman"/>
              </a:rPr>
              <a:t>  </a:t>
            </a:r>
            <a:r>
              <a:rPr lang="en-US" sz="2400" dirty="0">
                <a:latin typeface="Times New Roman"/>
                <a:cs typeface="Arial"/>
              </a:rPr>
              <a:t>Maximum search time is log2(n)</a:t>
            </a:r>
            <a:endParaRPr lang="en-US" sz="2400">
              <a:latin typeface="Times New Roman"/>
              <a:cs typeface="Times New Roman"/>
            </a:endParaRPr>
          </a:p>
        </p:txBody>
      </p:sp>
      <p:pic>
        <p:nvPicPr>
          <p:cNvPr id="3" name="Picture 3" descr="Graphical user interface, text&#10;&#10;Description automatically generated">
            <a:extLst>
              <a:ext uri="{FF2B5EF4-FFF2-40B4-BE49-F238E27FC236}">
                <a16:creationId xmlns:a16="http://schemas.microsoft.com/office/drawing/2014/main" id="{F8265108-86AA-439B-836C-91A4ADB017F2}"/>
              </a:ext>
            </a:extLst>
          </p:cNvPr>
          <p:cNvPicPr>
            <a:picLocks noChangeAspect="1"/>
          </p:cNvPicPr>
          <p:nvPr/>
        </p:nvPicPr>
        <p:blipFill>
          <a:blip r:embed="rId2"/>
          <a:stretch>
            <a:fillRect/>
          </a:stretch>
        </p:blipFill>
        <p:spPr>
          <a:xfrm>
            <a:off x="1621665" y="3310944"/>
            <a:ext cx="7205662" cy="2595562"/>
          </a:xfrm>
          <a:prstGeom prst="rect">
            <a:avLst/>
          </a:prstGeom>
        </p:spPr>
      </p:pic>
    </p:spTree>
    <p:extLst>
      <p:ext uri="{BB962C8B-B14F-4D97-AF65-F5344CB8AC3E}">
        <p14:creationId xmlns:p14="http://schemas.microsoft.com/office/powerpoint/2010/main" val="115065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7A074-BB3C-4F80-A02B-65F10D1EE989}"/>
              </a:ext>
            </a:extLst>
          </p:cNvPr>
          <p:cNvSpPr txBox="1"/>
          <p:nvPr/>
        </p:nvSpPr>
        <p:spPr>
          <a:xfrm>
            <a:off x="1279301" y="1397358"/>
            <a:ext cx="31617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Data Dictionary</a:t>
            </a:r>
          </a:p>
        </p:txBody>
      </p:sp>
      <p:sp>
        <p:nvSpPr>
          <p:cNvPr id="3" name="TextBox 2">
            <a:extLst>
              <a:ext uri="{FF2B5EF4-FFF2-40B4-BE49-F238E27FC236}">
                <a16:creationId xmlns:a16="http://schemas.microsoft.com/office/drawing/2014/main" id="{77B6ACB0-8498-4234-9CA2-C7CBC0519850}"/>
              </a:ext>
            </a:extLst>
          </p:cNvPr>
          <p:cNvSpPr txBox="1"/>
          <p:nvPr/>
        </p:nvSpPr>
        <p:spPr>
          <a:xfrm>
            <a:off x="1110937" y="2087585"/>
            <a:ext cx="539410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imes New Roman"/>
                <a:cs typeface="Times New Roman"/>
              </a:rPr>
              <a:t>Our data dictionary shows the relationships between data, and show it relates to each other.</a:t>
            </a:r>
          </a:p>
          <a:p>
            <a:pPr marL="285750" indent="-285750">
              <a:buFont typeface="Arial"/>
              <a:buChar char="•"/>
            </a:pPr>
            <a:r>
              <a:rPr lang="en-US" sz="2400" dirty="0">
                <a:latin typeface="Times New Roman"/>
                <a:cs typeface="Times New Roman"/>
              </a:rPr>
              <a:t>We keep track of things such as the types of data, group relationships grouped by person, student, staff, restaurant, delivery.</a:t>
            </a:r>
          </a:p>
          <a:p>
            <a:pPr marL="285750" indent="-285750">
              <a:buFont typeface="Arial"/>
              <a:buChar char="•"/>
            </a:pPr>
            <a:r>
              <a:rPr lang="en-US" sz="2400" dirty="0">
                <a:latin typeface="Times New Roman"/>
                <a:cs typeface="Times New Roman"/>
              </a:rPr>
              <a:t>This helps us to give a general overview of what the database is composed of.</a:t>
            </a:r>
          </a:p>
        </p:txBody>
      </p:sp>
      <p:sp>
        <p:nvSpPr>
          <p:cNvPr id="4" name="TextBox 3">
            <a:extLst>
              <a:ext uri="{FF2B5EF4-FFF2-40B4-BE49-F238E27FC236}">
                <a16:creationId xmlns:a16="http://schemas.microsoft.com/office/drawing/2014/main" id="{F055276F-2461-4360-9A65-7F539F2097AC}"/>
              </a:ext>
            </a:extLst>
          </p:cNvPr>
          <p:cNvSpPr txBox="1"/>
          <p:nvPr/>
        </p:nvSpPr>
        <p:spPr>
          <a:xfrm>
            <a:off x="2434375" y="26168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5" name="Picture 5" descr="Table&#10;&#10;Description automatically generated">
            <a:extLst>
              <a:ext uri="{FF2B5EF4-FFF2-40B4-BE49-F238E27FC236}">
                <a16:creationId xmlns:a16="http://schemas.microsoft.com/office/drawing/2014/main" id="{79643CE4-13D2-4D2B-BB75-F312272A99CA}"/>
              </a:ext>
            </a:extLst>
          </p:cNvPr>
          <p:cNvPicPr>
            <a:picLocks noChangeAspect="1"/>
          </p:cNvPicPr>
          <p:nvPr/>
        </p:nvPicPr>
        <p:blipFill>
          <a:blip r:embed="rId2"/>
          <a:stretch>
            <a:fillRect/>
          </a:stretch>
        </p:blipFill>
        <p:spPr>
          <a:xfrm>
            <a:off x="7428963" y="1218527"/>
            <a:ext cx="2743200" cy="1909567"/>
          </a:xfrm>
          <a:prstGeom prst="rect">
            <a:avLst/>
          </a:prstGeom>
        </p:spPr>
      </p:pic>
      <p:pic>
        <p:nvPicPr>
          <p:cNvPr id="6" name="Picture 6" descr="Table&#10;&#10;Description automatically generated">
            <a:extLst>
              <a:ext uri="{FF2B5EF4-FFF2-40B4-BE49-F238E27FC236}">
                <a16:creationId xmlns:a16="http://schemas.microsoft.com/office/drawing/2014/main" id="{DB7F30B9-1095-4373-A481-60D4407C7F4C}"/>
              </a:ext>
            </a:extLst>
          </p:cNvPr>
          <p:cNvPicPr>
            <a:picLocks noChangeAspect="1"/>
          </p:cNvPicPr>
          <p:nvPr/>
        </p:nvPicPr>
        <p:blipFill>
          <a:blip r:embed="rId3"/>
          <a:stretch>
            <a:fillRect/>
          </a:stretch>
        </p:blipFill>
        <p:spPr>
          <a:xfrm>
            <a:off x="7525555" y="3325162"/>
            <a:ext cx="2743200" cy="2182435"/>
          </a:xfrm>
          <a:prstGeom prst="rect">
            <a:avLst/>
          </a:prstGeom>
        </p:spPr>
      </p:pic>
    </p:spTree>
    <p:extLst>
      <p:ext uri="{BB962C8B-B14F-4D97-AF65-F5344CB8AC3E}">
        <p14:creationId xmlns:p14="http://schemas.microsoft.com/office/powerpoint/2010/main" val="277556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4EA7B-9DCF-4AC7-9FA1-145CE45E78E7}"/>
              </a:ext>
            </a:extLst>
          </p:cNvPr>
          <p:cNvSpPr txBox="1"/>
          <p:nvPr/>
        </p:nvSpPr>
        <p:spPr>
          <a:xfrm>
            <a:off x="1236372" y="142955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Times New Roman"/>
                <a:cs typeface="Times New Roman"/>
              </a:rPr>
              <a:t>EERD</a:t>
            </a:r>
          </a:p>
        </p:txBody>
      </p:sp>
      <p:sp>
        <p:nvSpPr>
          <p:cNvPr id="3" name="TextBox 2">
            <a:extLst>
              <a:ext uri="{FF2B5EF4-FFF2-40B4-BE49-F238E27FC236}">
                <a16:creationId xmlns:a16="http://schemas.microsoft.com/office/drawing/2014/main" id="{AD04D975-67CC-4A35-A8BF-4B772722907F}"/>
              </a:ext>
            </a:extLst>
          </p:cNvPr>
          <p:cNvSpPr txBox="1"/>
          <p:nvPr/>
        </p:nvSpPr>
        <p:spPr>
          <a:xfrm>
            <a:off x="1239726" y="2076852"/>
            <a:ext cx="453551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dirty="0">
                <a:latin typeface="Times New Roman"/>
                <a:cs typeface="Times New Roman"/>
              </a:rPr>
              <a:t>Our EERD Shows how all our different tables are interrelated to one another.</a:t>
            </a:r>
            <a:endParaRPr lang="en-US"/>
          </a:p>
          <a:p>
            <a:pPr algn="just"/>
            <a:endParaRPr lang="en-US" sz="2000" dirty="0">
              <a:latin typeface="Times New Roman"/>
              <a:cs typeface="Times New Roman"/>
            </a:endParaRPr>
          </a:p>
          <a:p>
            <a:pPr marL="285750" indent="-285750" algn="just">
              <a:buFont typeface="Arial"/>
              <a:buChar char="•"/>
            </a:pPr>
            <a:r>
              <a:rPr lang="en-US" sz="2000" dirty="0">
                <a:latin typeface="Times New Roman"/>
                <a:cs typeface="Times New Roman"/>
              </a:rPr>
              <a:t>For example, how ratings are broken down into menu ratings, restaurant ratings and  driven ratings which are part of the order and so on as well as their variables within each table, as well as their types.</a:t>
            </a:r>
            <a:r>
              <a:rPr lang="en-US" sz="1600" dirty="0">
                <a:latin typeface="Times New Roman"/>
                <a:cs typeface="Times New Roman"/>
              </a:rPr>
              <a:t> </a:t>
            </a:r>
          </a:p>
        </p:txBody>
      </p:sp>
      <p:pic>
        <p:nvPicPr>
          <p:cNvPr id="4" name="Picture 4" descr="Diagram&#10;&#10;Description automatically generated">
            <a:extLst>
              <a:ext uri="{FF2B5EF4-FFF2-40B4-BE49-F238E27FC236}">
                <a16:creationId xmlns:a16="http://schemas.microsoft.com/office/drawing/2014/main" id="{93991A38-991C-4AD7-A37E-4BE2E3FCE002}"/>
              </a:ext>
            </a:extLst>
          </p:cNvPr>
          <p:cNvPicPr>
            <a:picLocks noChangeAspect="1"/>
          </p:cNvPicPr>
          <p:nvPr/>
        </p:nvPicPr>
        <p:blipFill>
          <a:blip r:embed="rId2"/>
          <a:stretch>
            <a:fillRect/>
          </a:stretch>
        </p:blipFill>
        <p:spPr>
          <a:xfrm>
            <a:off x="6677696" y="1583808"/>
            <a:ext cx="4213537" cy="3636721"/>
          </a:xfrm>
          <a:prstGeom prst="rect">
            <a:avLst/>
          </a:prstGeom>
        </p:spPr>
      </p:pic>
    </p:spTree>
    <p:extLst>
      <p:ext uri="{BB962C8B-B14F-4D97-AF65-F5344CB8AC3E}">
        <p14:creationId xmlns:p14="http://schemas.microsoft.com/office/powerpoint/2010/main" val="335702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541DD6-EEA6-4221-ACAB-11D6B619247E}"/>
              </a:ext>
            </a:extLst>
          </p:cNvPr>
          <p:cNvSpPr txBox="1"/>
          <p:nvPr/>
        </p:nvSpPr>
        <p:spPr>
          <a:xfrm>
            <a:off x="1515414" y="1526146"/>
            <a:ext cx="324762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Stored Procedures</a:t>
            </a:r>
          </a:p>
        </p:txBody>
      </p:sp>
      <p:sp>
        <p:nvSpPr>
          <p:cNvPr id="3" name="TextBox 2">
            <a:extLst>
              <a:ext uri="{FF2B5EF4-FFF2-40B4-BE49-F238E27FC236}">
                <a16:creationId xmlns:a16="http://schemas.microsoft.com/office/drawing/2014/main" id="{86D13E38-9330-4F00-9AB0-8AD95D793882}"/>
              </a:ext>
            </a:extLst>
          </p:cNvPr>
          <p:cNvSpPr txBox="1"/>
          <p:nvPr/>
        </p:nvSpPr>
        <p:spPr>
          <a:xfrm>
            <a:off x="1440288" y="2384738"/>
            <a:ext cx="40525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1. </a:t>
            </a:r>
            <a:r>
              <a:rPr lang="en-US" sz="2400" dirty="0" err="1">
                <a:latin typeface="Times New Roman"/>
                <a:cs typeface="Times New Roman"/>
              </a:rPr>
              <a:t>Best_Menu_Rating</a:t>
            </a:r>
            <a:endParaRPr lang="en-US" sz="2400">
              <a:latin typeface="Times New Roman"/>
              <a:cs typeface="Times New Roman"/>
            </a:endParaRPr>
          </a:p>
          <a:p>
            <a:pPr marL="285750" indent="-285750">
              <a:buFont typeface="Arial"/>
              <a:buChar char="•"/>
            </a:pPr>
            <a:r>
              <a:rPr lang="en-US" sz="2400" dirty="0">
                <a:latin typeface="Times New Roman"/>
                <a:cs typeface="Times New Roman"/>
              </a:rPr>
              <a:t>Purpose: To get the best rating for the menu in the restaurant.</a:t>
            </a:r>
          </a:p>
          <a:p>
            <a:pPr marL="285750" indent="-285750">
              <a:buFont typeface="Arial"/>
              <a:buChar char="•"/>
            </a:pPr>
            <a:r>
              <a:rPr lang="en-US" sz="2400" dirty="0">
                <a:latin typeface="Times New Roman"/>
                <a:cs typeface="Times New Roman"/>
              </a:rPr>
              <a:t>Input: Menu</a:t>
            </a:r>
          </a:p>
          <a:p>
            <a:pPr marL="285750" indent="-285750">
              <a:buFont typeface="Arial"/>
              <a:buChar char="•"/>
            </a:pPr>
            <a:r>
              <a:rPr lang="en-US" sz="2400" dirty="0">
                <a:latin typeface="Times New Roman"/>
                <a:cs typeface="Times New Roman"/>
              </a:rPr>
              <a:t>Output: Rating</a:t>
            </a:r>
          </a:p>
        </p:txBody>
      </p:sp>
      <p:pic>
        <p:nvPicPr>
          <p:cNvPr id="4" name="Picture 4" descr="Text&#10;&#10;Description automatically generated">
            <a:extLst>
              <a:ext uri="{FF2B5EF4-FFF2-40B4-BE49-F238E27FC236}">
                <a16:creationId xmlns:a16="http://schemas.microsoft.com/office/drawing/2014/main" id="{5C7A5CB9-08FA-4DBE-B22F-45C4AAE0FB21}"/>
              </a:ext>
            </a:extLst>
          </p:cNvPr>
          <p:cNvPicPr>
            <a:picLocks noChangeAspect="1"/>
          </p:cNvPicPr>
          <p:nvPr/>
        </p:nvPicPr>
        <p:blipFill>
          <a:blip r:embed="rId2"/>
          <a:stretch>
            <a:fillRect/>
          </a:stretch>
        </p:blipFill>
        <p:spPr>
          <a:xfrm>
            <a:off x="6204397" y="2164790"/>
            <a:ext cx="4902558" cy="2828925"/>
          </a:xfrm>
          <a:prstGeom prst="rect">
            <a:avLst/>
          </a:prstGeom>
        </p:spPr>
      </p:pic>
    </p:spTree>
    <p:extLst>
      <p:ext uri="{BB962C8B-B14F-4D97-AF65-F5344CB8AC3E}">
        <p14:creationId xmlns:p14="http://schemas.microsoft.com/office/powerpoint/2010/main" val="234009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1D2FA9-FC46-41A5-8F9F-1B57507146B3}"/>
              </a:ext>
            </a:extLst>
          </p:cNvPr>
          <p:cNvSpPr txBox="1"/>
          <p:nvPr/>
        </p:nvSpPr>
        <p:spPr>
          <a:xfrm>
            <a:off x="4248150" y="3248024"/>
            <a:ext cx="45767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Times New Roman"/>
                <a:cs typeface="Times New Roman"/>
              </a:rPr>
              <a:t>THANK YOU</a:t>
            </a:r>
          </a:p>
        </p:txBody>
      </p:sp>
    </p:spTree>
    <p:extLst>
      <p:ext uri="{BB962C8B-B14F-4D97-AF65-F5344CB8AC3E}">
        <p14:creationId xmlns:p14="http://schemas.microsoft.com/office/powerpoint/2010/main" val="148361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487571-1116-4B8D-AA87-7FA51AB6E3EE}"/>
              </a:ext>
            </a:extLst>
          </p:cNvPr>
          <p:cNvSpPr txBox="1"/>
          <p:nvPr/>
        </p:nvSpPr>
        <p:spPr>
          <a:xfrm>
            <a:off x="1300766" y="15261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Times New Roman"/>
                <a:cs typeface="Times New Roman"/>
              </a:rPr>
              <a:t>PURPOSE</a:t>
            </a:r>
          </a:p>
        </p:txBody>
      </p:sp>
      <p:sp>
        <p:nvSpPr>
          <p:cNvPr id="6" name="TextBox 5">
            <a:extLst>
              <a:ext uri="{FF2B5EF4-FFF2-40B4-BE49-F238E27FC236}">
                <a16:creationId xmlns:a16="http://schemas.microsoft.com/office/drawing/2014/main" id="{AA2C59B1-8E6D-42FD-BFC9-2950164FA812}"/>
              </a:ext>
            </a:extLst>
          </p:cNvPr>
          <p:cNvSpPr txBox="1"/>
          <p:nvPr/>
        </p:nvSpPr>
        <p:spPr>
          <a:xfrm>
            <a:off x="1414798" y="2348516"/>
            <a:ext cx="468576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000" dirty="0">
                <a:latin typeface="Times New Roman"/>
                <a:cs typeface="Times New Roman"/>
              </a:rPr>
              <a:t>To Create a reliable online food delivery Service on the UNCC Campus</a:t>
            </a:r>
          </a:p>
          <a:p>
            <a:pPr marL="285750" indent="-285750">
              <a:buFont typeface="Wingdings"/>
              <a:buChar char="§"/>
            </a:pPr>
            <a:r>
              <a:rPr lang="en-US" sz="2000" dirty="0">
                <a:latin typeface="Times New Roman"/>
                <a:cs typeface="Times New Roman"/>
              </a:rPr>
              <a:t>Also improving the database with implementing a rating system that can track drivers performance, student's food choices, and the overall food quality.</a:t>
            </a:r>
          </a:p>
        </p:txBody>
      </p:sp>
      <p:pic>
        <p:nvPicPr>
          <p:cNvPr id="7" name="Picture 7" descr="A picture containing grass, outdoor, building, sky&#10;&#10;Description automatically generated">
            <a:extLst>
              <a:ext uri="{FF2B5EF4-FFF2-40B4-BE49-F238E27FC236}">
                <a16:creationId xmlns:a16="http://schemas.microsoft.com/office/drawing/2014/main" id="{1545E2D1-11D1-43D1-A7C3-124FEFBBCA69}"/>
              </a:ext>
            </a:extLst>
          </p:cNvPr>
          <p:cNvPicPr>
            <a:picLocks noChangeAspect="1"/>
          </p:cNvPicPr>
          <p:nvPr/>
        </p:nvPicPr>
        <p:blipFill>
          <a:blip r:embed="rId2"/>
          <a:stretch>
            <a:fillRect/>
          </a:stretch>
        </p:blipFill>
        <p:spPr>
          <a:xfrm>
            <a:off x="6677696" y="2038236"/>
            <a:ext cx="3880832" cy="2395160"/>
          </a:xfrm>
          <a:prstGeom prst="rect">
            <a:avLst/>
          </a:prstGeom>
        </p:spPr>
      </p:pic>
    </p:spTree>
    <p:extLst>
      <p:ext uri="{BB962C8B-B14F-4D97-AF65-F5344CB8AC3E}">
        <p14:creationId xmlns:p14="http://schemas.microsoft.com/office/powerpoint/2010/main" val="13055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B2817A-C843-4C7B-99DB-11BAE52A58DA}"/>
              </a:ext>
            </a:extLst>
          </p:cNvPr>
          <p:cNvSpPr txBox="1"/>
          <p:nvPr/>
        </p:nvSpPr>
        <p:spPr>
          <a:xfrm>
            <a:off x="1311499" y="1526146"/>
            <a:ext cx="55228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Processes Used and Technologies</a:t>
            </a:r>
          </a:p>
        </p:txBody>
      </p:sp>
      <p:sp>
        <p:nvSpPr>
          <p:cNvPr id="3" name="TextBox 2">
            <a:extLst>
              <a:ext uri="{FF2B5EF4-FFF2-40B4-BE49-F238E27FC236}">
                <a16:creationId xmlns:a16="http://schemas.microsoft.com/office/drawing/2014/main" id="{B408F925-F5E2-4DE3-B311-3011CF798133}"/>
              </a:ext>
            </a:extLst>
          </p:cNvPr>
          <p:cNvSpPr txBox="1"/>
          <p:nvPr/>
        </p:nvSpPr>
        <p:spPr>
          <a:xfrm>
            <a:off x="1815922" y="2588653"/>
            <a:ext cx="38379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
            </a:pPr>
            <a:r>
              <a:rPr lang="en-US" sz="2400" dirty="0">
                <a:latin typeface="Times New Roman"/>
                <a:cs typeface="Times New Roman"/>
              </a:rPr>
              <a:t>EERD</a:t>
            </a:r>
          </a:p>
          <a:p>
            <a:pPr marL="285750" indent="-285750">
              <a:buFont typeface="Wingdings"/>
              <a:buChar char="§"/>
            </a:pPr>
            <a:r>
              <a:rPr lang="en-US" sz="2400" dirty="0">
                <a:latin typeface="Times New Roman"/>
                <a:cs typeface="Times New Roman"/>
              </a:rPr>
              <a:t>Stored Procedures</a:t>
            </a:r>
          </a:p>
          <a:p>
            <a:pPr marL="285750" indent="-285750">
              <a:buFont typeface="Wingdings"/>
              <a:buChar char="§"/>
            </a:pPr>
            <a:r>
              <a:rPr lang="en-US" sz="2400" dirty="0">
                <a:latin typeface="Times New Roman"/>
                <a:cs typeface="Times New Roman"/>
              </a:rPr>
              <a:t>Data Dictionary</a:t>
            </a:r>
          </a:p>
        </p:txBody>
      </p:sp>
    </p:spTree>
    <p:extLst>
      <p:ext uri="{BB962C8B-B14F-4D97-AF65-F5344CB8AC3E}">
        <p14:creationId xmlns:p14="http://schemas.microsoft.com/office/powerpoint/2010/main" val="416008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B22F21-26B4-4027-8CBF-30FFCAD17A20}"/>
              </a:ext>
            </a:extLst>
          </p:cNvPr>
          <p:cNvSpPr txBox="1"/>
          <p:nvPr/>
        </p:nvSpPr>
        <p:spPr>
          <a:xfrm>
            <a:off x="1107583" y="87147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Business Rules</a:t>
            </a:r>
          </a:p>
        </p:txBody>
      </p:sp>
      <p:sp>
        <p:nvSpPr>
          <p:cNvPr id="3" name="TextBox 2">
            <a:extLst>
              <a:ext uri="{FF2B5EF4-FFF2-40B4-BE49-F238E27FC236}">
                <a16:creationId xmlns:a16="http://schemas.microsoft.com/office/drawing/2014/main" id="{1C2515BA-34D1-460A-85EA-A81F7BDB9B39}"/>
              </a:ext>
            </a:extLst>
          </p:cNvPr>
          <p:cNvSpPr txBox="1"/>
          <p:nvPr/>
        </p:nvSpPr>
        <p:spPr>
          <a:xfrm>
            <a:off x="1110937" y="1347050"/>
            <a:ext cx="991243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ea typeface="+mn-lt"/>
                <a:cs typeface="+mn-lt"/>
              </a:rPr>
              <a:t>Each Restaurant can supply one to many menu items and they are limited to offering up to 10 items. Menu items should have an identifying number, name, description, price etc.</a:t>
            </a:r>
          </a:p>
          <a:p>
            <a:pPr marL="285750" indent="-285750">
              <a:buFont typeface="Arial"/>
              <a:buChar char="•"/>
            </a:pPr>
            <a:r>
              <a:rPr lang="en-US" dirty="0">
                <a:latin typeface="Times New Roman"/>
                <a:ea typeface="+mn-lt"/>
                <a:cs typeface="+mn-lt"/>
              </a:rPr>
              <a:t>The system can be tested with six restaurants in which one of them has to be campus dining. The number of restaurants has to be reduced to 6 realistic restaurants near UNCC.</a:t>
            </a:r>
          </a:p>
          <a:p>
            <a:pPr marL="285750" indent="-285750">
              <a:buFont typeface="Arial"/>
              <a:buChar char="•"/>
            </a:pPr>
            <a:r>
              <a:rPr lang="en-US" dirty="0">
                <a:latin typeface="Times New Roman"/>
                <a:ea typeface="+mn-lt"/>
                <a:cs typeface="+mn-lt"/>
              </a:rPr>
              <a:t>Orders have to be updated immediately to include each order having one to many items on the order. And every order should have order total price, date and time.</a:t>
            </a:r>
          </a:p>
          <a:p>
            <a:pPr marL="285750" indent="-285750">
              <a:buFont typeface="Arial"/>
              <a:buChar char="•"/>
            </a:pPr>
            <a:r>
              <a:rPr lang="en-US" dirty="0">
                <a:latin typeface="Times New Roman"/>
                <a:ea typeface="+mn-lt"/>
                <a:cs typeface="+mn-lt"/>
              </a:rPr>
              <a:t>Every order would have an optional rating which customer can rate.</a:t>
            </a:r>
          </a:p>
          <a:p>
            <a:pPr marL="285750" indent="-285750">
              <a:buFont typeface="Arial"/>
              <a:buChar char="•"/>
            </a:pPr>
            <a:r>
              <a:rPr lang="en-US" dirty="0">
                <a:latin typeface="Times New Roman"/>
                <a:ea typeface="+mn-lt"/>
                <a:cs typeface="+mn-lt"/>
              </a:rPr>
              <a:t>Each order would have only one and only one rating option. These rating features have options like Rate the food 1 to 5, rate the delivery 1 to 5 and comments.</a:t>
            </a:r>
          </a:p>
          <a:p>
            <a:pPr marL="285750" indent="-285750">
              <a:buFont typeface="Arial"/>
              <a:buChar char="•"/>
            </a:pPr>
            <a:r>
              <a:rPr lang="en-US" dirty="0">
                <a:latin typeface="Times New Roman"/>
                <a:ea typeface="+mn-lt"/>
                <a:cs typeface="+mn-lt"/>
              </a:rPr>
              <a:t>A person can also be a driver. These delivery persons need to be approved and it is assumed that is there is entry is in driver’s table then they are approved.</a:t>
            </a:r>
          </a:p>
          <a:p>
            <a:pPr marL="285750" indent="-285750">
              <a:buFont typeface="Arial"/>
              <a:buChar char="•"/>
            </a:pPr>
            <a:r>
              <a:rPr lang="en-US" dirty="0">
                <a:latin typeface="Times New Roman"/>
                <a:ea typeface="+mn-lt"/>
                <a:cs typeface="+mn-lt"/>
              </a:rPr>
              <a:t>There is a flat fee of 5$ for delivery which would be added to the total.</a:t>
            </a:r>
          </a:p>
          <a:p>
            <a:pPr marL="285750" indent="-285750">
              <a:buFont typeface="Arial"/>
              <a:buChar char="•"/>
            </a:pPr>
            <a:r>
              <a:rPr lang="en-US" dirty="0">
                <a:latin typeface="Times New Roman"/>
                <a:ea typeface="+mn-lt"/>
                <a:cs typeface="+mn-lt"/>
              </a:rPr>
              <a:t>A person can order food one or many times.</a:t>
            </a:r>
          </a:p>
          <a:p>
            <a:pPr marL="285750" indent="-285750">
              <a:buFont typeface="Arial"/>
              <a:buChar char="•"/>
            </a:pPr>
            <a:r>
              <a:rPr lang="en-US" dirty="0">
                <a:latin typeface="Times New Roman"/>
                <a:ea typeface="+mn-lt"/>
                <a:cs typeface="+mn-lt"/>
              </a:rPr>
              <a:t>An individual delivery is tied to one and only one person for that order.</a:t>
            </a:r>
          </a:p>
          <a:p>
            <a:pPr marL="285750" indent="-285750">
              <a:buFont typeface="Arial"/>
              <a:buChar char="•"/>
            </a:pPr>
            <a:r>
              <a:rPr lang="en-US" dirty="0">
                <a:latin typeface="Times New Roman"/>
                <a:ea typeface="+mn-lt"/>
                <a:cs typeface="+mn-lt"/>
              </a:rPr>
              <a:t>The order is from one to one and only one restaurant.</a:t>
            </a:r>
          </a:p>
          <a:p>
            <a:pPr marL="285750" indent="-285750">
              <a:buFont typeface="Arial"/>
              <a:buChar char="•"/>
            </a:pPr>
            <a:r>
              <a:rPr lang="en-US" dirty="0">
                <a:latin typeface="Times New Roman"/>
                <a:ea typeface="+mn-lt"/>
                <a:cs typeface="+mn-lt"/>
              </a:rPr>
              <a:t>For actual items on the order need to come from the new table that you add for the restaurant with the menu items.</a:t>
            </a:r>
          </a:p>
          <a:p>
            <a:pPr algn="l"/>
            <a:endParaRPr lang="en-US" dirty="0"/>
          </a:p>
        </p:txBody>
      </p:sp>
    </p:spTree>
    <p:extLst>
      <p:ext uri="{BB962C8B-B14F-4D97-AF65-F5344CB8AC3E}">
        <p14:creationId xmlns:p14="http://schemas.microsoft.com/office/powerpoint/2010/main" val="408612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00FEC-E18E-4344-ADA7-9109DB42E0EB}"/>
              </a:ext>
            </a:extLst>
          </p:cNvPr>
          <p:cNvSpPr txBox="1"/>
          <p:nvPr/>
        </p:nvSpPr>
        <p:spPr>
          <a:xfrm>
            <a:off x="1311499" y="134369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New Tables</a:t>
            </a:r>
          </a:p>
        </p:txBody>
      </p:sp>
      <p:sp>
        <p:nvSpPr>
          <p:cNvPr id="3" name="TextBox 2">
            <a:extLst>
              <a:ext uri="{FF2B5EF4-FFF2-40B4-BE49-F238E27FC236}">
                <a16:creationId xmlns:a16="http://schemas.microsoft.com/office/drawing/2014/main" id="{AEAC3A38-165A-452A-A32F-EF858E427744}"/>
              </a:ext>
            </a:extLst>
          </p:cNvPr>
          <p:cNvSpPr txBox="1"/>
          <p:nvPr/>
        </p:nvSpPr>
        <p:spPr>
          <a:xfrm>
            <a:off x="1314852" y="2119782"/>
            <a:ext cx="47640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dirty="0">
                <a:latin typeface="Times New Roman"/>
                <a:cs typeface="Times New Roman"/>
              </a:rPr>
              <a:t>We have created 4 new tables:</a:t>
            </a:r>
          </a:p>
          <a:p>
            <a:pPr marL="285750" indent="-285750" algn="just">
              <a:buFont typeface="Arial"/>
              <a:buChar char="•"/>
            </a:pPr>
            <a:r>
              <a:rPr lang="en-US" sz="2400" dirty="0" err="1">
                <a:latin typeface="Times New Roman"/>
                <a:cs typeface="Times New Roman"/>
              </a:rPr>
              <a:t>Ratings,Restaurant_ratings</a:t>
            </a:r>
            <a:r>
              <a:rPr lang="en-US" sz="2400" dirty="0">
                <a:latin typeface="Times New Roman"/>
                <a:cs typeface="Times New Roman"/>
              </a:rPr>
              <a:t>, </a:t>
            </a:r>
            <a:r>
              <a:rPr lang="en-US" sz="2400" dirty="0" err="1">
                <a:latin typeface="Times New Roman"/>
                <a:cs typeface="Times New Roman"/>
              </a:rPr>
              <a:t>Driver_ratings</a:t>
            </a:r>
            <a:r>
              <a:rPr lang="en-US" sz="2400" dirty="0">
                <a:latin typeface="Times New Roman"/>
                <a:cs typeface="Times New Roman"/>
              </a:rPr>
              <a:t> and </a:t>
            </a:r>
            <a:r>
              <a:rPr lang="en-US" sz="2400" dirty="0" err="1">
                <a:latin typeface="Times New Roman"/>
                <a:cs typeface="Times New Roman"/>
              </a:rPr>
              <a:t>Menu_items</a:t>
            </a:r>
            <a:r>
              <a:rPr lang="en-US" sz="2400" dirty="0">
                <a:latin typeface="Times New Roman"/>
                <a:cs typeface="Times New Roman"/>
              </a:rPr>
              <a:t>.</a:t>
            </a:r>
            <a:endParaRPr lang="en-US" sz="2400" dirty="0">
              <a:latin typeface="Times New Roman"/>
              <a:ea typeface="+mn-lt"/>
              <a:cs typeface="+mn-lt"/>
            </a:endParaRPr>
          </a:p>
          <a:p>
            <a:pPr algn="just"/>
            <a:r>
              <a:rPr lang="en-US" sz="2400" dirty="0">
                <a:latin typeface="Times New Roman"/>
                <a:ea typeface="+mn-lt"/>
                <a:cs typeface="+mn-lt"/>
              </a:rPr>
              <a:t> - Ratings table is the super table and </a:t>
            </a:r>
            <a:r>
              <a:rPr lang="en-US" sz="2400" dirty="0" err="1">
                <a:latin typeface="Times New Roman"/>
                <a:ea typeface="+mn-lt"/>
                <a:cs typeface="+mn-lt"/>
              </a:rPr>
              <a:t>driver_ratings,restaurant_ratings</a:t>
            </a:r>
            <a:r>
              <a:rPr lang="en-US" sz="2400" dirty="0">
                <a:latin typeface="Times New Roman"/>
                <a:ea typeface="+mn-lt"/>
                <a:cs typeface="+mn-lt"/>
              </a:rPr>
              <a:t> tables are extended from ratings table.</a:t>
            </a:r>
          </a:p>
          <a:p>
            <a:pPr algn="just"/>
            <a:endParaRPr lang="en-US" sz="2400" dirty="0">
              <a:latin typeface="Times New Roman"/>
              <a:cs typeface="Times New Roman"/>
            </a:endParaRPr>
          </a:p>
          <a:p>
            <a:pPr marL="285750" indent="-285750" algn="just">
              <a:buFont typeface="Arial"/>
              <a:buChar char="•"/>
            </a:pPr>
            <a:endParaRPr lang="en-US" sz="2400" dirty="0">
              <a:latin typeface="Times New Roman"/>
              <a:cs typeface="Times New Roman"/>
            </a:endParaRPr>
          </a:p>
        </p:txBody>
      </p:sp>
      <p:sp>
        <p:nvSpPr>
          <p:cNvPr id="7" name="Cylinder 6">
            <a:extLst>
              <a:ext uri="{FF2B5EF4-FFF2-40B4-BE49-F238E27FC236}">
                <a16:creationId xmlns:a16="http://schemas.microsoft.com/office/drawing/2014/main" id="{C57D6418-F193-45F3-BC48-3E893BED59D8}"/>
              </a:ext>
            </a:extLst>
          </p:cNvPr>
          <p:cNvSpPr/>
          <p:nvPr/>
        </p:nvSpPr>
        <p:spPr>
          <a:xfrm>
            <a:off x="8643869" y="1264727"/>
            <a:ext cx="912253" cy="1051775"/>
          </a:xfrm>
          <a:prstGeom prst="can">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Campus Eats </a:t>
            </a:r>
          </a:p>
          <a:p>
            <a:pPr algn="ctr"/>
            <a:r>
              <a:rPr lang="en-US" dirty="0"/>
              <a:t>DB</a:t>
            </a:r>
          </a:p>
        </p:txBody>
      </p:sp>
      <p:sp>
        <p:nvSpPr>
          <p:cNvPr id="8" name="Rectangle 7">
            <a:extLst>
              <a:ext uri="{FF2B5EF4-FFF2-40B4-BE49-F238E27FC236}">
                <a16:creationId xmlns:a16="http://schemas.microsoft.com/office/drawing/2014/main" id="{36F495E5-9614-411B-9005-3F30F9F2A20E}"/>
              </a:ext>
            </a:extLst>
          </p:cNvPr>
          <p:cNvSpPr/>
          <p:nvPr/>
        </p:nvSpPr>
        <p:spPr>
          <a:xfrm>
            <a:off x="8250126" y="3082477"/>
            <a:ext cx="1974759" cy="740535"/>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Ratings Table</a:t>
            </a:r>
          </a:p>
        </p:txBody>
      </p:sp>
      <p:sp>
        <p:nvSpPr>
          <p:cNvPr id="9" name="Rectangle 8">
            <a:extLst>
              <a:ext uri="{FF2B5EF4-FFF2-40B4-BE49-F238E27FC236}">
                <a16:creationId xmlns:a16="http://schemas.microsoft.com/office/drawing/2014/main" id="{FD63FC54-3EE4-4302-8B1E-53899D085A37}"/>
              </a:ext>
            </a:extLst>
          </p:cNvPr>
          <p:cNvSpPr/>
          <p:nvPr/>
        </p:nvSpPr>
        <p:spPr>
          <a:xfrm>
            <a:off x="7166153" y="4745998"/>
            <a:ext cx="1631324" cy="740535"/>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t>Driver_ratings</a:t>
            </a:r>
          </a:p>
          <a:p>
            <a:pPr algn="ctr"/>
            <a:r>
              <a:rPr lang="en-US" dirty="0"/>
              <a:t>table</a:t>
            </a:r>
          </a:p>
        </p:txBody>
      </p:sp>
      <p:sp>
        <p:nvSpPr>
          <p:cNvPr id="10" name="Rectangle 9">
            <a:extLst>
              <a:ext uri="{FF2B5EF4-FFF2-40B4-BE49-F238E27FC236}">
                <a16:creationId xmlns:a16="http://schemas.microsoft.com/office/drawing/2014/main" id="{DF2BE314-0C4E-42F1-84B4-CCF0C6CDAB21}"/>
              </a:ext>
            </a:extLst>
          </p:cNvPr>
          <p:cNvSpPr/>
          <p:nvPr/>
        </p:nvSpPr>
        <p:spPr>
          <a:xfrm>
            <a:off x="9409224" y="4745998"/>
            <a:ext cx="1631323" cy="740535"/>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t>Restaurant_ratings</a:t>
            </a:r>
            <a:r>
              <a:rPr lang="en-US" dirty="0"/>
              <a:t> table</a:t>
            </a:r>
          </a:p>
        </p:txBody>
      </p:sp>
      <p:cxnSp>
        <p:nvCxnSpPr>
          <p:cNvPr id="12" name="Straight Arrow Connector 11">
            <a:extLst>
              <a:ext uri="{FF2B5EF4-FFF2-40B4-BE49-F238E27FC236}">
                <a16:creationId xmlns:a16="http://schemas.microsoft.com/office/drawing/2014/main" id="{2C2100E7-8582-4789-8696-B11AC985DDE8}"/>
              </a:ext>
            </a:extLst>
          </p:cNvPr>
          <p:cNvCxnSpPr/>
          <p:nvPr/>
        </p:nvCxnSpPr>
        <p:spPr>
          <a:xfrm flipH="1">
            <a:off x="9153795" y="2320479"/>
            <a:ext cx="8583" cy="75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BF9D70-05B1-4701-95D4-CE393068A38A}"/>
              </a:ext>
            </a:extLst>
          </p:cNvPr>
          <p:cNvCxnSpPr/>
          <p:nvPr/>
        </p:nvCxnSpPr>
        <p:spPr>
          <a:xfrm flipH="1">
            <a:off x="9155000" y="3761972"/>
            <a:ext cx="0" cy="54735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C608A86-8CC2-48CC-9643-E602FC78D1BB}"/>
              </a:ext>
            </a:extLst>
          </p:cNvPr>
          <p:cNvCxnSpPr>
            <a:cxnSpLocks/>
          </p:cNvCxnSpPr>
          <p:nvPr/>
        </p:nvCxnSpPr>
        <p:spPr>
          <a:xfrm>
            <a:off x="7770521" y="4255662"/>
            <a:ext cx="10732" cy="55808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36D615-CF41-4A90-B381-C6F092BF706B}"/>
              </a:ext>
            </a:extLst>
          </p:cNvPr>
          <p:cNvCxnSpPr>
            <a:cxnSpLocks/>
          </p:cNvCxnSpPr>
          <p:nvPr/>
        </p:nvCxnSpPr>
        <p:spPr>
          <a:xfrm flipV="1">
            <a:off x="7770522" y="4244929"/>
            <a:ext cx="245771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17D144-D1FE-4FEC-9640-3E66B0F738F6}"/>
              </a:ext>
            </a:extLst>
          </p:cNvPr>
          <p:cNvCxnSpPr>
            <a:cxnSpLocks/>
          </p:cNvCxnSpPr>
          <p:nvPr/>
        </p:nvCxnSpPr>
        <p:spPr>
          <a:xfrm>
            <a:off x="10217507" y="4255662"/>
            <a:ext cx="21464" cy="493689"/>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00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F664048-8393-4120-9B9F-2E9B5977B37C}"/>
              </a:ext>
            </a:extLst>
          </p:cNvPr>
          <p:cNvSpPr txBox="1"/>
          <p:nvPr/>
        </p:nvSpPr>
        <p:spPr>
          <a:xfrm>
            <a:off x="1300766" y="1397358"/>
            <a:ext cx="5973651" cy="385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4500"/>
              </a:spcBef>
              <a:buFont typeface="Arial"/>
              <a:buChar char="•"/>
            </a:pPr>
            <a:r>
              <a:rPr lang="en-US" sz="2400" dirty="0">
                <a:latin typeface="Times New Roman"/>
                <a:ea typeface="+mn-lt"/>
                <a:cs typeface="+mn-lt"/>
              </a:rPr>
              <a:t>Ratings table is used to define the overall rating of each order.</a:t>
            </a:r>
          </a:p>
          <a:p>
            <a:pPr marL="285750" indent="-285750" algn="just">
              <a:lnSpc>
                <a:spcPct val="90000"/>
              </a:lnSpc>
              <a:spcBef>
                <a:spcPts val="4500"/>
              </a:spcBef>
              <a:buFont typeface="Arial"/>
              <a:buChar char="•"/>
            </a:pPr>
            <a:r>
              <a:rPr lang="en-US" sz="2400" dirty="0">
                <a:latin typeface="Times New Roman"/>
                <a:ea typeface="+mn-lt"/>
                <a:cs typeface="+mn-lt"/>
              </a:rPr>
              <a:t>Ratings table contains </a:t>
            </a:r>
            <a:r>
              <a:rPr lang="en-US" sz="2400" dirty="0" err="1">
                <a:latin typeface="Times New Roman"/>
                <a:ea typeface="+mn-lt"/>
                <a:cs typeface="+mn-lt"/>
              </a:rPr>
              <a:t>ratings_id</a:t>
            </a:r>
            <a:r>
              <a:rPr lang="en-US" sz="2400" dirty="0">
                <a:latin typeface="Times New Roman"/>
                <a:ea typeface="+mn-lt"/>
                <a:cs typeface="+mn-lt"/>
              </a:rPr>
              <a:t>, </a:t>
            </a:r>
            <a:r>
              <a:rPr lang="en-US" sz="2400" dirty="0" err="1">
                <a:latin typeface="Times New Roman"/>
                <a:ea typeface="+mn-lt"/>
                <a:cs typeface="+mn-lt"/>
              </a:rPr>
              <a:t>overall_rating</a:t>
            </a:r>
            <a:r>
              <a:rPr lang="en-US" sz="2400" dirty="0">
                <a:latin typeface="Times New Roman"/>
                <a:ea typeface="+mn-lt"/>
                <a:cs typeface="+mn-lt"/>
              </a:rPr>
              <a:t>, </a:t>
            </a:r>
            <a:r>
              <a:rPr lang="en-US" sz="2400" dirty="0" err="1">
                <a:latin typeface="Times New Roman"/>
                <a:ea typeface="+mn-lt"/>
                <a:cs typeface="+mn-lt"/>
              </a:rPr>
              <a:t>order_id</a:t>
            </a:r>
            <a:r>
              <a:rPr lang="en-US" sz="2400" dirty="0">
                <a:latin typeface="Times New Roman"/>
                <a:ea typeface="+mn-lt"/>
                <a:cs typeface="+mn-lt"/>
              </a:rPr>
              <a:t>, comments and delivery referred from order table.</a:t>
            </a:r>
          </a:p>
          <a:p>
            <a:pPr marL="285750" indent="-285750" algn="just">
              <a:lnSpc>
                <a:spcPct val="90000"/>
              </a:lnSpc>
              <a:spcBef>
                <a:spcPts val="4500"/>
              </a:spcBef>
              <a:buFont typeface="Arial"/>
              <a:buChar char="•"/>
            </a:pPr>
            <a:r>
              <a:rPr lang="en-US" sz="2400" dirty="0">
                <a:latin typeface="Times New Roman"/>
                <a:ea typeface="+mn-lt"/>
                <a:cs typeface="+mn-lt"/>
              </a:rPr>
              <a:t>The relationship between order table and ratings table is one-to-one.</a:t>
            </a:r>
            <a:endParaRPr lang="en-US">
              <a:latin typeface="Garamond" panose="02020404030301010803"/>
              <a:ea typeface="+mn-lt"/>
              <a:cs typeface="+mn-lt"/>
            </a:endParaRPr>
          </a:p>
          <a:p>
            <a:pPr algn="l"/>
            <a:endParaRPr lang="en-US" dirty="0"/>
          </a:p>
        </p:txBody>
      </p:sp>
      <p:sp>
        <p:nvSpPr>
          <p:cNvPr id="2" name="Rectangle 1">
            <a:extLst>
              <a:ext uri="{FF2B5EF4-FFF2-40B4-BE49-F238E27FC236}">
                <a16:creationId xmlns:a16="http://schemas.microsoft.com/office/drawing/2014/main" id="{0623F810-3279-499F-B212-67959DA4E67C}"/>
              </a:ext>
            </a:extLst>
          </p:cNvPr>
          <p:cNvSpPr/>
          <p:nvPr/>
        </p:nvSpPr>
        <p:spPr>
          <a:xfrm>
            <a:off x="8568743" y="1716109"/>
            <a:ext cx="2125013" cy="912253"/>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Table</a:t>
            </a:r>
          </a:p>
        </p:txBody>
      </p:sp>
      <p:sp>
        <p:nvSpPr>
          <p:cNvPr id="8" name="Rectangle 7">
            <a:extLst>
              <a:ext uri="{FF2B5EF4-FFF2-40B4-BE49-F238E27FC236}">
                <a16:creationId xmlns:a16="http://schemas.microsoft.com/office/drawing/2014/main" id="{B168ED12-EB2B-4025-B125-15821CF53709}"/>
              </a:ext>
            </a:extLst>
          </p:cNvPr>
          <p:cNvSpPr/>
          <p:nvPr/>
        </p:nvSpPr>
        <p:spPr>
          <a:xfrm>
            <a:off x="8568743" y="4130898"/>
            <a:ext cx="2125013" cy="912253"/>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Ratings Table</a:t>
            </a:r>
          </a:p>
        </p:txBody>
      </p:sp>
      <p:cxnSp>
        <p:nvCxnSpPr>
          <p:cNvPr id="7" name="Straight Arrow Connector 6">
            <a:extLst>
              <a:ext uri="{FF2B5EF4-FFF2-40B4-BE49-F238E27FC236}">
                <a16:creationId xmlns:a16="http://schemas.microsoft.com/office/drawing/2014/main" id="{AA92EE42-9A46-4384-A78F-17872F05AB48}"/>
              </a:ext>
            </a:extLst>
          </p:cNvPr>
          <p:cNvCxnSpPr/>
          <p:nvPr/>
        </p:nvCxnSpPr>
        <p:spPr>
          <a:xfrm>
            <a:off x="9548744" y="2620984"/>
            <a:ext cx="21465" cy="151326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1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553B8-48B3-451C-8669-936504408EF1}"/>
              </a:ext>
            </a:extLst>
          </p:cNvPr>
          <p:cNvSpPr txBox="1"/>
          <p:nvPr/>
        </p:nvSpPr>
        <p:spPr>
          <a:xfrm>
            <a:off x="1343696" y="1418823"/>
            <a:ext cx="5007734" cy="57615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4500"/>
              </a:spcBef>
              <a:buFont typeface="Arial"/>
              <a:buChar char="•"/>
            </a:pPr>
            <a:r>
              <a:rPr lang="en-US" sz="2400" dirty="0" err="1">
                <a:latin typeface="Times New Roman"/>
                <a:ea typeface="+mn-lt"/>
                <a:cs typeface="+mn-lt"/>
              </a:rPr>
              <a:t>Driver_rating</a:t>
            </a:r>
            <a:r>
              <a:rPr lang="en-US" sz="2400" dirty="0">
                <a:latin typeface="Times New Roman"/>
                <a:ea typeface="+mn-lt"/>
                <a:cs typeface="+mn-lt"/>
              </a:rPr>
              <a:t> table consists of </a:t>
            </a:r>
            <a:r>
              <a:rPr lang="en-US" sz="2400" dirty="0" err="1">
                <a:latin typeface="Times New Roman"/>
                <a:ea typeface="+mn-lt"/>
                <a:cs typeface="+mn-lt"/>
              </a:rPr>
              <a:t>rating_id</a:t>
            </a:r>
            <a:r>
              <a:rPr lang="en-US" sz="2400" dirty="0">
                <a:latin typeface="Times New Roman"/>
                <a:ea typeface="+mn-lt"/>
                <a:cs typeface="+mn-lt"/>
              </a:rPr>
              <a:t>, </a:t>
            </a:r>
            <a:r>
              <a:rPr lang="en-US" sz="2400" dirty="0" err="1">
                <a:latin typeface="Times New Roman"/>
                <a:ea typeface="+mn-lt"/>
                <a:cs typeface="+mn-lt"/>
              </a:rPr>
              <a:t>ontime_ratings</a:t>
            </a:r>
            <a:r>
              <a:rPr lang="en-US" sz="2400" dirty="0">
                <a:latin typeface="Times New Roman"/>
                <a:ea typeface="+mn-lt"/>
                <a:cs typeface="+mn-lt"/>
              </a:rPr>
              <a:t> and </a:t>
            </a:r>
            <a:r>
              <a:rPr lang="en-US" sz="2400" dirty="0" err="1">
                <a:latin typeface="Times New Roman"/>
                <a:ea typeface="+mn-lt"/>
                <a:cs typeface="+mn-lt"/>
              </a:rPr>
              <a:t>courteous_ratings</a:t>
            </a:r>
            <a:r>
              <a:rPr lang="en-US" sz="2400" dirty="0">
                <a:latin typeface="Times New Roman"/>
                <a:ea typeface="+mn-lt"/>
                <a:cs typeface="+mn-lt"/>
              </a:rPr>
              <a:t>.</a:t>
            </a:r>
            <a:endParaRPr lang="en-US" dirty="0">
              <a:latin typeface="Garamond" panose="02020404030301010803"/>
              <a:ea typeface="+mn-lt"/>
              <a:cs typeface="+mn-lt"/>
            </a:endParaRPr>
          </a:p>
          <a:p>
            <a:pPr marL="285750" indent="-285750" algn="just">
              <a:lnSpc>
                <a:spcPct val="90000"/>
              </a:lnSpc>
              <a:spcBef>
                <a:spcPts val="4500"/>
              </a:spcBef>
              <a:buFont typeface="Arial"/>
              <a:buChar char="•"/>
            </a:pPr>
            <a:r>
              <a:rPr lang="en-US" sz="2400" dirty="0">
                <a:latin typeface="Times New Roman"/>
                <a:ea typeface="+mn-lt"/>
                <a:cs typeface="+mn-lt"/>
              </a:rPr>
              <a:t>The relationship between </a:t>
            </a:r>
            <a:r>
              <a:rPr lang="en-US" sz="2400" dirty="0" err="1">
                <a:latin typeface="Times New Roman"/>
                <a:ea typeface="+mn-lt"/>
                <a:cs typeface="+mn-lt"/>
              </a:rPr>
              <a:t>driver_rating</a:t>
            </a:r>
            <a:r>
              <a:rPr lang="en-US" sz="2400" dirty="0">
                <a:latin typeface="Times New Roman"/>
                <a:ea typeface="+mn-lt"/>
                <a:cs typeface="+mn-lt"/>
              </a:rPr>
              <a:t> table and rating table is one to one.</a:t>
            </a:r>
          </a:p>
          <a:p>
            <a:pPr marL="285750" indent="-285750" algn="just">
              <a:lnSpc>
                <a:spcPct val="90000"/>
              </a:lnSpc>
              <a:spcBef>
                <a:spcPts val="4500"/>
              </a:spcBef>
              <a:buFont typeface="Arial"/>
              <a:buChar char="•"/>
            </a:pPr>
            <a:endParaRPr lang="en-US" sz="2400" dirty="0">
              <a:latin typeface="Times New Roman"/>
            </a:endParaRPr>
          </a:p>
          <a:p>
            <a:pPr algn="just">
              <a:lnSpc>
                <a:spcPct val="90000"/>
              </a:lnSpc>
              <a:spcBef>
                <a:spcPts val="4500"/>
              </a:spcBef>
            </a:pPr>
            <a:endParaRPr lang="en-US" sz="2400" dirty="0">
              <a:latin typeface="Times New Roman"/>
              <a:cs typeface="Times New Roman"/>
            </a:endParaRPr>
          </a:p>
          <a:p>
            <a:pPr marL="285750" indent="-285750" algn="just">
              <a:lnSpc>
                <a:spcPct val="90000"/>
              </a:lnSpc>
              <a:spcBef>
                <a:spcPts val="4500"/>
              </a:spcBef>
              <a:buFont typeface="Arial"/>
              <a:buChar char="•"/>
            </a:pPr>
            <a:endParaRPr lang="en-US" sz="2400" dirty="0">
              <a:latin typeface="Times New Roman"/>
              <a:cs typeface="Times New Roman"/>
            </a:endParaRPr>
          </a:p>
          <a:p>
            <a:endParaRPr lang="en-US" sz="2400" dirty="0">
              <a:latin typeface="Times New Roman"/>
              <a:cs typeface="Times New Roman"/>
            </a:endParaRPr>
          </a:p>
        </p:txBody>
      </p:sp>
      <p:sp>
        <p:nvSpPr>
          <p:cNvPr id="3" name="Rectangle 2">
            <a:extLst>
              <a:ext uri="{FF2B5EF4-FFF2-40B4-BE49-F238E27FC236}">
                <a16:creationId xmlns:a16="http://schemas.microsoft.com/office/drawing/2014/main" id="{3BA5AC3A-5474-4A9E-A4A1-9683247F9303}"/>
              </a:ext>
            </a:extLst>
          </p:cNvPr>
          <p:cNvSpPr/>
          <p:nvPr/>
        </p:nvSpPr>
        <p:spPr>
          <a:xfrm>
            <a:off x="8182376" y="1522926"/>
            <a:ext cx="2125013" cy="912253"/>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Ratings Table</a:t>
            </a:r>
          </a:p>
        </p:txBody>
      </p:sp>
      <p:sp>
        <p:nvSpPr>
          <p:cNvPr id="4" name="Rectangle 3">
            <a:extLst>
              <a:ext uri="{FF2B5EF4-FFF2-40B4-BE49-F238E27FC236}">
                <a16:creationId xmlns:a16="http://schemas.microsoft.com/office/drawing/2014/main" id="{CE7AF8C0-C999-41E9-BEFA-A6AF983FC268}"/>
              </a:ext>
            </a:extLst>
          </p:cNvPr>
          <p:cNvSpPr/>
          <p:nvPr/>
        </p:nvSpPr>
        <p:spPr>
          <a:xfrm>
            <a:off x="8185730" y="4198646"/>
            <a:ext cx="2125012" cy="912253"/>
          </a:xfrm>
          <a:prstGeom prst="rect">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Driver_ratings</a:t>
            </a:r>
            <a:r>
              <a:rPr lang="en-US" dirty="0"/>
              <a:t> table</a:t>
            </a:r>
          </a:p>
        </p:txBody>
      </p:sp>
      <p:cxnSp>
        <p:nvCxnSpPr>
          <p:cNvPr id="5" name="Straight Arrow Connector 4">
            <a:extLst>
              <a:ext uri="{FF2B5EF4-FFF2-40B4-BE49-F238E27FC236}">
                <a16:creationId xmlns:a16="http://schemas.microsoft.com/office/drawing/2014/main" id="{FE1174F9-0DEB-4138-8B81-405D7154001D}"/>
              </a:ext>
            </a:extLst>
          </p:cNvPr>
          <p:cNvCxnSpPr/>
          <p:nvPr/>
        </p:nvCxnSpPr>
        <p:spPr>
          <a:xfrm>
            <a:off x="9148292" y="2424446"/>
            <a:ext cx="32197" cy="182450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70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EB38D-5C93-4F3E-B8A6-7BE754708B5E}"/>
              </a:ext>
            </a:extLst>
          </p:cNvPr>
          <p:cNvSpPr txBox="1"/>
          <p:nvPr/>
        </p:nvSpPr>
        <p:spPr>
          <a:xfrm>
            <a:off x="1311499" y="1343696"/>
            <a:ext cx="9762185" cy="405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03250" indent="-603250" algn="just">
              <a:lnSpc>
                <a:spcPct val="90000"/>
              </a:lnSpc>
              <a:spcBef>
                <a:spcPts val="4400"/>
              </a:spcBef>
              <a:buFont typeface="Arial"/>
              <a:buChar char="•"/>
            </a:pPr>
            <a:r>
              <a:rPr lang="en-US" sz="2400" dirty="0" err="1">
                <a:latin typeface="Times New Roman"/>
                <a:ea typeface="+mn-lt"/>
                <a:cs typeface="+mn-lt"/>
              </a:rPr>
              <a:t>Restaurant_rating</a:t>
            </a:r>
            <a:r>
              <a:rPr lang="en-US" sz="2400" dirty="0">
                <a:latin typeface="Times New Roman"/>
                <a:ea typeface="+mn-lt"/>
                <a:cs typeface="+mn-lt"/>
              </a:rPr>
              <a:t> table defines various rating factors.</a:t>
            </a:r>
          </a:p>
          <a:p>
            <a:pPr marL="603250" indent="-603250" algn="just">
              <a:lnSpc>
                <a:spcPct val="90000"/>
              </a:lnSpc>
              <a:spcBef>
                <a:spcPts val="4400"/>
              </a:spcBef>
              <a:buFont typeface="Arial"/>
              <a:buChar char="•"/>
            </a:pPr>
            <a:r>
              <a:rPr lang="en-US" sz="2400" dirty="0">
                <a:latin typeface="Times New Roman"/>
                <a:ea typeface="+mn-lt"/>
                <a:cs typeface="+mn-lt"/>
              </a:rPr>
              <a:t>Some rating factors included are, quality, menu, price, packaging, delivery time.</a:t>
            </a:r>
          </a:p>
          <a:p>
            <a:pPr marL="603250" indent="-603250" algn="just">
              <a:lnSpc>
                <a:spcPct val="90000"/>
              </a:lnSpc>
              <a:spcBef>
                <a:spcPts val="4400"/>
              </a:spcBef>
              <a:buFont typeface="Arial"/>
              <a:buChar char="•"/>
            </a:pPr>
            <a:r>
              <a:rPr lang="en-US" sz="2400" dirty="0" err="1">
                <a:latin typeface="Times New Roman"/>
                <a:ea typeface="+mn-lt"/>
                <a:cs typeface="+mn-lt"/>
              </a:rPr>
              <a:t>Rating_id</a:t>
            </a:r>
            <a:r>
              <a:rPr lang="en-US" sz="2400" dirty="0">
                <a:latin typeface="Times New Roman"/>
                <a:ea typeface="+mn-lt"/>
                <a:cs typeface="+mn-lt"/>
              </a:rPr>
              <a:t> is referenced as FK from ratings table.</a:t>
            </a:r>
          </a:p>
          <a:p>
            <a:pPr marL="603250" indent="-603250" algn="just">
              <a:lnSpc>
                <a:spcPct val="90000"/>
              </a:lnSpc>
              <a:spcBef>
                <a:spcPts val="4400"/>
              </a:spcBef>
              <a:buFont typeface="Arial"/>
              <a:buChar char="•"/>
            </a:pPr>
            <a:r>
              <a:rPr lang="en-US" sz="2400" dirty="0">
                <a:latin typeface="Times New Roman"/>
                <a:ea typeface="+mn-lt"/>
                <a:cs typeface="+mn-lt"/>
              </a:rPr>
              <a:t>The relationship between </a:t>
            </a:r>
            <a:r>
              <a:rPr lang="en-US" sz="2400" dirty="0" err="1">
                <a:latin typeface="Times New Roman"/>
                <a:ea typeface="+mn-lt"/>
                <a:cs typeface="+mn-lt"/>
              </a:rPr>
              <a:t>restaurant_rating</a:t>
            </a:r>
            <a:r>
              <a:rPr lang="en-US" sz="2400" dirty="0">
                <a:latin typeface="Times New Roman"/>
                <a:ea typeface="+mn-lt"/>
                <a:cs typeface="+mn-lt"/>
              </a:rPr>
              <a:t> table and rating table is one-to-one.</a:t>
            </a:r>
          </a:p>
          <a:p>
            <a:pPr algn="l"/>
            <a:endParaRPr lang="en-US" dirty="0"/>
          </a:p>
        </p:txBody>
      </p:sp>
    </p:spTree>
    <p:extLst>
      <p:ext uri="{BB962C8B-B14F-4D97-AF65-F5344CB8AC3E}">
        <p14:creationId xmlns:p14="http://schemas.microsoft.com/office/powerpoint/2010/main" val="378641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65799-0CE9-4547-B9A0-537C04576909}"/>
              </a:ext>
            </a:extLst>
          </p:cNvPr>
          <p:cNvSpPr txBox="1"/>
          <p:nvPr/>
        </p:nvSpPr>
        <p:spPr>
          <a:xfrm>
            <a:off x="1322231" y="1129048"/>
            <a:ext cx="62526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Queries Using to Create New Tables</a:t>
            </a:r>
          </a:p>
        </p:txBody>
      </p:sp>
      <p:sp>
        <p:nvSpPr>
          <p:cNvPr id="4" name="TextBox 3">
            <a:extLst>
              <a:ext uri="{FF2B5EF4-FFF2-40B4-BE49-F238E27FC236}">
                <a16:creationId xmlns:a16="http://schemas.microsoft.com/office/drawing/2014/main" id="{82047425-C593-472E-8F43-2176B24A24E1}"/>
              </a:ext>
            </a:extLst>
          </p:cNvPr>
          <p:cNvSpPr txBox="1"/>
          <p:nvPr/>
        </p:nvSpPr>
        <p:spPr>
          <a:xfrm>
            <a:off x="1279301" y="1955442"/>
            <a:ext cx="9976833" cy="4222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1600" dirty="0">
                <a:latin typeface="Times New Roman"/>
                <a:ea typeface="+mn-lt"/>
                <a:cs typeface="+mn-lt"/>
              </a:rPr>
              <a:t>CREATE TABLE `ratings` (</a:t>
            </a:r>
            <a:endParaRPr lang="en-US" sz="1600" dirty="0"/>
          </a:p>
          <a:p>
            <a:pPr>
              <a:lnSpc>
                <a:spcPct val="90000"/>
              </a:lnSpc>
            </a:pPr>
            <a:r>
              <a:rPr lang="en-US" sz="1600" dirty="0">
                <a:latin typeface="Times New Roman"/>
                <a:ea typeface="+mn-lt"/>
                <a:cs typeface="+mn-lt"/>
              </a:rPr>
              <a:t>    `</a:t>
            </a:r>
            <a:r>
              <a:rPr lang="en-US" sz="1600" dirty="0" err="1">
                <a:latin typeface="Times New Roman"/>
                <a:ea typeface="+mn-lt"/>
                <a:cs typeface="+mn-lt"/>
              </a:rPr>
              <a:t>rating_id</a:t>
            </a:r>
            <a:r>
              <a:rPr lang="en-US" sz="1600" dirty="0">
                <a:latin typeface="Times New Roman"/>
                <a:ea typeface="+mn-lt"/>
                <a:cs typeface="+mn-lt"/>
              </a:rPr>
              <a:t>` int(11) NOT NULL AUTO_INCREMENT,</a:t>
            </a:r>
          </a:p>
          <a:p>
            <a:pPr>
              <a:lnSpc>
                <a:spcPct val="90000"/>
              </a:lnSpc>
            </a:pPr>
            <a:r>
              <a:rPr lang="en-US" sz="1600" dirty="0">
                <a:latin typeface="Times New Roman"/>
                <a:ea typeface="+mn-lt"/>
                <a:cs typeface="+mn-lt"/>
              </a:rPr>
              <a:t>    `</a:t>
            </a:r>
            <a:r>
              <a:rPr lang="en-US" sz="1600" dirty="0" err="1">
                <a:latin typeface="Times New Roman"/>
                <a:ea typeface="+mn-lt"/>
                <a:cs typeface="+mn-lt"/>
              </a:rPr>
              <a:t>overall_rating</a:t>
            </a:r>
            <a:r>
              <a:rPr lang="en-US" sz="1600" dirty="0">
                <a:latin typeface="Times New Roman"/>
                <a:ea typeface="+mn-lt"/>
                <a:cs typeface="+mn-lt"/>
              </a:rPr>
              <a:t>` int(11) NOT NULL,</a:t>
            </a:r>
          </a:p>
          <a:p>
            <a:pPr>
              <a:lnSpc>
                <a:spcPct val="90000"/>
              </a:lnSpc>
            </a:pPr>
            <a:r>
              <a:rPr lang="en-US" sz="1600" dirty="0">
                <a:latin typeface="Times New Roman"/>
                <a:ea typeface="+mn-lt"/>
                <a:cs typeface="+mn-lt"/>
              </a:rPr>
              <a:t>    `</a:t>
            </a:r>
            <a:r>
              <a:rPr lang="en-US" sz="1600" dirty="0" err="1">
                <a:latin typeface="Times New Roman"/>
                <a:ea typeface="+mn-lt"/>
                <a:cs typeface="+mn-lt"/>
              </a:rPr>
              <a:t>order_id</a:t>
            </a:r>
            <a:r>
              <a:rPr lang="en-US" sz="1600" dirty="0">
                <a:latin typeface="Times New Roman"/>
                <a:ea typeface="+mn-lt"/>
                <a:cs typeface="+mn-lt"/>
              </a:rPr>
              <a:t>` int(11) NOT NULL,</a:t>
            </a:r>
          </a:p>
          <a:p>
            <a:pPr>
              <a:lnSpc>
                <a:spcPct val="90000"/>
              </a:lnSpc>
            </a:pPr>
            <a:r>
              <a:rPr lang="en-US" sz="1600" dirty="0">
                <a:latin typeface="Times New Roman"/>
                <a:ea typeface="+mn-lt"/>
                <a:cs typeface="+mn-lt"/>
              </a:rPr>
              <a:t>    PRIMARY KEY (`</a:t>
            </a:r>
            <a:r>
              <a:rPr lang="en-US" sz="1600" dirty="0" err="1">
                <a:latin typeface="Times New Roman"/>
                <a:ea typeface="+mn-lt"/>
                <a:cs typeface="+mn-lt"/>
              </a:rPr>
              <a:t>rating_id</a:t>
            </a:r>
            <a:r>
              <a:rPr lang="en-US" sz="1600" dirty="0">
                <a:latin typeface="Times New Roman"/>
                <a:ea typeface="+mn-lt"/>
                <a:cs typeface="+mn-lt"/>
              </a:rPr>
              <a:t>`),</a:t>
            </a:r>
          </a:p>
          <a:p>
            <a:pPr>
              <a:lnSpc>
                <a:spcPct val="90000"/>
              </a:lnSpc>
            </a:pPr>
            <a:r>
              <a:rPr lang="en-US" sz="1600" dirty="0">
                <a:latin typeface="Times New Roman"/>
                <a:ea typeface="+mn-lt"/>
                <a:cs typeface="+mn-lt"/>
              </a:rPr>
              <a:t>    KEY `</a:t>
            </a:r>
            <a:r>
              <a:rPr lang="en-US" sz="1600" dirty="0" err="1">
                <a:latin typeface="Times New Roman"/>
                <a:ea typeface="+mn-lt"/>
                <a:cs typeface="+mn-lt"/>
              </a:rPr>
              <a:t>fk_R_order_id</a:t>
            </a:r>
            <a:r>
              <a:rPr lang="en-US" sz="1600" dirty="0">
                <a:latin typeface="Times New Roman"/>
                <a:ea typeface="+mn-lt"/>
                <a:cs typeface="+mn-lt"/>
              </a:rPr>
              <a:t>` (`</a:t>
            </a:r>
            <a:r>
              <a:rPr lang="en-US" sz="1600" dirty="0" err="1">
                <a:latin typeface="Times New Roman"/>
                <a:ea typeface="+mn-lt"/>
                <a:cs typeface="+mn-lt"/>
              </a:rPr>
              <a:t>order_id</a:t>
            </a:r>
            <a:r>
              <a:rPr lang="en-US" sz="1600" dirty="0">
                <a:latin typeface="Times New Roman"/>
                <a:ea typeface="+mn-lt"/>
                <a:cs typeface="+mn-lt"/>
              </a:rPr>
              <a:t>`),</a:t>
            </a:r>
          </a:p>
          <a:p>
            <a:pPr>
              <a:lnSpc>
                <a:spcPct val="90000"/>
              </a:lnSpc>
            </a:pPr>
            <a:r>
              <a:rPr lang="en-US" sz="1600" dirty="0">
                <a:latin typeface="Times New Roman"/>
                <a:ea typeface="+mn-lt"/>
                <a:cs typeface="+mn-lt"/>
              </a:rPr>
              <a:t>    CONSTRAINT `</a:t>
            </a:r>
            <a:r>
              <a:rPr lang="en-US" sz="1600" dirty="0" err="1">
                <a:latin typeface="Times New Roman"/>
                <a:ea typeface="+mn-lt"/>
                <a:cs typeface="+mn-lt"/>
              </a:rPr>
              <a:t>fk_R_order_id</a:t>
            </a:r>
            <a:r>
              <a:rPr lang="en-US" sz="1600" dirty="0">
                <a:latin typeface="Times New Roman"/>
                <a:ea typeface="+mn-lt"/>
                <a:cs typeface="+mn-lt"/>
              </a:rPr>
              <a:t>` FOREIGN KEY (`</a:t>
            </a:r>
            <a:r>
              <a:rPr lang="en-US" sz="1600" dirty="0" err="1">
                <a:latin typeface="Times New Roman"/>
                <a:ea typeface="+mn-lt"/>
                <a:cs typeface="+mn-lt"/>
              </a:rPr>
              <a:t>order_id</a:t>
            </a:r>
            <a:r>
              <a:rPr lang="en-US" sz="1600" dirty="0">
                <a:latin typeface="Times New Roman"/>
                <a:ea typeface="+mn-lt"/>
                <a:cs typeface="+mn-lt"/>
              </a:rPr>
              <a:t>`) REFERENCES    `order` (`</a:t>
            </a:r>
            <a:r>
              <a:rPr lang="en-US" sz="1600" dirty="0" err="1">
                <a:latin typeface="Times New Roman"/>
                <a:ea typeface="+mn-lt"/>
                <a:cs typeface="+mn-lt"/>
              </a:rPr>
              <a:t>order_id</a:t>
            </a:r>
            <a:r>
              <a:rPr lang="en-US" sz="1600" dirty="0">
                <a:latin typeface="Times New Roman"/>
                <a:ea typeface="+mn-lt"/>
                <a:cs typeface="+mn-lt"/>
              </a:rPr>
              <a:t>`)) ENGINE=</a:t>
            </a:r>
            <a:r>
              <a:rPr lang="en-US" sz="1600" dirty="0" err="1">
                <a:latin typeface="Times New Roman"/>
                <a:ea typeface="+mn-lt"/>
                <a:cs typeface="+mn-lt"/>
              </a:rPr>
              <a:t>InnoDB</a:t>
            </a:r>
            <a:r>
              <a:rPr lang="en-US" sz="1600" dirty="0">
                <a:latin typeface="Times New Roman"/>
                <a:ea typeface="+mn-lt"/>
                <a:cs typeface="+mn-lt"/>
              </a:rPr>
              <a:t> AUTO_INCREMENT=9 DEFAULT CHARSET=latin1;</a:t>
            </a:r>
          </a:p>
          <a:p>
            <a:pPr>
              <a:lnSpc>
                <a:spcPct val="90000"/>
              </a:lnSpc>
            </a:pPr>
            <a:endParaRPr lang="en-US" sz="1600" dirty="0">
              <a:latin typeface="Times New Roman"/>
              <a:ea typeface="+mn-lt"/>
              <a:cs typeface="+mn-lt"/>
            </a:endParaRPr>
          </a:p>
          <a:p>
            <a:pPr>
              <a:lnSpc>
                <a:spcPct val="90000"/>
              </a:lnSpc>
            </a:pPr>
            <a:r>
              <a:rPr lang="en-US" sz="1600" dirty="0">
                <a:latin typeface="Times New Roman"/>
                <a:ea typeface="+mn-lt"/>
                <a:cs typeface="+mn-lt"/>
              </a:rPr>
              <a:t>CREATE TABLE `</a:t>
            </a:r>
            <a:r>
              <a:rPr lang="en-US" sz="1600" dirty="0" err="1">
                <a:latin typeface="Times New Roman"/>
                <a:ea typeface="+mn-lt"/>
                <a:cs typeface="+mn-lt"/>
              </a:rPr>
              <a:t>driver_ratings</a:t>
            </a:r>
            <a:r>
              <a:rPr lang="en-US" sz="1600" dirty="0">
                <a:latin typeface="Times New Roman"/>
                <a:ea typeface="+mn-lt"/>
                <a:cs typeface="+mn-lt"/>
              </a:rPr>
              <a:t>` (</a:t>
            </a:r>
          </a:p>
          <a:p>
            <a:pPr>
              <a:lnSpc>
                <a:spcPct val="90000"/>
              </a:lnSpc>
            </a:pPr>
            <a:r>
              <a:rPr lang="en-US" sz="1600" dirty="0">
                <a:latin typeface="Times New Roman"/>
                <a:ea typeface="+mn-lt"/>
                <a:cs typeface="+mn-lt"/>
              </a:rPr>
              <a:t>    `</a:t>
            </a:r>
            <a:r>
              <a:rPr lang="en-US" sz="1600" dirty="0" err="1">
                <a:latin typeface="Times New Roman"/>
                <a:ea typeface="+mn-lt"/>
                <a:cs typeface="+mn-lt"/>
              </a:rPr>
              <a:t>rating_id</a:t>
            </a:r>
            <a:r>
              <a:rPr lang="en-US" sz="1600" dirty="0">
                <a:latin typeface="Times New Roman"/>
                <a:ea typeface="+mn-lt"/>
                <a:cs typeface="+mn-lt"/>
              </a:rPr>
              <a:t>` int(11) NOT NULL,</a:t>
            </a:r>
          </a:p>
          <a:p>
            <a:pPr>
              <a:lnSpc>
                <a:spcPct val="90000"/>
              </a:lnSpc>
            </a:pPr>
            <a:r>
              <a:rPr lang="en-US" sz="1600" dirty="0">
                <a:latin typeface="Times New Roman"/>
                <a:ea typeface="+mn-lt"/>
                <a:cs typeface="+mn-lt"/>
              </a:rPr>
              <a:t>    `</a:t>
            </a:r>
            <a:r>
              <a:rPr lang="en-US" sz="1600" dirty="0" err="1">
                <a:latin typeface="Times New Roman"/>
                <a:ea typeface="+mn-lt"/>
                <a:cs typeface="+mn-lt"/>
              </a:rPr>
              <a:t>ontime_rating</a:t>
            </a:r>
            <a:r>
              <a:rPr lang="en-US" sz="1600" dirty="0">
                <a:latin typeface="Times New Roman"/>
                <a:ea typeface="+mn-lt"/>
                <a:cs typeface="+mn-lt"/>
              </a:rPr>
              <a:t>` int(11) NOT NULL,</a:t>
            </a:r>
          </a:p>
          <a:p>
            <a:pPr>
              <a:lnSpc>
                <a:spcPct val="90000"/>
              </a:lnSpc>
            </a:pPr>
            <a:r>
              <a:rPr lang="en-US" sz="1600" dirty="0">
                <a:latin typeface="Times New Roman"/>
                <a:ea typeface="+mn-lt"/>
                <a:cs typeface="+mn-lt"/>
              </a:rPr>
              <a:t>    `</a:t>
            </a:r>
            <a:r>
              <a:rPr lang="en-US" sz="1600" dirty="0" err="1">
                <a:latin typeface="Times New Roman"/>
                <a:ea typeface="+mn-lt"/>
                <a:cs typeface="+mn-lt"/>
              </a:rPr>
              <a:t>courteous_rating</a:t>
            </a:r>
            <a:r>
              <a:rPr lang="en-US" sz="1600" dirty="0">
                <a:latin typeface="Times New Roman"/>
                <a:ea typeface="+mn-lt"/>
                <a:cs typeface="+mn-lt"/>
              </a:rPr>
              <a:t>` int(11) NOT NULL,</a:t>
            </a:r>
          </a:p>
          <a:p>
            <a:pPr>
              <a:lnSpc>
                <a:spcPct val="90000"/>
              </a:lnSpc>
            </a:pPr>
            <a:r>
              <a:rPr lang="en-US" sz="1600" dirty="0">
                <a:latin typeface="Times New Roman"/>
                <a:ea typeface="+mn-lt"/>
                <a:cs typeface="+mn-lt"/>
              </a:rPr>
              <a:t>    PRIMARY KEY (`</a:t>
            </a:r>
            <a:r>
              <a:rPr lang="en-US" sz="1600" dirty="0" err="1">
                <a:latin typeface="Times New Roman"/>
                <a:ea typeface="+mn-lt"/>
                <a:cs typeface="+mn-lt"/>
              </a:rPr>
              <a:t>rating_id</a:t>
            </a:r>
            <a:r>
              <a:rPr lang="en-US" sz="1600" dirty="0">
                <a:latin typeface="Times New Roman"/>
                <a:ea typeface="+mn-lt"/>
                <a:cs typeface="+mn-lt"/>
              </a:rPr>
              <a:t>`),</a:t>
            </a:r>
          </a:p>
          <a:p>
            <a:pPr>
              <a:lnSpc>
                <a:spcPct val="90000"/>
              </a:lnSpc>
            </a:pPr>
            <a:r>
              <a:rPr lang="en-US" sz="1600" dirty="0">
                <a:latin typeface="Times New Roman"/>
                <a:ea typeface="+mn-lt"/>
                <a:cs typeface="+mn-lt"/>
              </a:rPr>
              <a:t>    KEY `</a:t>
            </a:r>
            <a:r>
              <a:rPr lang="en-US" sz="1600" err="1">
                <a:latin typeface="Times New Roman"/>
                <a:ea typeface="+mn-lt"/>
                <a:cs typeface="+mn-lt"/>
              </a:rPr>
              <a:t>fk_DR_rating_id</a:t>
            </a:r>
            <a:r>
              <a:rPr lang="en-US" sz="1600" dirty="0">
                <a:latin typeface="Times New Roman"/>
                <a:ea typeface="+mn-lt"/>
                <a:cs typeface="+mn-lt"/>
              </a:rPr>
              <a:t>` (`</a:t>
            </a:r>
            <a:r>
              <a:rPr lang="en-US" sz="1600" err="1">
                <a:latin typeface="Times New Roman"/>
                <a:ea typeface="+mn-lt"/>
                <a:cs typeface="+mn-lt"/>
              </a:rPr>
              <a:t>rating_id</a:t>
            </a:r>
            <a:r>
              <a:rPr lang="en-US" sz="1600" dirty="0">
                <a:latin typeface="Times New Roman"/>
                <a:ea typeface="+mn-lt"/>
                <a:cs typeface="+mn-lt"/>
              </a:rPr>
              <a:t>`),</a:t>
            </a:r>
          </a:p>
          <a:p>
            <a:pPr>
              <a:lnSpc>
                <a:spcPct val="90000"/>
              </a:lnSpc>
            </a:pPr>
            <a:r>
              <a:rPr lang="en-US" sz="1600" dirty="0">
                <a:latin typeface="Times New Roman"/>
                <a:ea typeface="+mn-lt"/>
                <a:cs typeface="+mn-lt"/>
              </a:rPr>
              <a:t>    CONSTRAINT `</a:t>
            </a:r>
            <a:r>
              <a:rPr lang="en-US" sz="1600" err="1">
                <a:latin typeface="Times New Roman"/>
                <a:ea typeface="+mn-lt"/>
                <a:cs typeface="+mn-lt"/>
              </a:rPr>
              <a:t>fk_DR_rating_id</a:t>
            </a:r>
            <a:r>
              <a:rPr lang="en-US" sz="1600" dirty="0">
                <a:latin typeface="Times New Roman"/>
                <a:ea typeface="+mn-lt"/>
                <a:cs typeface="+mn-lt"/>
              </a:rPr>
              <a:t>` FOREIGN KEY (`</a:t>
            </a:r>
            <a:r>
              <a:rPr lang="en-US" sz="1600" err="1">
                <a:latin typeface="Times New Roman"/>
                <a:ea typeface="+mn-lt"/>
                <a:cs typeface="+mn-lt"/>
              </a:rPr>
              <a:t>rating_id</a:t>
            </a:r>
            <a:r>
              <a:rPr lang="en-US" sz="1600" dirty="0">
                <a:latin typeface="Times New Roman"/>
                <a:ea typeface="+mn-lt"/>
                <a:cs typeface="+mn-lt"/>
              </a:rPr>
              <a:t>`) REFERENCES   `ratings` (`</a:t>
            </a:r>
            <a:r>
              <a:rPr lang="en-US" sz="1600" err="1">
                <a:latin typeface="Times New Roman"/>
                <a:ea typeface="+mn-lt"/>
                <a:cs typeface="+mn-lt"/>
              </a:rPr>
              <a:t>rating_id</a:t>
            </a:r>
            <a:r>
              <a:rPr lang="en-US" sz="1600" dirty="0">
                <a:latin typeface="Times New Roman"/>
                <a:ea typeface="+mn-lt"/>
                <a:cs typeface="+mn-lt"/>
              </a:rPr>
              <a:t>`)) ENGINE=</a:t>
            </a:r>
            <a:r>
              <a:rPr lang="en-US" sz="1600" err="1">
                <a:latin typeface="Times New Roman"/>
                <a:ea typeface="+mn-lt"/>
                <a:cs typeface="+mn-lt"/>
              </a:rPr>
              <a:t>InnoDB</a:t>
            </a:r>
            <a:r>
              <a:rPr lang="en-US" sz="1600" dirty="0">
                <a:latin typeface="Times New Roman"/>
                <a:ea typeface="+mn-lt"/>
                <a:cs typeface="+mn-lt"/>
              </a:rPr>
              <a:t> AUTO_INCREMENT=102 DEFAULT CHARSET=latin1;</a:t>
            </a:r>
          </a:p>
          <a:p>
            <a:pPr>
              <a:lnSpc>
                <a:spcPct val="90000"/>
              </a:lnSpc>
            </a:pPr>
            <a:r>
              <a:rPr lang="en-US" sz="800" dirty="0">
                <a:latin typeface="Times New Roman"/>
                <a:ea typeface="+mn-lt"/>
                <a:cs typeface="+mn-lt"/>
              </a:rPr>
              <a:t>   </a:t>
            </a:r>
            <a:endParaRPr lang="en-US" sz="800" dirty="0">
              <a:latin typeface="Times New Roman"/>
            </a:endParaRPr>
          </a:p>
          <a:p>
            <a:pPr>
              <a:lnSpc>
                <a:spcPct val="90000"/>
              </a:lnSpc>
            </a:pPr>
            <a:endParaRPr lang="en-US" dirty="0"/>
          </a:p>
        </p:txBody>
      </p:sp>
    </p:spTree>
    <p:extLst>
      <p:ext uri="{BB962C8B-B14F-4D97-AF65-F5344CB8AC3E}">
        <p14:creationId xmlns:p14="http://schemas.microsoft.com/office/powerpoint/2010/main" val="26280702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Organic</vt:lpstr>
      <vt:lpstr>CampusEats DataBase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650</cp:revision>
  <dcterms:created xsi:type="dcterms:W3CDTF">2021-12-08T03:36:56Z</dcterms:created>
  <dcterms:modified xsi:type="dcterms:W3CDTF">2021-12-08T22:52:55Z</dcterms:modified>
</cp:coreProperties>
</file>