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57" r:id="rId4"/>
    <p:sldId id="261" r:id="rId5"/>
    <p:sldId id="264" r:id="rId6"/>
    <p:sldId id="266" r:id="rId7"/>
    <p:sldId id="265" r:id="rId8"/>
    <p:sldId id="26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82A60-C3D3-DD44-8814-DE9E00C816EC}" v="13" dt="2025-03-21T09:54:52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3" autoAdjust="0"/>
    <p:restoredTop sz="95080" autoAdjust="0"/>
  </p:normalViewPr>
  <p:slideViewPr>
    <p:cSldViewPr snapToGrid="0">
      <p:cViewPr varScale="1">
        <p:scale>
          <a:sx n="59" d="100"/>
          <a:sy n="59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C6D3D-8325-47C6-AD24-71087B7431B6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44DA-F272-413C-B642-FDE18DBE6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4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444DA-F272-413C-B642-FDE18DBE615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4444DA-F272-413C-B642-FDE18DBE615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58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7895D-3417-D946-64AE-E1A78796F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2138A0-B21E-321D-620F-3B93C016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7EB32-F453-8E06-4219-EB499D39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D266-AAF8-89ED-E7F9-E30D17BC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150BE3-596E-DDE8-CE2E-199C82F8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384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D21D3-43EC-D671-8462-E4EA27D9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DA1B2-BBB9-5B9C-B089-6C9DA271B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171127-E2A3-05EA-7BCD-012565C6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93D3A-8A9F-9B98-F975-4B066FE6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A10268-1F62-E8B0-E74F-68C2EE60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958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9C494C-E6D4-FBF6-6F79-084D94085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E9B9B6-A83E-5A84-6803-689F9FC6E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D6C055-D056-245B-9B95-AA5D86F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9993A9-04AF-F282-613F-B88087BF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E4574-1401-60FC-30F8-68C5F00F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8186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EF3A8-3CAE-D221-8EDD-265A378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D3A18-9A34-622C-B896-122F4B65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D33159-0CDA-E97F-E709-E475FDF3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826CF-4DCC-C05E-5E06-02726F27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8F0B-0087-9BC6-55FA-9D9DC081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0331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BD427-3F14-FD99-9BE6-15870B32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E611C0-0A07-6CD4-4E4D-B226460FE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D8D67-3D33-52E0-1A40-E41C0AFC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B79266-3DCE-FD46-9522-FAC8D25F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4667C5-BB9B-3175-D4EE-65AEC818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43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C7022-E095-10AE-CC94-BEA753B3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474A44-9BFC-078F-9690-BDEA5C031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9ACCD-EB79-53DD-7814-9FDB40A8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2477F2-2ED1-C04F-E10F-1179C20A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9E2AEB-0526-A2D2-ACCC-64969846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47CB10-2E43-CBB8-055A-FF0A26BE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7042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819E8-E60A-E5CE-E950-B4555886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CAD07C-DA23-4878-5243-B5E47639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6811A6-BFE8-B264-73AA-309C93FB6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36D178-26E2-E7BD-A33A-7D884D6D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9E6C8B-5DBB-D2A2-4428-E16DE1A6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BDC9E4-9E8F-D012-A933-62D30C5E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362EB3-BE95-E5B0-812A-5329CCC0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3DD3E4-8157-4CF1-C3D9-9026DEF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60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53DB2-E027-CA4C-3E2A-134F45C0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F9ED48-B779-C2C3-A780-3973C298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857342-93F1-F1DF-0B8F-B35A773E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F15990-9B20-B0DD-08AD-D9E74CFD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592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7540B5-7A1C-DA86-6D39-1F6AE328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AA4165-9B2C-011F-5D97-18F21975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4E3D08-C051-F010-F2A3-87CDC5A6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046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EA997-3BD7-2111-9561-484854DA1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69F03-8AC7-9D06-8A35-D426554F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D47FBB-6316-2296-781F-B6C300954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4F6880-09C6-D117-840B-4A5C5186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4512E2-6B8F-DC6C-18AD-495F1CE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72328D-D725-CDEA-D2B5-3F519FE1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550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67792-83FC-C919-25FF-8AFC0578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CA1C6B-1A9F-EAE8-CCF6-CC8199A4E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231CD7-A9BB-A652-E504-2CDA80401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1401F-BECA-6A3F-0F6C-572FF1A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A0932B-FB81-FBD0-3007-5D9A14CE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8DDD8E-D370-1E98-39D2-8DDFA0B7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5444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9A46BF-05D4-C482-8C1E-CEE4676B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D1CA46-0766-A8B7-52D2-F934F0E2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BAF9B-B1E9-A2FC-A150-24B8D304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DC3CA-2659-4D43-A4FE-6DFF69291972}" type="datetimeFigureOut">
              <a:rPr lang="x-none" altLang="zh-TW" smtClean="0"/>
              <a:t>2025/3/28</a:t>
            </a:fld>
            <a:endParaRPr lang="x-non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0FB7E-59FE-B68F-E1B7-43A56A4CA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56488-961E-F885-C3EF-4E7DD3249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DA041-0FD7-1C4B-AC41-E00779196FD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76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A90E-EBAF-E528-C092-9CE609E00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dirty="0"/>
              <a:t>DDOS</a:t>
            </a:r>
          </a:p>
        </p:txBody>
      </p:sp>
    </p:spTree>
    <p:extLst>
      <p:ext uri="{BB962C8B-B14F-4D97-AF65-F5344CB8AC3E}">
        <p14:creationId xmlns:p14="http://schemas.microsoft.com/office/powerpoint/2010/main" val="3108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C899-91E8-9AF3-6BDC-309CBE05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656"/>
            <a:ext cx="10515600" cy="565230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Step 1: </a:t>
            </a:r>
            <a:r>
              <a:rPr lang="zh-TW" altLang="en-US" sz="2000" dirty="0"/>
              <a:t>在資料集中挑出</a:t>
            </a:r>
            <a:r>
              <a:rPr lang="en-US" sz="2000" dirty="0" err="1"/>
              <a:t>DDoS_HTTP、DDoS_ICMP、DDoS_TCP、DDoS_UDP、Normal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zh-TW" altLang="en-US" sz="2000" dirty="0"/>
              <a:t>如果沒有的話就挑出四個攻擊</a:t>
            </a:r>
            <a:r>
              <a:rPr lang="en-US" altLang="zh-TW" sz="2000" dirty="0"/>
              <a:t>(</a:t>
            </a:r>
            <a:r>
              <a:rPr lang="zh-TW" altLang="en-US" sz="2000" dirty="0"/>
              <a:t>不會可以問我</a:t>
            </a:r>
            <a:r>
              <a:rPr lang="en-US" altLang="zh-TW" sz="2000" dirty="0"/>
              <a:t>)</a:t>
            </a:r>
            <a:r>
              <a:rPr lang="zh-TW" altLang="en-US" sz="2000" dirty="0"/>
              <a:t>一個</a:t>
            </a:r>
            <a:r>
              <a:rPr lang="en-US" sz="2000" dirty="0"/>
              <a:t>Normal，</a:t>
            </a:r>
            <a:r>
              <a:rPr lang="zh-TW" altLang="en-US" sz="2000" dirty="0"/>
              <a:t>把這整合成一個資料集</a:t>
            </a:r>
          </a:p>
          <a:p>
            <a:pPr marL="0" indent="0">
              <a:buNone/>
            </a:pPr>
            <a:r>
              <a:rPr lang="en-US" sz="2000" dirty="0"/>
              <a:t>Step 2: </a:t>
            </a:r>
            <a:r>
              <a:rPr lang="zh-TW" altLang="en-US" sz="2000" dirty="0"/>
              <a:t>分割資料集，把資料分成兩包！</a:t>
            </a:r>
            <a:r>
              <a:rPr lang="en-US" sz="2000" dirty="0"/>
              <a:t>Client1</a:t>
            </a:r>
            <a:r>
              <a:rPr lang="zh-TW" altLang="en-US" sz="2000" dirty="0"/>
              <a:t>和</a:t>
            </a:r>
            <a:r>
              <a:rPr lang="en-US" sz="2000" dirty="0"/>
              <a:t>client2</a:t>
            </a:r>
          </a:p>
          <a:p>
            <a:pPr marL="0" indent="0">
              <a:buNone/>
            </a:pPr>
            <a:r>
              <a:rPr lang="en-US" sz="2000" dirty="0"/>
              <a:t>Step 3: </a:t>
            </a:r>
            <a:r>
              <a:rPr lang="zh-TW" altLang="en-US" sz="2000" dirty="0"/>
              <a:t>分別在一台點腦上訓練 </a:t>
            </a:r>
            <a:r>
              <a:rPr lang="en-US" sz="2000" dirty="0"/>
              <a:t>Client1 </a:t>
            </a:r>
            <a:r>
              <a:rPr lang="zh-TW" altLang="en-US" sz="2000" dirty="0"/>
              <a:t>和 </a:t>
            </a:r>
            <a:r>
              <a:rPr lang="en-US" sz="2000" dirty="0"/>
              <a:t>Client2 </a:t>
            </a:r>
            <a:r>
              <a:rPr lang="zh-TW" altLang="en-US" sz="2000" dirty="0"/>
              <a:t>的資料集</a:t>
            </a:r>
          </a:p>
          <a:p>
            <a:pPr marL="0" indent="0">
              <a:buNone/>
            </a:pPr>
            <a:r>
              <a:rPr lang="en-US" sz="2000" dirty="0"/>
              <a:t>Step 4 : </a:t>
            </a:r>
            <a:r>
              <a:rPr lang="zh-TW" altLang="en-US" sz="2000" dirty="0"/>
              <a:t>用聯邦學習訓練 </a:t>
            </a:r>
            <a:r>
              <a:rPr lang="en-US" sz="2000" dirty="0"/>
              <a:t>Client1 </a:t>
            </a:r>
            <a:r>
              <a:rPr lang="zh-TW" altLang="en-US" sz="2000" dirty="0"/>
              <a:t>和 </a:t>
            </a:r>
            <a:r>
              <a:rPr lang="en-US" sz="2000" dirty="0"/>
              <a:t>Client2 </a:t>
            </a:r>
            <a:r>
              <a:rPr lang="zh-TW" altLang="en-US" sz="2000" dirty="0"/>
              <a:t>的資料集</a:t>
            </a:r>
          </a:p>
          <a:p>
            <a:pPr marL="0" indent="0">
              <a:buNone/>
            </a:pPr>
            <a:r>
              <a:rPr lang="en-US" sz="2000" dirty="0"/>
              <a:t>Step 5: </a:t>
            </a:r>
            <a:r>
              <a:rPr lang="zh-TW" altLang="en-US" sz="2000" dirty="0"/>
              <a:t>將資料最少的那個種類用</a:t>
            </a:r>
            <a:r>
              <a:rPr lang="en-US" sz="2000" dirty="0"/>
              <a:t>ADASYN</a:t>
            </a:r>
            <a:r>
              <a:rPr lang="zh-TW" altLang="en-US" sz="2000" dirty="0"/>
              <a:t>擴增資料！</a:t>
            </a:r>
            <a:br>
              <a:rPr lang="zh-TW" altLang="en-US" sz="2000" dirty="0"/>
            </a:br>
            <a:r>
              <a:rPr lang="en-US" sz="2000" dirty="0"/>
              <a:t>Step 6: </a:t>
            </a:r>
            <a:r>
              <a:rPr lang="zh-TW" altLang="en-US" sz="2000" dirty="0"/>
              <a:t>分別在一台點腦上訓練 </a:t>
            </a:r>
            <a:r>
              <a:rPr lang="en-US" sz="2000" dirty="0"/>
              <a:t>Client1 </a:t>
            </a:r>
            <a:r>
              <a:rPr lang="zh-TW" altLang="en-US" sz="2000" dirty="0"/>
              <a:t>和 </a:t>
            </a:r>
            <a:r>
              <a:rPr lang="en-US" sz="2000" dirty="0"/>
              <a:t>Client2 </a:t>
            </a:r>
            <a:r>
              <a:rPr lang="zh-TW" altLang="en-US" sz="2000" dirty="0"/>
              <a:t>的擴增資料集</a:t>
            </a:r>
          </a:p>
          <a:p>
            <a:pPr marL="0" indent="0">
              <a:buNone/>
            </a:pPr>
            <a:r>
              <a:rPr lang="en-US" sz="2000" dirty="0"/>
              <a:t>Step 7 : </a:t>
            </a:r>
            <a:r>
              <a:rPr lang="zh-TW" altLang="en-US" sz="2000" dirty="0"/>
              <a:t>用聯邦學習訓練 </a:t>
            </a:r>
            <a:r>
              <a:rPr lang="en-US" sz="2000" dirty="0"/>
              <a:t>Client1 </a:t>
            </a:r>
            <a:r>
              <a:rPr lang="zh-TW" altLang="en-US" sz="2000" dirty="0"/>
              <a:t>和 </a:t>
            </a:r>
            <a:r>
              <a:rPr lang="en-US" sz="2000" dirty="0"/>
              <a:t>Client2 </a:t>
            </a:r>
            <a:r>
              <a:rPr lang="zh-TW" altLang="en-US" sz="2000" dirty="0"/>
              <a:t>的擴增資料集</a:t>
            </a:r>
          </a:p>
          <a:p>
            <a:pPr marL="0" indent="0">
              <a:buNone/>
            </a:pPr>
            <a:endParaRPr lang="x-none" sz="2000" dirty="0"/>
          </a:p>
          <a:p>
            <a:pPr marL="0" indent="0">
              <a:buNone/>
            </a:pPr>
            <a:endParaRPr lang="x-none" sz="2000" dirty="0"/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38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C93EC-1FDA-30E4-03A1-C4DAC0DBC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05874"/>
              </p:ext>
            </p:extLst>
          </p:nvPr>
        </p:nvGraphicFramePr>
        <p:xfrm>
          <a:off x="-1" y="716804"/>
          <a:ext cx="12192001" cy="5092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90">
                  <a:extLst>
                    <a:ext uri="{9D8B030D-6E8A-4147-A177-3AD203B41FA5}">
                      <a16:colId xmlns:a16="http://schemas.microsoft.com/office/drawing/2014/main" val="1659069787"/>
                    </a:ext>
                  </a:extLst>
                </a:gridCol>
                <a:gridCol w="1580911">
                  <a:extLst>
                    <a:ext uri="{9D8B030D-6E8A-4147-A177-3AD203B41FA5}">
                      <a16:colId xmlns:a16="http://schemas.microsoft.com/office/drawing/2014/main" val="2296742769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1911476552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3873864175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4256899440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1139470759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46976919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614916662"/>
                    </a:ext>
                  </a:extLst>
                </a:gridCol>
                <a:gridCol w="1335300">
                  <a:extLst>
                    <a:ext uri="{9D8B030D-6E8A-4147-A177-3AD203B41FA5}">
                      <a16:colId xmlns:a16="http://schemas.microsoft.com/office/drawing/2014/main" val="3695783519"/>
                    </a:ext>
                  </a:extLst>
                </a:gridCol>
              </a:tblGrid>
              <a:tr h="4734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/>
                        <a:t>Dataset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client1</a:t>
                      </a:r>
                      <a:endParaRPr lang="x-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x-none" dirty="0"/>
                        <a:t>client2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88808"/>
                  </a:ext>
                </a:extLst>
              </a:tr>
              <a:tr h="534999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596925"/>
                  </a:ext>
                </a:extLst>
              </a:tr>
              <a:tr h="61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CIC-IIOT (2024) (no 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2561"/>
                  </a:ext>
                </a:extLst>
              </a:tr>
              <a:tr h="61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 IoT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0.9959655519358704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0.9932732954802586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0.9946118286514383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0.9952462362897807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0.9932383057664339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0.9942334641327732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260948"/>
                  </a:ext>
                </a:extLst>
              </a:tr>
              <a:tr h="7467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CIC-DDoS (2019)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(running)</a:t>
                      </a:r>
                      <a:b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訓練不起來</a:t>
                      </a:r>
                      <a:r>
                        <a:rPr lang="en-US" altLang="zh-TW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99439"/>
                  </a:ext>
                </a:extLst>
              </a:tr>
              <a:tr h="61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CIC-IDS (2017)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0.979931/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0.9993346893976265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0.982417/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0.9993343960232701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0.980884/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0.999334362700685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0.976825/</a:t>
                      </a:r>
                    </a:p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0.987082/</a:t>
                      </a:r>
                    </a:p>
                    <a:p>
                      <a:pPr algn="ctr" fontAlgn="ctr"/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0.981684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1919903"/>
                  </a:ext>
                </a:extLst>
              </a:tr>
              <a:tr h="878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CIC-UNSW  NB15(</a:t>
                      </a:r>
                      <a:r>
                        <a:rPr lang="zh-TW" altLang="en-US" sz="12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資料格式不正確處理中</a:t>
                      </a:r>
                      <a:r>
                        <a:rPr lang="en-US" altLang="zh-TW" sz="12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253634"/>
                  </a:ext>
                </a:extLst>
              </a:tr>
              <a:tr h="61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Edge-</a:t>
                      </a:r>
                      <a:r>
                        <a:rPr lang="en-US" sz="1200" b="1" i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IIoTset</a:t>
                      </a:r>
                      <a:endParaRPr lang="en-US" sz="1200" b="1" i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9452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B19A3C-3609-218B-2F46-4A80A0BAF0DE}"/>
              </a:ext>
            </a:extLst>
          </p:cNvPr>
          <p:cNvSpPr txBox="1"/>
          <p:nvPr/>
        </p:nvSpPr>
        <p:spPr>
          <a:xfrm>
            <a:off x="0" y="110535"/>
            <a:ext cx="506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</a:t>
            </a:r>
            <a:r>
              <a:rPr lang="x-none" sz="2400" b="1" dirty="0"/>
              <a:t>ithout Federated Learning 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(local)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0379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3847C-5CBD-652A-F11B-B7A75C50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DA4A59-1425-64A2-9DC4-295984087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3359"/>
              </p:ext>
            </p:extLst>
          </p:nvPr>
        </p:nvGraphicFramePr>
        <p:xfrm>
          <a:off x="149902" y="566596"/>
          <a:ext cx="11632365" cy="543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309">
                  <a:extLst>
                    <a:ext uri="{9D8B030D-6E8A-4147-A177-3AD203B41FA5}">
                      <a16:colId xmlns:a16="http://schemas.microsoft.com/office/drawing/2014/main" val="1659069787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2296742769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1911476552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3873864175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4256899440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1139470759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46976919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614916662"/>
                    </a:ext>
                  </a:extLst>
                </a:gridCol>
                <a:gridCol w="1274007">
                  <a:extLst>
                    <a:ext uri="{9D8B030D-6E8A-4147-A177-3AD203B41FA5}">
                      <a16:colId xmlns:a16="http://schemas.microsoft.com/office/drawing/2014/main" val="3695783519"/>
                    </a:ext>
                  </a:extLst>
                </a:gridCol>
              </a:tblGrid>
              <a:tr h="37617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/>
                        <a:t>Dataset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x-none" dirty="0"/>
                        <a:t>Before 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ADASYN </a:t>
                      </a:r>
                      <a:endParaRPr lang="x-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x-none" dirty="0"/>
                        <a:t>After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ADASYN </a:t>
                      </a:r>
                      <a:endParaRPr lang="x-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88808"/>
                  </a:ext>
                </a:extLst>
              </a:tr>
              <a:tr h="350771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  <a:endParaRPr lang="x-none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  <a:endParaRPr lang="x-none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  <a:endParaRPr lang="x-none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  <a:endParaRPr lang="x-none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  <a:endParaRPr lang="x-none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  <a:endParaRPr lang="x-none" sz="18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596925"/>
                  </a:ext>
                </a:extLst>
              </a:tr>
              <a:tr h="7443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CIC-IIOT (2024)(no 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42561"/>
                  </a:ext>
                </a:extLst>
              </a:tr>
              <a:tr h="754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 IoT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0.99890998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0.998932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0.995116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0.994157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0.99948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0.99969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0.999691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0.9996905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260948"/>
                  </a:ext>
                </a:extLst>
              </a:tr>
              <a:tr h="754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CIC-DDoS (2019)(running)</a:t>
                      </a:r>
                      <a:b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訓練不起來</a:t>
                      </a:r>
                      <a:r>
                        <a:rPr lang="en-US" altLang="zh-TW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099439"/>
                  </a:ext>
                </a:extLst>
              </a:tr>
              <a:tr h="754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CIC-IDS (2017)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0.998535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</a:t>
                      </a:r>
                      <a:r>
                        <a:rPr lang="x-none" altLang="zh-TW" dirty="0"/>
                        <a:t>955068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0.9381175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dirty="0"/>
                        <a:t>0.9456165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0.996249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0.997546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0.997586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0.9975585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919903"/>
                  </a:ext>
                </a:extLst>
              </a:tr>
              <a:tr h="940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CIC-UNSW  NB15(</a:t>
                      </a:r>
                      <a:r>
                        <a:rPr lang="zh-TW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資料格式不正確處理中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253634"/>
                  </a:ext>
                </a:extLst>
              </a:tr>
              <a:tr h="754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Edge-</a:t>
                      </a:r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IIoTset</a:t>
                      </a:r>
                      <a:endParaRPr lang="en-US" sz="1400" b="1" i="0" kern="1200" dirty="0">
                        <a:solidFill>
                          <a:schemeClr val="dk1"/>
                        </a:solidFill>
                        <a:effectLst/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x-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9452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A66B8D-66E1-C01D-E1A0-2DBEDBBBA6A9}"/>
              </a:ext>
            </a:extLst>
          </p:cNvPr>
          <p:cNvSpPr txBox="1"/>
          <p:nvPr/>
        </p:nvSpPr>
        <p:spPr>
          <a:xfrm>
            <a:off x="149902" y="104931"/>
            <a:ext cx="3727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b="1" dirty="0"/>
              <a:t>Using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274243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B743A-7EA9-50B8-FE66-385454C6C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FE2FBF-A669-54DE-8A71-6E63D8EF4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42492"/>
              </p:ext>
            </p:extLst>
          </p:nvPr>
        </p:nvGraphicFramePr>
        <p:xfrm>
          <a:off x="904460" y="578064"/>
          <a:ext cx="10379236" cy="617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392">
                  <a:extLst>
                    <a:ext uri="{9D8B030D-6E8A-4147-A177-3AD203B41FA5}">
                      <a16:colId xmlns:a16="http://schemas.microsoft.com/office/drawing/2014/main" val="1659069787"/>
                    </a:ext>
                  </a:extLst>
                </a:gridCol>
                <a:gridCol w="1490474">
                  <a:extLst>
                    <a:ext uri="{9D8B030D-6E8A-4147-A177-3AD203B41FA5}">
                      <a16:colId xmlns:a16="http://schemas.microsoft.com/office/drawing/2014/main" val="1911476552"/>
                    </a:ext>
                  </a:extLst>
                </a:gridCol>
                <a:gridCol w="1490474">
                  <a:extLst>
                    <a:ext uri="{9D8B030D-6E8A-4147-A177-3AD203B41FA5}">
                      <a16:colId xmlns:a16="http://schemas.microsoft.com/office/drawing/2014/main" val="3873864175"/>
                    </a:ext>
                  </a:extLst>
                </a:gridCol>
                <a:gridCol w="1490474">
                  <a:extLst>
                    <a:ext uri="{9D8B030D-6E8A-4147-A177-3AD203B41FA5}">
                      <a16:colId xmlns:a16="http://schemas.microsoft.com/office/drawing/2014/main" val="4256899440"/>
                    </a:ext>
                  </a:extLst>
                </a:gridCol>
                <a:gridCol w="1490474">
                  <a:extLst>
                    <a:ext uri="{9D8B030D-6E8A-4147-A177-3AD203B41FA5}">
                      <a16:colId xmlns:a16="http://schemas.microsoft.com/office/drawing/2014/main" val="46976919"/>
                    </a:ext>
                  </a:extLst>
                </a:gridCol>
                <a:gridCol w="1490474">
                  <a:extLst>
                    <a:ext uri="{9D8B030D-6E8A-4147-A177-3AD203B41FA5}">
                      <a16:colId xmlns:a16="http://schemas.microsoft.com/office/drawing/2014/main" val="614916662"/>
                    </a:ext>
                  </a:extLst>
                </a:gridCol>
                <a:gridCol w="1490474">
                  <a:extLst>
                    <a:ext uri="{9D8B030D-6E8A-4147-A177-3AD203B41FA5}">
                      <a16:colId xmlns:a16="http://schemas.microsoft.com/office/drawing/2014/main" val="3695783519"/>
                    </a:ext>
                  </a:extLst>
                </a:gridCol>
              </a:tblGrid>
              <a:tr h="36499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/>
                        <a:t>Dataset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Client1</a:t>
                      </a:r>
                      <a:endParaRPr lang="x-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88808"/>
                  </a:ext>
                </a:extLst>
              </a:tr>
              <a:tr h="442805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596925"/>
                  </a:ext>
                </a:extLst>
              </a:tr>
              <a:tr h="555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BenignTraffic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0.9999544650785098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0.9988251612560921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0.9997420235972533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0.9999544709524677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0.9998482330533233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0.9993894970745155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0.9997726161647168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0.9967665445139039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0.9999431443451365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0.9998578729839283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0.9983806542156969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260948"/>
                  </a:ext>
                </a:extLst>
              </a:tr>
              <a:tr h="614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HTTP_Flood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0.9862542955326461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0.9806378132118451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0.9834380354083381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0.9869782971619365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0.9778365861726761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0.9823861748089067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3099439"/>
                  </a:ext>
                </a:extLst>
              </a:tr>
              <a:tr h="555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ICMP_Flood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0.9996653420667126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0.999893656617217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0.9992657299990322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0.9988769416389064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0.9994654960890728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0.9993850405417717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0.9989755934359259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0.9999202397365633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0.9995823189280003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0.9988731432473963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0.9992788640866026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0.999396417223747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1919903"/>
                  </a:ext>
                </a:extLst>
              </a:tr>
              <a:tr h="7223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ICMP_Fragmentation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0.9884178652535958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0.988443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0.9884303359870803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0.9839429779901308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0.9999771041304149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0.9903815830968149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0.9871517818553298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0.9999885519341507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3253634"/>
                  </a:ext>
                </a:extLst>
              </a:tr>
              <a:tr h="7223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TCP_Flood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0.998518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0.9996962817290681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0.9995877050568573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0.9990666545255873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0.9990527420893706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0.9993813689583847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0.9999936497856803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0.9999430238388258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0.9988107432695997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0.9988048625022764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0.9994018465014367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0.9993736191148669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9351397"/>
                  </a:ext>
                </a:extLst>
              </a:tr>
              <a:tr h="92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UDP_Flood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0.9995172286405158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0.9987865182173953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0.9991397326037147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0.9993018879378377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0.9993284449723613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0.9990441366126023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0.9992849145035193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0.9996809516755735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0.9991463096468661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0.9985999817883809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0.9992156072685959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0.9991401743566967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9402130"/>
                  </a:ext>
                </a:extLst>
              </a:tr>
              <a:tr h="7223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</a:t>
                      </a:r>
                      <a:r>
                        <a:rPr lang="en-US" sz="12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UDP_Fragmentation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0.9994313155566789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0.9860972568578553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0.9927195129605222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0.9977756049865558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0.9869674549059432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0.9923421014246122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416422"/>
                  </a:ext>
                </a:extLst>
              </a:tr>
              <a:tr h="5550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macro avg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0.9959655519358704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0.9996002311171103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0.9932732954802586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0.999599993579257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0.9946118286514383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0.9996000061696106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0.9952462362897807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0.9994696948421831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0.9932383057664339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0.9994682839340076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0.9942334641327732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0.999468488120737</a:t>
                      </a:r>
                      <a:endParaRPr lang="zh-TW" altLang="en-US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92985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980EC0-EDE7-D4C8-61AC-F4B34888FFA3}"/>
              </a:ext>
            </a:extLst>
          </p:cNvPr>
          <p:cNvSpPr txBox="1"/>
          <p:nvPr/>
        </p:nvSpPr>
        <p:spPr>
          <a:xfrm>
            <a:off x="0" y="110535"/>
            <a:ext cx="412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</a:t>
            </a:r>
            <a:r>
              <a:rPr lang="x-none" sz="2400" b="1" dirty="0"/>
              <a:t>ithout Federated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4664-93CC-C03E-2A04-E235346A296A}"/>
              </a:ext>
            </a:extLst>
          </p:cNvPr>
          <p:cNvSpPr txBox="1"/>
          <p:nvPr/>
        </p:nvSpPr>
        <p:spPr>
          <a:xfrm>
            <a:off x="4735162" y="15072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CIC IoT (2023)</a:t>
            </a:r>
          </a:p>
        </p:txBody>
      </p:sp>
    </p:spTree>
    <p:extLst>
      <p:ext uri="{BB962C8B-B14F-4D97-AF65-F5344CB8AC3E}">
        <p14:creationId xmlns:p14="http://schemas.microsoft.com/office/powerpoint/2010/main" val="18680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52A90-9D5A-7A4A-0EA2-61B6801B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7C267B-2F54-6F2E-4CD2-48E3AC6DE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93654"/>
              </p:ext>
            </p:extLst>
          </p:nvPr>
        </p:nvGraphicFramePr>
        <p:xfrm>
          <a:off x="904460" y="700537"/>
          <a:ext cx="10383080" cy="5989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24">
                  <a:extLst>
                    <a:ext uri="{9D8B030D-6E8A-4147-A177-3AD203B41FA5}">
                      <a16:colId xmlns:a16="http://schemas.microsoft.com/office/drawing/2014/main" val="1659069787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1911476552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3873864175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4256899440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46976919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614916662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3695783519"/>
                    </a:ext>
                  </a:extLst>
                </a:gridCol>
              </a:tblGrid>
              <a:tr h="3394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/>
                        <a:t>Dataset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Client1</a:t>
                      </a:r>
                      <a:endParaRPr lang="x-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88808"/>
                  </a:ext>
                </a:extLst>
              </a:tr>
              <a:tr h="440918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596925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BenignTraffic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0.999923148519755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0.9997799842574943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0.999897533984561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0.9999734412377901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0.999910341088117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0.9998767033900877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0.99994688308017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0.9996899136594456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0.9999791319656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0.9999544706933544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0.9999630072629074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0.9998221746756821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260948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DDoS-HTTP_Flood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0.99721494102228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0.972053656978601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0.984473556525958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0.99002280501710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0.98209067772645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0.98604078928689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090927"/>
                  </a:ext>
                </a:extLst>
              </a:tr>
              <a:tr h="615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DDoS-ICMP_Flood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0.99919604466407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0.9998272356373011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0.999567557875732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0.9990590627810007/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0.99938176674304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0.9994430016045729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0.9996642414514452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0.9998348326541538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0.9993045249542444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0.9990837253110924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0.99948435083716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0.999459137865758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3099439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DDoS-ICMP_Fragmentation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0.9821847049173924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0.999987480830021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0.9926822528594972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0.9874055786513268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0.9999937403758279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0.9865497148988732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0.9916722059874832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0.9891043282461848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1919903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DDoS-TCP_Flood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0.9999268414096706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0.9993757921179051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0.9988799389924216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0.9992525605492352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0.9994031160363088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0.9993141725344598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0.999168196199691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0.9995588168321341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0.9994010130190952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0.9992914501653283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0.999284591048774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0.999425115617218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3253634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DDoS-UDP_Flood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0.99949434228408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0.99882653138602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0.999201740008865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0.9995143540624473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0.999348019728486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0.9991703243510277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0.9992880873279544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0.9987858521924324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0.9992450690620062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0.9995390157702135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0.999266577731998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0.9991622920486013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9351397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DDoS-UDP_Fragmentation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0.9959263324795706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0.9999922015737224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0.9884039024862614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0.9921508590313722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0.9999961007716572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0.9961888331242158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0.9878380690212912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0.9919958769004912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9402130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macro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0.994958812148955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0.993837160880199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0.994370299362219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0.995273776385809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0.99447677489603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0.994860066473582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0.999696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4164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9C6D7C-7C8A-AA8D-1AB4-D7C28E74CD91}"/>
              </a:ext>
            </a:extLst>
          </p:cNvPr>
          <p:cNvSpPr txBox="1"/>
          <p:nvPr/>
        </p:nvSpPr>
        <p:spPr>
          <a:xfrm>
            <a:off x="0" y="110535"/>
            <a:ext cx="3852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Using</a:t>
            </a:r>
            <a:r>
              <a:rPr lang="x-none" sz="2400" b="1" dirty="0"/>
              <a:t> Federated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A35B0-3B89-D8A0-7AEA-9523FB428DE7}"/>
              </a:ext>
            </a:extLst>
          </p:cNvPr>
          <p:cNvSpPr txBox="1"/>
          <p:nvPr/>
        </p:nvSpPr>
        <p:spPr>
          <a:xfrm>
            <a:off x="4339377" y="1567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CIC IoT (2023)</a:t>
            </a:r>
          </a:p>
        </p:txBody>
      </p:sp>
    </p:spTree>
    <p:extLst>
      <p:ext uri="{BB962C8B-B14F-4D97-AF65-F5344CB8AC3E}">
        <p14:creationId xmlns:p14="http://schemas.microsoft.com/office/powerpoint/2010/main" val="293015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E82B5-38FB-EFF8-7284-F7C47C4FA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E57A4B-68C1-4482-4862-CE1C45963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71190"/>
              </p:ext>
            </p:extLst>
          </p:nvPr>
        </p:nvGraphicFramePr>
        <p:xfrm>
          <a:off x="770397" y="572200"/>
          <a:ext cx="10383080" cy="623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24">
                  <a:extLst>
                    <a:ext uri="{9D8B030D-6E8A-4147-A177-3AD203B41FA5}">
                      <a16:colId xmlns:a16="http://schemas.microsoft.com/office/drawing/2014/main" val="1659069787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1911476552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3873864175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4256899440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46976919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614916662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3695783519"/>
                    </a:ext>
                  </a:extLst>
                </a:gridCol>
              </a:tblGrid>
              <a:tr h="3535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/>
                        <a:t>Dataset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Client1</a:t>
                      </a:r>
                      <a:endParaRPr lang="x-non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88808"/>
                  </a:ext>
                </a:extLst>
              </a:tr>
              <a:tr h="428906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596925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BENIGN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0.996251/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9982222222222222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0.998917/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0.9967455621301775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0.997583/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0.9974833456698742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0.998752/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0.998752034208102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0.99824/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0.998239911089275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0.998496/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0.998495906982403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260948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0.999531/1.0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0.998516/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0.9994088087496305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0.999023/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0.9997043169722057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0.99957/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0.999570094188455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0.998906/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0.998906420871738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0.999238/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0.999238147330585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090927"/>
                  </a:ext>
                </a:extLst>
              </a:tr>
              <a:tr h="560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GoldenEye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0.993958/1.0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0.959184/1.0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0.976261/1.0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0.973659/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0.973659003831417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0.987852/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0.987852283770651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0.980704/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0.980704293294742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3099439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Hulk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0.99769/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0.9976387249114522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0.962135/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0.9994086339444116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0.97959/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0.9985228951255539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0.992589/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0.992588732557466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0.991785/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0.991784784495227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0.992187/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0.992186595670795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1919903"/>
                  </a:ext>
                </a:extLst>
              </a:tr>
              <a:tr h="659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Slowhttptest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0.896127/1.0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0.973231/1.0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0.933089/1.0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0.893636/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0.893635571054925</a:t>
                      </a:r>
                      <a:endParaRPr lang="en-US" altLang="zh-TW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0.979924/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0.979923518164435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0.934793/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0.934792521659826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3253634"/>
                  </a:ext>
                </a:extLst>
              </a:tr>
              <a:tr h="659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slowloris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0.974406/1.0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0.989786/1.0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0.982036/1.0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0.984863/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0.984862819299905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0.966574/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0.966573816155988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0.975633/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0.975632614807872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9351397"/>
                  </a:ext>
                </a:extLst>
              </a:tr>
              <a:tr h="659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FTP-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Patator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0.994894/1.0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0.984836/1.0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0.989839/1.0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0.988126/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0.988125530110262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0.981466/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0.981465880370682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0.984784/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0.984784446322907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9402130"/>
                  </a:ext>
                </a:extLst>
              </a:tr>
              <a:tr h="6594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PortScan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0.986595/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0.9988165680473373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0.992733/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0.9991121633619414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0.989655/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0.9989643438378458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0.983407/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0.983407019267507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0.991907/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0.991907068927549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0.987639/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0.987638755653008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416422"/>
                  </a:ext>
                </a:extLst>
              </a:tr>
              <a:tr h="537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macro avg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0.979931/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0.9993346893976265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0.982417/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0.9993343960232701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0.980884/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0.999334362700685</a:t>
                      </a:r>
                      <a:endParaRPr lang="zh-TW" alt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0.976825/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0.976825100564755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0.987082/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0.987081710480693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0.981684/</a:t>
                      </a:r>
                    </a:p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0.981684160215267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92985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DB75FF-BEEF-0777-7EA4-1C1C43FE922F}"/>
              </a:ext>
            </a:extLst>
          </p:cNvPr>
          <p:cNvSpPr txBox="1"/>
          <p:nvPr/>
        </p:nvSpPr>
        <p:spPr>
          <a:xfrm>
            <a:off x="0" y="110535"/>
            <a:ext cx="412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</a:t>
            </a:r>
            <a:r>
              <a:rPr lang="x-none" sz="2400" b="1" dirty="0"/>
              <a:t>ithout Federated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411A-F592-A66B-42F4-BEB5CA0A2A7A}"/>
              </a:ext>
            </a:extLst>
          </p:cNvPr>
          <p:cNvSpPr txBox="1"/>
          <p:nvPr/>
        </p:nvSpPr>
        <p:spPr>
          <a:xfrm>
            <a:off x="4339377" y="15670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CIC IDS(2017)</a:t>
            </a:r>
          </a:p>
        </p:txBody>
      </p:sp>
    </p:spTree>
    <p:extLst>
      <p:ext uri="{BB962C8B-B14F-4D97-AF65-F5344CB8AC3E}">
        <p14:creationId xmlns:p14="http://schemas.microsoft.com/office/powerpoint/2010/main" val="287089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71B4-1BEE-5A87-A1AC-B985BCB1F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E26A7-4D2B-37AB-1DE5-D37239621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93913"/>
              </p:ext>
            </p:extLst>
          </p:nvPr>
        </p:nvGraphicFramePr>
        <p:xfrm>
          <a:off x="904460" y="526033"/>
          <a:ext cx="10383080" cy="634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924">
                  <a:extLst>
                    <a:ext uri="{9D8B030D-6E8A-4147-A177-3AD203B41FA5}">
                      <a16:colId xmlns:a16="http://schemas.microsoft.com/office/drawing/2014/main" val="1659069787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1911476552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3873864175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4256899440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46976919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614916662"/>
                    </a:ext>
                  </a:extLst>
                </a:gridCol>
                <a:gridCol w="1491026">
                  <a:extLst>
                    <a:ext uri="{9D8B030D-6E8A-4147-A177-3AD203B41FA5}">
                      <a16:colId xmlns:a16="http://schemas.microsoft.com/office/drawing/2014/main" val="3695783519"/>
                    </a:ext>
                  </a:extLst>
                </a:gridCol>
              </a:tblGrid>
              <a:tr h="33940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Client1</a:t>
                      </a:r>
                      <a:endParaRPr lang="x-none" dirty="0"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88808"/>
                  </a:ext>
                </a:extLst>
              </a:tr>
              <a:tr h="440918">
                <a:tc v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1000"/>
                        </a:lnSpc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9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(before/after)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596925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BENIGN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0.9907869493965489/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0.9926655800859386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0.9964798411240643/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0.9910502958579882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0.993625241091884/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0.9918572803316308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0.9814414116567278/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0.9980389959659346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0.9889221742967594/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0.9816488482310151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0.9851675920926846/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0.9897760737900761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3260948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DDoS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0.9949526291837326/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0.9997041638932032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0.9784766864675726/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0.9991130164831103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0.9866458799154855/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0.9994085027726433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0.9976145038167938/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0.999724548259145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0.9844461106558091/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0.9992291173393536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0.9909865632213163/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0.9994767714041803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1553201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GoldenEye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0.9679446888749215/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0.9356014580801945/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0.9514983008958913/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0.9861141245389455/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0.9981803477557623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0.9205995543852542/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0.9522313010685104/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0.9990893453404837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090927"/>
                  </a:ext>
                </a:extLst>
              </a:tr>
              <a:tr h="615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Hulk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0.9919424460431655/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0.9929130370589104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0.9233241813433336/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0.9941606918471432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0.9564041202788471/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0.9935364727608494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0.9883821386664604/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0.9854466467553624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0.9492037546127746/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0.9991740997687479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0.9683968491601761/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0.9922628974492167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3099439"/>
                  </a:ext>
                </a:extLst>
              </a:tr>
              <a:tr h="5066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Slowhttptest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0.7784050811573747/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0.9161129568106312/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0.8416634872186188/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0.9242630385487528/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0.9514472455648926/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0.9376581550494594/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61919903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DoS slowloris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0.9749450549450549/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0.8939943571140669/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0.9327165685449958/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0.9584269662921349/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0.8830227743271222/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0.9191810344827587/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3253634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FTP-Patator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0.9991539763113367/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0.9720164609053498/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0.985398414685023/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0.9579737335834897/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0.9887683965917893/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0.9731275014293882/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9351397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PortScan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0.8874036205162588/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0.9980783444198078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0.793056959892147/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0.9990382481319819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0.8375818221369667/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0.9985580655895293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0.9013386674873057/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0.9959834938101788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0.9344074014994417/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0.9979601962621975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0.9175751879699248/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0.9969708652310404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9402130"/>
                  </a:ext>
                </a:extLst>
              </a:tr>
              <a:tr h="7238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macro avg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0.948192/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0.99792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0.926133/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0.99792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0.935692/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0.99792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0.961944/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0.997172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0.950102/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0.997252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0.955541/</a:t>
                      </a:r>
                    </a:p>
                    <a:p>
                      <a:pPr algn="l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0.997197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4164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13D80D-6149-90E7-9C33-8CDAF8852AEB}"/>
              </a:ext>
            </a:extLst>
          </p:cNvPr>
          <p:cNvSpPr txBox="1"/>
          <p:nvPr/>
        </p:nvSpPr>
        <p:spPr>
          <a:xfrm>
            <a:off x="0" y="110535"/>
            <a:ext cx="3852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Using</a:t>
            </a:r>
            <a:r>
              <a:rPr lang="x-none" sz="2400" b="1" dirty="0"/>
              <a:t> Federated Learning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7EC0A-13CE-13C9-F89F-15C177CDA36A}"/>
              </a:ext>
            </a:extLst>
          </p:cNvPr>
          <p:cNvSpPr txBox="1"/>
          <p:nvPr/>
        </p:nvSpPr>
        <p:spPr>
          <a:xfrm>
            <a:off x="4339377" y="15670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TW" sz="18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CIC-IDS  (2017)</a:t>
            </a:r>
          </a:p>
        </p:txBody>
      </p:sp>
    </p:spTree>
    <p:extLst>
      <p:ext uri="{BB962C8B-B14F-4D97-AF65-F5344CB8AC3E}">
        <p14:creationId xmlns:p14="http://schemas.microsoft.com/office/powerpoint/2010/main" val="155629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1097</Words>
  <Application>Microsoft Office PowerPoint</Application>
  <PresentationFormat>寬螢幕</PresentationFormat>
  <Paragraphs>719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新細明體</vt:lpstr>
      <vt:lpstr>Arial</vt:lpstr>
      <vt:lpstr>Calibri</vt:lpstr>
      <vt:lpstr>Times New Roman</vt:lpstr>
      <vt:lpstr>Office 佈景主題</vt:lpstr>
      <vt:lpstr>DDOS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</dc:title>
  <dc:creator>石英宏</dc:creator>
  <cp:lastModifiedBy>使用者</cp:lastModifiedBy>
  <cp:revision>18</cp:revision>
  <dcterms:created xsi:type="dcterms:W3CDTF">2025-03-17T02:52:17Z</dcterms:created>
  <dcterms:modified xsi:type="dcterms:W3CDTF">2025-03-27T18:03:24Z</dcterms:modified>
</cp:coreProperties>
</file>