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9753600" cx="130048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7999"/>
              </a:lnSpc>
              <a:spcBef>
                <a:spcPts val="0"/>
              </a:spcBef>
              <a:defRPr/>
            </a:lvl1pPr>
            <a:lvl2pPr indent="228600" marL="0" marR="0" rtl="0" algn="l">
              <a:lnSpc>
                <a:spcPct val="117999"/>
              </a:lnSpc>
              <a:spcBef>
                <a:spcPts val="0"/>
              </a:spcBef>
              <a:defRPr/>
            </a:lvl2pPr>
            <a:lvl3pPr indent="457200" marL="0" marR="0" rtl="0" algn="l">
              <a:lnSpc>
                <a:spcPct val="117999"/>
              </a:lnSpc>
              <a:spcBef>
                <a:spcPts val="0"/>
              </a:spcBef>
              <a:defRPr/>
            </a:lvl3pPr>
            <a:lvl4pPr indent="685800" marL="0" marR="0" rtl="0" algn="l">
              <a:lnSpc>
                <a:spcPct val="117999"/>
              </a:lnSpc>
              <a:spcBef>
                <a:spcPts val="0"/>
              </a:spcBef>
              <a:defRPr/>
            </a:lvl4pPr>
            <a:lvl5pPr indent="914400" marL="0" marR="0" rtl="0" algn="l">
              <a:lnSpc>
                <a:spcPct val="117999"/>
              </a:lnSpc>
              <a:spcBef>
                <a:spcPts val="0"/>
              </a:spcBef>
              <a:defRPr/>
            </a:lvl5pPr>
            <a:lvl6pPr indent="1143000" marL="0" marR="0" rtl="0" algn="l">
              <a:lnSpc>
                <a:spcPct val="117999"/>
              </a:lnSpc>
              <a:spcBef>
                <a:spcPts val="0"/>
              </a:spcBef>
              <a:defRPr/>
            </a:lvl6pPr>
            <a:lvl7pPr indent="1371600" marL="0" marR="0" rtl="0" algn="l">
              <a:lnSpc>
                <a:spcPct val="117999"/>
              </a:lnSpc>
              <a:spcBef>
                <a:spcPts val="0"/>
              </a:spcBef>
              <a:defRPr/>
            </a:lvl7pPr>
            <a:lvl8pPr indent="1600200" marL="0" marR="0" rtl="0" algn="l">
              <a:lnSpc>
                <a:spcPct val="117999"/>
              </a:lnSpc>
              <a:spcBef>
                <a:spcPts val="0"/>
              </a:spcBef>
              <a:defRPr/>
            </a:lvl8pPr>
            <a:lvl9pPr indent="1828800" marL="0" marR="0" rtl="0" algn="l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1pPr>
            <a:lvl2pPr indent="2286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2pPr>
            <a:lvl3pPr indent="4572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3pPr>
            <a:lvl4pPr indent="6858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4pPr>
            <a:lvl5pPr indent="9144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1pPr>
            <a:lvl2pPr indent="2286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2pPr>
            <a:lvl3pPr indent="4572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3pPr>
            <a:lvl4pPr indent="6858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4pPr>
            <a:lvl5pPr indent="9144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55600" y="10160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55600" y="48895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1pPr>
            <a:lvl2pPr indent="2286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2pPr>
            <a:lvl3pPr indent="4572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3pPr>
            <a:lvl4pPr indent="6858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4pPr>
            <a:lvl5pPr indent="914400" marL="0" rtl="0" algn="ctr">
              <a:lnSpc>
                <a:spcPct val="100000"/>
              </a:lnSpc>
              <a:spcBef>
                <a:spcPts val="0"/>
              </a:spcBef>
              <a:buFont typeface="Cabin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marL="5207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1pPr>
            <a:lvl2pPr indent="-281178" marL="10414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2pPr>
            <a:lvl3pPr indent="-281178" marL="15621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3pPr>
            <a:lvl4pPr indent="-281178" marL="20828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4pPr>
            <a:lvl5pPr indent="-281178" marL="26035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5pPr>
            <a:lvl6pPr indent="-281178" marL="31242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6pPr>
            <a:lvl7pPr indent="-281178" marL="36449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7pPr>
            <a:lvl8pPr indent="-281178" marL="41656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8pPr>
            <a:lvl9pPr indent="-281178" marL="46863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5600" y="2730500"/>
            <a:ext cx="58927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431800" marL="431800" rtl="0">
              <a:lnSpc>
                <a:spcPct val="100000"/>
              </a:lnSpc>
              <a:spcBef>
                <a:spcPts val="3800"/>
              </a:spcBef>
              <a:defRPr/>
            </a:lvl1pPr>
            <a:lvl2pPr indent="-431800" marL="863600" rtl="0">
              <a:lnSpc>
                <a:spcPct val="100000"/>
              </a:lnSpc>
              <a:spcBef>
                <a:spcPts val="3800"/>
              </a:spcBef>
              <a:defRPr/>
            </a:lvl2pPr>
            <a:lvl3pPr indent="-431800" marL="1295400" rtl="0">
              <a:lnSpc>
                <a:spcPct val="100000"/>
              </a:lnSpc>
              <a:spcBef>
                <a:spcPts val="3800"/>
              </a:spcBef>
              <a:defRPr/>
            </a:lvl3pPr>
            <a:lvl4pPr indent="-431800" marL="1727200" rtl="0">
              <a:lnSpc>
                <a:spcPct val="100000"/>
              </a:lnSpc>
              <a:spcBef>
                <a:spcPts val="3800"/>
              </a:spcBef>
              <a:defRPr/>
            </a:lvl4pPr>
            <a:lvl5pPr indent="-431800" marL="2159000" rtl="0">
              <a:lnSpc>
                <a:spcPct val="100000"/>
              </a:lnSpc>
              <a:spcBef>
                <a:spcPts val="38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marL="5207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1pPr>
            <a:lvl2pPr indent="-281178" marL="10414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2pPr>
            <a:lvl3pPr indent="-281178" marL="15621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3pPr>
            <a:lvl4pPr indent="-281178" marL="20828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4pPr>
            <a:lvl5pPr indent="-281178" marL="26035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5pPr>
            <a:lvl6pPr indent="-281178" marL="31242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6pPr>
            <a:lvl7pPr indent="-281178" marL="36449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7pPr>
            <a:lvl8pPr indent="-281178" marL="41656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8pPr>
            <a:lvl9pPr indent="-281178" marL="4686300" rtl="0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228600" marL="0" marR="0" rtl="0" algn="ctr">
              <a:spcBef>
                <a:spcPts val="0"/>
              </a:spcBef>
              <a:defRPr/>
            </a:lvl2pPr>
            <a:lvl3pPr indent="457200" marL="0" marR="0" rtl="0" algn="ctr">
              <a:spcBef>
                <a:spcPts val="0"/>
              </a:spcBef>
              <a:defRPr/>
            </a:lvl3pPr>
            <a:lvl4pPr indent="685800" marL="0" marR="0" rtl="0" algn="ctr">
              <a:spcBef>
                <a:spcPts val="0"/>
              </a:spcBef>
              <a:defRPr/>
            </a:lvl4pPr>
            <a:lvl5pPr indent="914400" marL="0" marR="0" rtl="0" algn="ctr">
              <a:spcBef>
                <a:spcPts val="0"/>
              </a:spcBef>
              <a:defRPr/>
            </a:lvl5pPr>
            <a:lvl6pPr indent="1143000" marL="0" marR="0" rtl="0" algn="ctr">
              <a:spcBef>
                <a:spcPts val="0"/>
              </a:spcBef>
              <a:defRPr/>
            </a:lvl6pPr>
            <a:lvl7pPr indent="1371600" marL="0" marR="0" rtl="0" algn="ctr">
              <a:spcBef>
                <a:spcPts val="0"/>
              </a:spcBef>
              <a:defRPr/>
            </a:lvl7pPr>
            <a:lvl8pPr indent="1600200" marL="0" marR="0" rtl="0" algn="ctr">
              <a:spcBef>
                <a:spcPts val="0"/>
              </a:spcBef>
              <a:defRPr/>
            </a:lvl8pPr>
            <a:lvl9pPr indent="1828800" marL="0" marR="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marL="5207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1pPr>
            <a:lvl2pPr indent="-281178" marL="10414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2pPr>
            <a:lvl3pPr indent="-281178" marL="15621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3pPr>
            <a:lvl4pPr indent="-281178" marL="20828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4pPr>
            <a:lvl5pPr indent="-281178" marL="26035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5pPr>
            <a:lvl6pPr indent="-281178" marL="31242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6pPr>
            <a:lvl7pPr indent="-281178" marL="36449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7pPr>
            <a:lvl8pPr indent="-281178" marL="41656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8pPr>
            <a:lvl9pPr indent="-281178" marL="4686300" marR="0" rtl="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image" Target="../media/image09.png"/><Relationship Id="rId11" Type="http://schemas.openxmlformats.org/officeDocument/2006/relationships/image" Target="../media/image03.png"/><Relationship Id="rId3" Type="http://schemas.openxmlformats.org/officeDocument/2006/relationships/image" Target="../media/image10.png"/><Relationship Id="rId9" Type="http://schemas.openxmlformats.org/officeDocument/2006/relationships/image" Target="../media/image02.png"/><Relationship Id="rId6" Type="http://schemas.openxmlformats.org/officeDocument/2006/relationships/image" Target="../media/image08.png"/><Relationship Id="rId5" Type="http://schemas.openxmlformats.org/officeDocument/2006/relationships/image" Target="../media/image05.png"/><Relationship Id="rId8" Type="http://schemas.openxmlformats.org/officeDocument/2006/relationships/image" Target="../media/image04.png"/><Relationship Id="rId7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Relationship Id="rId3" Type="http://schemas.openxmlformats.org/officeDocument/2006/relationships/image" Target="../media/image12.png"/><Relationship Id="rId6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55600" y="-1635294"/>
            <a:ext cx="12293599" cy="32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203 - MEDIA CITIES PROJECT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55600" y="9101656"/>
            <a:ext cx="12293599" cy="1295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By James Thomas, Rob Stenhouse &amp; Amadeus Puttock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584" y="2162384"/>
            <a:ext cx="7511630" cy="751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WHY OUR TECHNOLOGY IS USEFUL</a:t>
            </a:r>
          </a:p>
        </p:txBody>
      </p:sp>
      <p:sp>
        <p:nvSpPr>
          <p:cNvPr id="116" name="Shape 116"/>
          <p:cNvSpPr/>
          <p:nvPr/>
        </p:nvSpPr>
        <p:spPr>
          <a:xfrm>
            <a:off x="-25400" y="2963296"/>
            <a:ext cx="13055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Ability to see what areas are suffering from higher levels of unclear water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Ability to see pollution trends in Plymouth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Ability to see what is potentially causing high pollution levels (for example, docks, factories etc)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We collect our own live data using the boat, so it is not outdated. We found that a lot of available data online was outdated. 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511" y="9028596"/>
            <a:ext cx="13195824" cy="81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IMPROVEMENTS </a:t>
            </a:r>
          </a:p>
        </p:txBody>
      </p:sp>
      <p:sp>
        <p:nvSpPr>
          <p:cNvPr id="123" name="Shape 123"/>
          <p:cNvSpPr/>
          <p:nvPr/>
        </p:nvSpPr>
        <p:spPr>
          <a:xfrm>
            <a:off x="1559253" y="2764206"/>
            <a:ext cx="9985859" cy="58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Visually appealing casing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Wireless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More boats to get a constant reading across the city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Solar power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Use a better sealant / glue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6490" lvl="0" marL="396490" marR="0" rtl="0" algn="l">
              <a:spcBef>
                <a:spcPts val="0"/>
              </a:spcBef>
              <a:buClr>
                <a:srgbClr val="535353"/>
              </a:buClr>
              <a:buSzPct val="82000"/>
              <a:buFont typeface="Cabin"/>
              <a:buChar char="-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More official Twitter account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07" y="288013"/>
            <a:ext cx="2041102" cy="20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511" y="9028596"/>
            <a:ext cx="13195824" cy="81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ANY QUESTIONS?</a:t>
            </a:r>
          </a:p>
        </p:txBody>
      </p:sp>
      <p:sp>
        <p:nvSpPr>
          <p:cNvPr id="131" name="Shape 131"/>
          <p:cNvSpPr/>
          <p:nvPr/>
        </p:nvSpPr>
        <p:spPr>
          <a:xfrm>
            <a:off x="4724276" y="8796895"/>
            <a:ext cx="3556249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Thanks for listening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400" y="2387615"/>
            <a:ext cx="6349999" cy="63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IDEA SUMMARY</a:t>
            </a:r>
          </a:p>
        </p:txBody>
      </p:sp>
      <p:sp>
        <p:nvSpPr>
          <p:cNvPr id="41" name="Shape 41"/>
          <p:cNvSpPr/>
          <p:nvPr/>
        </p:nvSpPr>
        <p:spPr>
          <a:xfrm>
            <a:off x="50275" y="3340100"/>
            <a:ext cx="1290425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07504" lvl="0" marL="407504" marR="0" rtl="0" algn="l">
              <a:spcBef>
                <a:spcPts val="0"/>
              </a:spcBef>
              <a:buClr>
                <a:srgbClr val="535353"/>
              </a:buClr>
              <a:buSzPct val="81999"/>
              <a:buFont typeface="Cabin"/>
              <a:buChar char="-"/>
            </a:pPr>
            <a:r>
              <a:rPr b="0" baseline="0" i="0" lang="en-US" sz="43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Arduino and Raspberry Pi project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43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7504" lvl="0" marL="407504" marR="0" rtl="0" algn="l">
              <a:spcBef>
                <a:spcPts val="0"/>
              </a:spcBef>
              <a:buClr>
                <a:srgbClr val="535353"/>
              </a:buClr>
              <a:buSzPct val="81999"/>
              <a:buFont typeface="Cabin"/>
              <a:buChar char="-"/>
            </a:pPr>
            <a:r>
              <a:rPr b="0" baseline="0" i="0" lang="en-US" sz="43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Measures water clarity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43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7504" lvl="0" marL="407504" marR="0" rtl="0" algn="l">
              <a:spcBef>
                <a:spcPts val="0"/>
              </a:spcBef>
              <a:buClr>
                <a:srgbClr val="535353"/>
              </a:buClr>
              <a:buSzPct val="81999"/>
              <a:buFont typeface="Cabin"/>
              <a:buChar char="-"/>
            </a:pPr>
            <a:r>
              <a:rPr b="0" baseline="0" i="0" lang="en-US" sz="43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Supported in a styrofoam boat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43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7504" lvl="0" marL="407504" marR="0" rtl="0" algn="l">
              <a:spcBef>
                <a:spcPts val="0"/>
              </a:spcBef>
              <a:buClr>
                <a:srgbClr val="535353"/>
              </a:buClr>
              <a:buSzPct val="81999"/>
              <a:buFont typeface="Cabin"/>
              <a:buChar char="-"/>
            </a:pPr>
            <a:r>
              <a:rPr b="0" baseline="0" i="0" lang="en-US" sz="43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Data gathered is visualised in Unity and sent to the urban API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393" y="556854"/>
            <a:ext cx="2063293" cy="183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511" y="9028596"/>
            <a:ext cx="13195824" cy="81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WHAT WE’VE USED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35" y="2749550"/>
            <a:ext cx="2115963" cy="211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725" y="2425127"/>
            <a:ext cx="3106525" cy="276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4346" y="2749550"/>
            <a:ext cx="2115965" cy="211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9409" y="2749550"/>
            <a:ext cx="2115965" cy="211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1057025" y="5054598"/>
            <a:ext cx="1586584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Arduino</a:t>
            </a:r>
          </a:p>
        </p:txBody>
      </p:sp>
      <p:sp>
        <p:nvSpPr>
          <p:cNvPr id="54" name="Shape 54"/>
          <p:cNvSpPr/>
          <p:nvPr/>
        </p:nvSpPr>
        <p:spPr>
          <a:xfrm>
            <a:off x="3880498" y="5054598"/>
            <a:ext cx="2402979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Raspberry Pi</a:t>
            </a:r>
          </a:p>
        </p:txBody>
      </p:sp>
      <p:sp>
        <p:nvSpPr>
          <p:cNvPr id="55" name="Shape 55"/>
          <p:cNvSpPr/>
          <p:nvPr/>
        </p:nvSpPr>
        <p:spPr>
          <a:xfrm>
            <a:off x="7750021" y="5054598"/>
            <a:ext cx="1204616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Wires</a:t>
            </a:r>
          </a:p>
        </p:txBody>
      </p:sp>
      <p:sp>
        <p:nvSpPr>
          <p:cNvPr id="56" name="Shape 56"/>
          <p:cNvSpPr/>
          <p:nvPr/>
        </p:nvSpPr>
        <p:spPr>
          <a:xfrm>
            <a:off x="10591275" y="5054598"/>
            <a:ext cx="1072232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Unity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943" y="6197278"/>
            <a:ext cx="2498750" cy="24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740468" y="8534399"/>
            <a:ext cx="2219698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3G Internet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12192" y="6535571"/>
            <a:ext cx="2402979" cy="182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7012192" y="8534399"/>
            <a:ext cx="2498750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Light Sensors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8112" y="6268823"/>
            <a:ext cx="2355660" cy="235565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4395964" y="8534399"/>
            <a:ext cx="1372047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67546" y="6486808"/>
            <a:ext cx="1919690" cy="191969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0439357" y="8534399"/>
            <a:ext cx="1376066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Twitter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95511" y="9028596"/>
            <a:ext cx="13195824" cy="81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HOW IT WORKS</a:t>
            </a:r>
          </a:p>
        </p:txBody>
      </p:sp>
      <p:sp>
        <p:nvSpPr>
          <p:cNvPr id="71" name="Shape 71"/>
          <p:cNvSpPr/>
          <p:nvPr/>
        </p:nvSpPr>
        <p:spPr>
          <a:xfrm>
            <a:off x="-25400" y="3225800"/>
            <a:ext cx="13055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36104" lvl="0" marL="636104" marR="0" rtl="0" algn="l">
              <a:spcBef>
                <a:spcPts val="0"/>
              </a:spcBef>
              <a:buClr>
                <a:srgbClr val="535353"/>
              </a:buClr>
              <a:buSzPct val="100000"/>
              <a:buFont typeface="Cabin"/>
              <a:buAutoNum type="arabicPeriod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The sensors are placed, one on the water and the other above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6104" lvl="0" marL="636104" marR="0" rtl="0" algn="l">
              <a:spcBef>
                <a:spcPts val="0"/>
              </a:spcBef>
              <a:buClr>
                <a:srgbClr val="535353"/>
              </a:buClr>
              <a:buSzPct val="100000"/>
              <a:buFont typeface="Cabin"/>
              <a:buAutoNum type="arabicPeriod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The value of both light sensors is recorded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6104" lvl="0" marL="636104" marR="0" rtl="0" algn="l">
              <a:spcBef>
                <a:spcPts val="0"/>
              </a:spcBef>
              <a:buClr>
                <a:srgbClr val="535353"/>
              </a:buClr>
              <a:buSzPct val="100000"/>
              <a:buFont typeface="Cabin"/>
              <a:buAutoNum type="arabicPeriod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The difference between both sensors will depend on the clarity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6104" lvl="0" marL="636104" marR="0" rtl="0" algn="l">
              <a:spcBef>
                <a:spcPts val="0"/>
              </a:spcBef>
              <a:buClr>
                <a:srgbClr val="535353"/>
              </a:buClr>
              <a:buSzPct val="100000"/>
              <a:buFont typeface="Cabin"/>
              <a:buAutoNum type="arabicPeriod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The greater the gap, the lower the water clarity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rgbClr val="53535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6104" lvl="0" marL="636104" marR="0" rtl="0" algn="l">
              <a:spcBef>
                <a:spcPts val="0"/>
              </a:spcBef>
              <a:buClr>
                <a:srgbClr val="535353"/>
              </a:buClr>
              <a:buSzPct val="100000"/>
              <a:buFont typeface="Cabin"/>
              <a:buAutoNum type="arabicPeriod"/>
            </a:pPr>
            <a:r>
              <a:rPr b="0" baseline="0" i="0" lang="en-US" sz="36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The data is sent to Twitter, where a Python sketch will then draw this data into the Unity visualisation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2615" y="112894"/>
            <a:ext cx="2438401" cy="243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511" y="9028596"/>
            <a:ext cx="13195824" cy="81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DEVELOPMENT PROCESS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1" y="534789"/>
            <a:ext cx="1387286" cy="126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36" y="2161927"/>
            <a:ext cx="4189489" cy="743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1972" y="2161927"/>
            <a:ext cx="4189491" cy="743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7655" y="2161927"/>
            <a:ext cx="4189489" cy="743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DEVELOPMENT PROCESS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1" y="534789"/>
            <a:ext cx="1387286" cy="126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760" y="2460284"/>
            <a:ext cx="12165278" cy="683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DEVELOPMENT PROCESS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1" y="534789"/>
            <a:ext cx="1387286" cy="126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7" y="2368875"/>
            <a:ext cx="12490446" cy="702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DEVELOPMENT PROCESS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1" y="534789"/>
            <a:ext cx="1387286" cy="126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656" y="2357900"/>
            <a:ext cx="12529488" cy="70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7200" u="none" cap="none" strike="noStrike">
                <a:solidFill>
                  <a:srgbClr val="535353"/>
                </a:solidFill>
                <a:latin typeface="Cabin"/>
                <a:ea typeface="Cabin"/>
                <a:cs typeface="Cabin"/>
                <a:sym typeface="Cabin"/>
              </a:rPr>
              <a:t>DEVELOPMENT PROCESS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1" y="534789"/>
            <a:ext cx="1387286" cy="126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920" y="2344788"/>
            <a:ext cx="12530958" cy="704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