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8" r:id="rId3"/>
    <p:sldId id="259" r:id="rId4"/>
    <p:sldId id="267" r:id="rId5"/>
    <p:sldId id="260" r:id="rId6"/>
    <p:sldId id="270" r:id="rId7"/>
    <p:sldId id="261" r:id="rId8"/>
    <p:sldId id="268" r:id="rId9"/>
    <p:sldId id="262" r:id="rId10"/>
    <p:sldId id="269" r:id="rId11"/>
    <p:sldId id="276" r:id="rId12"/>
    <p:sldId id="275" r:id="rId13"/>
    <p:sldId id="265" r:id="rId14"/>
    <p:sldId id="274" r:id="rId15"/>
    <p:sldId id="273" r:id="rId16"/>
    <p:sldId id="266"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1449BE-2A42-4232-9463-359E5E2505E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7E4C15E-7ECD-45D6-B150-2E8D073A4958}">
      <dgm:prSet/>
      <dgm:spPr/>
      <dgm:t>
        <a:bodyPr/>
        <a:lstStyle/>
        <a:p>
          <a:r>
            <a:rPr lang="en-US"/>
            <a:t>AWS</a:t>
          </a:r>
        </a:p>
      </dgm:t>
    </dgm:pt>
    <dgm:pt modelId="{268CB4EB-0015-4B8C-B216-E086170E38B0}" type="parTrans" cxnId="{A9BB4674-1434-49C1-AB13-C2FB3CC52B2F}">
      <dgm:prSet/>
      <dgm:spPr/>
      <dgm:t>
        <a:bodyPr/>
        <a:lstStyle/>
        <a:p>
          <a:endParaRPr lang="en-US"/>
        </a:p>
      </dgm:t>
    </dgm:pt>
    <dgm:pt modelId="{723E290B-F26C-4869-92F7-E95936C27271}" type="sibTrans" cxnId="{A9BB4674-1434-49C1-AB13-C2FB3CC52B2F}">
      <dgm:prSet/>
      <dgm:spPr/>
      <dgm:t>
        <a:bodyPr/>
        <a:lstStyle/>
        <a:p>
          <a:endParaRPr lang="en-US"/>
        </a:p>
      </dgm:t>
    </dgm:pt>
    <dgm:pt modelId="{9517A996-042B-4D08-B90D-2F29954CF0AC}">
      <dgm:prSet/>
      <dgm:spPr/>
      <dgm:t>
        <a:bodyPr/>
        <a:lstStyle/>
        <a:p>
          <a:r>
            <a:rPr lang="en-US"/>
            <a:t>Unreal Engine</a:t>
          </a:r>
        </a:p>
      </dgm:t>
    </dgm:pt>
    <dgm:pt modelId="{956599A4-F83B-4CF0-899F-E050C4F93833}" type="parTrans" cxnId="{5296E184-6BA3-4BEC-8E6B-2964E7CDB90D}">
      <dgm:prSet/>
      <dgm:spPr/>
      <dgm:t>
        <a:bodyPr/>
        <a:lstStyle/>
        <a:p>
          <a:endParaRPr lang="en-US"/>
        </a:p>
      </dgm:t>
    </dgm:pt>
    <dgm:pt modelId="{50DA88D6-1898-418A-93C4-A276AB7D8D5D}" type="sibTrans" cxnId="{5296E184-6BA3-4BEC-8E6B-2964E7CDB90D}">
      <dgm:prSet/>
      <dgm:spPr/>
      <dgm:t>
        <a:bodyPr/>
        <a:lstStyle/>
        <a:p>
          <a:endParaRPr lang="en-US"/>
        </a:p>
      </dgm:t>
    </dgm:pt>
    <dgm:pt modelId="{9BC8C554-3719-4C44-8DF7-4C9977842B3A}">
      <dgm:prSet/>
      <dgm:spPr/>
      <dgm:t>
        <a:bodyPr/>
        <a:lstStyle/>
        <a:p>
          <a:r>
            <a:rPr lang="en-US" dirty="0"/>
            <a:t>Windows</a:t>
          </a:r>
        </a:p>
      </dgm:t>
    </dgm:pt>
    <dgm:pt modelId="{68AAFF9B-38CD-495B-BCA6-E61CFE9F013F}" type="parTrans" cxnId="{F58B163C-72B0-4C3E-B817-D5C15E9BD7F5}">
      <dgm:prSet/>
      <dgm:spPr/>
      <dgm:t>
        <a:bodyPr/>
        <a:lstStyle/>
        <a:p>
          <a:endParaRPr lang="en-US"/>
        </a:p>
      </dgm:t>
    </dgm:pt>
    <dgm:pt modelId="{0708EF33-3C35-48CB-AD69-5B508FFD1961}" type="sibTrans" cxnId="{F58B163C-72B0-4C3E-B817-D5C15E9BD7F5}">
      <dgm:prSet/>
      <dgm:spPr/>
      <dgm:t>
        <a:bodyPr/>
        <a:lstStyle/>
        <a:p>
          <a:endParaRPr lang="en-US"/>
        </a:p>
      </dgm:t>
    </dgm:pt>
    <dgm:pt modelId="{BF98BB2A-A214-44C0-A47D-42E72C90699A}">
      <dgm:prSet/>
      <dgm:spPr/>
      <dgm:t>
        <a:bodyPr/>
        <a:lstStyle/>
        <a:p>
          <a:r>
            <a:rPr lang="en-US" dirty="0"/>
            <a:t>Android</a:t>
          </a:r>
        </a:p>
        <a:p>
          <a:r>
            <a:rPr lang="en-US" dirty="0"/>
            <a:t>GPU Profiler</a:t>
          </a:r>
        </a:p>
      </dgm:t>
    </dgm:pt>
    <dgm:pt modelId="{598DC061-15DE-454E-8F60-4D78330504C9}" type="parTrans" cxnId="{DA9831BA-CA53-4C95-8071-88491DD0BD7B}">
      <dgm:prSet/>
      <dgm:spPr/>
      <dgm:t>
        <a:bodyPr/>
        <a:lstStyle/>
        <a:p>
          <a:endParaRPr lang="en-US"/>
        </a:p>
      </dgm:t>
    </dgm:pt>
    <dgm:pt modelId="{61E34B85-5769-4CD5-BA4C-611C69C838AB}" type="sibTrans" cxnId="{DA9831BA-CA53-4C95-8071-88491DD0BD7B}">
      <dgm:prSet/>
      <dgm:spPr/>
      <dgm:t>
        <a:bodyPr/>
        <a:lstStyle/>
        <a:p>
          <a:endParaRPr lang="en-US"/>
        </a:p>
      </dgm:t>
    </dgm:pt>
    <dgm:pt modelId="{1C3B6EFC-DDB4-4813-BFB4-D0A55DD43933}" type="pres">
      <dgm:prSet presAssocID="{A51449BE-2A42-4232-9463-359E5E2505E0}" presName="root" presStyleCnt="0">
        <dgm:presLayoutVars>
          <dgm:dir/>
          <dgm:resizeHandles val="exact"/>
        </dgm:presLayoutVars>
      </dgm:prSet>
      <dgm:spPr/>
    </dgm:pt>
    <dgm:pt modelId="{355EA6FB-4275-4B13-8270-87B65E345552}" type="pres">
      <dgm:prSet presAssocID="{C7E4C15E-7ECD-45D6-B150-2E8D073A4958}" presName="compNode" presStyleCnt="0"/>
      <dgm:spPr/>
    </dgm:pt>
    <dgm:pt modelId="{34FEEE71-D4B3-44EE-B2EC-151A444B5DDB}" type="pres">
      <dgm:prSet presAssocID="{C7E4C15E-7ECD-45D6-B150-2E8D073A4958}" presName="bgRect" presStyleLbl="bgShp" presStyleIdx="0" presStyleCnt="2"/>
      <dgm:spPr/>
    </dgm:pt>
    <dgm:pt modelId="{8E6BD4A5-828D-4E26-A721-1C552133DA28}" type="pres">
      <dgm:prSet presAssocID="{C7E4C15E-7ECD-45D6-B150-2E8D073A495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7D9B39B4-5C70-4AB8-B70B-A03F32FD0E12}" type="pres">
      <dgm:prSet presAssocID="{C7E4C15E-7ECD-45D6-B150-2E8D073A4958}" presName="spaceRect" presStyleCnt="0"/>
      <dgm:spPr/>
    </dgm:pt>
    <dgm:pt modelId="{8B7022A1-36FB-40AF-8EFE-393496657526}" type="pres">
      <dgm:prSet presAssocID="{C7E4C15E-7ECD-45D6-B150-2E8D073A4958}" presName="parTx" presStyleLbl="revTx" presStyleIdx="0" presStyleCnt="3">
        <dgm:presLayoutVars>
          <dgm:chMax val="0"/>
          <dgm:chPref val="0"/>
        </dgm:presLayoutVars>
      </dgm:prSet>
      <dgm:spPr/>
    </dgm:pt>
    <dgm:pt modelId="{F72A7FC7-9715-4302-88AA-A78B051D5F6F}" type="pres">
      <dgm:prSet presAssocID="{723E290B-F26C-4869-92F7-E95936C27271}" presName="sibTrans" presStyleCnt="0"/>
      <dgm:spPr/>
    </dgm:pt>
    <dgm:pt modelId="{58D1B0AD-66F4-40A0-92E4-5C9897F20789}" type="pres">
      <dgm:prSet presAssocID="{9517A996-042B-4D08-B90D-2F29954CF0AC}" presName="compNode" presStyleCnt="0"/>
      <dgm:spPr/>
    </dgm:pt>
    <dgm:pt modelId="{C1B13CDF-5BA5-4BC9-965A-341B1C0950CB}" type="pres">
      <dgm:prSet presAssocID="{9517A996-042B-4D08-B90D-2F29954CF0AC}" presName="bgRect" presStyleLbl="bgShp" presStyleIdx="1" presStyleCnt="2"/>
      <dgm:spPr/>
    </dgm:pt>
    <dgm:pt modelId="{60F99C0E-BDB4-4214-8568-0B851B85BA9C}" type="pres">
      <dgm:prSet presAssocID="{9517A996-042B-4D08-B90D-2F29954CF0A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BF94C77C-BED7-4F40-ABB2-150D2648D067}" type="pres">
      <dgm:prSet presAssocID="{9517A996-042B-4D08-B90D-2F29954CF0AC}" presName="spaceRect" presStyleCnt="0"/>
      <dgm:spPr/>
    </dgm:pt>
    <dgm:pt modelId="{418568A9-4549-43FE-BF1C-31C2FFB6CFC1}" type="pres">
      <dgm:prSet presAssocID="{9517A996-042B-4D08-B90D-2F29954CF0AC}" presName="parTx" presStyleLbl="revTx" presStyleIdx="1" presStyleCnt="3">
        <dgm:presLayoutVars>
          <dgm:chMax val="0"/>
          <dgm:chPref val="0"/>
        </dgm:presLayoutVars>
      </dgm:prSet>
      <dgm:spPr/>
    </dgm:pt>
    <dgm:pt modelId="{594815BB-3F7F-4BA9-B2F4-6AE52B8BA4FC}" type="pres">
      <dgm:prSet presAssocID="{9517A996-042B-4D08-B90D-2F29954CF0AC}" presName="desTx" presStyleLbl="revTx" presStyleIdx="2" presStyleCnt="3">
        <dgm:presLayoutVars/>
      </dgm:prSet>
      <dgm:spPr/>
    </dgm:pt>
  </dgm:ptLst>
  <dgm:cxnLst>
    <dgm:cxn modelId="{3DDEFE0E-B68E-4236-9148-4B0B62D908E9}" type="presOf" srcId="{9517A996-042B-4D08-B90D-2F29954CF0AC}" destId="{418568A9-4549-43FE-BF1C-31C2FFB6CFC1}" srcOrd="0" destOrd="0" presId="urn:microsoft.com/office/officeart/2018/2/layout/IconVerticalSolidList"/>
    <dgm:cxn modelId="{F58B163C-72B0-4C3E-B817-D5C15E9BD7F5}" srcId="{9517A996-042B-4D08-B90D-2F29954CF0AC}" destId="{9BC8C554-3719-4C44-8DF7-4C9977842B3A}" srcOrd="0" destOrd="0" parTransId="{68AAFF9B-38CD-495B-BCA6-E61CFE9F013F}" sibTransId="{0708EF33-3C35-48CB-AD69-5B508FFD1961}"/>
    <dgm:cxn modelId="{A9BB4674-1434-49C1-AB13-C2FB3CC52B2F}" srcId="{A51449BE-2A42-4232-9463-359E5E2505E0}" destId="{C7E4C15E-7ECD-45D6-B150-2E8D073A4958}" srcOrd="0" destOrd="0" parTransId="{268CB4EB-0015-4B8C-B216-E086170E38B0}" sibTransId="{723E290B-F26C-4869-92F7-E95936C27271}"/>
    <dgm:cxn modelId="{BF202078-3C8D-45D5-A339-565C1FC66920}" type="presOf" srcId="{C7E4C15E-7ECD-45D6-B150-2E8D073A4958}" destId="{8B7022A1-36FB-40AF-8EFE-393496657526}" srcOrd="0" destOrd="0" presId="urn:microsoft.com/office/officeart/2018/2/layout/IconVerticalSolidList"/>
    <dgm:cxn modelId="{5296E184-6BA3-4BEC-8E6B-2964E7CDB90D}" srcId="{A51449BE-2A42-4232-9463-359E5E2505E0}" destId="{9517A996-042B-4D08-B90D-2F29954CF0AC}" srcOrd="1" destOrd="0" parTransId="{956599A4-F83B-4CF0-899F-E050C4F93833}" sibTransId="{50DA88D6-1898-418A-93C4-A276AB7D8D5D}"/>
    <dgm:cxn modelId="{8A858DAB-27EF-4A34-8AAF-A36825898081}" type="presOf" srcId="{A51449BE-2A42-4232-9463-359E5E2505E0}" destId="{1C3B6EFC-DDB4-4813-BFB4-D0A55DD43933}" srcOrd="0" destOrd="0" presId="urn:microsoft.com/office/officeart/2018/2/layout/IconVerticalSolidList"/>
    <dgm:cxn modelId="{DA9831BA-CA53-4C95-8071-88491DD0BD7B}" srcId="{9517A996-042B-4D08-B90D-2F29954CF0AC}" destId="{BF98BB2A-A214-44C0-A47D-42E72C90699A}" srcOrd="1" destOrd="0" parTransId="{598DC061-15DE-454E-8F60-4D78330504C9}" sibTransId="{61E34B85-5769-4CD5-BA4C-611C69C838AB}"/>
    <dgm:cxn modelId="{2569F2E3-7ADE-4C39-89AD-4D5419B99415}" type="presOf" srcId="{9BC8C554-3719-4C44-8DF7-4C9977842B3A}" destId="{594815BB-3F7F-4BA9-B2F4-6AE52B8BA4FC}" srcOrd="0" destOrd="0" presId="urn:microsoft.com/office/officeart/2018/2/layout/IconVerticalSolidList"/>
    <dgm:cxn modelId="{F52BC1E9-590C-4D93-8D5D-EA537369876B}" type="presOf" srcId="{BF98BB2A-A214-44C0-A47D-42E72C90699A}" destId="{594815BB-3F7F-4BA9-B2F4-6AE52B8BA4FC}" srcOrd="0" destOrd="1" presId="urn:microsoft.com/office/officeart/2018/2/layout/IconVerticalSolidList"/>
    <dgm:cxn modelId="{B8648DF1-6D04-4DD6-BC2D-C724BD99CE5C}" type="presParOf" srcId="{1C3B6EFC-DDB4-4813-BFB4-D0A55DD43933}" destId="{355EA6FB-4275-4B13-8270-87B65E345552}" srcOrd="0" destOrd="0" presId="urn:microsoft.com/office/officeart/2018/2/layout/IconVerticalSolidList"/>
    <dgm:cxn modelId="{485C1622-0FB4-4695-9BC3-6B56BA3762B2}" type="presParOf" srcId="{355EA6FB-4275-4B13-8270-87B65E345552}" destId="{34FEEE71-D4B3-44EE-B2EC-151A444B5DDB}" srcOrd="0" destOrd="0" presId="urn:microsoft.com/office/officeart/2018/2/layout/IconVerticalSolidList"/>
    <dgm:cxn modelId="{B663D7A2-6C3E-45E9-B97F-855A37FAC579}" type="presParOf" srcId="{355EA6FB-4275-4B13-8270-87B65E345552}" destId="{8E6BD4A5-828D-4E26-A721-1C552133DA28}" srcOrd="1" destOrd="0" presId="urn:microsoft.com/office/officeart/2018/2/layout/IconVerticalSolidList"/>
    <dgm:cxn modelId="{5F6110F0-DDDA-4293-ADB1-220761D37EE8}" type="presParOf" srcId="{355EA6FB-4275-4B13-8270-87B65E345552}" destId="{7D9B39B4-5C70-4AB8-B70B-A03F32FD0E12}" srcOrd="2" destOrd="0" presId="urn:microsoft.com/office/officeart/2018/2/layout/IconVerticalSolidList"/>
    <dgm:cxn modelId="{EE6CC08E-6D92-4891-8198-00C383D9AAB0}" type="presParOf" srcId="{355EA6FB-4275-4B13-8270-87B65E345552}" destId="{8B7022A1-36FB-40AF-8EFE-393496657526}" srcOrd="3" destOrd="0" presId="urn:microsoft.com/office/officeart/2018/2/layout/IconVerticalSolidList"/>
    <dgm:cxn modelId="{32B02898-369C-468C-8D12-47CEB986EF98}" type="presParOf" srcId="{1C3B6EFC-DDB4-4813-BFB4-D0A55DD43933}" destId="{F72A7FC7-9715-4302-88AA-A78B051D5F6F}" srcOrd="1" destOrd="0" presId="urn:microsoft.com/office/officeart/2018/2/layout/IconVerticalSolidList"/>
    <dgm:cxn modelId="{9C784ACD-6E1B-4D37-AF9D-4DFAB2F6BAAD}" type="presParOf" srcId="{1C3B6EFC-DDB4-4813-BFB4-D0A55DD43933}" destId="{58D1B0AD-66F4-40A0-92E4-5C9897F20789}" srcOrd="2" destOrd="0" presId="urn:microsoft.com/office/officeart/2018/2/layout/IconVerticalSolidList"/>
    <dgm:cxn modelId="{A352AE5D-FCDC-4CF4-9D3E-259075575F3E}" type="presParOf" srcId="{58D1B0AD-66F4-40A0-92E4-5C9897F20789}" destId="{C1B13CDF-5BA5-4BC9-965A-341B1C0950CB}" srcOrd="0" destOrd="0" presId="urn:microsoft.com/office/officeart/2018/2/layout/IconVerticalSolidList"/>
    <dgm:cxn modelId="{DF055A87-1EA1-4521-ADB6-C1D54905ABA5}" type="presParOf" srcId="{58D1B0AD-66F4-40A0-92E4-5C9897F20789}" destId="{60F99C0E-BDB4-4214-8568-0B851B85BA9C}" srcOrd="1" destOrd="0" presId="urn:microsoft.com/office/officeart/2018/2/layout/IconVerticalSolidList"/>
    <dgm:cxn modelId="{0B6A3305-50C9-4C26-8675-CF91B8707FE6}" type="presParOf" srcId="{58D1B0AD-66F4-40A0-92E4-5C9897F20789}" destId="{BF94C77C-BED7-4F40-ABB2-150D2648D067}" srcOrd="2" destOrd="0" presId="urn:microsoft.com/office/officeart/2018/2/layout/IconVerticalSolidList"/>
    <dgm:cxn modelId="{630F405E-37AD-4115-97E2-3C3CAB714A9A}" type="presParOf" srcId="{58D1B0AD-66F4-40A0-92E4-5C9897F20789}" destId="{418568A9-4549-43FE-BF1C-31C2FFB6CFC1}" srcOrd="3" destOrd="0" presId="urn:microsoft.com/office/officeart/2018/2/layout/IconVerticalSolidList"/>
    <dgm:cxn modelId="{AF40C967-6C48-49BC-A8F9-CD50C58674D5}" type="presParOf" srcId="{58D1B0AD-66F4-40A0-92E4-5C9897F20789}" destId="{594815BB-3F7F-4BA9-B2F4-6AE52B8BA4F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EEE71-D4B3-44EE-B2EC-151A444B5DDB}">
      <dsp:nvSpPr>
        <dsp:cNvPr id="0" name=""/>
        <dsp:cNvSpPr/>
      </dsp:nvSpPr>
      <dsp:spPr>
        <a:xfrm>
          <a:off x="0" y="949563"/>
          <a:ext cx="6173409" cy="17530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6BD4A5-828D-4E26-A721-1C552133DA28}">
      <dsp:nvSpPr>
        <dsp:cNvPr id="0" name=""/>
        <dsp:cNvSpPr/>
      </dsp:nvSpPr>
      <dsp:spPr>
        <a:xfrm>
          <a:off x="530294" y="1343997"/>
          <a:ext cx="964172" cy="9641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7022A1-36FB-40AF-8EFE-393496657526}">
      <dsp:nvSpPr>
        <dsp:cNvPr id="0" name=""/>
        <dsp:cNvSpPr/>
      </dsp:nvSpPr>
      <dsp:spPr>
        <a:xfrm>
          <a:off x="2024762" y="949563"/>
          <a:ext cx="4148646" cy="175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530" tIns="185530" rIns="185530" bIns="185530" numCol="1" spcCol="1270" anchor="ctr" anchorCtr="0">
          <a:noAutofit/>
        </a:bodyPr>
        <a:lstStyle/>
        <a:p>
          <a:pPr marL="0" lvl="0" indent="0" algn="l" defTabSz="1111250">
            <a:lnSpc>
              <a:spcPct val="90000"/>
            </a:lnSpc>
            <a:spcBef>
              <a:spcPct val="0"/>
            </a:spcBef>
            <a:spcAft>
              <a:spcPct val="35000"/>
            </a:spcAft>
            <a:buNone/>
          </a:pPr>
          <a:r>
            <a:rPr lang="en-US" sz="2500" kern="1200"/>
            <a:t>AWS</a:t>
          </a:r>
        </a:p>
      </dsp:txBody>
      <dsp:txXfrm>
        <a:off x="2024762" y="949563"/>
        <a:ext cx="4148646" cy="1753040"/>
      </dsp:txXfrm>
    </dsp:sp>
    <dsp:sp modelId="{C1B13CDF-5BA5-4BC9-965A-341B1C0950CB}">
      <dsp:nvSpPr>
        <dsp:cNvPr id="0" name=""/>
        <dsp:cNvSpPr/>
      </dsp:nvSpPr>
      <dsp:spPr>
        <a:xfrm>
          <a:off x="0" y="3140864"/>
          <a:ext cx="6173409" cy="17530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F99C0E-BDB4-4214-8568-0B851B85BA9C}">
      <dsp:nvSpPr>
        <dsp:cNvPr id="0" name=""/>
        <dsp:cNvSpPr/>
      </dsp:nvSpPr>
      <dsp:spPr>
        <a:xfrm>
          <a:off x="530294" y="3535298"/>
          <a:ext cx="964172" cy="9641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8568A9-4549-43FE-BF1C-31C2FFB6CFC1}">
      <dsp:nvSpPr>
        <dsp:cNvPr id="0" name=""/>
        <dsp:cNvSpPr/>
      </dsp:nvSpPr>
      <dsp:spPr>
        <a:xfrm>
          <a:off x="2024762" y="3140864"/>
          <a:ext cx="2778034" cy="175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530" tIns="185530" rIns="185530" bIns="185530" numCol="1" spcCol="1270" anchor="ctr" anchorCtr="0">
          <a:noAutofit/>
        </a:bodyPr>
        <a:lstStyle/>
        <a:p>
          <a:pPr marL="0" lvl="0" indent="0" algn="l" defTabSz="1111250">
            <a:lnSpc>
              <a:spcPct val="90000"/>
            </a:lnSpc>
            <a:spcBef>
              <a:spcPct val="0"/>
            </a:spcBef>
            <a:spcAft>
              <a:spcPct val="35000"/>
            </a:spcAft>
            <a:buNone/>
          </a:pPr>
          <a:r>
            <a:rPr lang="en-US" sz="2500" kern="1200"/>
            <a:t>Unreal Engine</a:t>
          </a:r>
        </a:p>
      </dsp:txBody>
      <dsp:txXfrm>
        <a:off x="2024762" y="3140864"/>
        <a:ext cx="2778034" cy="1753040"/>
      </dsp:txXfrm>
    </dsp:sp>
    <dsp:sp modelId="{594815BB-3F7F-4BA9-B2F4-6AE52B8BA4FC}">
      <dsp:nvSpPr>
        <dsp:cNvPr id="0" name=""/>
        <dsp:cNvSpPr/>
      </dsp:nvSpPr>
      <dsp:spPr>
        <a:xfrm>
          <a:off x="4802796" y="3140864"/>
          <a:ext cx="1370612" cy="175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530" tIns="185530" rIns="185530" bIns="185530" numCol="1" spcCol="1270" anchor="ctr" anchorCtr="0">
          <a:noAutofit/>
        </a:bodyPr>
        <a:lstStyle/>
        <a:p>
          <a:pPr marL="0" lvl="0" indent="0" algn="l" defTabSz="800100">
            <a:lnSpc>
              <a:spcPct val="90000"/>
            </a:lnSpc>
            <a:spcBef>
              <a:spcPct val="0"/>
            </a:spcBef>
            <a:spcAft>
              <a:spcPct val="35000"/>
            </a:spcAft>
            <a:buNone/>
          </a:pPr>
          <a:r>
            <a:rPr lang="en-US" sz="1800" kern="1200" dirty="0"/>
            <a:t>Windows</a:t>
          </a:r>
        </a:p>
        <a:p>
          <a:pPr marL="0" lvl="0" indent="0" algn="l" defTabSz="800100">
            <a:lnSpc>
              <a:spcPct val="90000"/>
            </a:lnSpc>
            <a:spcBef>
              <a:spcPct val="0"/>
            </a:spcBef>
            <a:spcAft>
              <a:spcPct val="35000"/>
            </a:spcAft>
            <a:buNone/>
          </a:pPr>
          <a:r>
            <a:rPr lang="en-US" sz="1800" kern="1200" dirty="0"/>
            <a:t>Android</a:t>
          </a:r>
        </a:p>
        <a:p>
          <a:pPr marL="0" lvl="0" indent="0" algn="l" defTabSz="800100">
            <a:lnSpc>
              <a:spcPct val="90000"/>
            </a:lnSpc>
            <a:spcBef>
              <a:spcPct val="0"/>
            </a:spcBef>
            <a:spcAft>
              <a:spcPct val="35000"/>
            </a:spcAft>
            <a:buNone/>
          </a:pPr>
          <a:r>
            <a:rPr lang="en-US" sz="1800" kern="1200" dirty="0"/>
            <a:t>GPU Profiler</a:t>
          </a:r>
        </a:p>
      </dsp:txBody>
      <dsp:txXfrm>
        <a:off x="4802796" y="3140864"/>
        <a:ext cx="1370612" cy="17530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4/22/2021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5162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4/22/2021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1792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4/22/2021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1547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4/22/2021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43734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4/22/2021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4766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4/22/2021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2165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4/22/2021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0476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4/22/2021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32079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4/22/2021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19673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4/22/2021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041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4/22/2021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05298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4/22/2021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52239896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youtu.be/bbmg73De03g" TargetMode="External"/><Relationship Id="rId2" Type="http://schemas.openxmlformats.org/officeDocument/2006/relationships/hyperlink" Target="https://youtube.com/playlist?list=PL4G2bSPE_8ulvuPbPGC7rThydK5pBdB9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5BF44C77-51A4-4F81-B591-75999481CBDC}"/>
              </a:ext>
            </a:extLst>
          </p:cNvPr>
          <p:cNvSpPr>
            <a:spLocks noGrp="1"/>
          </p:cNvSpPr>
          <p:nvPr>
            <p:ph type="ctrTitle"/>
          </p:nvPr>
        </p:nvSpPr>
        <p:spPr>
          <a:xfrm>
            <a:off x="996275" y="4098524"/>
            <a:ext cx="5996628" cy="2226076"/>
          </a:xfrm>
        </p:spPr>
        <p:txBody>
          <a:bodyPr anchor="ctr">
            <a:noAutofit/>
          </a:bodyPr>
          <a:lstStyle/>
          <a:p>
            <a:pPr algn="l"/>
            <a:r>
              <a:rPr lang="en-US" sz="4800" dirty="0"/>
              <a:t>Performance Analysis of Game Engines on mobile and fixed platforms</a:t>
            </a:r>
          </a:p>
        </p:txBody>
      </p:sp>
      <p:grpSp>
        <p:nvGrpSpPr>
          <p:cNvPr id="13"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7" name="Freeform: Shape 1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EEB66FCD-1E40-48F5-B47F-256046396812}"/>
              </a:ext>
            </a:extLst>
          </p:cNvPr>
          <p:cNvSpPr>
            <a:spLocks noGrp="1"/>
          </p:cNvSpPr>
          <p:nvPr>
            <p:ph type="subTitle" idx="1"/>
          </p:nvPr>
        </p:nvSpPr>
        <p:spPr>
          <a:xfrm>
            <a:off x="7185430" y="4085112"/>
            <a:ext cx="3997745" cy="2228758"/>
          </a:xfrm>
        </p:spPr>
        <p:txBody>
          <a:bodyPr anchor="ctr">
            <a:normAutofit/>
          </a:bodyPr>
          <a:lstStyle/>
          <a:p>
            <a:pPr algn="l"/>
            <a:r>
              <a:rPr lang="en-US" sz="2200" dirty="0"/>
              <a:t>By: Nicholas Jones</a:t>
            </a:r>
          </a:p>
        </p:txBody>
      </p:sp>
      <p:pic>
        <p:nvPicPr>
          <p:cNvPr id="4" name="Picture 3" descr="Sphere of mesh and nodes">
            <a:extLst>
              <a:ext uri="{FF2B5EF4-FFF2-40B4-BE49-F238E27FC236}">
                <a16:creationId xmlns:a16="http://schemas.microsoft.com/office/drawing/2014/main" id="{FE1C2A09-0641-4BB5-B744-4D5A6BB464F7}"/>
              </a:ext>
            </a:extLst>
          </p:cNvPr>
          <p:cNvPicPr>
            <a:picLocks noChangeAspect="1"/>
          </p:cNvPicPr>
          <p:nvPr/>
        </p:nvPicPr>
        <p:blipFill rotWithShape="1">
          <a:blip r:embed="rId2"/>
          <a:srcRect t="16997" r="-2" b="36641"/>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2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35" name="Straight Connector 3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39" name="Straight Connector 3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59070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3D39CCF8-0215-474F-8FB2-8A6DFAF24595}"/>
              </a:ext>
            </a:extLst>
          </p:cNvPr>
          <p:cNvSpPr>
            <a:spLocks noGrp="1"/>
          </p:cNvSpPr>
          <p:nvPr>
            <p:ph type="title"/>
          </p:nvPr>
        </p:nvSpPr>
        <p:spPr>
          <a:xfrm>
            <a:off x="5388460" y="559813"/>
            <a:ext cx="5605358" cy="1664573"/>
          </a:xfrm>
        </p:spPr>
        <p:txBody>
          <a:bodyPr>
            <a:normAutofit/>
          </a:bodyPr>
          <a:lstStyle/>
          <a:p>
            <a:r>
              <a:rPr lang="en-US" dirty="0"/>
              <a:t>CPU Data- Cloud Server</a:t>
            </a:r>
          </a:p>
        </p:txBody>
      </p:sp>
      <p:pic>
        <p:nvPicPr>
          <p:cNvPr id="11" name="Graphic 10" descr="Cloud Computing">
            <a:extLst>
              <a:ext uri="{FF2B5EF4-FFF2-40B4-BE49-F238E27FC236}">
                <a16:creationId xmlns:a16="http://schemas.microsoft.com/office/drawing/2014/main" id="{2D051F10-9938-47DC-ACEF-2F35962565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906" y="1017640"/>
            <a:ext cx="4817466" cy="4817466"/>
          </a:xfrm>
          <a:prstGeom prst="rect">
            <a:avLst/>
          </a:prstGeom>
        </p:spPr>
      </p:pic>
      <p:grpSp>
        <p:nvGrpSpPr>
          <p:cNvPr id="18" name="Top left">
            <a:extLst>
              <a:ext uri="{FF2B5EF4-FFF2-40B4-BE49-F238E27FC236}">
                <a16:creationId xmlns:a16="http://schemas.microsoft.com/office/drawing/2014/main" id="{C4F70370-17DE-499D-8256-4F9A352BA9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9" name="Freeform: Shape 18">
              <a:extLst>
                <a:ext uri="{FF2B5EF4-FFF2-40B4-BE49-F238E27FC236}">
                  <a16:creationId xmlns:a16="http://schemas.microsoft.com/office/drawing/2014/main" id="{267F3889-D5A7-4B0B-A5C8-910CE49F9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Freeform: Shape 19">
              <a:extLst>
                <a:ext uri="{FF2B5EF4-FFF2-40B4-BE49-F238E27FC236}">
                  <a16:creationId xmlns:a16="http://schemas.microsoft.com/office/drawing/2014/main" id="{80968393-494B-4758-914C-AC92C7411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3B9ECD2-208D-4E4C-85C7-86FAEFBCF6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5CEC0DB1-FD35-4E6A-A339-227F3A2D6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E530033-EC4D-4252-B937-8ABB2D681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2136133D-A7F2-42FA-B919-60AC41C77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54D267CA-94E7-4FD5-942D-5C3DE29C9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30D7B39F-6C07-4FE8-A354-9F9A12609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28" name="Bottom Right">
            <a:extLst>
              <a:ext uri="{FF2B5EF4-FFF2-40B4-BE49-F238E27FC236}">
                <a16:creationId xmlns:a16="http://schemas.microsoft.com/office/drawing/2014/main" id="{C493BE25-7BED-4AAF-B05A-9EB10C80EF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2C74F867-72FD-4FAA-9932-767684A75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186A5D6B-01F1-41A2-8AE2-E20E30B0488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2" name="Freeform: Shape 31">
                <a:extLst>
                  <a:ext uri="{FF2B5EF4-FFF2-40B4-BE49-F238E27FC236}">
                    <a16:creationId xmlns:a16="http://schemas.microsoft.com/office/drawing/2014/main" id="{6FB5D595-CCC3-47E7-B8F1-88394EF1F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36CCDE7-57DC-4910-B815-A1C0C0D8D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005B41E5-C3EB-4C22-B6DE-8928C8314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C24D105-2918-455F-B496-92D82E1BD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9FA8C24E-CE9B-4872-9D15-D4B4A24D5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60726FA3-32BA-48EA-8DCB-23BBFC718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BEB3500D-7293-48F7-8F7E-D60FF252C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C1D84803-4454-41CE-AFB6-447705465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9" name="Content Placeholder 8" descr="Chart, box and whisker chart&#10;&#10;Description automatically generated">
            <a:extLst>
              <a:ext uri="{FF2B5EF4-FFF2-40B4-BE49-F238E27FC236}">
                <a16:creationId xmlns:a16="http://schemas.microsoft.com/office/drawing/2014/main" id="{85F41202-9C0C-4D76-B9AF-10D2A8D9C6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915999" y="2875945"/>
            <a:ext cx="4574815" cy="2745998"/>
          </a:xfrm>
        </p:spPr>
      </p:pic>
    </p:spTree>
    <p:extLst>
      <p:ext uri="{BB962C8B-B14F-4D97-AF65-F5344CB8AC3E}">
        <p14:creationId xmlns:p14="http://schemas.microsoft.com/office/powerpoint/2010/main" val="222687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5DB7-E41D-42FB-9422-899E8AF01D1E}"/>
              </a:ext>
            </a:extLst>
          </p:cNvPr>
          <p:cNvSpPr>
            <a:spLocks noGrp="1"/>
          </p:cNvSpPr>
          <p:nvPr>
            <p:ph type="title"/>
          </p:nvPr>
        </p:nvSpPr>
        <p:spPr/>
        <p:txBody>
          <a:bodyPr/>
          <a:lstStyle/>
          <a:p>
            <a:r>
              <a:rPr lang="en-US" dirty="0"/>
              <a:t>Performance , Quality, and Platform</a:t>
            </a:r>
          </a:p>
        </p:txBody>
      </p:sp>
      <p:sp>
        <p:nvSpPr>
          <p:cNvPr id="3" name="Content Placeholder 2">
            <a:extLst>
              <a:ext uri="{FF2B5EF4-FFF2-40B4-BE49-F238E27FC236}">
                <a16:creationId xmlns:a16="http://schemas.microsoft.com/office/drawing/2014/main" id="{A18A8DDF-2E7D-490E-89C1-363001F855AB}"/>
              </a:ext>
            </a:extLst>
          </p:cNvPr>
          <p:cNvSpPr>
            <a:spLocks noGrp="1"/>
          </p:cNvSpPr>
          <p:nvPr>
            <p:ph idx="1"/>
          </p:nvPr>
        </p:nvSpPr>
        <p:spPr/>
        <p:txBody>
          <a:bodyPr/>
          <a:lstStyle/>
          <a:p>
            <a:r>
              <a:rPr lang="en-US" dirty="0"/>
              <a:t>The quality matters. Depending on certain settings such as window size this can affect how your game plays. These type of settings are limited to the platform you are using. When regarding the research presented it was hard to make a comparison because of the used platforms. With change in quality on a Windows 10 machine the CPU does increase with change in quality. No such results could be verified for Android since the size is usually fixed to your device. </a:t>
            </a:r>
          </a:p>
        </p:txBody>
      </p:sp>
    </p:spTree>
    <p:extLst>
      <p:ext uri="{BB962C8B-B14F-4D97-AF65-F5344CB8AC3E}">
        <p14:creationId xmlns:p14="http://schemas.microsoft.com/office/powerpoint/2010/main" val="2907324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16DE-D4CA-4CBA-BEB9-61EDB6A20716}"/>
              </a:ext>
            </a:extLst>
          </p:cNvPr>
          <p:cNvSpPr>
            <a:spLocks noGrp="1"/>
          </p:cNvSpPr>
          <p:nvPr>
            <p:ph type="title"/>
          </p:nvPr>
        </p:nvSpPr>
        <p:spPr/>
        <p:txBody>
          <a:bodyPr/>
          <a:lstStyle/>
          <a:p>
            <a:r>
              <a:rPr lang="en-US" dirty="0"/>
              <a:t>Playability and Resource Variability</a:t>
            </a:r>
          </a:p>
        </p:txBody>
      </p:sp>
      <p:sp>
        <p:nvSpPr>
          <p:cNvPr id="3" name="Content Placeholder 2">
            <a:extLst>
              <a:ext uri="{FF2B5EF4-FFF2-40B4-BE49-F238E27FC236}">
                <a16:creationId xmlns:a16="http://schemas.microsoft.com/office/drawing/2014/main" id="{C48B84D1-FCAF-4101-A45F-133CCE98BB57}"/>
              </a:ext>
            </a:extLst>
          </p:cNvPr>
          <p:cNvSpPr>
            <a:spLocks noGrp="1"/>
          </p:cNvSpPr>
          <p:nvPr>
            <p:ph idx="1"/>
          </p:nvPr>
        </p:nvSpPr>
        <p:spPr/>
        <p:txBody>
          <a:bodyPr/>
          <a:lstStyle/>
          <a:p>
            <a:r>
              <a:rPr lang="en-US" dirty="0"/>
              <a:t>Playability- The game you’re running and its performance matters. Certain types of games with take more CPU calculations and GPU rendering. For the research presented this game was very basic, using simple AI and Not very complex graphics, so it’s playability is rather simple. </a:t>
            </a:r>
          </a:p>
          <a:p>
            <a:r>
              <a:rPr lang="en-US" dirty="0"/>
              <a:t>Resource Variability – This would be the main impact of the research. The condition of your system affects how your engine and game will perform. </a:t>
            </a:r>
          </a:p>
        </p:txBody>
      </p:sp>
    </p:spTree>
    <p:extLst>
      <p:ext uri="{BB962C8B-B14F-4D97-AF65-F5344CB8AC3E}">
        <p14:creationId xmlns:p14="http://schemas.microsoft.com/office/powerpoint/2010/main" val="3638962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3F4C9-BCE1-4C2B-87E6-A87D6FC437E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425B88C-1FD3-41A3-A817-074B396F3108}"/>
              </a:ext>
            </a:extLst>
          </p:cNvPr>
          <p:cNvSpPr>
            <a:spLocks noGrp="1"/>
          </p:cNvSpPr>
          <p:nvPr>
            <p:ph idx="1"/>
          </p:nvPr>
        </p:nvSpPr>
        <p:spPr/>
        <p:txBody>
          <a:bodyPr>
            <a:normAutofit fontScale="92500" lnSpcReduction="10000"/>
          </a:bodyPr>
          <a:lstStyle/>
          <a:p>
            <a:r>
              <a:rPr lang="en-US" dirty="0"/>
              <a:t>The GPU effects performance the most. This happens based on the number of pixels in the area. In most cases the CPU is waiting for the GPU to catch up. This is where you would usually experience lag. When it came to the GPU, Android seemed to be able to perform better, but with less consistency.</a:t>
            </a:r>
          </a:p>
          <a:p>
            <a:r>
              <a:rPr lang="en-US" dirty="0"/>
              <a:t>When it comes to CPU performance both Windows and Android have similar stats. This is due to the game not having any very complicated AI, Physics, or scripts to compute. This could also be an issue though because now the devices just have extra resources not being used on the CPU.</a:t>
            </a:r>
          </a:p>
          <a:p>
            <a:endParaRPr lang="en-US" dirty="0"/>
          </a:p>
        </p:txBody>
      </p:sp>
    </p:spTree>
    <p:extLst>
      <p:ext uri="{BB962C8B-B14F-4D97-AF65-F5344CB8AC3E}">
        <p14:creationId xmlns:p14="http://schemas.microsoft.com/office/powerpoint/2010/main" val="654120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8CE8E-6012-4F58-AB23-40E63C2B8FCD}"/>
              </a:ext>
            </a:extLst>
          </p:cNvPr>
          <p:cNvSpPr>
            <a:spLocks noGrp="1"/>
          </p:cNvSpPr>
          <p:nvPr>
            <p:ph type="title"/>
          </p:nvPr>
        </p:nvSpPr>
        <p:spPr/>
        <p:txBody>
          <a:bodyPr/>
          <a:lstStyle/>
          <a:p>
            <a:r>
              <a:rPr lang="en-US" dirty="0"/>
              <a:t>Results (cont.)</a:t>
            </a:r>
          </a:p>
        </p:txBody>
      </p:sp>
      <p:sp>
        <p:nvSpPr>
          <p:cNvPr id="3" name="Content Placeholder 2">
            <a:extLst>
              <a:ext uri="{FF2B5EF4-FFF2-40B4-BE49-F238E27FC236}">
                <a16:creationId xmlns:a16="http://schemas.microsoft.com/office/drawing/2014/main" id="{D9E8413E-0CE7-491B-95AF-CC62C38065E6}"/>
              </a:ext>
            </a:extLst>
          </p:cNvPr>
          <p:cNvSpPr>
            <a:spLocks noGrp="1"/>
          </p:cNvSpPr>
          <p:nvPr>
            <p:ph idx="1"/>
          </p:nvPr>
        </p:nvSpPr>
        <p:spPr/>
        <p:txBody>
          <a:bodyPr/>
          <a:lstStyle/>
          <a:p>
            <a:r>
              <a:rPr lang="en-US" dirty="0"/>
              <a:t>Most CPU consumption is determined by AI, physics, and scripts. With this taken into consideration combined with the idea of computation offloading, offloading simple CPU task could free CPU up for more complex computations.</a:t>
            </a:r>
          </a:p>
          <a:p>
            <a:r>
              <a:rPr lang="en-US" dirty="0"/>
              <a:t>When considering performance analysis of a game engine, a lot of the performance does come down to resource variability and game playability. </a:t>
            </a:r>
          </a:p>
          <a:p>
            <a:endParaRPr lang="en-US" dirty="0"/>
          </a:p>
          <a:p>
            <a:endParaRPr lang="en-US" dirty="0"/>
          </a:p>
        </p:txBody>
      </p:sp>
    </p:spTree>
    <p:extLst>
      <p:ext uri="{BB962C8B-B14F-4D97-AF65-F5344CB8AC3E}">
        <p14:creationId xmlns:p14="http://schemas.microsoft.com/office/powerpoint/2010/main" val="1380429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9E731-F25B-4952-A6E3-9E6CE0F6D961}"/>
              </a:ext>
            </a:extLst>
          </p:cNvPr>
          <p:cNvSpPr>
            <a:spLocks noGrp="1"/>
          </p:cNvSpPr>
          <p:nvPr>
            <p:ph type="title"/>
          </p:nvPr>
        </p:nvSpPr>
        <p:spPr/>
        <p:txBody>
          <a:bodyPr/>
          <a:lstStyle/>
          <a:p>
            <a:r>
              <a:rPr lang="en-US" dirty="0"/>
              <a:t>Further Expansion</a:t>
            </a:r>
          </a:p>
        </p:txBody>
      </p:sp>
      <p:sp>
        <p:nvSpPr>
          <p:cNvPr id="3" name="Content Placeholder 2">
            <a:extLst>
              <a:ext uri="{FF2B5EF4-FFF2-40B4-BE49-F238E27FC236}">
                <a16:creationId xmlns:a16="http://schemas.microsoft.com/office/drawing/2014/main" id="{2A5644B7-3624-48AE-95EF-D560781E14C5}"/>
              </a:ext>
            </a:extLst>
          </p:cNvPr>
          <p:cNvSpPr>
            <a:spLocks noGrp="1"/>
          </p:cNvSpPr>
          <p:nvPr>
            <p:ph idx="1"/>
          </p:nvPr>
        </p:nvSpPr>
        <p:spPr/>
        <p:txBody>
          <a:bodyPr/>
          <a:lstStyle/>
          <a:p>
            <a:r>
              <a:rPr lang="en-US" dirty="0"/>
              <a:t>Make own personal game engine with computation offloading in mind and develop a partitioning algorithm, so that the game engine knows when and what computations to offload off the CPU. </a:t>
            </a:r>
          </a:p>
          <a:p>
            <a:r>
              <a:rPr lang="en-US" dirty="0"/>
              <a:t>If I was able to do this project again, I’d try to do it with more up to date hardware which would enhance the resource variability.</a:t>
            </a:r>
          </a:p>
        </p:txBody>
      </p:sp>
    </p:spTree>
    <p:extLst>
      <p:ext uri="{BB962C8B-B14F-4D97-AF65-F5344CB8AC3E}">
        <p14:creationId xmlns:p14="http://schemas.microsoft.com/office/powerpoint/2010/main" val="137645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FDAE7-28A2-4B7F-9D7D-14348FBD3CF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D4302BF-8A8F-42E0-8DF0-F6EB9E89A090}"/>
              </a:ext>
            </a:extLst>
          </p:cNvPr>
          <p:cNvSpPr>
            <a:spLocks noGrp="1"/>
          </p:cNvSpPr>
          <p:nvPr>
            <p:ph idx="1"/>
          </p:nvPr>
        </p:nvSpPr>
        <p:spPr/>
        <p:txBody>
          <a:bodyPr/>
          <a:lstStyle/>
          <a:p>
            <a:r>
              <a:rPr lang="en-US" sz="1800" dirty="0" err="1">
                <a:effectLst/>
                <a:latin typeface="Times New Roman" panose="02020603050405020304" pitchFamily="18" charset="0"/>
              </a:rPr>
              <a:t>Messaoudi</a:t>
            </a:r>
            <a:r>
              <a:rPr lang="en-US" sz="1800" dirty="0">
                <a:effectLst/>
                <a:latin typeface="Times New Roman" panose="02020603050405020304" pitchFamily="18" charset="0"/>
              </a:rPr>
              <a:t>, Farouk, et al. “Performance Analysis of Game Engines on Mobile and Fixed Devices.” </a:t>
            </a:r>
            <a:r>
              <a:rPr lang="en-US" sz="1800" i="1" dirty="0">
                <a:effectLst/>
                <a:latin typeface="Times New Roman" panose="02020603050405020304" pitchFamily="18" charset="0"/>
              </a:rPr>
              <a:t>ACM Transactions on Multimedia Computing, Communications, and Applications</a:t>
            </a:r>
            <a:r>
              <a:rPr lang="en-US" sz="1800" dirty="0">
                <a:effectLst/>
                <a:latin typeface="Times New Roman" panose="02020603050405020304" pitchFamily="18" charset="0"/>
              </a:rPr>
              <a:t>, vol. 13, no. 4, 2017, pp. 1–28. </a:t>
            </a:r>
            <a:r>
              <a:rPr lang="en-US" sz="1800" i="1" dirty="0" err="1">
                <a:effectLst/>
                <a:latin typeface="Times New Roman" panose="02020603050405020304" pitchFamily="18" charset="0"/>
              </a:rPr>
              <a:t>Crossref</a:t>
            </a:r>
            <a:r>
              <a:rPr lang="en-US" sz="1800" dirty="0">
                <a:effectLst/>
                <a:latin typeface="Times New Roman" panose="02020603050405020304" pitchFamily="18" charset="0"/>
              </a:rPr>
              <a:t>, doi:10.1145/3115934.</a:t>
            </a:r>
          </a:p>
          <a:p>
            <a:r>
              <a:rPr lang="en-US" sz="1800" dirty="0">
                <a:latin typeface="Times New Roman" panose="02020603050405020304" pitchFamily="18" charset="0"/>
                <a:cs typeface="Times New Roman" panose="02020603050405020304" pitchFamily="18" charset="0"/>
              </a:rPr>
              <a:t>The main way I set up my enemy AI was by following an 8-part series I found on YouTube. It taught me how to use Behavior Trees, Blackboards, Set up my AI controller, and use animations and montages. </a:t>
            </a:r>
            <a:r>
              <a:rPr lang="en-US" sz="1800" dirty="0">
                <a:latin typeface="Times New Roman" panose="02020603050405020304" pitchFamily="18" charset="0"/>
                <a:cs typeface="Times New Roman" panose="02020603050405020304" pitchFamily="18" charset="0"/>
                <a:hlinkClick r:id="rId2"/>
              </a:rPr>
              <a:t>https://youtube.com/playlist?list=PL4G2bSPE_8ulvuPbPGC7rThydK5pBdB9G</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next video tutorial I used taught me how to make a portal to move between levels by making a level trigger and adding a particle effect to it. </a:t>
            </a:r>
            <a:r>
              <a:rPr lang="en-US" sz="1800" dirty="0">
                <a:latin typeface="Times New Roman" panose="02020603050405020304" pitchFamily="18" charset="0"/>
                <a:cs typeface="Times New Roman" panose="02020603050405020304" pitchFamily="18" charset="0"/>
                <a:hlinkClick r:id="rId3"/>
              </a:rPr>
              <a:t>https://youtu.be/bbmg73De03g</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238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DEAE-80F2-4E89-BC89-62071E85D437}"/>
              </a:ext>
            </a:extLst>
          </p:cNvPr>
          <p:cNvSpPr>
            <a:spLocks noGrp="1"/>
          </p:cNvSpPr>
          <p:nvPr>
            <p:ph type="title"/>
          </p:nvPr>
        </p:nvSpPr>
        <p:spPr/>
        <p:txBody>
          <a:bodyPr/>
          <a:lstStyle/>
          <a:p>
            <a:r>
              <a:rPr lang="en-US" dirty="0"/>
              <a:t>Assets Used</a:t>
            </a:r>
          </a:p>
        </p:txBody>
      </p:sp>
      <p:sp>
        <p:nvSpPr>
          <p:cNvPr id="3" name="Content Placeholder 2">
            <a:extLst>
              <a:ext uri="{FF2B5EF4-FFF2-40B4-BE49-F238E27FC236}">
                <a16:creationId xmlns:a16="http://schemas.microsoft.com/office/drawing/2014/main" id="{4C3ACE13-3C68-48AD-BB10-FF120E43DA8A}"/>
              </a:ext>
            </a:extLst>
          </p:cNvPr>
          <p:cNvSpPr>
            <a:spLocks noGrp="1"/>
          </p:cNvSpPr>
          <p:nvPr>
            <p:ph idx="1"/>
          </p:nvPr>
        </p:nvSpPr>
        <p:spPr/>
        <p:txBody>
          <a:bodyPr>
            <a:normAutofit fontScale="70000" lnSpcReduction="20000"/>
          </a:bodyPr>
          <a:lstStyle/>
          <a:p>
            <a:r>
              <a:rPr lang="en-US" dirty="0"/>
              <a:t>Paragon: Greystone </a:t>
            </a:r>
          </a:p>
          <a:p>
            <a:pPr lvl="1"/>
            <a:r>
              <a:rPr lang="en-US" dirty="0"/>
              <a:t>● Used as player character </a:t>
            </a:r>
          </a:p>
          <a:p>
            <a:pPr lvl="1"/>
            <a:r>
              <a:rPr lang="en-US" dirty="0"/>
              <a:t>● Downloaded for free from the Epic Games Market Place </a:t>
            </a:r>
          </a:p>
          <a:p>
            <a:pPr lvl="1"/>
            <a:r>
              <a:rPr lang="en-US" dirty="0"/>
              <a:t>● https://www.unrealengine.com/marketplace/en-US/product/paragon-greystone </a:t>
            </a:r>
          </a:p>
          <a:p>
            <a:r>
              <a:rPr lang="en-US" dirty="0"/>
              <a:t>Paragon: </a:t>
            </a:r>
            <a:r>
              <a:rPr lang="en-US" dirty="0" err="1"/>
              <a:t>Grux</a:t>
            </a:r>
            <a:r>
              <a:rPr lang="en-US" dirty="0"/>
              <a:t> </a:t>
            </a:r>
          </a:p>
          <a:p>
            <a:pPr lvl="1"/>
            <a:r>
              <a:rPr lang="en-US" dirty="0"/>
              <a:t>● Used as enemy AI </a:t>
            </a:r>
          </a:p>
          <a:p>
            <a:pPr lvl="1"/>
            <a:r>
              <a:rPr lang="en-US" dirty="0"/>
              <a:t>● Downloaded for free from the Epic Games Market Place </a:t>
            </a:r>
          </a:p>
          <a:p>
            <a:pPr lvl="1"/>
            <a:r>
              <a:rPr lang="en-US" dirty="0"/>
              <a:t>● https://www.unrealengine.com/marketplace/en-US/product/paragon-grux </a:t>
            </a:r>
          </a:p>
          <a:p>
            <a:r>
              <a:rPr lang="en-US" dirty="0"/>
              <a:t>Nordic Forest </a:t>
            </a:r>
          </a:p>
          <a:p>
            <a:pPr lvl="1"/>
            <a:r>
              <a:rPr lang="en-US" dirty="0"/>
              <a:t>● Used to craft environment for first level </a:t>
            </a:r>
          </a:p>
          <a:p>
            <a:pPr lvl="1"/>
            <a:r>
              <a:rPr lang="en-US" dirty="0"/>
              <a:t>● Downloaded for free from Unreal Engine Market Place </a:t>
            </a:r>
          </a:p>
          <a:p>
            <a:pPr lvl="1"/>
            <a:r>
              <a:rPr lang="en-US" dirty="0"/>
              <a:t>● https://www.unrealengine.com/marketplace/en-US/product/ed6646c7e7344f2ca9fdaa62 1b10dd39/reviews References and </a:t>
            </a:r>
            <a:r>
              <a:rPr lang="en-US" dirty="0" err="1"/>
              <a:t>Tutoria</a:t>
            </a:r>
            <a:endParaRPr lang="en-US" dirty="0"/>
          </a:p>
        </p:txBody>
      </p:sp>
    </p:spTree>
    <p:extLst>
      <p:ext uri="{BB962C8B-B14F-4D97-AF65-F5344CB8AC3E}">
        <p14:creationId xmlns:p14="http://schemas.microsoft.com/office/powerpoint/2010/main" val="2056688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CFE80-2B81-4C48-BA57-847A559FFD24}"/>
              </a:ext>
            </a:extLst>
          </p:cNvPr>
          <p:cNvSpPr>
            <a:spLocks noGrp="1"/>
          </p:cNvSpPr>
          <p:nvPr>
            <p:ph type="title"/>
          </p:nvPr>
        </p:nvSpPr>
        <p:spPr/>
        <p:txBody>
          <a:bodyPr/>
          <a:lstStyle/>
          <a:p>
            <a:r>
              <a:rPr lang="en-US" dirty="0"/>
              <a:t>Assets Used (cont.)</a:t>
            </a:r>
          </a:p>
        </p:txBody>
      </p:sp>
      <p:sp>
        <p:nvSpPr>
          <p:cNvPr id="3" name="Content Placeholder 2">
            <a:extLst>
              <a:ext uri="{FF2B5EF4-FFF2-40B4-BE49-F238E27FC236}">
                <a16:creationId xmlns:a16="http://schemas.microsoft.com/office/drawing/2014/main" id="{3467DF6C-8556-474E-9316-C8C83D15531B}"/>
              </a:ext>
            </a:extLst>
          </p:cNvPr>
          <p:cNvSpPr>
            <a:spLocks noGrp="1"/>
          </p:cNvSpPr>
          <p:nvPr>
            <p:ph idx="1"/>
          </p:nvPr>
        </p:nvSpPr>
        <p:spPr/>
        <p:txBody>
          <a:bodyPr>
            <a:normAutofit fontScale="92500" lnSpcReduction="10000"/>
          </a:bodyPr>
          <a:lstStyle/>
          <a:p>
            <a:r>
              <a:rPr lang="en-US" dirty="0" err="1"/>
              <a:t>Infernity</a:t>
            </a:r>
            <a:r>
              <a:rPr lang="en-US" dirty="0"/>
              <a:t> Blade Grass Land</a:t>
            </a:r>
          </a:p>
          <a:p>
            <a:pPr lvl="1"/>
            <a:r>
              <a:rPr lang="en-US" dirty="0"/>
              <a:t>Used for Server and Home Environment</a:t>
            </a:r>
          </a:p>
          <a:p>
            <a:pPr lvl="1"/>
            <a:r>
              <a:rPr lang="en-US" dirty="0"/>
              <a:t>Downloaded from Epic Games Market</a:t>
            </a:r>
          </a:p>
          <a:p>
            <a:pPr lvl="1"/>
            <a:r>
              <a:rPr lang="en-US" dirty="0"/>
              <a:t>https://www.unrealengine.com/marketplace/infinity-blade-plain-lands</a:t>
            </a:r>
          </a:p>
          <a:p>
            <a:r>
              <a:rPr lang="en-US" dirty="0"/>
              <a:t>Nordic Forest </a:t>
            </a:r>
          </a:p>
          <a:p>
            <a:pPr lvl="1"/>
            <a:r>
              <a:rPr lang="en-US" dirty="0"/>
              <a:t>● Used to craft environment for first level </a:t>
            </a:r>
          </a:p>
          <a:p>
            <a:pPr lvl="1"/>
            <a:r>
              <a:rPr lang="en-US" dirty="0"/>
              <a:t>● Downloaded for free from Unreal Engine Market Place </a:t>
            </a:r>
          </a:p>
          <a:p>
            <a:pPr lvl="1"/>
            <a:r>
              <a:rPr lang="en-US" dirty="0"/>
              <a:t>● https://www.unrealengine.com/marketplace/en-US/product/ed6646c7e7344f2ca9fdaa62 1b10dd39/reviews References and </a:t>
            </a:r>
            <a:r>
              <a:rPr lang="en-US" dirty="0" err="1"/>
              <a:t>Tutoria</a:t>
            </a:r>
            <a:endParaRPr lang="en-US" dirty="0"/>
          </a:p>
          <a:p>
            <a:endParaRPr lang="en-US" dirty="0"/>
          </a:p>
        </p:txBody>
      </p:sp>
    </p:spTree>
    <p:extLst>
      <p:ext uri="{BB962C8B-B14F-4D97-AF65-F5344CB8AC3E}">
        <p14:creationId xmlns:p14="http://schemas.microsoft.com/office/powerpoint/2010/main" val="193438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F8C9-97B5-4FDF-81A1-215C8E05FE5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5286CAA-AE56-4725-ADE2-1EED06E0F50F}"/>
              </a:ext>
            </a:extLst>
          </p:cNvPr>
          <p:cNvSpPr>
            <a:spLocks noGrp="1"/>
          </p:cNvSpPr>
          <p:nvPr>
            <p:ph idx="1"/>
          </p:nvPr>
        </p:nvSpPr>
        <p:spPr/>
        <p:txBody>
          <a:bodyPr/>
          <a:lstStyle/>
          <a:p>
            <a:r>
              <a:rPr lang="en-US" dirty="0"/>
              <a:t>Evaluate game on stand alone device and then using cloud server and record GPU and CPU consumption</a:t>
            </a:r>
          </a:p>
          <a:p>
            <a:r>
              <a:rPr lang="en-US" dirty="0"/>
              <a:t>Build a valued graph of each module which reflects CPU consumption</a:t>
            </a:r>
          </a:p>
          <a:p>
            <a:r>
              <a:rPr lang="en-US" dirty="0"/>
              <a:t>Compare in terms of CPU and GPU</a:t>
            </a:r>
          </a:p>
        </p:txBody>
      </p:sp>
    </p:spTree>
    <p:extLst>
      <p:ext uri="{BB962C8B-B14F-4D97-AF65-F5344CB8AC3E}">
        <p14:creationId xmlns:p14="http://schemas.microsoft.com/office/powerpoint/2010/main" val="734706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736AD1E4-3046-4615-85FF-5133D93B378C}"/>
              </a:ext>
            </a:extLst>
          </p:cNvPr>
          <p:cNvSpPr>
            <a:spLocks noGrp="1"/>
          </p:cNvSpPr>
          <p:nvPr>
            <p:ph type="title"/>
          </p:nvPr>
        </p:nvSpPr>
        <p:spPr>
          <a:xfrm>
            <a:off x="1198182" y="559813"/>
            <a:ext cx="3980254" cy="5577934"/>
          </a:xfrm>
        </p:spPr>
        <p:txBody>
          <a:bodyPr>
            <a:normAutofit/>
          </a:bodyPr>
          <a:lstStyle/>
          <a:p>
            <a:r>
              <a:rPr lang="en-US" dirty="0"/>
              <a:t>Technologies Used</a:t>
            </a:r>
          </a:p>
        </p:txBody>
      </p:sp>
      <p:grpSp>
        <p:nvGrpSpPr>
          <p:cNvPr id="23"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B1E68C06-ACE2-4AC7-9494-94553FB6BE33}"/>
              </a:ext>
            </a:extLst>
          </p:cNvPr>
          <p:cNvGraphicFramePr>
            <a:graphicFrameLocks noGrp="1"/>
          </p:cNvGraphicFramePr>
          <p:nvPr>
            <p:ph idx="1"/>
            <p:extLst>
              <p:ext uri="{D42A27DB-BD31-4B8C-83A1-F6EECF244321}">
                <p14:modId xmlns:p14="http://schemas.microsoft.com/office/powerpoint/2010/main" val="48907437"/>
              </p:ext>
            </p:extLst>
          </p:nvPr>
        </p:nvGraphicFramePr>
        <p:xfrm>
          <a:off x="5408988" y="341165"/>
          <a:ext cx="6173409" cy="584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102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7D393-3392-4943-9A92-208B49205587}"/>
              </a:ext>
            </a:extLst>
          </p:cNvPr>
          <p:cNvSpPr>
            <a:spLocks noGrp="1"/>
          </p:cNvSpPr>
          <p:nvPr>
            <p:ph type="title"/>
          </p:nvPr>
        </p:nvSpPr>
        <p:spPr/>
        <p:txBody>
          <a:bodyPr/>
          <a:lstStyle/>
          <a:p>
            <a:r>
              <a:rPr lang="en-US" dirty="0"/>
              <a:t>Device Specs</a:t>
            </a:r>
          </a:p>
        </p:txBody>
      </p:sp>
      <p:sp>
        <p:nvSpPr>
          <p:cNvPr id="4" name="Content Placeholder 3">
            <a:extLst>
              <a:ext uri="{FF2B5EF4-FFF2-40B4-BE49-F238E27FC236}">
                <a16:creationId xmlns:a16="http://schemas.microsoft.com/office/drawing/2014/main" id="{368E07C1-707E-44D0-A109-87352B9B7B7B}"/>
              </a:ext>
            </a:extLst>
          </p:cNvPr>
          <p:cNvSpPr>
            <a:spLocks noGrp="1"/>
          </p:cNvSpPr>
          <p:nvPr>
            <p:ph sz="half" idx="1"/>
          </p:nvPr>
        </p:nvSpPr>
        <p:spPr/>
        <p:txBody>
          <a:bodyPr/>
          <a:lstStyle/>
          <a:p>
            <a:r>
              <a:rPr lang="en-US" dirty="0"/>
              <a:t>Moto G Power 2019</a:t>
            </a:r>
          </a:p>
          <a:p>
            <a:pPr lvl="1"/>
            <a:r>
              <a:rPr lang="en-US" dirty="0"/>
              <a:t>OS- Android 10</a:t>
            </a:r>
          </a:p>
          <a:p>
            <a:pPr lvl="1"/>
            <a:r>
              <a:rPr lang="en-US" dirty="0"/>
              <a:t>CPU- Qualcomm Snapdragon</a:t>
            </a:r>
          </a:p>
          <a:p>
            <a:pPr lvl="1"/>
            <a:r>
              <a:rPr lang="en-US" dirty="0"/>
              <a:t>64 GB</a:t>
            </a:r>
          </a:p>
          <a:p>
            <a:pPr lvl="1"/>
            <a:r>
              <a:rPr lang="en-US" dirty="0"/>
              <a:t>4 GB Ram</a:t>
            </a:r>
          </a:p>
          <a:p>
            <a:pPr lvl="1"/>
            <a:endParaRPr lang="en-US" dirty="0"/>
          </a:p>
        </p:txBody>
      </p:sp>
      <p:sp>
        <p:nvSpPr>
          <p:cNvPr id="5" name="Content Placeholder 4">
            <a:extLst>
              <a:ext uri="{FF2B5EF4-FFF2-40B4-BE49-F238E27FC236}">
                <a16:creationId xmlns:a16="http://schemas.microsoft.com/office/drawing/2014/main" id="{AA3C35ED-DFAC-4C32-AA24-77E18014AEE6}"/>
              </a:ext>
            </a:extLst>
          </p:cNvPr>
          <p:cNvSpPr>
            <a:spLocks noGrp="1"/>
          </p:cNvSpPr>
          <p:nvPr>
            <p:ph sz="half" idx="2"/>
          </p:nvPr>
        </p:nvSpPr>
        <p:spPr/>
        <p:txBody>
          <a:bodyPr/>
          <a:lstStyle/>
          <a:p>
            <a:r>
              <a:rPr lang="en-US" dirty="0"/>
              <a:t>HP Notebook AMD Radeon R5 2016</a:t>
            </a:r>
          </a:p>
          <a:p>
            <a:pPr lvl="1"/>
            <a:r>
              <a:rPr lang="en-US" dirty="0"/>
              <a:t>AMD A10 Radeon R5</a:t>
            </a:r>
          </a:p>
          <a:p>
            <a:pPr lvl="1"/>
            <a:r>
              <a:rPr lang="en-US" dirty="0"/>
              <a:t>8GB Ram</a:t>
            </a:r>
          </a:p>
          <a:p>
            <a:pPr lvl="1"/>
            <a:endParaRPr lang="en-US" dirty="0"/>
          </a:p>
        </p:txBody>
      </p:sp>
    </p:spTree>
    <p:extLst>
      <p:ext uri="{BB962C8B-B14F-4D97-AF65-F5344CB8AC3E}">
        <p14:creationId xmlns:p14="http://schemas.microsoft.com/office/powerpoint/2010/main" val="1839276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63F3-45DE-469D-8695-97503CE6F605}"/>
              </a:ext>
            </a:extLst>
          </p:cNvPr>
          <p:cNvSpPr>
            <a:spLocks noGrp="1"/>
          </p:cNvSpPr>
          <p:nvPr>
            <p:ph type="title"/>
          </p:nvPr>
        </p:nvSpPr>
        <p:spPr/>
        <p:txBody>
          <a:bodyPr/>
          <a:lstStyle/>
          <a:p>
            <a:r>
              <a:rPr lang="en-US" dirty="0"/>
              <a:t>Trials of Ascension</a:t>
            </a:r>
          </a:p>
        </p:txBody>
      </p:sp>
      <p:sp>
        <p:nvSpPr>
          <p:cNvPr id="3" name="Content Placeholder 2">
            <a:extLst>
              <a:ext uri="{FF2B5EF4-FFF2-40B4-BE49-F238E27FC236}">
                <a16:creationId xmlns:a16="http://schemas.microsoft.com/office/drawing/2014/main" id="{6A3DB0C6-C14E-4E4D-B7B7-2093E4935E0B}"/>
              </a:ext>
            </a:extLst>
          </p:cNvPr>
          <p:cNvSpPr>
            <a:spLocks noGrp="1"/>
          </p:cNvSpPr>
          <p:nvPr>
            <p:ph idx="1"/>
          </p:nvPr>
        </p:nvSpPr>
        <p:spPr/>
        <p:txBody>
          <a:bodyPr/>
          <a:lstStyle/>
          <a:p>
            <a:r>
              <a:rPr lang="en-US" dirty="0"/>
              <a:t>3D hack and slash game made on Unreal Engine 4.26</a:t>
            </a:r>
          </a:p>
          <a:p>
            <a:r>
              <a:rPr lang="en-US" dirty="0"/>
              <a:t>Goal is to Kill NPC monsters</a:t>
            </a:r>
          </a:p>
          <a:p>
            <a:r>
              <a:rPr lang="en-US" dirty="0"/>
              <a:t>Cross Platform game through use of Cloud server. Also, cross platform. Able to work on android and Windows</a:t>
            </a:r>
          </a:p>
        </p:txBody>
      </p:sp>
    </p:spTree>
    <p:extLst>
      <p:ext uri="{BB962C8B-B14F-4D97-AF65-F5344CB8AC3E}">
        <p14:creationId xmlns:p14="http://schemas.microsoft.com/office/powerpoint/2010/main" val="99582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6308-4535-45C3-9DB8-98B63CE1F3A0}"/>
              </a:ext>
            </a:extLst>
          </p:cNvPr>
          <p:cNvSpPr>
            <a:spLocks noGrp="1"/>
          </p:cNvSpPr>
          <p:nvPr>
            <p:ph type="title"/>
          </p:nvPr>
        </p:nvSpPr>
        <p:spPr/>
        <p:txBody>
          <a:bodyPr/>
          <a:lstStyle/>
          <a:p>
            <a:r>
              <a:rPr lang="en-US" dirty="0"/>
              <a:t>Computation Offloading</a:t>
            </a:r>
          </a:p>
        </p:txBody>
      </p:sp>
      <p:sp>
        <p:nvSpPr>
          <p:cNvPr id="3" name="Content Placeholder 2">
            <a:extLst>
              <a:ext uri="{FF2B5EF4-FFF2-40B4-BE49-F238E27FC236}">
                <a16:creationId xmlns:a16="http://schemas.microsoft.com/office/drawing/2014/main" id="{9F19D7C8-896B-4212-9326-05B939DC814F}"/>
              </a:ext>
            </a:extLst>
          </p:cNvPr>
          <p:cNvSpPr>
            <a:spLocks noGrp="1"/>
          </p:cNvSpPr>
          <p:nvPr>
            <p:ph idx="1"/>
          </p:nvPr>
        </p:nvSpPr>
        <p:spPr/>
        <p:txBody>
          <a:bodyPr/>
          <a:lstStyle/>
          <a:p>
            <a:r>
              <a:rPr lang="en-US" dirty="0"/>
              <a:t>Not practical for results of standalone version because of how much work the GPU is already doing and considering the age and performance of HP Notebook.</a:t>
            </a:r>
          </a:p>
          <a:p>
            <a:r>
              <a:rPr lang="en-US" dirty="0"/>
              <a:t>Through further research though the GPU make spike on certain CPU-Bound cases which means the GPU is waiting for the CPU to catch up. </a:t>
            </a:r>
          </a:p>
          <a:p>
            <a:r>
              <a:rPr lang="en-US" dirty="0"/>
              <a:t>Some computation offloading is done using the AWS  Virtual machine as a server.</a:t>
            </a:r>
          </a:p>
          <a:p>
            <a:endParaRPr lang="en-US" dirty="0"/>
          </a:p>
          <a:p>
            <a:endParaRPr lang="en-US" dirty="0"/>
          </a:p>
        </p:txBody>
      </p:sp>
    </p:spTree>
    <p:extLst>
      <p:ext uri="{BB962C8B-B14F-4D97-AF65-F5344CB8AC3E}">
        <p14:creationId xmlns:p14="http://schemas.microsoft.com/office/powerpoint/2010/main" val="550976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ECB5-1137-43EE-933B-F12BFA4C100D}"/>
              </a:ext>
            </a:extLst>
          </p:cNvPr>
          <p:cNvSpPr>
            <a:spLocks noGrp="1"/>
          </p:cNvSpPr>
          <p:nvPr>
            <p:ph type="title"/>
          </p:nvPr>
        </p:nvSpPr>
        <p:spPr/>
        <p:txBody>
          <a:bodyPr/>
          <a:lstStyle/>
          <a:p>
            <a:r>
              <a:rPr lang="en-US" dirty="0"/>
              <a:t>GPU Data- Standalone Version</a:t>
            </a:r>
          </a:p>
        </p:txBody>
      </p:sp>
      <p:sp>
        <p:nvSpPr>
          <p:cNvPr id="4" name="Text Placeholder 3">
            <a:extLst>
              <a:ext uri="{FF2B5EF4-FFF2-40B4-BE49-F238E27FC236}">
                <a16:creationId xmlns:a16="http://schemas.microsoft.com/office/drawing/2014/main" id="{D04807BC-E220-4D1E-A1CD-6FCCDEED8DC2}"/>
              </a:ext>
            </a:extLst>
          </p:cNvPr>
          <p:cNvSpPr>
            <a:spLocks noGrp="1"/>
          </p:cNvSpPr>
          <p:nvPr>
            <p:ph type="body" idx="1"/>
          </p:nvPr>
        </p:nvSpPr>
        <p:spPr/>
        <p:txBody>
          <a:bodyPr/>
          <a:lstStyle/>
          <a:p>
            <a:r>
              <a:rPr lang="en-US" dirty="0"/>
              <a:t>GPU Performance per Level</a:t>
            </a:r>
          </a:p>
        </p:txBody>
      </p:sp>
      <p:sp>
        <p:nvSpPr>
          <p:cNvPr id="6" name="Text Placeholder 5">
            <a:extLst>
              <a:ext uri="{FF2B5EF4-FFF2-40B4-BE49-F238E27FC236}">
                <a16:creationId xmlns:a16="http://schemas.microsoft.com/office/drawing/2014/main" id="{43C84AC9-3C1B-4DDC-8600-B3248725E672}"/>
              </a:ext>
            </a:extLst>
          </p:cNvPr>
          <p:cNvSpPr>
            <a:spLocks noGrp="1"/>
          </p:cNvSpPr>
          <p:nvPr>
            <p:ph type="body" sz="quarter" idx="3"/>
          </p:nvPr>
        </p:nvSpPr>
        <p:spPr/>
        <p:txBody>
          <a:bodyPr/>
          <a:lstStyle/>
          <a:p>
            <a:r>
              <a:rPr lang="en-US" dirty="0"/>
              <a:t>GPU Performance Overall</a:t>
            </a:r>
          </a:p>
        </p:txBody>
      </p:sp>
      <p:pic>
        <p:nvPicPr>
          <p:cNvPr id="41" name="Content Placeholder 40" descr="Chart, box and whisker chart&#10;&#10;Description automatically generated">
            <a:extLst>
              <a:ext uri="{FF2B5EF4-FFF2-40B4-BE49-F238E27FC236}">
                <a16:creationId xmlns:a16="http://schemas.microsoft.com/office/drawing/2014/main" id="{A2DC8FFC-24F8-46ED-8876-A4EEE003B207}"/>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321641" y="2974369"/>
            <a:ext cx="5661538" cy="3398295"/>
          </a:xfrm>
        </p:spPr>
      </p:pic>
      <p:pic>
        <p:nvPicPr>
          <p:cNvPr id="39" name="Content Placeholder 38" descr="Chart, box and whisker chart&#10;&#10;Description automatically generated">
            <a:extLst>
              <a:ext uri="{FF2B5EF4-FFF2-40B4-BE49-F238E27FC236}">
                <a16:creationId xmlns:a16="http://schemas.microsoft.com/office/drawing/2014/main" id="{CFF16598-E4B8-4E49-BF0B-CEE0CBD20F3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079" y="2974370"/>
            <a:ext cx="5661536" cy="3398294"/>
          </a:xfrm>
        </p:spPr>
      </p:pic>
    </p:spTree>
    <p:extLst>
      <p:ext uri="{BB962C8B-B14F-4D97-AF65-F5344CB8AC3E}">
        <p14:creationId xmlns:p14="http://schemas.microsoft.com/office/powerpoint/2010/main" val="1154692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4381C-2F10-4005-8378-F13B2ABF293D}"/>
              </a:ext>
            </a:extLst>
          </p:cNvPr>
          <p:cNvSpPr>
            <a:spLocks noGrp="1"/>
          </p:cNvSpPr>
          <p:nvPr>
            <p:ph type="title"/>
          </p:nvPr>
        </p:nvSpPr>
        <p:spPr/>
        <p:txBody>
          <a:bodyPr/>
          <a:lstStyle/>
          <a:p>
            <a:r>
              <a:rPr lang="en-US" dirty="0"/>
              <a:t>CPU Data-Standalone Version</a:t>
            </a:r>
          </a:p>
        </p:txBody>
      </p:sp>
      <p:sp>
        <p:nvSpPr>
          <p:cNvPr id="3" name="Text Placeholder 2">
            <a:extLst>
              <a:ext uri="{FF2B5EF4-FFF2-40B4-BE49-F238E27FC236}">
                <a16:creationId xmlns:a16="http://schemas.microsoft.com/office/drawing/2014/main" id="{6A2184B8-CEC2-462D-9074-23B595343834}"/>
              </a:ext>
            </a:extLst>
          </p:cNvPr>
          <p:cNvSpPr>
            <a:spLocks noGrp="1"/>
          </p:cNvSpPr>
          <p:nvPr>
            <p:ph type="body" idx="1"/>
          </p:nvPr>
        </p:nvSpPr>
        <p:spPr/>
        <p:txBody>
          <a:bodyPr/>
          <a:lstStyle/>
          <a:p>
            <a:r>
              <a:rPr lang="en-US" dirty="0"/>
              <a:t>CPU Performance per Level</a:t>
            </a:r>
          </a:p>
        </p:txBody>
      </p:sp>
      <p:pic>
        <p:nvPicPr>
          <p:cNvPr id="8" name="Content Placeholder 7" descr="Chart, box and whisker chart&#10;&#10;Description automatically generated">
            <a:extLst>
              <a:ext uri="{FF2B5EF4-FFF2-40B4-BE49-F238E27FC236}">
                <a16:creationId xmlns:a16="http://schemas.microsoft.com/office/drawing/2014/main" id="{10A15937-1C2C-464E-B8EA-D77B33E9FA9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4821" y="2974369"/>
            <a:ext cx="5661538" cy="3398295"/>
          </a:xfrm>
        </p:spPr>
      </p:pic>
      <p:sp>
        <p:nvSpPr>
          <p:cNvPr id="5" name="Text Placeholder 4">
            <a:extLst>
              <a:ext uri="{FF2B5EF4-FFF2-40B4-BE49-F238E27FC236}">
                <a16:creationId xmlns:a16="http://schemas.microsoft.com/office/drawing/2014/main" id="{F9297790-F610-4D06-BFA5-37074B44C47B}"/>
              </a:ext>
            </a:extLst>
          </p:cNvPr>
          <p:cNvSpPr>
            <a:spLocks noGrp="1"/>
          </p:cNvSpPr>
          <p:nvPr>
            <p:ph type="body" sz="quarter" idx="3"/>
          </p:nvPr>
        </p:nvSpPr>
        <p:spPr/>
        <p:txBody>
          <a:bodyPr/>
          <a:lstStyle/>
          <a:p>
            <a:r>
              <a:rPr lang="en-US" dirty="0"/>
              <a:t>CPU Performance Overall</a:t>
            </a:r>
          </a:p>
        </p:txBody>
      </p:sp>
      <p:pic>
        <p:nvPicPr>
          <p:cNvPr id="10" name="Content Placeholder 9" descr="Chart, box and whisker chart&#10;&#10;Description automatically generated">
            <a:extLst>
              <a:ext uri="{FF2B5EF4-FFF2-40B4-BE49-F238E27FC236}">
                <a16:creationId xmlns:a16="http://schemas.microsoft.com/office/drawing/2014/main" id="{3684F9C1-4125-4263-B980-65964296A15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85643" y="2974369"/>
            <a:ext cx="5861807" cy="3518505"/>
          </a:xfrm>
        </p:spPr>
      </p:pic>
    </p:spTree>
    <p:extLst>
      <p:ext uri="{BB962C8B-B14F-4D97-AF65-F5344CB8AC3E}">
        <p14:creationId xmlns:p14="http://schemas.microsoft.com/office/powerpoint/2010/main" val="326026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945D-C045-4E4D-ABE4-9389E4B3E287}"/>
              </a:ext>
            </a:extLst>
          </p:cNvPr>
          <p:cNvSpPr>
            <a:spLocks noGrp="1"/>
          </p:cNvSpPr>
          <p:nvPr>
            <p:ph type="title"/>
          </p:nvPr>
        </p:nvSpPr>
        <p:spPr/>
        <p:txBody>
          <a:bodyPr/>
          <a:lstStyle/>
          <a:p>
            <a:r>
              <a:rPr lang="en-US" dirty="0"/>
              <a:t>GPU Data- Cloud Server</a:t>
            </a:r>
          </a:p>
        </p:txBody>
      </p:sp>
      <p:pic>
        <p:nvPicPr>
          <p:cNvPr id="5" name="Content Placeholder 4" descr="Chart, box and whisker chart&#10;&#10;Description automatically generated">
            <a:extLst>
              <a:ext uri="{FF2B5EF4-FFF2-40B4-BE49-F238E27FC236}">
                <a16:creationId xmlns:a16="http://schemas.microsoft.com/office/drawing/2014/main" id="{49FBF9DF-9A9F-48BF-98FD-4367BB966D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9790" y="1690688"/>
            <a:ext cx="6812419" cy="4091581"/>
          </a:xfrm>
        </p:spPr>
      </p:pic>
    </p:spTree>
    <p:extLst>
      <p:ext uri="{BB962C8B-B14F-4D97-AF65-F5344CB8AC3E}">
        <p14:creationId xmlns:p14="http://schemas.microsoft.com/office/powerpoint/2010/main" val="3732210385"/>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C2B32"/>
      </a:dk2>
      <a:lt2>
        <a:srgbClr val="E2E8E2"/>
      </a:lt2>
      <a:accent1>
        <a:srgbClr val="D838D6"/>
      </a:accent1>
      <a:accent2>
        <a:srgbClr val="8526C6"/>
      </a:accent2>
      <a:accent3>
        <a:srgbClr val="5538D8"/>
      </a:accent3>
      <a:accent4>
        <a:srgbClr val="264CC6"/>
      </a:accent4>
      <a:accent5>
        <a:srgbClr val="38A1D8"/>
      </a:accent5>
      <a:accent6>
        <a:srgbClr val="23B6AC"/>
      </a:accent6>
      <a:hlink>
        <a:srgbClr val="3F7DBF"/>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2921</TotalTime>
  <Words>974</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AvenirNext LT Pro Medium</vt:lpstr>
      <vt:lpstr>Sagona Book</vt:lpstr>
      <vt:lpstr>Times New Roman</vt:lpstr>
      <vt:lpstr>ExploreVTI</vt:lpstr>
      <vt:lpstr>Performance Analysis of Game Engines on mobile and fixed platforms</vt:lpstr>
      <vt:lpstr>Methodology</vt:lpstr>
      <vt:lpstr>Technologies Used</vt:lpstr>
      <vt:lpstr>Device Specs</vt:lpstr>
      <vt:lpstr>Trials of Ascension</vt:lpstr>
      <vt:lpstr>Computation Offloading</vt:lpstr>
      <vt:lpstr>GPU Data- Standalone Version</vt:lpstr>
      <vt:lpstr>CPU Data-Standalone Version</vt:lpstr>
      <vt:lpstr>GPU Data- Cloud Server</vt:lpstr>
      <vt:lpstr>CPU Data- Cloud Server</vt:lpstr>
      <vt:lpstr>Performance , Quality, and Platform</vt:lpstr>
      <vt:lpstr>Playability and Resource Variability</vt:lpstr>
      <vt:lpstr>Results</vt:lpstr>
      <vt:lpstr>Results (cont.)</vt:lpstr>
      <vt:lpstr>Further Expansion</vt:lpstr>
      <vt:lpstr>References</vt:lpstr>
      <vt:lpstr>Assets Used</vt:lpstr>
      <vt:lpstr>Assets Used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Game Engines on mobile and fixed platforms</dc:title>
  <dc:creator>Jones, Nicholas</dc:creator>
  <cp:lastModifiedBy>Jones, Nicholas</cp:lastModifiedBy>
  <cp:revision>26</cp:revision>
  <dcterms:created xsi:type="dcterms:W3CDTF">2021-04-13T12:52:22Z</dcterms:created>
  <dcterms:modified xsi:type="dcterms:W3CDTF">2021-04-22T16:38:03Z</dcterms:modified>
</cp:coreProperties>
</file>