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81" r:id="rId2"/>
  </p:sldIdLst>
  <p:sldSz cx="9144000" cy="5143500" type="screen16x9"/>
  <p:notesSz cx="6858000" cy="9144000"/>
  <p:embeddedFontLst>
    <p:embeddedFont>
      <p:font typeface="Helvetica Neue" panose="02000503000000020004" pitchFamily="2"/>
      <p:regular r:id="rId4"/>
      <p:bold r:id="rId5"/>
      <p:italic r:id="rId6"/>
      <p:boldItalic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 SemiBold" panose="020B0604020202020204" charset="0"/>
      <p:regular r:id="rId12"/>
      <p:bold r:id="rId13"/>
      <p:italic r:id="rId14"/>
      <p:boldItalic r:id="rId15"/>
    </p:embeddedFont>
    <p:embeddedFont>
      <p:font typeface="Montserrat Thin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bold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7E3"/>
    <a:srgbClr val="FF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6" autoAdjust="0"/>
  </p:normalViewPr>
  <p:slideViewPr>
    <p:cSldViewPr snapToGrid="0">
      <p:cViewPr varScale="1">
        <p:scale>
          <a:sx n="101" d="100"/>
          <a:sy n="101" d="100"/>
        </p:scale>
        <p:origin x="8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06f628a2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a06f628a2b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7F7F7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388" name="Google Shape;388;ga06f628a2b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>
            <a:spLocks noGrp="1"/>
          </p:cNvSpPr>
          <p:nvPr>
            <p:ph type="pic" idx="2"/>
          </p:nvPr>
        </p:nvSpPr>
        <p:spPr>
          <a:xfrm>
            <a:off x="4183013" y="1918700"/>
            <a:ext cx="1299600" cy="130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dist="101600" dir="5400000" algn="t" rotWithShape="0">
              <a:srgbClr val="000000">
                <a:alpha val="2471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8127206" y="4223147"/>
            <a:ext cx="1026319" cy="929879"/>
          </a:xfrm>
          <a:custGeom>
            <a:avLst/>
            <a:gdLst/>
            <a:ahLst/>
            <a:cxnLst/>
            <a:rect l="l" t="t" r="r" b="b"/>
            <a:pathLst>
              <a:path w="796" h="721" extrusionOk="0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791529" y="4742258"/>
            <a:ext cx="30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marL="0" lvl="1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marL="0" lvl="2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marL="0" lvl="3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marL="0" lvl="4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marL="0" lvl="5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marL="0" lvl="6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marL="0" lvl="7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marL="0" lvl="8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8553737" y="4857748"/>
            <a:ext cx="3705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endParaRPr sz="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4"/>
          <p:cNvSpPr>
            <a:spLocks noGrp="1"/>
          </p:cNvSpPr>
          <p:nvPr>
            <p:ph type="pic" idx="3"/>
          </p:nvPr>
        </p:nvSpPr>
        <p:spPr>
          <a:xfrm>
            <a:off x="5482663" y="1918699"/>
            <a:ext cx="1299600" cy="130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dist="101600" dir="5400000" algn="t" rotWithShape="0">
              <a:srgbClr val="000000">
                <a:alpha val="2471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4"/>
          </p:nvPr>
        </p:nvSpPr>
        <p:spPr>
          <a:xfrm>
            <a:off x="6782312" y="1918700"/>
            <a:ext cx="1299600" cy="130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dist="101600" dir="5400000" algn="t" rotWithShape="0">
              <a:srgbClr val="000000">
                <a:alpha val="2471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>
  <p:cSld name="TITLE_AND_BODY 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144525" y="684625"/>
            <a:ext cx="8835900" cy="4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○"/>
              <a:defRPr sz="1300">
                <a:latin typeface="Lato"/>
                <a:ea typeface="Lato"/>
                <a:cs typeface="Lato"/>
                <a:sym typeface="Lato"/>
              </a:defRPr>
            </a:lvl2pPr>
            <a:lvl3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■"/>
              <a:defRPr sz="1300">
                <a:latin typeface="Lato"/>
                <a:ea typeface="Lato"/>
                <a:cs typeface="Lato"/>
                <a:sym typeface="Lato"/>
              </a:defRPr>
            </a:lvl3pPr>
            <a:lvl4pPr marL="182880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4pPr>
            <a:lvl5pPr marL="228600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○"/>
              <a:defRPr sz="1300">
                <a:latin typeface="Lato"/>
                <a:ea typeface="Lato"/>
                <a:cs typeface="Lato"/>
                <a:sym typeface="Lato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5"/>
          <p:cNvGrpSpPr/>
          <p:nvPr/>
        </p:nvGrpSpPr>
        <p:grpSpPr>
          <a:xfrm>
            <a:off x="264941" y="563345"/>
            <a:ext cx="745729" cy="45788"/>
            <a:chOff x="0" y="103"/>
            <a:chExt cx="1988610" cy="122101"/>
          </a:xfrm>
        </p:grpSpPr>
        <p:sp>
          <p:nvSpPr>
            <p:cNvPr id="62" name="Google Shape;62;p15"/>
            <p:cNvSpPr/>
            <p:nvPr/>
          </p:nvSpPr>
          <p:spPr>
            <a:xfrm rot="-5400000">
              <a:off x="1430460" y="-435947"/>
              <a:ext cx="122100" cy="99420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 rot="-5400000">
              <a:off x="440250" y="-440146"/>
              <a:ext cx="122100" cy="100260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525" y="-47400"/>
            <a:ext cx="8940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oboto"/>
              <a:buNone/>
              <a:defRPr sz="2600" b="1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759659" y="4781407"/>
            <a:ext cx="3255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None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rive.google.com/file/d/10I3_CIXCmLKeBtjQT-mu-lqWMUkSmFlt/view?usp=sharing" TargetMode="External"/><Relationship Id="rId4" Type="http://schemas.openxmlformats.org/officeDocument/2006/relationships/hyperlink" Target="https://drive.google.com/file/d/1xFKbjkiE0Kp63gm5ElhogTTAN6wSKzXi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sldNum" idx="12"/>
          </p:nvPr>
        </p:nvSpPr>
        <p:spPr>
          <a:xfrm>
            <a:off x="8791529" y="4742258"/>
            <a:ext cx="30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Thin"/>
              <a:buNone/>
            </a:pPr>
            <a:fld id="{00000000-1234-1234-1234-123412341234}" type="slidenum">
              <a:rPr lang="vi" sz="1100" b="0" i="0" u="none" strike="noStrike" cap="none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1</a:t>
            </a:fld>
            <a:endParaRPr sz="1100" b="0" i="0" u="none" strike="noStrike" cap="none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0" y="0"/>
            <a:ext cx="2808687" cy="1021557"/>
          </a:xfrm>
          <a:custGeom>
            <a:avLst/>
            <a:gdLst/>
            <a:ahLst/>
            <a:cxnLst/>
            <a:rect l="l" t="t" r="r" b="b"/>
            <a:pathLst>
              <a:path w="2783" h="1013" extrusionOk="0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17500" dist="101600" dir="5400000" algn="t" rotWithShape="0">
              <a:srgbClr val="000000">
                <a:alpha val="2471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Thin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3487063" y="4742250"/>
            <a:ext cx="2169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DA02E"/>
                </a:solidFill>
              </a:rPr>
              <a:t>https://cybersoft.edu.vn</a:t>
            </a:r>
            <a:endParaRPr>
              <a:solidFill>
                <a:srgbClr val="CDA02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7C963-25F1-4CC2-B76A-B2A1CDB6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43" y="2057355"/>
            <a:ext cx="2918713" cy="1028789"/>
          </a:xfrm>
          <a:prstGeom prst="rect">
            <a:avLst/>
          </a:prstGeom>
        </p:spPr>
      </p:pic>
      <p:sp>
        <p:nvSpPr>
          <p:cNvPr id="396" name="Google Shape;396;p39"/>
          <p:cNvSpPr txBox="1"/>
          <p:nvPr/>
        </p:nvSpPr>
        <p:spPr>
          <a:xfrm>
            <a:off x="408079" y="603175"/>
            <a:ext cx="8282500" cy="396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/>
              <a:t>Tạo API "quản lý người dùng" trên MockAPI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link data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Chuyển phần danh sách Teacher của trang "Our Teach" (Bài tập phần SASS) sang dữ liệu động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Sử dụng Axios để lấy Danh sách người dùng từ API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Có 2 loại người dùng là GV và HV. Chỉ hiện loại người dùng GV lên trang "Our Teach“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Sử dụng Axios để xây dựng các chức năng cho admin (hiện danh sách, thêm, xóa, cập nhật người dùng)</a:t>
            </a:r>
            <a:r>
              <a:rPr lang="en-US" dirty="0"/>
              <a:t> - </a:t>
            </a:r>
            <a:r>
              <a:rPr lang="en-US" dirty="0">
                <a:solidFill>
                  <a:schemeClr val="dk1"/>
                </a:solidFill>
                <a:hlinkClick r:id="rId5"/>
              </a:rPr>
              <a:t>Link layout admin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Validation: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Tài Khoản (username): không được để trống, không được trùng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Họ tên: không được để trống, không chứa số và ký tự đặc biệt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Mật khẩu: không được để trống, dúng format (có ít nhất 1 ký tự hoa, 1 ký tự đặc biệt, 1 ký tự số, độ dài 6-8)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Email: không được để trống, đúng format email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Hinh anh: không được để trống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Loại người dùng: phải chọn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Loại ngôn ngữ: phải chọn</a:t>
            </a:r>
            <a:endParaRPr lang="en-US" dirty="0"/>
          </a:p>
          <a:p>
            <a:pPr marL="627063" lvl="8" indent="-342900">
              <a:buFont typeface="Arial" panose="020B0604020202020204" pitchFamily="34" charset="0"/>
              <a:buChar char="•"/>
            </a:pPr>
            <a:r>
              <a:rPr lang="vi-VN" dirty="0"/>
              <a:t>Mô tả: không được để trống, không vượt quá 60 ký tự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0" name="Google Shape;371;p37">
            <a:extLst>
              <a:ext uri="{FF2B5EF4-FFF2-40B4-BE49-F238E27FC236}">
                <a16:creationId xmlns:a16="http://schemas.microsoft.com/office/drawing/2014/main" id="{66C9D4A0-086D-43C1-B23C-68EE1FE19132}"/>
              </a:ext>
            </a:extLst>
          </p:cNvPr>
          <p:cNvSpPr txBox="1"/>
          <p:nvPr/>
        </p:nvSpPr>
        <p:spPr>
          <a:xfrm>
            <a:off x="96479" y="-8937"/>
            <a:ext cx="8847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rPr>
              <a:t>Bài</a:t>
            </a:r>
            <a:r>
              <a:rPr lang="en-US" sz="2600" b="1" dirty="0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600" b="1" dirty="0" err="1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rPr>
              <a:t>tập</a:t>
            </a:r>
            <a:r>
              <a:rPr lang="en-US" sz="2600" b="1" dirty="0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600" b="1" dirty="0" err="1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rPr>
              <a:t>Axios</a:t>
            </a:r>
            <a:endParaRPr sz="2600" b="1" dirty="0">
              <a:solidFill>
                <a:srgbClr val="001F5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217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Lato</vt:lpstr>
      <vt:lpstr>Arial</vt:lpstr>
      <vt:lpstr>Tahoma</vt:lpstr>
      <vt:lpstr>Montserrat SemiBold</vt:lpstr>
      <vt:lpstr>Montserrat Thin</vt:lpstr>
      <vt:lpstr>Roboto</vt:lpstr>
      <vt:lpstr>Helvetica Neue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Tran</cp:lastModifiedBy>
  <cp:revision>75</cp:revision>
  <dcterms:modified xsi:type="dcterms:W3CDTF">2021-05-13T08:29:22Z</dcterms:modified>
</cp:coreProperties>
</file>