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7" r:id="rId3"/>
    <p:sldId id="271" r:id="rId4"/>
    <p:sldId id="273" r:id="rId5"/>
    <p:sldId id="274" r:id="rId6"/>
    <p:sldId id="287" r:id="rId7"/>
    <p:sldId id="276" r:id="rId8"/>
    <p:sldId id="277" r:id="rId9"/>
    <p:sldId id="278" r:id="rId10"/>
    <p:sldId id="284" r:id="rId11"/>
    <p:sldId id="270" r:id="rId12"/>
    <p:sldId id="279" r:id="rId13"/>
    <p:sldId id="281" r:id="rId14"/>
    <p:sldId id="28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46" autoAdjust="0"/>
  </p:normalViewPr>
  <p:slideViewPr>
    <p:cSldViewPr snapToGrid="0">
      <p:cViewPr>
        <p:scale>
          <a:sx n="75" d="100"/>
          <a:sy n="75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7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130;p32" descr="Google Shape;130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0479" cy="686349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Google Shape;131;p32"/>
          <p:cNvSpPr/>
          <p:nvPr/>
        </p:nvSpPr>
        <p:spPr>
          <a:xfrm>
            <a:off x="378986" y="6101674"/>
            <a:ext cx="3033205" cy="3712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500">
                <a:latin typeface="+mj-lt"/>
                <a:ea typeface="+mj-ea"/>
                <a:cs typeface="+mj-cs"/>
                <a:sym typeface="Arial"/>
              </a:defRPr>
            </a:pPr>
            <a:endParaRPr sz="667"/>
          </a:p>
        </p:txBody>
      </p:sp>
      <p:sp>
        <p:nvSpPr>
          <p:cNvPr id="282" name="Google Shape;132;p32"/>
          <p:cNvSpPr/>
          <p:nvPr/>
        </p:nvSpPr>
        <p:spPr>
          <a:xfrm>
            <a:off x="10293274" y="6101674"/>
            <a:ext cx="1516005" cy="3712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500">
                <a:latin typeface="+mj-lt"/>
                <a:ea typeface="+mj-ea"/>
                <a:cs typeface="+mj-cs"/>
                <a:sym typeface="Arial"/>
              </a:defRPr>
            </a:pPr>
            <a:endParaRPr sz="667"/>
          </a:p>
        </p:txBody>
      </p:sp>
      <p:pic>
        <p:nvPicPr>
          <p:cNvPr id="283" name="Google Shape;133;p32" descr="Google Shape;133;p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61" y="6164430"/>
            <a:ext cx="2683871" cy="2458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8" name="Google Shape;134;p32"/>
          <p:cNvGrpSpPr/>
          <p:nvPr/>
        </p:nvGrpSpPr>
        <p:grpSpPr>
          <a:xfrm>
            <a:off x="0" y="-1"/>
            <a:ext cx="12192000" cy="6473143"/>
            <a:chOff x="0" y="0"/>
            <a:chExt cx="9144000" cy="4854855"/>
          </a:xfrm>
        </p:grpSpPr>
        <p:sp>
          <p:nvSpPr>
            <p:cNvPr id="284" name="Google Shape;135;p32"/>
            <p:cNvSpPr/>
            <p:nvPr/>
          </p:nvSpPr>
          <p:spPr>
            <a:xfrm>
              <a:off x="0" y="-1"/>
              <a:ext cx="9144000" cy="399948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endParaRPr sz="2400"/>
            </a:p>
          </p:txBody>
        </p:sp>
        <p:sp>
          <p:nvSpPr>
            <p:cNvPr id="285" name="Google Shape;136;p32"/>
            <p:cNvSpPr/>
            <p:nvPr/>
          </p:nvSpPr>
          <p:spPr>
            <a:xfrm>
              <a:off x="2860414" y="3946865"/>
              <a:ext cx="4563905" cy="907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endParaRPr sz="2400"/>
            </a:p>
          </p:txBody>
        </p:sp>
        <p:sp>
          <p:nvSpPr>
            <p:cNvPr id="286" name="Google Shape;137;p32"/>
            <p:cNvSpPr/>
            <p:nvPr/>
          </p:nvSpPr>
          <p:spPr>
            <a:xfrm>
              <a:off x="572398" y="3611877"/>
              <a:ext cx="3406839" cy="6720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endParaRPr sz="2400"/>
            </a:p>
          </p:txBody>
        </p:sp>
        <p:sp>
          <p:nvSpPr>
            <p:cNvPr id="287" name="Google Shape;138;p32"/>
            <p:cNvSpPr/>
            <p:nvPr/>
          </p:nvSpPr>
          <p:spPr>
            <a:xfrm>
              <a:off x="7232596" y="3619077"/>
              <a:ext cx="480154" cy="6648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  <a:endParaRPr sz="2400"/>
            </a:p>
          </p:txBody>
        </p:sp>
      </p:grpSp>
      <p:sp>
        <p:nvSpPr>
          <p:cNvPr id="289" name="Title Text"/>
          <p:cNvSpPr txBox="1">
            <a:spLocks noGrp="1"/>
          </p:cNvSpPr>
          <p:nvPr>
            <p:ph type="title"/>
          </p:nvPr>
        </p:nvSpPr>
        <p:spPr>
          <a:xfrm>
            <a:off x="772889" y="457364"/>
            <a:ext cx="10416377" cy="7636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5333">
                <a:solidFill>
                  <a:srgbClr val="536DFE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t>Title Text</a:t>
            </a:r>
          </a:p>
        </p:txBody>
      </p:sp>
      <p:sp>
        <p:nvSpPr>
          <p:cNvPr id="290" name="Google Shape;140;p32"/>
          <p:cNvSpPr txBox="1"/>
          <p:nvPr/>
        </p:nvSpPr>
        <p:spPr>
          <a:xfrm>
            <a:off x="971167" y="6421076"/>
            <a:ext cx="2221999" cy="307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32" tIns="60932" rIns="60932" bIns="60932">
            <a:spAutoFit/>
          </a:bodyPr>
          <a:lstStyle>
            <a:lvl1pPr algn="ctr">
              <a:defRPr sz="900">
                <a:solidFill>
                  <a:srgbClr val="696F7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</a:lstStyle>
          <a:p>
            <a:r>
              <a:rPr sz="1200"/>
              <a:t>Bina Nusantara Kemanggisan</a:t>
            </a:r>
          </a:p>
        </p:txBody>
      </p:sp>
      <p:sp>
        <p:nvSpPr>
          <p:cNvPr id="2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73147" y="2266952"/>
            <a:ext cx="10416116" cy="2379137"/>
          </a:xfrm>
          <a:prstGeom prst="rect">
            <a:avLst/>
          </a:prstGeom>
        </p:spPr>
        <p:txBody>
          <a:bodyPr lIns="0" tIns="0" rIns="0" bIns="0"/>
          <a:lstStyle>
            <a:lvl1pPr marL="0" indent="304792">
              <a:lnSpc>
                <a:spcPct val="125000"/>
              </a:lnSpc>
              <a:buClrTx/>
              <a:buSzTx/>
              <a:buFontTx/>
              <a:buNone/>
              <a:defRPr sz="2000">
                <a:solidFill>
                  <a:srgbClr val="6C6C6C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1828754" indent="-431789">
              <a:lnSpc>
                <a:spcPct val="125000"/>
              </a:lnSpc>
              <a:buClrTx/>
              <a:buSzPts val="1500"/>
              <a:buFontTx/>
              <a:defRPr sz="2000">
                <a:solidFill>
                  <a:srgbClr val="6C6C6C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2438339" indent="-431789">
              <a:lnSpc>
                <a:spcPct val="125000"/>
              </a:lnSpc>
              <a:buClrTx/>
              <a:buSzPts val="1500"/>
              <a:buFontTx/>
              <a:defRPr sz="2000">
                <a:solidFill>
                  <a:srgbClr val="6C6C6C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3047924" indent="-431789">
              <a:lnSpc>
                <a:spcPct val="125000"/>
              </a:lnSpc>
              <a:buClrTx/>
              <a:buSzPts val="1500"/>
              <a:buFontTx/>
              <a:defRPr sz="2000">
                <a:solidFill>
                  <a:srgbClr val="6C6C6C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3657509" indent="-431789">
              <a:lnSpc>
                <a:spcPct val="125000"/>
              </a:lnSpc>
              <a:buClrTx/>
              <a:buSzPts val="1500"/>
              <a:buFontTx/>
              <a:defRPr sz="2000">
                <a:solidFill>
                  <a:srgbClr val="6C6C6C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88527" y="6144089"/>
            <a:ext cx="449076" cy="4245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7818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1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7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A9F6-6BC4-4F1C-9880-251719A70746}" type="datetimeFigureOut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5679-0D73-4647-9EF6-43C00B47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Asynchronous/Async_await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Learn/JavaScript/Objects/Object_prototypes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JavaScript/Objects/Inheritance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Template_literal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CMAScript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asynchronous" TargetMode="External"/><Relationship Id="rId2" Type="http://schemas.openxmlformats.org/officeDocument/2006/relationships/hyperlink" Target="https://developer.mozilla.org/en-US/docs/Glossary/Synchronous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Callback_function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EC737085-34F2-4E93-B17F-A2F347E1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5333"/>
            <a:ext cx="10515600" cy="1947333"/>
          </a:xfrm>
        </p:spPr>
      </p:pic>
    </p:spTree>
    <p:extLst>
      <p:ext uri="{BB962C8B-B14F-4D97-AF65-F5344CB8AC3E}">
        <p14:creationId xmlns:p14="http://schemas.microsoft.com/office/powerpoint/2010/main" val="87083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9" y="435714"/>
            <a:ext cx="10416377" cy="763608"/>
          </a:xfrm>
        </p:spPr>
        <p:txBody>
          <a:bodyPr>
            <a:normAutofit/>
          </a:bodyPr>
          <a:lstStyle/>
          <a:p>
            <a:r>
              <a:rPr lang="en-US" sz="5400" dirty="0"/>
              <a:t>Async, Await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472111"/>
            <a:ext cx="10416377" cy="445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</a:rPr>
              <a:t>These features basically act as syntactic sugar on top of promises, making asynchronous code easier to write and to read afterwards. They make async code look more like old-school synchronous code, so they're well worth learning</a:t>
            </a:r>
          </a:p>
          <a:p>
            <a:pPr algn="just"/>
            <a:endParaRPr lang="en-US" sz="2400" dirty="0"/>
          </a:p>
          <a:p>
            <a:pPr algn="just"/>
            <a:r>
              <a:rPr lang="en-US" sz="1600" dirty="0">
                <a:hlinkClick r:id="rId2"/>
              </a:rPr>
              <a:t>https://developer.mozilla.org/en-US/docs/Learn/JavaScript/Asynchronous/Async_await</a:t>
            </a:r>
            <a:endParaRPr lang="en-US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0643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622036"/>
            <a:ext cx="10416377" cy="403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b="1" i="1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1E030F-12E9-4CEF-B05A-BD67B6E2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45" y="1057395"/>
            <a:ext cx="4346464" cy="43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AFD3-110C-4172-8C7F-83B05D22B1C8}"/>
              </a:ext>
            </a:extLst>
          </p:cNvPr>
          <p:cNvSpPr txBox="1">
            <a:spLocks/>
          </p:cNvSpPr>
          <p:nvPr/>
        </p:nvSpPr>
        <p:spPr>
          <a:xfrm>
            <a:off x="887811" y="5240282"/>
            <a:ext cx="10416377" cy="71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 algn="ctr"/>
            <a:r>
              <a:rPr lang="en-US" sz="2400" dirty="0"/>
              <a:t>shorturl.at/</a:t>
            </a:r>
            <a:r>
              <a:rPr lang="en-US" sz="2400" dirty="0" err="1"/>
              <a:t>dhyUW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7726550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9" y="435714"/>
            <a:ext cx="10416377" cy="763608"/>
          </a:xfrm>
        </p:spPr>
        <p:txBody>
          <a:bodyPr>
            <a:normAutofit/>
          </a:bodyPr>
          <a:lstStyle/>
          <a:p>
            <a:r>
              <a:rPr lang="en-US" sz="5400" dirty="0"/>
              <a:t>Prototype and Class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486644"/>
            <a:ext cx="10416377" cy="4145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</a:rPr>
              <a:t>Prototypes are the mechanism by which JavaScript objects inherit features from one another.</a:t>
            </a:r>
          </a:p>
          <a:p>
            <a:pPr algn="just"/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</a:rPr>
              <a:t>Classes are a template for creating objects. They encapsulate data with code to work on that data. Classes in JS are built on prototypes but also have some syntax and semantics</a:t>
            </a:r>
          </a:p>
          <a:p>
            <a:pPr algn="just"/>
            <a:endParaRPr lang="en-US" sz="2400" dirty="0"/>
          </a:p>
          <a:p>
            <a:pPr algn="just"/>
            <a:r>
              <a:rPr lang="en-US" sz="1600" dirty="0">
                <a:hlinkClick r:id="rId2"/>
              </a:rPr>
              <a:t>https://developer.mozilla.org/en-US/docs/Learn/JavaScript/Objects/Object_prototypes</a:t>
            </a:r>
            <a:endParaRPr lang="en-US" sz="1600" dirty="0"/>
          </a:p>
          <a:p>
            <a:pPr algn="just"/>
            <a:r>
              <a:rPr lang="en-US" sz="1700" dirty="0">
                <a:hlinkClick r:id="rId3"/>
              </a:rPr>
              <a:t>https://developer.mozilla.org/en-US/docs/Web/JavaScript/Reference/Classes</a:t>
            </a:r>
            <a:endParaRPr lang="en-US" sz="17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87943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9" y="435714"/>
            <a:ext cx="10416377" cy="763608"/>
          </a:xfrm>
        </p:spPr>
        <p:txBody>
          <a:bodyPr>
            <a:normAutofit/>
          </a:bodyPr>
          <a:lstStyle/>
          <a:p>
            <a:r>
              <a:rPr lang="en-US" sz="5400" dirty="0"/>
              <a:t>Inheritance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199322"/>
            <a:ext cx="10416377" cy="445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algn="just"/>
            <a:r>
              <a:rPr lang="en-US" sz="2400" b="0" i="0" dirty="0">
                <a:solidFill>
                  <a:srgbClr val="181717"/>
                </a:solidFill>
                <a:effectLst/>
              </a:rPr>
              <a:t>Inheritance is a concept in OOJS (Object Oriented JavaScript). In the classical inheritance, methods from base class get copied into derived class.</a:t>
            </a:r>
          </a:p>
          <a:p>
            <a:pPr algn="just"/>
            <a:r>
              <a:rPr lang="en-US" sz="2400" dirty="0">
                <a:solidFill>
                  <a:srgbClr val="181717"/>
                </a:solidFill>
              </a:rPr>
              <a:t>The concept to create “child” object classes inherit features from their “parent”.</a:t>
            </a:r>
            <a:endParaRPr lang="en-US" sz="2400" b="0" i="0" dirty="0">
              <a:solidFill>
                <a:srgbClr val="181717"/>
              </a:solidFill>
              <a:effectLst/>
            </a:endParaRPr>
          </a:p>
          <a:p>
            <a:pPr algn="just"/>
            <a:endParaRPr lang="en-US" sz="2400" dirty="0">
              <a:hlinkClick r:id="rId2"/>
            </a:endParaRPr>
          </a:p>
          <a:p>
            <a:pPr algn="just"/>
            <a:endParaRPr lang="en-US" sz="1600" dirty="0">
              <a:hlinkClick r:id="rId2"/>
            </a:endParaRPr>
          </a:p>
          <a:p>
            <a:pPr algn="just"/>
            <a:r>
              <a:rPr lang="en-US" sz="1600" dirty="0">
                <a:hlinkClick r:id="rId2"/>
              </a:rPr>
              <a:t>https://developer.mozilla.org/en-US/docs/Learn/JavaScript/Objects/Inheritance</a:t>
            </a:r>
            <a:endParaRPr lang="en-US"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2900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1" y="3047196"/>
            <a:ext cx="10416377" cy="76360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Final Project </a:t>
            </a:r>
          </a:p>
        </p:txBody>
      </p:sp>
    </p:spTree>
    <p:extLst>
      <p:ext uri="{BB962C8B-B14F-4D97-AF65-F5344CB8AC3E}">
        <p14:creationId xmlns:p14="http://schemas.microsoft.com/office/powerpoint/2010/main" val="42654164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EC737085-34F2-4E93-B17F-A2F347E1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5333"/>
            <a:ext cx="10515600" cy="1947333"/>
          </a:xfrm>
        </p:spPr>
      </p:pic>
    </p:spTree>
    <p:extLst>
      <p:ext uri="{BB962C8B-B14F-4D97-AF65-F5344CB8AC3E}">
        <p14:creationId xmlns:p14="http://schemas.microsoft.com/office/powerpoint/2010/main" val="342108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9592" y="1542041"/>
            <a:ext cx="364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Nicko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Backend Facilitator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768" y="3915078"/>
            <a:ext cx="7784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Weekly Workshop – Backend Material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3rd Session: Intro to Basic JS 2 (ECMAScript)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" y="776439"/>
            <a:ext cx="2362200" cy="236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" y="793619"/>
            <a:ext cx="2327841" cy="23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1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622035"/>
            <a:ext cx="10416377" cy="4208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Literal Template (Template String)*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ECMAScript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Arrow Function*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Synchronous vs Asynchronous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Callback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Promises*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Async, Await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Prototype and Class*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Final Project Information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9145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Literal Template (Template String)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622036"/>
            <a:ext cx="10416377" cy="403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algn="just"/>
            <a:r>
              <a:rPr lang="en-US" sz="2400" b="0" i="0" dirty="0">
                <a:effectLst/>
              </a:rPr>
              <a:t>Template literals are string literals allowing embedded expressions. You can use multi-line strings and string interpolation features with them.</a:t>
            </a:r>
          </a:p>
          <a:p>
            <a:pPr algn="just"/>
            <a:endParaRPr lang="en-US" sz="2400" b="0" i="0" dirty="0">
              <a:effectLst/>
            </a:endParaRPr>
          </a:p>
          <a:p>
            <a:pPr algn="just"/>
            <a:r>
              <a:rPr lang="en-US" sz="2400" b="0" i="0" dirty="0">
                <a:effectLst/>
              </a:rPr>
              <a:t>They were called "</a:t>
            </a:r>
            <a:r>
              <a:rPr lang="en-US" sz="2400" b="1" dirty="0">
                <a:effectLst/>
              </a:rPr>
              <a:t>template strings</a:t>
            </a:r>
            <a:r>
              <a:rPr lang="en-US" sz="2400" b="0" i="0" dirty="0">
                <a:effectLst/>
              </a:rPr>
              <a:t>" in prior editions of the ES2015 specification.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1600" b="0" i="0" dirty="0">
                <a:effectLst/>
                <a:hlinkClick r:id="rId2"/>
              </a:rPr>
              <a:t>https://developer.mozilla.org/en-US/docs/Web/JavaScript/Reference/Template_literals</a:t>
            </a:r>
            <a:endParaRPr lang="en-US" sz="1600" b="0" i="0" dirty="0">
              <a:effectLst/>
            </a:endParaRPr>
          </a:p>
          <a:p>
            <a:pPr indent="0"/>
            <a:endParaRPr lang="en-US" sz="20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7884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9" y="435714"/>
            <a:ext cx="10416377" cy="763608"/>
          </a:xfrm>
        </p:spPr>
        <p:txBody>
          <a:bodyPr>
            <a:normAutofit/>
          </a:bodyPr>
          <a:lstStyle/>
          <a:p>
            <a:r>
              <a:rPr lang="en-US" sz="5400" dirty="0"/>
              <a:t>ECMAScript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8" y="1472111"/>
            <a:ext cx="10416377" cy="445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algn="just"/>
            <a:r>
              <a:rPr lang="en-US" sz="2800" b="0" i="0" dirty="0">
                <a:effectLst/>
              </a:rPr>
              <a:t>ECMAScript is a programming language itself, specified in the document ECMA-262. The names "JavaScript" and "ECMAScript" are essentially different names for the same thing (</a:t>
            </a:r>
            <a:r>
              <a:rPr lang="en-US" sz="1900" b="0" i="0" dirty="0">
                <a:effectLst/>
                <a:hlinkClick r:id="rId2"/>
              </a:rPr>
              <a:t>https://en.wikipedia.org/wiki/ECMAScript</a:t>
            </a:r>
            <a:r>
              <a:rPr lang="en-US" sz="2800" b="0" i="0" dirty="0">
                <a:effectLst/>
              </a:rPr>
              <a:t>)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Arrow Function (ES6)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Callback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Promises (ES6)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Async Await (ES7)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Class (ES6)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indent="0"/>
            <a:r>
              <a:rPr lang="en-US" sz="2800" dirty="0"/>
              <a:t>For ES6+ </a:t>
            </a:r>
            <a:r>
              <a:rPr lang="en-US" sz="2800" b="1" dirty="0"/>
              <a:t>babeljs.io </a:t>
            </a:r>
            <a:r>
              <a:rPr lang="en-US" sz="2800" dirty="0"/>
              <a:t>(Front-end only)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2599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Arrow Function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622036"/>
            <a:ext cx="10416377" cy="403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algn="just"/>
            <a:r>
              <a:rPr lang="en-US" sz="2400" b="1" dirty="0"/>
              <a:t>A</a:t>
            </a:r>
            <a:r>
              <a:rPr lang="en-US" sz="2400" b="1" i="0">
                <a:effectLst/>
              </a:rPr>
              <a:t>rrow </a:t>
            </a:r>
            <a:r>
              <a:rPr lang="en-US" sz="2400" b="1" i="0" dirty="0">
                <a:effectLst/>
              </a:rPr>
              <a:t>function expression</a:t>
            </a:r>
            <a:r>
              <a:rPr lang="en-US" sz="2400" b="0" i="0" dirty="0">
                <a:effectLst/>
              </a:rPr>
              <a:t> is a compact alternative to a traditional </a:t>
            </a:r>
            <a:r>
              <a:rPr lang="en-US" sz="2400" b="0" i="0" u="none" strike="noStrike" dirty="0">
                <a:effectLst/>
              </a:rPr>
              <a:t>function expression</a:t>
            </a:r>
          </a:p>
          <a:p>
            <a:pPr algn="just"/>
            <a:endParaRPr lang="en-US" sz="2400" dirty="0"/>
          </a:p>
          <a:p>
            <a:pPr algn="just"/>
            <a:r>
              <a:rPr lang="en-US" sz="1600" b="0" i="0" dirty="0">
                <a:effectLst/>
                <a:hlinkClick r:id="rId2"/>
              </a:rPr>
              <a:t>https://developer.mozilla.org/en-US/docs/Web/JavaScript/Reference/Functions/Arrow_functions</a:t>
            </a:r>
            <a:endParaRPr lang="en-US" sz="20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5148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9" y="435714"/>
            <a:ext cx="10416377" cy="763608"/>
          </a:xfrm>
        </p:spPr>
        <p:txBody>
          <a:bodyPr>
            <a:normAutofit/>
          </a:bodyPr>
          <a:lstStyle/>
          <a:p>
            <a:r>
              <a:rPr lang="en-US" sz="5400" dirty="0"/>
              <a:t>Synchronous vs Asynchronous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389448"/>
            <a:ext cx="10416377" cy="4269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algn="just"/>
            <a:r>
              <a:rPr lang="en-US" sz="2400" b="0" i="1" dirty="0">
                <a:effectLst/>
              </a:rPr>
              <a:t>Synchronous</a:t>
            </a:r>
            <a:r>
              <a:rPr lang="en-US" sz="2400" b="0" i="0" dirty="0">
                <a:effectLst/>
              </a:rPr>
              <a:t> refers to real-time communication where each party receives (and if necessary, processes and replies to) messages instantly (or as near to instantly as possible).</a:t>
            </a:r>
          </a:p>
          <a:p>
            <a:pPr algn="just"/>
            <a:r>
              <a:rPr lang="en-US" sz="1600" b="0" i="0" dirty="0">
                <a:effectLst/>
                <a:hlinkClick r:id="rId2"/>
              </a:rPr>
              <a:t>https://developer.mozilla.org/en-US/docs/Glossary/Synchronous</a:t>
            </a:r>
            <a:endParaRPr lang="en-US" sz="1600" b="0" i="0" dirty="0">
              <a:effectLst/>
            </a:endParaRPr>
          </a:p>
          <a:p>
            <a:pPr algn="just"/>
            <a:endParaRPr lang="en-US" sz="2400" b="0" i="0" dirty="0">
              <a:effectLst/>
            </a:endParaRPr>
          </a:p>
          <a:p>
            <a:pPr algn="just"/>
            <a:r>
              <a:rPr lang="en-US" sz="2400" b="0" i="0" dirty="0">
                <a:effectLst/>
              </a:rPr>
              <a:t>Asynchronous software design expands upon the concept by building code that allows a program to ask that a task be performed alongside the original task (or tasks), without stopping to wait for the task to complete.</a:t>
            </a:r>
          </a:p>
          <a:p>
            <a:pPr algn="just"/>
            <a:r>
              <a:rPr lang="en-US" sz="1600" dirty="0">
                <a:hlinkClick r:id="rId3"/>
              </a:rPr>
              <a:t>https://developer.mozilla.org/en-US/docs/Glossary/asynchronous</a:t>
            </a:r>
            <a:endParaRPr lang="en-US"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2162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9" y="435714"/>
            <a:ext cx="10416377" cy="763608"/>
          </a:xfrm>
        </p:spPr>
        <p:txBody>
          <a:bodyPr>
            <a:normAutofit/>
          </a:bodyPr>
          <a:lstStyle/>
          <a:p>
            <a:r>
              <a:rPr lang="en-US" sz="5400" dirty="0"/>
              <a:t>Callback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8" y="1397754"/>
            <a:ext cx="10416377" cy="259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algn="just"/>
            <a:r>
              <a:rPr lang="en-US" sz="2400" b="0" i="0" dirty="0">
                <a:effectLst/>
              </a:rPr>
              <a:t>A callback function is a function passed into another function as an argument, which is then invoked inside the outer function to complete some kind of routine or action.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1600" dirty="0">
                <a:hlinkClick r:id="rId2"/>
              </a:rPr>
              <a:t>https://developer.mozilla.org/en-US/docs/Glossary/Callback_function</a:t>
            </a:r>
            <a:endParaRPr lang="en-US"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38978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FDBBD-AED0-4910-B23B-775736010183}"/>
              </a:ext>
            </a:extLst>
          </p:cNvPr>
          <p:cNvSpPr txBox="1"/>
          <p:nvPr/>
        </p:nvSpPr>
        <p:spPr>
          <a:xfrm>
            <a:off x="2608522" y="2551814"/>
            <a:ext cx="65" cy="28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defTabSz="1219170" hangingPunct="0"/>
            <a:endParaRPr lang="en-US" sz="1867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E1B83-7537-4BCC-AD6D-3F06BE71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9" y="435714"/>
            <a:ext cx="10416377" cy="763608"/>
          </a:xfrm>
        </p:spPr>
        <p:txBody>
          <a:bodyPr>
            <a:normAutofit/>
          </a:bodyPr>
          <a:lstStyle/>
          <a:p>
            <a:r>
              <a:rPr lang="en-US" sz="5400" dirty="0"/>
              <a:t>Promises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0FDAA4-6F52-487C-905F-5BBD8F26BA54}"/>
              </a:ext>
            </a:extLst>
          </p:cNvPr>
          <p:cNvSpPr txBox="1">
            <a:spLocks/>
          </p:cNvSpPr>
          <p:nvPr/>
        </p:nvSpPr>
        <p:spPr>
          <a:xfrm>
            <a:off x="772889" y="1472111"/>
            <a:ext cx="10416377" cy="445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</a:rPr>
              <a:t>Promise is a proxy for a value not necessarily known when the promise is created. It allows you to associate handlers with an asynchronous action's eventual success value or failure reason.</a:t>
            </a:r>
          </a:p>
          <a:p>
            <a:pPr algn="just"/>
            <a:endParaRPr lang="en-US" sz="2400" dirty="0">
              <a:latin typeface="Arial" panose="020B0604020202020204" pitchFamily="34" charset="0"/>
            </a:endParaRPr>
          </a:p>
          <a:p>
            <a:pPr algn="just"/>
            <a:r>
              <a:rPr lang="en-US" sz="1600" dirty="0">
                <a:hlinkClick r:id="rId2"/>
              </a:rPr>
              <a:t>https://developer.mozilla.org/en-US/docs/Web/JavaScript/Reference/Global_Objects/Promise</a:t>
            </a:r>
            <a:endParaRPr lang="en-US" sz="1600" dirty="0"/>
          </a:p>
          <a:p>
            <a:pPr algn="just"/>
            <a:endParaRPr lang="en-US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4A899B8-14A0-460A-B39F-854E1ABD8102}"/>
              </a:ext>
            </a:extLst>
          </p:cNvPr>
          <p:cNvSpPr txBox="1">
            <a:spLocks/>
          </p:cNvSpPr>
          <p:nvPr/>
        </p:nvSpPr>
        <p:spPr>
          <a:xfrm>
            <a:off x="772888" y="3701789"/>
            <a:ext cx="6272865" cy="528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22860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1pPr>
            <a:lvl2pPr marL="13716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2pPr>
            <a:lvl3pPr marL="18288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■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3pPr>
            <a:lvl4pPr marL="22860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●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4pPr>
            <a:lvl5pPr marL="2743200" marR="0" indent="-323850" algn="l" defTabSz="914400" rtl="0" latinLnBrk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1500"/>
              <a:buFontTx/>
              <a:buChar char="○"/>
              <a:tabLst/>
              <a:defRPr sz="1500" b="0" i="0" u="none" strike="noStrike" cap="none" spc="0" baseline="0">
                <a:solidFill>
                  <a:srgbClr val="6C6C6C"/>
                </a:solidFill>
                <a:uFillTx/>
                <a:latin typeface="Google Sans"/>
                <a:ea typeface="Google Sans"/>
                <a:cs typeface="Google Sans"/>
                <a:sym typeface="Google Sans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3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3" marR="0" indent="-408213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rgbClr val="585858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7752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652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Product Sans</vt:lpstr>
      <vt:lpstr>Office Theme</vt:lpstr>
      <vt:lpstr>PowerPoint Presentation</vt:lpstr>
      <vt:lpstr>PowerPoint Presentation</vt:lpstr>
      <vt:lpstr>Outline</vt:lpstr>
      <vt:lpstr>Literal Template (Template String)</vt:lpstr>
      <vt:lpstr>ECMAScript</vt:lpstr>
      <vt:lpstr>Arrow Function</vt:lpstr>
      <vt:lpstr>Synchronous vs Asynchronous</vt:lpstr>
      <vt:lpstr>Callback</vt:lpstr>
      <vt:lpstr>Promises</vt:lpstr>
      <vt:lpstr>Async, Await</vt:lpstr>
      <vt:lpstr>Attendance</vt:lpstr>
      <vt:lpstr>Prototype and Class</vt:lpstr>
      <vt:lpstr>Inheritance</vt:lpstr>
      <vt:lpstr>Final Project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ohansca</dc:creator>
  <cp:lastModifiedBy>Nicko Sambrano</cp:lastModifiedBy>
  <cp:revision>45</cp:revision>
  <dcterms:created xsi:type="dcterms:W3CDTF">2020-09-22T15:08:02Z</dcterms:created>
  <dcterms:modified xsi:type="dcterms:W3CDTF">2020-10-29T13:14:43Z</dcterms:modified>
</cp:coreProperties>
</file>