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68" r:id="rId5"/>
    <p:sldId id="312" r:id="rId6"/>
    <p:sldId id="317" r:id="rId7"/>
    <p:sldId id="313" r:id="rId8"/>
    <p:sldId id="314" r:id="rId9"/>
    <p:sldId id="315" r:id="rId10"/>
    <p:sldId id="321" r:id="rId11"/>
    <p:sldId id="32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86" d="100"/>
          <a:sy n="86" d="100"/>
        </p:scale>
        <p:origin x="562" y="58"/>
      </p:cViewPr>
      <p:guideLst/>
    </p:cSldViewPr>
  </p:slideViewPr>
  <p:notesTextViewPr>
    <p:cViewPr>
      <p:scale>
        <a:sx n="1" d="1"/>
        <a:sy n="1" d="1"/>
      </p:scale>
      <p:origin x="0" y="0"/>
    </p:cViewPr>
  </p:notesTextViewPr>
  <p:notesViewPr>
    <p:cSldViewPr snapToGrid="0">
      <p:cViewPr>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Lanier" userId="36d908cd7c46ebba" providerId="LiveId" clId="{C89D0E61-34DF-43DB-ADF3-BB00460611F7}"/>
    <pc:docChg chg="undo custSel modSld">
      <pc:chgData name="Nathaniel Lanier" userId="36d908cd7c46ebba" providerId="LiveId" clId="{C89D0E61-34DF-43DB-ADF3-BB00460611F7}" dt="2020-12-03T07:05:42.438" v="78" actId="20577"/>
      <pc:docMkLst>
        <pc:docMk/>
      </pc:docMkLst>
      <pc:sldChg chg="modSp mod">
        <pc:chgData name="Nathaniel Lanier" userId="36d908cd7c46ebba" providerId="LiveId" clId="{C89D0E61-34DF-43DB-ADF3-BB00460611F7}" dt="2020-12-03T07:05:42.438" v="78" actId="20577"/>
        <pc:sldMkLst>
          <pc:docMk/>
          <pc:sldMk cId="340203519" sldId="313"/>
        </pc:sldMkLst>
        <pc:spChg chg="mod">
          <ac:chgData name="Nathaniel Lanier" userId="36d908cd7c46ebba" providerId="LiveId" clId="{C89D0E61-34DF-43DB-ADF3-BB00460611F7}" dt="2020-12-03T06:56:07.145" v="4" actId="14100"/>
          <ac:spMkLst>
            <pc:docMk/>
            <pc:sldMk cId="340203519" sldId="313"/>
            <ac:spMk id="2" creationId="{AF5522C2-B555-40A0-BE37-BCC6608F4B42}"/>
          </ac:spMkLst>
        </pc:spChg>
        <pc:spChg chg="mod">
          <ac:chgData name="Nathaniel Lanier" userId="36d908cd7c46ebba" providerId="LiveId" clId="{C89D0E61-34DF-43DB-ADF3-BB00460611F7}" dt="2020-12-03T07:05:42.438" v="78" actId="20577"/>
          <ac:spMkLst>
            <pc:docMk/>
            <pc:sldMk cId="340203519" sldId="313"/>
            <ac:spMk id="3" creationId="{166B5885-2B91-467C-80D9-234C227F31CB}"/>
          </ac:spMkLst>
        </pc:spChg>
        <pc:picChg chg="mod">
          <ac:chgData name="Nathaniel Lanier" userId="36d908cd7c46ebba" providerId="LiveId" clId="{C89D0E61-34DF-43DB-ADF3-BB00460611F7}" dt="2020-12-03T06:56:14.268" v="5" actId="1076"/>
          <ac:picMkLst>
            <pc:docMk/>
            <pc:sldMk cId="340203519" sldId="313"/>
            <ac:picMk id="5" creationId="{2D56710B-7E22-4375-9336-BF72049516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69693-5752-4802-93A2-C2013A32C5F1}"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88C45-BF40-43D1-977D-298E1B78DCFC}" type="slidenum">
              <a:rPr lang="en-US" smtClean="0"/>
              <a:t>‹#›</a:t>
            </a:fld>
            <a:endParaRPr lang="en-US"/>
          </a:p>
        </p:txBody>
      </p:sp>
    </p:spTree>
    <p:extLst>
      <p:ext uri="{BB962C8B-B14F-4D97-AF65-F5344CB8AC3E}">
        <p14:creationId xmlns:p14="http://schemas.microsoft.com/office/powerpoint/2010/main" val="497218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hyperlink" Target="https://opendata.cityofnewyork.u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US" sz="5400" dirty="0"/>
              <a:t>Predicting Graduation Outcomes for NYC Public Schools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736931"/>
          </a:xfrm>
        </p:spPr>
        <p:txBody>
          <a:bodyPr>
            <a:normAutofit fontScale="55000" lnSpcReduction="20000"/>
          </a:bodyPr>
          <a:lstStyle/>
          <a:p>
            <a:r>
              <a:rPr lang="en-US" sz="2400" dirty="0"/>
              <a:t>Nathaniel Lanier</a:t>
            </a:r>
          </a:p>
          <a:p>
            <a:r>
              <a:rPr lang="en-US" sz="2400" dirty="0"/>
              <a:t>Brown University</a:t>
            </a:r>
          </a:p>
          <a:p>
            <a:r>
              <a:rPr lang="en-US" sz="2400" dirty="0">
                <a:solidFill>
                  <a:schemeClr val="tx1">
                    <a:lumMod val="85000"/>
                    <a:lumOff val="15000"/>
                  </a:schemeClr>
                </a:solidFill>
                <a:latin typeface="+mj-lt"/>
              </a:rPr>
              <a:t>Data1030</a:t>
            </a:r>
          </a:p>
          <a:p>
            <a:r>
              <a:rPr lang="en-US" sz="2400" dirty="0">
                <a:solidFill>
                  <a:schemeClr val="tx1">
                    <a:lumMod val="85000"/>
                    <a:lumOff val="15000"/>
                  </a:schemeClr>
                </a:solidFill>
                <a:latin typeface="+mj-lt"/>
              </a:rPr>
              <a:t>Presentation date: </a:t>
            </a:r>
            <a:r>
              <a:rPr lang="en-US" dirty="0">
                <a:solidFill>
                  <a:schemeClr val="tx1">
                    <a:lumMod val="85000"/>
                    <a:lumOff val="15000"/>
                  </a:schemeClr>
                </a:solidFill>
                <a:latin typeface="+mj-lt"/>
              </a:rPr>
              <a:t>12</a:t>
            </a:r>
            <a:r>
              <a:rPr lang="en-US" sz="2400" dirty="0">
                <a:solidFill>
                  <a:schemeClr val="tx1">
                    <a:lumMod val="85000"/>
                    <a:lumOff val="15000"/>
                  </a:schemeClr>
                </a:solidFill>
                <a:latin typeface="+mj-lt"/>
              </a:rPr>
              <a:t>/03/2020</a:t>
            </a:r>
          </a:p>
          <a:p>
            <a:r>
              <a:rPr lang="en-US" sz="2400" dirty="0"/>
              <a:t>https://github.com/ncl11/Data1030_project</a:t>
            </a:r>
            <a:endParaRPr lang="en-US" sz="2400" dirty="0">
              <a:solidFill>
                <a:schemeClr val="tx1">
                  <a:lumMod val="85000"/>
                  <a:lumOff val="15000"/>
                </a:schemeClr>
              </a:solidFill>
              <a:latin typeface="+mj-lt"/>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5522C2-B555-40A0-BE37-BCC6608F4B42}"/>
              </a:ext>
            </a:extLst>
          </p:cNvPr>
          <p:cNvSpPr>
            <a:spLocks noGrp="1"/>
          </p:cNvSpPr>
          <p:nvPr>
            <p:ph type="title"/>
          </p:nvPr>
        </p:nvSpPr>
        <p:spPr>
          <a:xfrm>
            <a:off x="1097280" y="286603"/>
            <a:ext cx="10058400" cy="1450757"/>
          </a:xfrm>
        </p:spPr>
        <p:txBody>
          <a:bodyPr anchor="ctr">
            <a:normAutofit/>
          </a:bodyPr>
          <a:lstStyle/>
          <a:p>
            <a:r>
              <a:rPr lang="en-US" sz="4800" dirty="0"/>
              <a:t>Problem: Predict Cohort Graduation Percentage Outcomes</a:t>
            </a:r>
            <a:endParaRPr lang="en-US" dirty="0">
              <a:solidFill>
                <a:srgbClr val="FFFFFF"/>
              </a:solidFill>
            </a:endParaRPr>
          </a:p>
        </p:txBody>
      </p:sp>
      <p:sp>
        <p:nvSpPr>
          <p:cNvPr id="3" name="Content Placeholder 2">
            <a:extLst>
              <a:ext uri="{FF2B5EF4-FFF2-40B4-BE49-F238E27FC236}">
                <a16:creationId xmlns:a16="http://schemas.microsoft.com/office/drawing/2014/main" id="{166B5885-2B91-467C-80D9-234C227F31CB}"/>
              </a:ext>
            </a:extLst>
          </p:cNvPr>
          <p:cNvSpPr>
            <a:spLocks noGrp="1"/>
          </p:cNvSpPr>
          <p:nvPr>
            <p:ph idx="1"/>
          </p:nvPr>
        </p:nvSpPr>
        <p:spPr>
          <a:xfrm>
            <a:off x="1096963" y="2325950"/>
            <a:ext cx="10058400" cy="3543038"/>
          </a:xfrm>
        </p:spPr>
        <p:txBody>
          <a:bodyPr>
            <a:normAutofit/>
          </a:bodyPr>
          <a:lstStyle/>
          <a:p>
            <a:pPr lvl="1">
              <a:buFont typeface="Wingdings" panose="05000000000000000000" pitchFamily="2" charset="2"/>
              <a:buChar char="§"/>
            </a:pPr>
            <a:r>
              <a:rPr lang="en-US" sz="2000" dirty="0"/>
              <a:t>High School graduation has a large impact on income and overall life outcomes</a:t>
            </a:r>
          </a:p>
          <a:p>
            <a:pPr lvl="1">
              <a:buFont typeface="Wingdings" panose="05000000000000000000" pitchFamily="2" charset="2"/>
              <a:buChar char="§"/>
            </a:pPr>
            <a:r>
              <a:rPr lang="en-US" sz="2000" dirty="0"/>
              <a:t>Accurately predicting graduation rates can help the city allocate resources accordingly</a:t>
            </a:r>
          </a:p>
          <a:p>
            <a:pPr lvl="1">
              <a:buFont typeface="Wingdings" panose="05000000000000000000" pitchFamily="2" charset="2"/>
              <a:buChar char="§"/>
            </a:pPr>
            <a:r>
              <a:rPr lang="en-US" sz="2000" dirty="0"/>
              <a:t>Two types of diplomas in NY state: Regents and Local</a:t>
            </a:r>
          </a:p>
          <a:p>
            <a:pPr lvl="1">
              <a:buFont typeface="Wingdings" panose="05000000000000000000" pitchFamily="2" charset="2"/>
              <a:buChar char="§"/>
            </a:pPr>
            <a:r>
              <a:rPr lang="en-US" sz="2000" dirty="0"/>
              <a:t>The target variable is graduation percentages broken down on the school level, so it is a regression problem</a:t>
            </a:r>
          </a:p>
          <a:p>
            <a:pPr lvl="1">
              <a:buFont typeface="Wingdings" panose="05000000000000000000" pitchFamily="2" charset="2"/>
              <a:buChar char="§"/>
            </a:pPr>
            <a:r>
              <a:rPr lang="en-US" sz="2000" dirty="0"/>
              <a:t>The data is sourced from NYC </a:t>
            </a:r>
            <a:r>
              <a:rPr lang="en-US" sz="2000" dirty="0" err="1"/>
              <a:t>OpenData</a:t>
            </a:r>
            <a:r>
              <a:rPr lang="en-US" sz="2000" dirty="0"/>
              <a:t>: </a:t>
            </a:r>
            <a:r>
              <a:rPr lang="en-US" sz="2000" dirty="0">
                <a:hlinkClick r:id="rId2"/>
              </a:rPr>
              <a:t>https://opendata.cityofnewyork.us/</a:t>
            </a:r>
            <a:endParaRPr lang="en-US" sz="2000" dirty="0"/>
          </a:p>
          <a:p>
            <a:pPr lvl="1">
              <a:buFont typeface="Wingdings" panose="05000000000000000000" pitchFamily="2" charset="2"/>
              <a:buChar char="§"/>
            </a:pPr>
            <a:r>
              <a:rPr lang="en-US" sz="2000" dirty="0"/>
              <a:t>Data cleaning, dealing with missing data and adding Income column was necessary before we began splitting</a:t>
            </a:r>
          </a:p>
          <a:p>
            <a:pPr lvl="1">
              <a:buFont typeface="Wingdings" panose="05000000000000000000" pitchFamily="2" charset="2"/>
              <a:buChar char="§"/>
            </a:pPr>
            <a:r>
              <a:rPr lang="en-US" sz="2000" dirty="0"/>
              <a:t>Consistent increase in graduation percent every year</a:t>
            </a:r>
            <a:endParaRPr lang="en-US" dirty="0"/>
          </a:p>
          <a:p>
            <a:pPr lvl="1">
              <a:buFont typeface="Wingdings" panose="05000000000000000000" pitchFamily="2" charset="2"/>
              <a:buChar char="§"/>
            </a:pPr>
            <a:endParaRPr lang="en-US" dirty="0"/>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711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13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522C2-B555-40A0-BE37-BCC6608F4B42}"/>
              </a:ext>
            </a:extLst>
          </p:cNvPr>
          <p:cNvSpPr>
            <a:spLocks noGrp="1"/>
          </p:cNvSpPr>
          <p:nvPr>
            <p:ph type="title"/>
          </p:nvPr>
        </p:nvSpPr>
        <p:spPr>
          <a:xfrm>
            <a:off x="878911" y="643468"/>
            <a:ext cx="3364615" cy="1674180"/>
          </a:xfrm>
        </p:spPr>
        <p:txBody>
          <a:bodyPr>
            <a:normAutofit/>
          </a:bodyPr>
          <a:lstStyle/>
          <a:p>
            <a:r>
              <a:rPr lang="en-US" sz="3600" dirty="0"/>
              <a:t>Splitting and Preprocessing</a:t>
            </a:r>
            <a:br>
              <a:rPr lang="en-US" sz="3600" dirty="0"/>
            </a:br>
            <a:endParaRPr lang="en-US" sz="3600" dirty="0"/>
          </a:p>
        </p:txBody>
      </p:sp>
      <p:cxnSp>
        <p:nvCxnSpPr>
          <p:cNvPr id="5125" name="Straight Connector 13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6B5885-2B91-467C-80D9-234C227F31CB}"/>
              </a:ext>
            </a:extLst>
          </p:cNvPr>
          <p:cNvSpPr>
            <a:spLocks noGrp="1"/>
          </p:cNvSpPr>
          <p:nvPr>
            <p:ph idx="1"/>
          </p:nvPr>
        </p:nvSpPr>
        <p:spPr>
          <a:xfrm>
            <a:off x="858064" y="2422814"/>
            <a:ext cx="3205049" cy="3446280"/>
          </a:xfrm>
        </p:spPr>
        <p:txBody>
          <a:bodyPr>
            <a:normAutofit/>
          </a:bodyPr>
          <a:lstStyle/>
          <a:p>
            <a:pPr lvl="1">
              <a:buFont typeface="Wingdings" panose="05000000000000000000" pitchFamily="2" charset="2"/>
              <a:buChar char="§"/>
            </a:pPr>
            <a:r>
              <a:rPr lang="en-US" dirty="0"/>
              <a:t>Times series split</a:t>
            </a:r>
          </a:p>
          <a:p>
            <a:pPr lvl="1">
              <a:buFont typeface="Wingdings" panose="05000000000000000000" pitchFamily="2" charset="2"/>
              <a:buChar char="§"/>
            </a:pPr>
            <a:r>
              <a:rPr lang="en-US" dirty="0"/>
              <a:t>Most other variables were relatively evenly distributed so time was the only variable taken into consideration when splitting</a:t>
            </a:r>
          </a:p>
          <a:p>
            <a:pPr lvl="1">
              <a:buFont typeface="Wingdings" panose="05000000000000000000" pitchFamily="2" charset="2"/>
              <a:buChar char="§"/>
            </a:pPr>
            <a:r>
              <a:rPr lang="en-US" dirty="0"/>
              <a:t>Number of schools is fixed so no need to perform well on unseen schools</a:t>
            </a:r>
          </a:p>
          <a:p>
            <a:pPr lvl="1">
              <a:buFont typeface="Wingdings" panose="05000000000000000000" pitchFamily="2" charset="2"/>
              <a:buChar char="§"/>
            </a:pPr>
            <a:r>
              <a:rPr lang="en-US" sz="1200" dirty="0"/>
              <a:t>Source for Graphic: https://scikit-learn.org/stable/auto_examples/model_selection/plot_cv_indices.html#sphx-glr-auto-examples-model-selection-plot-cv-indices-py</a:t>
            </a:r>
          </a:p>
        </p:txBody>
      </p:sp>
      <p:pic>
        <p:nvPicPr>
          <p:cNvPr id="5122" name="Picture 2" descr="TimeSeriesSplit">
            <a:extLst>
              <a:ext uri="{FF2B5EF4-FFF2-40B4-BE49-F238E27FC236}">
                <a16:creationId xmlns:a16="http://schemas.microsoft.com/office/drawing/2014/main" id="{1F515477-0019-41FA-BF45-D60B478FFE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3447" y="1533136"/>
            <a:ext cx="6892560" cy="3446280"/>
          </a:xfrm>
          <a:prstGeom prst="rect">
            <a:avLst/>
          </a:prstGeom>
          <a:noFill/>
          <a:extLst>
            <a:ext uri="{909E8E84-426E-40DD-AFC4-6F175D3DCCD1}">
              <a14:hiddenFill xmlns:a14="http://schemas.microsoft.com/office/drawing/2010/main">
                <a:solidFill>
                  <a:srgbClr val="FFFFFF"/>
                </a:solidFill>
              </a14:hiddenFill>
            </a:ext>
          </a:extLst>
        </p:spPr>
      </p:pic>
      <p:sp>
        <p:nvSpPr>
          <p:cNvPr id="5126" name="Rectangle 13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AutoShape 2">
            <a:extLst>
              <a:ext uri="{FF2B5EF4-FFF2-40B4-BE49-F238E27FC236}">
                <a16:creationId xmlns:a16="http://schemas.microsoft.com/office/drawing/2014/main" id="{757A73AC-EECC-45CB-828E-C4AC413DF5B8}"/>
              </a:ext>
            </a:extLst>
          </p:cNvPr>
          <p:cNvSpPr>
            <a:spLocks noChangeAspect="1" noChangeArrowheads="1"/>
          </p:cNvSpPr>
          <p:nvPr/>
        </p:nvSpPr>
        <p:spPr bwMode="auto">
          <a:xfrm>
            <a:off x="5943599" y="3276599"/>
            <a:ext cx="1620175" cy="1620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812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522C2-B555-40A0-BE37-BCC6608F4B42}"/>
              </a:ext>
            </a:extLst>
          </p:cNvPr>
          <p:cNvSpPr>
            <a:spLocks noGrp="1"/>
          </p:cNvSpPr>
          <p:nvPr>
            <p:ph type="title"/>
          </p:nvPr>
        </p:nvSpPr>
        <p:spPr>
          <a:xfrm>
            <a:off x="642257" y="634946"/>
            <a:ext cx="3690257" cy="1450757"/>
          </a:xfrm>
        </p:spPr>
        <p:txBody>
          <a:bodyPr>
            <a:normAutofit/>
          </a:bodyPr>
          <a:lstStyle/>
          <a:p>
            <a:r>
              <a:rPr lang="en-US" sz="4000" dirty="0"/>
              <a:t>Models Tested</a:t>
            </a:r>
          </a:p>
        </p:txBody>
      </p:sp>
      <p:cxnSp>
        <p:nvCxnSpPr>
          <p:cNvPr id="193" name="Straight Connector 19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6B5885-2B91-467C-80D9-234C227F31CB}"/>
              </a:ext>
            </a:extLst>
          </p:cNvPr>
          <p:cNvSpPr>
            <a:spLocks noGrp="1"/>
          </p:cNvSpPr>
          <p:nvPr>
            <p:ph idx="1"/>
          </p:nvPr>
        </p:nvSpPr>
        <p:spPr>
          <a:xfrm>
            <a:off x="642257" y="2407436"/>
            <a:ext cx="3690257" cy="3461658"/>
          </a:xfrm>
        </p:spPr>
        <p:txBody>
          <a:bodyPr>
            <a:normAutofit fontScale="92500"/>
          </a:bodyPr>
          <a:lstStyle/>
          <a:p>
            <a:pPr lvl="1">
              <a:buFont typeface="Wingdings" panose="05000000000000000000" pitchFamily="2" charset="2"/>
              <a:buChar char="§"/>
            </a:pPr>
            <a:r>
              <a:rPr lang="en-US" sz="2100" dirty="0"/>
              <a:t>Scores measured in RMSE</a:t>
            </a:r>
          </a:p>
          <a:p>
            <a:pPr lvl="1">
              <a:buFont typeface="Wingdings" panose="05000000000000000000" pitchFamily="2" charset="2"/>
              <a:buChar char="§"/>
            </a:pPr>
            <a:r>
              <a:rPr lang="en-US" sz="2100" dirty="0"/>
              <a:t>SVR had the best average and best single year test score- kernel: </a:t>
            </a:r>
            <a:r>
              <a:rPr lang="en-US" sz="2100" dirty="0" err="1"/>
              <a:t>rbf</a:t>
            </a:r>
            <a:r>
              <a:rPr lang="en-US" sz="2100" dirty="0"/>
              <a:t>, gamma:  2^-13, C:128</a:t>
            </a:r>
          </a:p>
          <a:p>
            <a:pPr lvl="1">
              <a:buFont typeface="Wingdings" panose="05000000000000000000" pitchFamily="2" charset="2"/>
              <a:buChar char="§"/>
            </a:pPr>
            <a:r>
              <a:rPr lang="en-US" sz="2100" dirty="0"/>
              <a:t>Lasso had the second-best single year test </a:t>
            </a:r>
            <a:r>
              <a:rPr lang="en-US" sz="2100"/>
              <a:t>score- alpha: 0.1</a:t>
            </a:r>
            <a:endParaRPr lang="en-US" sz="2100" dirty="0"/>
          </a:p>
          <a:p>
            <a:pPr lvl="1">
              <a:buFont typeface="Wingdings" panose="05000000000000000000" pitchFamily="2" charset="2"/>
              <a:buChar char="§"/>
            </a:pPr>
            <a:r>
              <a:rPr lang="en-US" sz="2100" dirty="0"/>
              <a:t>Elastic Net was third</a:t>
            </a:r>
          </a:p>
          <a:p>
            <a:pPr lvl="1">
              <a:buFont typeface="Wingdings" panose="05000000000000000000" pitchFamily="2" charset="2"/>
              <a:buChar char="§"/>
            </a:pPr>
            <a:r>
              <a:rPr lang="en-US" sz="2100" dirty="0"/>
              <a:t>Regular regression performed surprisingly well</a:t>
            </a:r>
          </a:p>
        </p:txBody>
      </p:sp>
      <p:sp>
        <p:nvSpPr>
          <p:cNvPr id="194" name="Rectangle 193">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AutoShape 2">
            <a:extLst>
              <a:ext uri="{FF2B5EF4-FFF2-40B4-BE49-F238E27FC236}">
                <a16:creationId xmlns:a16="http://schemas.microsoft.com/office/drawing/2014/main" id="{757A73AC-EECC-45CB-828E-C4AC413DF5B8}"/>
              </a:ext>
            </a:extLst>
          </p:cNvPr>
          <p:cNvSpPr>
            <a:spLocks noChangeAspect="1" noChangeArrowheads="1"/>
          </p:cNvSpPr>
          <p:nvPr/>
        </p:nvSpPr>
        <p:spPr bwMode="auto">
          <a:xfrm>
            <a:off x="5943599" y="3276599"/>
            <a:ext cx="1620175" cy="1620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2D56710B-7E22-4375-9336-BF720495166A}"/>
              </a:ext>
            </a:extLst>
          </p:cNvPr>
          <p:cNvPicPr>
            <a:picLocks noChangeAspect="1"/>
          </p:cNvPicPr>
          <p:nvPr/>
        </p:nvPicPr>
        <p:blipFill>
          <a:blip r:embed="rId2"/>
          <a:stretch>
            <a:fillRect/>
          </a:stretch>
        </p:blipFill>
        <p:spPr>
          <a:xfrm>
            <a:off x="4722598" y="1356180"/>
            <a:ext cx="6273779" cy="4145640"/>
          </a:xfrm>
          <a:prstGeom prst="rect">
            <a:avLst/>
          </a:prstGeom>
        </p:spPr>
      </p:pic>
    </p:spTree>
    <p:extLst>
      <p:ext uri="{BB962C8B-B14F-4D97-AF65-F5344CB8AC3E}">
        <p14:creationId xmlns:p14="http://schemas.microsoft.com/office/powerpoint/2010/main" val="34020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522C2-B555-40A0-BE37-BCC6608F4B42}"/>
              </a:ext>
            </a:extLst>
          </p:cNvPr>
          <p:cNvSpPr>
            <a:spLocks noGrp="1"/>
          </p:cNvSpPr>
          <p:nvPr>
            <p:ph type="title"/>
          </p:nvPr>
        </p:nvSpPr>
        <p:spPr>
          <a:xfrm>
            <a:off x="642257" y="634946"/>
            <a:ext cx="3690257" cy="1450757"/>
          </a:xfrm>
        </p:spPr>
        <p:txBody>
          <a:bodyPr>
            <a:normAutofit/>
          </a:bodyPr>
          <a:lstStyle/>
          <a:p>
            <a:pPr algn="ctr"/>
            <a:r>
              <a:rPr lang="en-US" sz="4000" dirty="0"/>
              <a:t>SVR Performance</a:t>
            </a:r>
          </a:p>
        </p:txBody>
      </p:sp>
      <p:cxnSp>
        <p:nvCxnSpPr>
          <p:cNvPr id="193" name="Straight Connector 19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6B5885-2B91-467C-80D9-234C227F31CB}"/>
              </a:ext>
            </a:extLst>
          </p:cNvPr>
          <p:cNvSpPr>
            <a:spLocks noGrp="1"/>
          </p:cNvSpPr>
          <p:nvPr>
            <p:ph idx="1"/>
          </p:nvPr>
        </p:nvSpPr>
        <p:spPr>
          <a:xfrm>
            <a:off x="642257" y="2407436"/>
            <a:ext cx="3690257" cy="3461658"/>
          </a:xfrm>
        </p:spPr>
        <p:txBody>
          <a:bodyPr>
            <a:normAutofit fontScale="92500"/>
          </a:bodyPr>
          <a:lstStyle/>
          <a:p>
            <a:pPr lvl="1">
              <a:buFont typeface="Wingdings" panose="05000000000000000000" pitchFamily="2" charset="2"/>
              <a:buChar char="§"/>
            </a:pPr>
            <a:endParaRPr lang="en-US" dirty="0"/>
          </a:p>
          <a:p>
            <a:pPr lvl="1">
              <a:buFont typeface="Wingdings" panose="05000000000000000000" pitchFamily="2" charset="2"/>
              <a:buChar char="§"/>
            </a:pPr>
            <a:r>
              <a:rPr lang="en-US" sz="2400" dirty="0"/>
              <a:t>Overall score is decent but some of the outlier predictions are concerning</a:t>
            </a:r>
          </a:p>
          <a:p>
            <a:pPr lvl="1">
              <a:buFont typeface="Wingdings" panose="05000000000000000000" pitchFamily="2" charset="2"/>
              <a:buChar char="§"/>
            </a:pPr>
            <a:r>
              <a:rPr lang="en-US" sz="2400" dirty="0"/>
              <a:t>Seems to underpredict on average</a:t>
            </a:r>
          </a:p>
          <a:p>
            <a:pPr lvl="1">
              <a:buFont typeface="Wingdings" panose="05000000000000000000" pitchFamily="2" charset="2"/>
              <a:buChar char="§"/>
            </a:pPr>
            <a:r>
              <a:rPr lang="en-US" sz="2400" dirty="0"/>
              <a:t>Likely caused by fact that response is non-stationary</a:t>
            </a:r>
          </a:p>
        </p:txBody>
      </p:sp>
      <p:sp>
        <p:nvSpPr>
          <p:cNvPr id="194" name="Rectangle 193">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AutoShape 2">
            <a:extLst>
              <a:ext uri="{FF2B5EF4-FFF2-40B4-BE49-F238E27FC236}">
                <a16:creationId xmlns:a16="http://schemas.microsoft.com/office/drawing/2014/main" id="{757A73AC-EECC-45CB-828E-C4AC413DF5B8}"/>
              </a:ext>
            </a:extLst>
          </p:cNvPr>
          <p:cNvSpPr>
            <a:spLocks noChangeAspect="1" noChangeArrowheads="1"/>
          </p:cNvSpPr>
          <p:nvPr/>
        </p:nvSpPr>
        <p:spPr bwMode="auto">
          <a:xfrm>
            <a:off x="5943599" y="3276599"/>
            <a:ext cx="1620175" cy="1620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074419BB-112E-4B61-BDD9-7DEB656F4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210" y="752937"/>
            <a:ext cx="592455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53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522C2-B555-40A0-BE37-BCC6608F4B42}"/>
              </a:ext>
            </a:extLst>
          </p:cNvPr>
          <p:cNvSpPr>
            <a:spLocks noGrp="1"/>
          </p:cNvSpPr>
          <p:nvPr>
            <p:ph type="title"/>
          </p:nvPr>
        </p:nvSpPr>
        <p:spPr>
          <a:xfrm>
            <a:off x="642257" y="634946"/>
            <a:ext cx="3690257" cy="1450757"/>
          </a:xfrm>
        </p:spPr>
        <p:txBody>
          <a:bodyPr>
            <a:normAutofit/>
          </a:bodyPr>
          <a:lstStyle/>
          <a:p>
            <a:pPr algn="ctr"/>
            <a:r>
              <a:rPr lang="en-US" sz="4000" dirty="0"/>
              <a:t>Feature Importance</a:t>
            </a:r>
          </a:p>
        </p:txBody>
      </p:sp>
      <p:cxnSp>
        <p:nvCxnSpPr>
          <p:cNvPr id="193" name="Straight Connector 19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6B5885-2B91-467C-80D9-234C227F31CB}"/>
              </a:ext>
            </a:extLst>
          </p:cNvPr>
          <p:cNvSpPr>
            <a:spLocks noGrp="1"/>
          </p:cNvSpPr>
          <p:nvPr>
            <p:ph idx="1"/>
          </p:nvPr>
        </p:nvSpPr>
        <p:spPr>
          <a:xfrm>
            <a:off x="642257" y="2407436"/>
            <a:ext cx="3690257" cy="3461658"/>
          </a:xfrm>
        </p:spPr>
        <p:txBody>
          <a:bodyPr>
            <a:normAutofit fontScale="92500" lnSpcReduction="10000"/>
          </a:bodyPr>
          <a:lstStyle/>
          <a:p>
            <a:pPr lvl="1">
              <a:buFont typeface="Wingdings" panose="05000000000000000000" pitchFamily="2" charset="2"/>
              <a:buChar char="§"/>
            </a:pPr>
            <a:endParaRPr lang="en-US" dirty="0"/>
          </a:p>
          <a:p>
            <a:pPr lvl="1">
              <a:buFont typeface="Wingdings" panose="05000000000000000000" pitchFamily="2" charset="2"/>
              <a:buChar char="§"/>
            </a:pPr>
            <a:r>
              <a:rPr lang="en-US" sz="2400" dirty="0"/>
              <a:t>Total Grads - % of Cohort and Still Enrolled - % of cohort were two most important by a significant margin</a:t>
            </a:r>
          </a:p>
          <a:p>
            <a:pPr lvl="1">
              <a:buFont typeface="Wingdings" panose="05000000000000000000" pitchFamily="2" charset="2"/>
              <a:buChar char="§"/>
            </a:pPr>
            <a:r>
              <a:rPr lang="en-US" sz="2400" dirty="0"/>
              <a:t>Interestingly there were several features that slightly improved the score when they were permuted</a:t>
            </a:r>
          </a:p>
        </p:txBody>
      </p:sp>
      <p:sp>
        <p:nvSpPr>
          <p:cNvPr id="194" name="Rectangle 193">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AutoShape 2">
            <a:extLst>
              <a:ext uri="{FF2B5EF4-FFF2-40B4-BE49-F238E27FC236}">
                <a16:creationId xmlns:a16="http://schemas.microsoft.com/office/drawing/2014/main" id="{757A73AC-EECC-45CB-828E-C4AC413DF5B8}"/>
              </a:ext>
            </a:extLst>
          </p:cNvPr>
          <p:cNvSpPr>
            <a:spLocks noChangeAspect="1" noChangeArrowheads="1"/>
          </p:cNvSpPr>
          <p:nvPr/>
        </p:nvSpPr>
        <p:spPr bwMode="auto">
          <a:xfrm>
            <a:off x="5943599" y="3276599"/>
            <a:ext cx="1620175" cy="1620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a:extLst>
              <a:ext uri="{FF2B5EF4-FFF2-40B4-BE49-F238E27FC236}">
                <a16:creationId xmlns:a16="http://schemas.microsoft.com/office/drawing/2014/main" id="{E893D4AA-55B1-4818-874F-0D8AC302D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105" y="987347"/>
            <a:ext cx="6008765" cy="4424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1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34E-E2F0-444E-A03F-20226CAD4D06}"/>
              </a:ext>
            </a:extLst>
          </p:cNvPr>
          <p:cNvSpPr>
            <a:spLocks noGrp="1"/>
          </p:cNvSpPr>
          <p:nvPr>
            <p:ph type="title"/>
          </p:nvPr>
        </p:nvSpPr>
        <p:spPr/>
        <p:txBody>
          <a:bodyPr/>
          <a:lstStyle/>
          <a:p>
            <a:r>
              <a:rPr lang="en-US" dirty="0"/>
              <a:t>Outlook</a:t>
            </a:r>
          </a:p>
        </p:txBody>
      </p:sp>
      <p:sp>
        <p:nvSpPr>
          <p:cNvPr id="3" name="Content Placeholder 2">
            <a:extLst>
              <a:ext uri="{FF2B5EF4-FFF2-40B4-BE49-F238E27FC236}">
                <a16:creationId xmlns:a16="http://schemas.microsoft.com/office/drawing/2014/main" id="{8B5454DD-8DC7-4276-84C3-C56E8AE15D65}"/>
              </a:ext>
            </a:extLst>
          </p:cNvPr>
          <p:cNvSpPr>
            <a:spLocks noGrp="1"/>
          </p:cNvSpPr>
          <p:nvPr>
            <p:ph idx="1"/>
          </p:nvPr>
        </p:nvSpPr>
        <p:spPr/>
        <p:txBody>
          <a:bodyPr/>
          <a:lstStyle/>
          <a:p>
            <a:pPr>
              <a:buClrTx/>
              <a:buFont typeface="Wingdings" panose="05000000000000000000" pitchFamily="2" charset="2"/>
              <a:buChar char="§"/>
            </a:pPr>
            <a:r>
              <a:rPr lang="en-US" dirty="0">
                <a:solidFill>
                  <a:schemeClr val="tx1">
                    <a:lumMod val="95000"/>
                    <a:lumOff val="5000"/>
                  </a:schemeClr>
                </a:solidFill>
              </a:rPr>
              <a:t>Next step is to get more recent data but we are confident the pipeline built in this project could be reused</a:t>
            </a:r>
          </a:p>
          <a:p>
            <a:pPr>
              <a:buClrTx/>
              <a:buFont typeface="Wingdings" panose="05000000000000000000" pitchFamily="2" charset="2"/>
              <a:buChar char="§"/>
            </a:pPr>
            <a:r>
              <a:rPr lang="en-US" dirty="0">
                <a:solidFill>
                  <a:schemeClr val="tx1">
                    <a:lumMod val="95000"/>
                    <a:lumOff val="5000"/>
                  </a:schemeClr>
                </a:solidFill>
              </a:rPr>
              <a:t>In order to improve the model we would like additional features such as some metric of parental involvement, more accurate income data, income data for school employees etc. which will likely cost additional money</a:t>
            </a:r>
          </a:p>
          <a:p>
            <a:pPr>
              <a:buClrTx/>
              <a:buFont typeface="Wingdings" panose="05000000000000000000" pitchFamily="2" charset="2"/>
              <a:buChar char="§"/>
            </a:pPr>
            <a:r>
              <a:rPr lang="en-US" dirty="0">
                <a:solidFill>
                  <a:schemeClr val="tx1">
                    <a:lumMod val="95000"/>
                    <a:lumOff val="5000"/>
                  </a:schemeClr>
                </a:solidFill>
              </a:rPr>
              <a:t>Developing local feature importance measurements will be important to explain level of funding to school administrators </a:t>
            </a:r>
          </a:p>
          <a:p>
            <a:pPr>
              <a:buClrTx/>
              <a:buFont typeface="Wingdings" panose="05000000000000000000" pitchFamily="2" charset="2"/>
              <a:buChar char="§"/>
            </a:pPr>
            <a:r>
              <a:rPr lang="en-US" dirty="0">
                <a:solidFill>
                  <a:schemeClr val="tx1">
                    <a:lumMod val="95000"/>
                    <a:lumOff val="5000"/>
                  </a:schemeClr>
                </a:solidFill>
              </a:rPr>
              <a:t>Given the relatively low RMSE we think this model could play an important role in resource allocation decision making</a:t>
            </a:r>
          </a:p>
          <a:p>
            <a:pPr>
              <a:buClrTx/>
              <a:buFont typeface="Wingdings" panose="05000000000000000000" pitchFamily="2" charset="2"/>
              <a:buChar char="§"/>
            </a:pPr>
            <a:endParaRPr lang="en-US" dirty="0">
              <a:solidFill>
                <a:schemeClr val="tx1">
                  <a:lumMod val="95000"/>
                  <a:lumOff val="5000"/>
                </a:schemeClr>
              </a:solidFill>
            </a:endParaRPr>
          </a:p>
          <a:p>
            <a:pPr>
              <a:buClrTx/>
              <a:buFont typeface="Wingdings" panose="05000000000000000000" pitchFamily="2" charset="2"/>
              <a:buChar char="§"/>
            </a:pPr>
            <a:endParaRPr lang="en-US" dirty="0">
              <a:solidFill>
                <a:schemeClr val="tx1">
                  <a:lumMod val="95000"/>
                  <a:lumOff val="5000"/>
                </a:schemeClr>
              </a:solidFill>
            </a:endParaRPr>
          </a:p>
        </p:txBody>
      </p:sp>
    </p:spTree>
    <p:extLst>
      <p:ext uri="{BB962C8B-B14F-4D97-AF65-F5344CB8AC3E}">
        <p14:creationId xmlns:p14="http://schemas.microsoft.com/office/powerpoint/2010/main" val="302165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4C35-4908-477B-8B7A-89F6F60CF514}"/>
              </a:ext>
            </a:extLst>
          </p:cNvPr>
          <p:cNvSpPr>
            <a:spLocks noGrp="1"/>
          </p:cNvSpPr>
          <p:nvPr>
            <p:ph type="title"/>
          </p:nvPr>
        </p:nvSpPr>
        <p:spPr/>
        <p:txBody>
          <a:bodyPr>
            <a:normAutofit/>
          </a:bodyPr>
          <a:lstStyle/>
          <a:p>
            <a:pPr algn="ctr"/>
            <a:r>
              <a:rPr lang="en-US" dirty="0"/>
              <a:t>Thanks For Listening!</a:t>
            </a:r>
            <a:br>
              <a:rPr lang="en-US" dirty="0"/>
            </a:br>
            <a:endParaRPr lang="en-US" dirty="0"/>
          </a:p>
        </p:txBody>
      </p:sp>
      <p:sp>
        <p:nvSpPr>
          <p:cNvPr id="3" name="Text Placeholder 2">
            <a:extLst>
              <a:ext uri="{FF2B5EF4-FFF2-40B4-BE49-F238E27FC236}">
                <a16:creationId xmlns:a16="http://schemas.microsoft.com/office/drawing/2014/main" id="{1BB5BB4F-C98A-4082-8E14-6008991AD4FA}"/>
              </a:ext>
            </a:extLst>
          </p:cNvPr>
          <p:cNvSpPr>
            <a:spLocks noGrp="1"/>
          </p:cNvSpPr>
          <p:nvPr>
            <p:ph type="body" idx="1"/>
          </p:nvPr>
        </p:nvSpPr>
        <p:spPr/>
        <p:txBody>
          <a:bodyPr/>
          <a:lstStyle/>
          <a:p>
            <a:pPr algn="ctr"/>
            <a:r>
              <a:rPr lang="en-US" dirty="0"/>
              <a:t>Questions?</a:t>
            </a:r>
          </a:p>
        </p:txBody>
      </p:sp>
    </p:spTree>
    <p:extLst>
      <p:ext uri="{BB962C8B-B14F-4D97-AF65-F5344CB8AC3E}">
        <p14:creationId xmlns:p14="http://schemas.microsoft.com/office/powerpoint/2010/main" val="41671539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purl.org/dc/terms/"/>
    <ds:schemaRef ds:uri="http://www.w3.org/XML/1998/namespace"/>
    <ds:schemaRef ds:uri="16c05727-aa75-4e4a-9b5f-8a80a1165891"/>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322</TotalTime>
  <Words>411</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Wingdings</vt:lpstr>
      <vt:lpstr>1_RetrospectVTI</vt:lpstr>
      <vt:lpstr>Predicting Graduation Outcomes for NYC Public Schools</vt:lpstr>
      <vt:lpstr>Problem: Predict Cohort Graduation Percentage Outcomes</vt:lpstr>
      <vt:lpstr>Splitting and Preprocessing </vt:lpstr>
      <vt:lpstr>Models Tested</vt:lpstr>
      <vt:lpstr>SVR Performance</vt:lpstr>
      <vt:lpstr>Feature Importance</vt:lpstr>
      <vt:lpstr>Outlook</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Graduation Outcomes for NYC Public Schools</dc:title>
  <dc:creator>Nathaniel Lanier</dc:creator>
  <cp:lastModifiedBy>Nathaniel Lanier</cp:lastModifiedBy>
  <cp:revision>7</cp:revision>
  <cp:lastPrinted>2020-10-14T18:48:47Z</cp:lastPrinted>
  <dcterms:created xsi:type="dcterms:W3CDTF">2020-10-14T17:56:12Z</dcterms:created>
  <dcterms:modified xsi:type="dcterms:W3CDTF">2020-12-03T07:05:59Z</dcterms:modified>
</cp:coreProperties>
</file>