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8" r:id="rId1"/>
  </p:sldMasterIdLst>
  <p:notesMasterIdLst>
    <p:notesMasterId r:id="rId3"/>
  </p:notesMasterIdLst>
  <p:sldIdLst>
    <p:sldId id="256" r:id="rId2"/>
  </p:sldIdLst>
  <p:sldSz cx="21383625" cy="30275213"/>
  <p:notesSz cx="6858000" cy="9144000"/>
  <p:defaultTextStyle>
    <a:defPPr>
      <a:defRPr lang="en-US"/>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8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p:scale>
          <a:sx n="60" d="100"/>
          <a:sy n="60" d="100"/>
        </p:scale>
        <p:origin x="608" y="-4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55C0BB-4171-F844-8CFB-7D200A0C9F94}" type="datetimeFigureOut">
              <a:rPr lang="en-US" smtClean="0"/>
              <a:t>10/20/16</a:t>
            </a:fld>
            <a:endParaRPr lang="en-US" dirty="0"/>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57F405-1E38-D84A-9B18-D297B1856BAF}" type="slidenum">
              <a:rPr lang="en-US" smtClean="0"/>
              <a:t>‹#›</a:t>
            </a:fld>
            <a:endParaRPr lang="en-US" dirty="0"/>
          </a:p>
        </p:txBody>
      </p:sp>
    </p:spTree>
    <p:extLst>
      <p:ext uri="{BB962C8B-B14F-4D97-AF65-F5344CB8AC3E}">
        <p14:creationId xmlns:p14="http://schemas.microsoft.com/office/powerpoint/2010/main" val="492189322"/>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7F405-1E38-D84A-9B18-D297B1856BAF}" type="slidenum">
              <a:rPr lang="en-US" smtClean="0"/>
              <a:t>1</a:t>
            </a:fld>
            <a:endParaRPr lang="en-US" dirty="0"/>
          </a:p>
        </p:txBody>
      </p:sp>
    </p:spTree>
    <p:extLst>
      <p:ext uri="{BB962C8B-B14F-4D97-AF65-F5344CB8AC3E}">
        <p14:creationId xmlns:p14="http://schemas.microsoft.com/office/powerpoint/2010/main" val="118926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2953" y="4954765"/>
            <a:ext cx="16037719" cy="10540259"/>
          </a:xfrm>
        </p:spPr>
        <p:txBody>
          <a:bodyPr anchor="b"/>
          <a:lstStyle>
            <a:lvl1pPr algn="ctr">
              <a:defRPr sz="10523"/>
            </a:lvl1pPr>
          </a:lstStyle>
          <a:p>
            <a:r>
              <a:rPr lang="en-US" smtClean="0"/>
              <a:t>Click to edit Master title style</a:t>
            </a:r>
            <a:endParaRPr lang="en-US"/>
          </a:p>
        </p:txBody>
      </p:sp>
      <p:sp>
        <p:nvSpPr>
          <p:cNvPr id="3" name="Subtitle 2"/>
          <p:cNvSpPr>
            <a:spLocks noGrp="1"/>
          </p:cNvSpPr>
          <p:nvPr>
            <p:ph type="subTitle" idx="1"/>
          </p:nvPr>
        </p:nvSpPr>
        <p:spPr>
          <a:xfrm>
            <a:off x="2672953" y="15901497"/>
            <a:ext cx="16037719" cy="7309499"/>
          </a:xfrm>
        </p:spPr>
        <p:txBody>
          <a:bodyPr/>
          <a:lstStyle>
            <a:lvl1pPr marL="0" indent="0" algn="ctr">
              <a:buNone/>
              <a:defRPr sz="4209"/>
            </a:lvl1pPr>
            <a:lvl2pPr marL="801883" indent="0" algn="ctr">
              <a:buNone/>
              <a:defRPr sz="3508"/>
            </a:lvl2pPr>
            <a:lvl3pPr marL="1603766" indent="0" algn="ctr">
              <a:buNone/>
              <a:defRPr sz="3157"/>
            </a:lvl3pPr>
            <a:lvl4pPr marL="2405649" indent="0" algn="ctr">
              <a:buNone/>
              <a:defRPr sz="2806"/>
            </a:lvl4pPr>
            <a:lvl5pPr marL="3207532" indent="0" algn="ctr">
              <a:buNone/>
              <a:defRPr sz="2806"/>
            </a:lvl5pPr>
            <a:lvl6pPr marL="4009415" indent="0" algn="ctr">
              <a:buNone/>
              <a:defRPr sz="2806"/>
            </a:lvl6pPr>
            <a:lvl7pPr marL="4811298" indent="0" algn="ctr">
              <a:buNone/>
              <a:defRPr sz="2806"/>
            </a:lvl7pPr>
            <a:lvl8pPr marL="5613182" indent="0" algn="ctr">
              <a:buNone/>
              <a:defRPr sz="2806"/>
            </a:lvl8pPr>
            <a:lvl9pPr marL="6415065" indent="0" algn="ctr">
              <a:buNone/>
              <a:defRPr sz="2806"/>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1440341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190655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7" y="1611875"/>
            <a:ext cx="4610844" cy="256568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70124" y="1611875"/>
            <a:ext cx="13565237" cy="256568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856959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138582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7" y="7547783"/>
            <a:ext cx="18443377" cy="12593645"/>
          </a:xfrm>
        </p:spPr>
        <p:txBody>
          <a:bodyPr anchor="b"/>
          <a:lstStyle>
            <a:lvl1pPr>
              <a:defRPr sz="10523"/>
            </a:lvl1pPr>
          </a:lstStyle>
          <a:p>
            <a:r>
              <a:rPr lang="en-US" smtClean="0"/>
              <a:t>Click to edit Master title style</a:t>
            </a:r>
            <a:endParaRPr lang="en-US"/>
          </a:p>
        </p:txBody>
      </p:sp>
      <p:sp>
        <p:nvSpPr>
          <p:cNvPr id="3" name="Text Placeholder 2"/>
          <p:cNvSpPr>
            <a:spLocks noGrp="1"/>
          </p:cNvSpPr>
          <p:nvPr>
            <p:ph type="body" idx="1"/>
          </p:nvPr>
        </p:nvSpPr>
        <p:spPr>
          <a:xfrm>
            <a:off x="1458987" y="20260569"/>
            <a:ext cx="18443377" cy="6622701"/>
          </a:xfrm>
        </p:spPr>
        <p:txBody>
          <a:bodyPr/>
          <a:lstStyle>
            <a:lvl1pPr marL="0" indent="0">
              <a:buNone/>
              <a:defRPr sz="4209">
                <a:solidFill>
                  <a:schemeClr val="tx1">
                    <a:tint val="75000"/>
                  </a:schemeClr>
                </a:solidFill>
              </a:defRPr>
            </a:lvl1pPr>
            <a:lvl2pPr marL="801883" indent="0">
              <a:buNone/>
              <a:defRPr sz="3508">
                <a:solidFill>
                  <a:schemeClr val="tx1">
                    <a:tint val="75000"/>
                  </a:schemeClr>
                </a:solidFill>
              </a:defRPr>
            </a:lvl2pPr>
            <a:lvl3pPr marL="1603766" indent="0">
              <a:buNone/>
              <a:defRPr sz="3157">
                <a:solidFill>
                  <a:schemeClr val="tx1">
                    <a:tint val="75000"/>
                  </a:schemeClr>
                </a:solidFill>
              </a:defRPr>
            </a:lvl3pPr>
            <a:lvl4pPr marL="2405649" indent="0">
              <a:buNone/>
              <a:defRPr sz="2806">
                <a:solidFill>
                  <a:schemeClr val="tx1">
                    <a:tint val="75000"/>
                  </a:schemeClr>
                </a:solidFill>
              </a:defRPr>
            </a:lvl4pPr>
            <a:lvl5pPr marL="3207532" indent="0">
              <a:buNone/>
              <a:defRPr sz="2806">
                <a:solidFill>
                  <a:schemeClr val="tx1">
                    <a:tint val="75000"/>
                  </a:schemeClr>
                </a:solidFill>
              </a:defRPr>
            </a:lvl5pPr>
            <a:lvl6pPr marL="4009415" indent="0">
              <a:buNone/>
              <a:defRPr sz="2806">
                <a:solidFill>
                  <a:schemeClr val="tx1">
                    <a:tint val="75000"/>
                  </a:schemeClr>
                </a:solidFill>
              </a:defRPr>
            </a:lvl6pPr>
            <a:lvl7pPr marL="4811298" indent="0">
              <a:buNone/>
              <a:defRPr sz="2806">
                <a:solidFill>
                  <a:schemeClr val="tx1">
                    <a:tint val="75000"/>
                  </a:schemeClr>
                </a:solidFill>
              </a:defRPr>
            </a:lvl7pPr>
            <a:lvl8pPr marL="5613182" indent="0">
              <a:buNone/>
              <a:defRPr sz="2806">
                <a:solidFill>
                  <a:schemeClr val="tx1">
                    <a:tint val="75000"/>
                  </a:schemeClr>
                </a:solidFill>
              </a:defRPr>
            </a:lvl8pPr>
            <a:lvl9pPr marL="6415065" indent="0">
              <a:buNone/>
              <a:defRPr sz="280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202847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70124" y="8059374"/>
            <a:ext cx="9088041" cy="192093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825460" y="8059374"/>
            <a:ext cx="9088041" cy="192093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120641091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77"/>
            <a:ext cx="18443377" cy="5851808"/>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472910" y="7421634"/>
            <a:ext cx="9046275" cy="3637228"/>
          </a:xfrm>
        </p:spPr>
        <p:txBody>
          <a:bodyPr anchor="b"/>
          <a:lstStyle>
            <a:lvl1pPr marL="0" indent="0">
              <a:buNone/>
              <a:defRPr sz="4209" b="1"/>
            </a:lvl1pPr>
            <a:lvl2pPr marL="801883" indent="0">
              <a:buNone/>
              <a:defRPr sz="3508" b="1"/>
            </a:lvl2pPr>
            <a:lvl3pPr marL="1603766" indent="0">
              <a:buNone/>
              <a:defRPr sz="3157" b="1"/>
            </a:lvl3pPr>
            <a:lvl4pPr marL="2405649" indent="0">
              <a:buNone/>
              <a:defRPr sz="2806" b="1"/>
            </a:lvl4pPr>
            <a:lvl5pPr marL="3207532" indent="0">
              <a:buNone/>
              <a:defRPr sz="2806" b="1"/>
            </a:lvl5pPr>
            <a:lvl6pPr marL="4009415" indent="0">
              <a:buNone/>
              <a:defRPr sz="2806" b="1"/>
            </a:lvl6pPr>
            <a:lvl7pPr marL="4811298" indent="0">
              <a:buNone/>
              <a:defRPr sz="2806" b="1"/>
            </a:lvl7pPr>
            <a:lvl8pPr marL="5613182" indent="0">
              <a:buNone/>
              <a:defRPr sz="2806" b="1"/>
            </a:lvl8pPr>
            <a:lvl9pPr marL="6415065" indent="0">
              <a:buNone/>
              <a:defRPr sz="2806" b="1"/>
            </a:lvl9pPr>
          </a:lstStyle>
          <a:p>
            <a:pPr lvl="0"/>
            <a:r>
              <a:rPr lang="en-US" smtClean="0"/>
              <a:t>Click to edit Master text styles</a:t>
            </a:r>
          </a:p>
        </p:txBody>
      </p:sp>
      <p:sp>
        <p:nvSpPr>
          <p:cNvPr id="4" name="Content Placeholder 3"/>
          <p:cNvSpPr>
            <a:spLocks noGrp="1"/>
          </p:cNvSpPr>
          <p:nvPr>
            <p:ph sz="half" idx="2"/>
          </p:nvPr>
        </p:nvSpPr>
        <p:spPr>
          <a:xfrm>
            <a:off x="1472910" y="11058863"/>
            <a:ext cx="9046275" cy="162659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0825460" y="7421634"/>
            <a:ext cx="9090826" cy="3637228"/>
          </a:xfrm>
        </p:spPr>
        <p:txBody>
          <a:bodyPr anchor="b"/>
          <a:lstStyle>
            <a:lvl1pPr marL="0" indent="0">
              <a:buNone/>
              <a:defRPr sz="4209" b="1"/>
            </a:lvl1pPr>
            <a:lvl2pPr marL="801883" indent="0">
              <a:buNone/>
              <a:defRPr sz="3508" b="1"/>
            </a:lvl2pPr>
            <a:lvl3pPr marL="1603766" indent="0">
              <a:buNone/>
              <a:defRPr sz="3157" b="1"/>
            </a:lvl3pPr>
            <a:lvl4pPr marL="2405649" indent="0">
              <a:buNone/>
              <a:defRPr sz="2806" b="1"/>
            </a:lvl4pPr>
            <a:lvl5pPr marL="3207532" indent="0">
              <a:buNone/>
              <a:defRPr sz="2806" b="1"/>
            </a:lvl5pPr>
            <a:lvl6pPr marL="4009415" indent="0">
              <a:buNone/>
              <a:defRPr sz="2806" b="1"/>
            </a:lvl6pPr>
            <a:lvl7pPr marL="4811298" indent="0">
              <a:buNone/>
              <a:defRPr sz="2806" b="1"/>
            </a:lvl7pPr>
            <a:lvl8pPr marL="5613182" indent="0">
              <a:buNone/>
              <a:defRPr sz="2806" b="1"/>
            </a:lvl8pPr>
            <a:lvl9pPr marL="6415065" indent="0">
              <a:buNone/>
              <a:defRPr sz="2806" b="1"/>
            </a:lvl9pPr>
          </a:lstStyle>
          <a:p>
            <a:pPr lvl="0"/>
            <a:r>
              <a:rPr lang="en-US" smtClean="0"/>
              <a:t>Click to edit Master text styles</a:t>
            </a:r>
          </a:p>
        </p:txBody>
      </p:sp>
      <p:sp>
        <p:nvSpPr>
          <p:cNvPr id="6" name="Content Placeholder 5"/>
          <p:cNvSpPr>
            <a:spLocks noGrp="1"/>
          </p:cNvSpPr>
          <p:nvPr>
            <p:ph sz="quarter" idx="4"/>
          </p:nvPr>
        </p:nvSpPr>
        <p:spPr>
          <a:xfrm>
            <a:off x="10825460" y="11058863"/>
            <a:ext cx="9090826" cy="162659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17551034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188544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132493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2018348"/>
            <a:ext cx="6896775" cy="7064216"/>
          </a:xfrm>
        </p:spPr>
        <p:txBody>
          <a:bodyPr anchor="b"/>
          <a:lstStyle>
            <a:lvl1pPr>
              <a:defRPr sz="5612"/>
            </a:lvl1pPr>
          </a:lstStyle>
          <a:p>
            <a:r>
              <a:rPr lang="en-US" smtClean="0"/>
              <a:t>Click to edit Master title style</a:t>
            </a:r>
            <a:endParaRPr lang="en-US"/>
          </a:p>
        </p:txBody>
      </p:sp>
      <p:sp>
        <p:nvSpPr>
          <p:cNvPr id="3" name="Content Placeholder 2"/>
          <p:cNvSpPr>
            <a:spLocks noGrp="1"/>
          </p:cNvSpPr>
          <p:nvPr>
            <p:ph idx="1"/>
          </p:nvPr>
        </p:nvSpPr>
        <p:spPr>
          <a:xfrm>
            <a:off x="9090826" y="4359072"/>
            <a:ext cx="10825460" cy="21515024"/>
          </a:xfrm>
        </p:spPr>
        <p:txBody>
          <a:bodyPr/>
          <a:lstStyle>
            <a:lvl1pPr>
              <a:defRPr sz="5612"/>
            </a:lvl1pPr>
            <a:lvl2pPr>
              <a:defRPr sz="4911"/>
            </a:lvl2pPr>
            <a:lvl3pPr>
              <a:defRPr sz="4209"/>
            </a:lvl3pPr>
            <a:lvl4pPr>
              <a:defRPr sz="3508"/>
            </a:lvl4pPr>
            <a:lvl5pPr>
              <a:defRPr sz="3508"/>
            </a:lvl5pPr>
            <a:lvl6pPr>
              <a:defRPr sz="3508"/>
            </a:lvl6pPr>
            <a:lvl7pPr>
              <a:defRPr sz="3508"/>
            </a:lvl7pPr>
            <a:lvl8pPr>
              <a:defRPr sz="3508"/>
            </a:lvl8pPr>
            <a:lvl9pPr>
              <a:defRPr sz="350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72910" y="9082564"/>
            <a:ext cx="6896775" cy="16826573"/>
          </a:xfrm>
        </p:spPr>
        <p:txBody>
          <a:bodyPr/>
          <a:lstStyle>
            <a:lvl1pPr marL="0" indent="0">
              <a:buNone/>
              <a:defRPr sz="2806"/>
            </a:lvl1pPr>
            <a:lvl2pPr marL="801883" indent="0">
              <a:buNone/>
              <a:defRPr sz="2455"/>
            </a:lvl2pPr>
            <a:lvl3pPr marL="1603766" indent="0">
              <a:buNone/>
              <a:defRPr sz="2105"/>
            </a:lvl3pPr>
            <a:lvl4pPr marL="2405649" indent="0">
              <a:buNone/>
              <a:defRPr sz="1754"/>
            </a:lvl4pPr>
            <a:lvl5pPr marL="3207532" indent="0">
              <a:buNone/>
              <a:defRPr sz="1754"/>
            </a:lvl5pPr>
            <a:lvl6pPr marL="4009415" indent="0">
              <a:buNone/>
              <a:defRPr sz="1754"/>
            </a:lvl6pPr>
            <a:lvl7pPr marL="4811298" indent="0">
              <a:buNone/>
              <a:defRPr sz="1754"/>
            </a:lvl7pPr>
            <a:lvl8pPr marL="5613182" indent="0">
              <a:buNone/>
              <a:defRPr sz="1754"/>
            </a:lvl8pPr>
            <a:lvl9pPr marL="6415065" indent="0">
              <a:buNone/>
              <a:defRPr sz="175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86186872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2018348"/>
            <a:ext cx="6896775" cy="7064216"/>
          </a:xfrm>
        </p:spPr>
        <p:txBody>
          <a:bodyPr anchor="b"/>
          <a:lstStyle>
            <a:lvl1pPr>
              <a:defRPr sz="5612"/>
            </a:lvl1pPr>
          </a:lstStyle>
          <a:p>
            <a:r>
              <a:rPr lang="en-US" smtClean="0"/>
              <a:t>Click to edit Master title style</a:t>
            </a:r>
            <a:endParaRPr lang="en-US"/>
          </a:p>
        </p:txBody>
      </p:sp>
      <p:sp>
        <p:nvSpPr>
          <p:cNvPr id="3" name="Picture Placeholder 2"/>
          <p:cNvSpPr>
            <a:spLocks noGrp="1"/>
          </p:cNvSpPr>
          <p:nvPr>
            <p:ph type="pic" idx="1"/>
          </p:nvPr>
        </p:nvSpPr>
        <p:spPr>
          <a:xfrm>
            <a:off x="9090826" y="4359072"/>
            <a:ext cx="10825460" cy="21515024"/>
          </a:xfrm>
        </p:spPr>
        <p:txBody>
          <a:bodyPr/>
          <a:lstStyle>
            <a:lvl1pPr marL="0" indent="0">
              <a:buNone/>
              <a:defRPr sz="5612"/>
            </a:lvl1pPr>
            <a:lvl2pPr marL="801883" indent="0">
              <a:buNone/>
              <a:defRPr sz="4911"/>
            </a:lvl2pPr>
            <a:lvl3pPr marL="1603766" indent="0">
              <a:buNone/>
              <a:defRPr sz="4209"/>
            </a:lvl3pPr>
            <a:lvl4pPr marL="2405649" indent="0">
              <a:buNone/>
              <a:defRPr sz="3508"/>
            </a:lvl4pPr>
            <a:lvl5pPr marL="3207532" indent="0">
              <a:buNone/>
              <a:defRPr sz="3508"/>
            </a:lvl5pPr>
            <a:lvl6pPr marL="4009415" indent="0">
              <a:buNone/>
              <a:defRPr sz="3508"/>
            </a:lvl6pPr>
            <a:lvl7pPr marL="4811298" indent="0">
              <a:buNone/>
              <a:defRPr sz="3508"/>
            </a:lvl7pPr>
            <a:lvl8pPr marL="5613182" indent="0">
              <a:buNone/>
              <a:defRPr sz="3508"/>
            </a:lvl8pPr>
            <a:lvl9pPr marL="6415065" indent="0">
              <a:buNone/>
              <a:defRPr sz="3508"/>
            </a:lvl9pPr>
          </a:lstStyle>
          <a:p>
            <a:endParaRPr lang="en-US" dirty="0"/>
          </a:p>
        </p:txBody>
      </p:sp>
      <p:sp>
        <p:nvSpPr>
          <p:cNvPr id="4" name="Text Placeholder 3"/>
          <p:cNvSpPr>
            <a:spLocks noGrp="1"/>
          </p:cNvSpPr>
          <p:nvPr>
            <p:ph type="body" sz="half" idx="2"/>
          </p:nvPr>
        </p:nvSpPr>
        <p:spPr>
          <a:xfrm>
            <a:off x="1472910" y="9082564"/>
            <a:ext cx="6896775" cy="16826573"/>
          </a:xfrm>
        </p:spPr>
        <p:txBody>
          <a:bodyPr/>
          <a:lstStyle>
            <a:lvl1pPr marL="0" indent="0">
              <a:buNone/>
              <a:defRPr sz="2806"/>
            </a:lvl1pPr>
            <a:lvl2pPr marL="801883" indent="0">
              <a:buNone/>
              <a:defRPr sz="2455"/>
            </a:lvl2pPr>
            <a:lvl3pPr marL="1603766" indent="0">
              <a:buNone/>
              <a:defRPr sz="2105"/>
            </a:lvl3pPr>
            <a:lvl4pPr marL="2405649" indent="0">
              <a:buNone/>
              <a:defRPr sz="1754"/>
            </a:lvl4pPr>
            <a:lvl5pPr marL="3207532" indent="0">
              <a:buNone/>
              <a:defRPr sz="1754"/>
            </a:lvl5pPr>
            <a:lvl6pPr marL="4009415" indent="0">
              <a:buNone/>
              <a:defRPr sz="1754"/>
            </a:lvl6pPr>
            <a:lvl7pPr marL="4811298" indent="0">
              <a:buNone/>
              <a:defRPr sz="1754"/>
            </a:lvl7pPr>
            <a:lvl8pPr marL="5613182" indent="0">
              <a:buNone/>
              <a:defRPr sz="1754"/>
            </a:lvl8pPr>
            <a:lvl9pPr marL="6415065" indent="0">
              <a:buNone/>
              <a:defRPr sz="175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72C3B-1F35-E94C-890A-E60ECD7E9633}" type="datetimeFigureOut">
              <a:rPr lang="en-US" smtClean="0"/>
              <a:t>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07F6D0-E58A-7446-B4B2-39105F383D44}" type="slidenum">
              <a:rPr lang="en-US" smtClean="0"/>
              <a:t>‹#›</a:t>
            </a:fld>
            <a:endParaRPr lang="en-US" dirty="0"/>
          </a:p>
        </p:txBody>
      </p:sp>
    </p:spTree>
    <p:extLst>
      <p:ext uri="{BB962C8B-B14F-4D97-AF65-F5344CB8AC3E}">
        <p14:creationId xmlns:p14="http://schemas.microsoft.com/office/powerpoint/2010/main" val="6504788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77"/>
            <a:ext cx="18443377" cy="585180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470124" y="28060639"/>
            <a:ext cx="4811316" cy="1611875"/>
          </a:xfrm>
          <a:prstGeom prst="rect">
            <a:avLst/>
          </a:prstGeom>
        </p:spPr>
        <p:txBody>
          <a:bodyPr vert="horz" lIns="91440" tIns="45720" rIns="91440" bIns="45720" rtlCol="0" anchor="ctr"/>
          <a:lstStyle>
            <a:lvl1pPr algn="l">
              <a:defRPr sz="2105">
                <a:solidFill>
                  <a:schemeClr val="tx1">
                    <a:tint val="75000"/>
                  </a:schemeClr>
                </a:solidFill>
              </a:defRPr>
            </a:lvl1pPr>
          </a:lstStyle>
          <a:p>
            <a:fld id="{95272C3B-1F35-E94C-890A-E60ECD7E9633}" type="datetimeFigureOut">
              <a:rPr lang="en-US" smtClean="0"/>
              <a:t>10/20/16</a:t>
            </a:fld>
            <a:endParaRPr lang="en-US" dirty="0"/>
          </a:p>
        </p:txBody>
      </p:sp>
      <p:sp>
        <p:nvSpPr>
          <p:cNvPr id="5" name="Footer Placeholder 4"/>
          <p:cNvSpPr>
            <a:spLocks noGrp="1"/>
          </p:cNvSpPr>
          <p:nvPr>
            <p:ph type="ftr" sz="quarter" idx="3"/>
          </p:nvPr>
        </p:nvSpPr>
        <p:spPr>
          <a:xfrm>
            <a:off x="7083326" y="28060639"/>
            <a:ext cx="7216973" cy="1611875"/>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102185" y="28060639"/>
            <a:ext cx="4811316" cy="1611875"/>
          </a:xfrm>
          <a:prstGeom prst="rect">
            <a:avLst/>
          </a:prstGeom>
        </p:spPr>
        <p:txBody>
          <a:bodyPr vert="horz" lIns="91440" tIns="45720" rIns="91440" bIns="45720" rtlCol="0" anchor="ctr"/>
          <a:lstStyle>
            <a:lvl1pPr algn="r">
              <a:defRPr sz="2105">
                <a:solidFill>
                  <a:schemeClr val="tx1">
                    <a:tint val="75000"/>
                  </a:schemeClr>
                </a:solidFill>
              </a:defRPr>
            </a:lvl1pPr>
          </a:lstStyle>
          <a:p>
            <a:fld id="{A107F6D0-E58A-7446-B4B2-39105F383D44}" type="slidenum">
              <a:rPr lang="en-US" smtClean="0"/>
              <a:t>‹#›</a:t>
            </a:fld>
            <a:endParaRPr lang="en-US" dirty="0"/>
          </a:p>
        </p:txBody>
      </p:sp>
    </p:spTree>
    <p:extLst>
      <p:ext uri="{BB962C8B-B14F-4D97-AF65-F5344CB8AC3E}">
        <p14:creationId xmlns:p14="http://schemas.microsoft.com/office/powerpoint/2010/main" val="184474693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1603766" rtl="0" eaLnBrk="1" latinLnBrk="0" hangingPunct="1">
        <a:lnSpc>
          <a:spcPct val="90000"/>
        </a:lnSpc>
        <a:spcBef>
          <a:spcPct val="0"/>
        </a:spcBef>
        <a:buNone/>
        <a:defRPr sz="7717" kern="1200">
          <a:solidFill>
            <a:schemeClr val="tx1"/>
          </a:solidFill>
          <a:latin typeface="+mj-lt"/>
          <a:ea typeface="+mj-ea"/>
          <a:cs typeface="+mj-cs"/>
        </a:defRPr>
      </a:lvl1pPr>
    </p:titleStyle>
    <p:bodyStyle>
      <a:lvl1pPr marL="400942" indent="-400942" algn="l" defTabSz="1603766" rtl="0" eaLnBrk="1" latinLnBrk="0" hangingPunct="1">
        <a:lnSpc>
          <a:spcPct val="90000"/>
        </a:lnSpc>
        <a:spcBef>
          <a:spcPts val="1754"/>
        </a:spcBef>
        <a:buFont typeface="Arial"/>
        <a:buChar char="•"/>
        <a:defRPr sz="4911" kern="1200">
          <a:solidFill>
            <a:schemeClr val="tx1"/>
          </a:solidFill>
          <a:latin typeface="+mn-lt"/>
          <a:ea typeface="+mn-ea"/>
          <a:cs typeface="+mn-cs"/>
        </a:defRPr>
      </a:lvl1pPr>
      <a:lvl2pPr marL="1202825" indent="-400942" algn="l" defTabSz="1603766" rtl="0" eaLnBrk="1" latinLnBrk="0" hangingPunct="1">
        <a:lnSpc>
          <a:spcPct val="90000"/>
        </a:lnSpc>
        <a:spcBef>
          <a:spcPts val="877"/>
        </a:spcBef>
        <a:buFont typeface="Arial"/>
        <a:buChar char="•"/>
        <a:defRPr sz="4209" kern="1200">
          <a:solidFill>
            <a:schemeClr val="tx1"/>
          </a:solidFill>
          <a:latin typeface="+mn-lt"/>
          <a:ea typeface="+mn-ea"/>
          <a:cs typeface="+mn-cs"/>
        </a:defRPr>
      </a:lvl2pPr>
      <a:lvl3pPr marL="2004708" indent="-400942" algn="l" defTabSz="1603766" rtl="0" eaLnBrk="1" latinLnBrk="0" hangingPunct="1">
        <a:lnSpc>
          <a:spcPct val="90000"/>
        </a:lnSpc>
        <a:spcBef>
          <a:spcPts val="877"/>
        </a:spcBef>
        <a:buFont typeface="Arial"/>
        <a:buChar char="•"/>
        <a:defRPr sz="3508" kern="1200">
          <a:solidFill>
            <a:schemeClr val="tx1"/>
          </a:solidFill>
          <a:latin typeface="+mn-lt"/>
          <a:ea typeface="+mn-ea"/>
          <a:cs typeface="+mn-cs"/>
        </a:defRPr>
      </a:lvl3pPr>
      <a:lvl4pPr marL="2806591"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4pPr>
      <a:lvl5pPr marL="3608474"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5pPr>
      <a:lvl6pPr marL="4410357"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6pPr>
      <a:lvl7pPr marL="5212240"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7pPr>
      <a:lvl8pPr marL="6014123"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8pPr>
      <a:lvl9pPr marL="6816006"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9pPr>
    </p:bodyStyle>
    <p:otherStyle>
      <a:defPPr>
        <a:defRPr lang="en-US"/>
      </a:defPPr>
      <a:lvl1pPr marL="0" algn="l" defTabSz="1603766" rtl="0" eaLnBrk="1" latinLnBrk="0" hangingPunct="1">
        <a:defRPr sz="3157" kern="1200">
          <a:solidFill>
            <a:schemeClr val="tx1"/>
          </a:solidFill>
          <a:latin typeface="+mn-lt"/>
          <a:ea typeface="+mn-ea"/>
          <a:cs typeface="+mn-cs"/>
        </a:defRPr>
      </a:lvl1pPr>
      <a:lvl2pPr marL="801883" algn="l" defTabSz="1603766" rtl="0" eaLnBrk="1" latinLnBrk="0" hangingPunct="1">
        <a:defRPr sz="3157" kern="1200">
          <a:solidFill>
            <a:schemeClr val="tx1"/>
          </a:solidFill>
          <a:latin typeface="+mn-lt"/>
          <a:ea typeface="+mn-ea"/>
          <a:cs typeface="+mn-cs"/>
        </a:defRPr>
      </a:lvl2pPr>
      <a:lvl3pPr marL="1603766" algn="l" defTabSz="1603766" rtl="0" eaLnBrk="1" latinLnBrk="0" hangingPunct="1">
        <a:defRPr sz="3157" kern="1200">
          <a:solidFill>
            <a:schemeClr val="tx1"/>
          </a:solidFill>
          <a:latin typeface="+mn-lt"/>
          <a:ea typeface="+mn-ea"/>
          <a:cs typeface="+mn-cs"/>
        </a:defRPr>
      </a:lvl3pPr>
      <a:lvl4pPr marL="2405649" algn="l" defTabSz="1603766" rtl="0" eaLnBrk="1" latinLnBrk="0" hangingPunct="1">
        <a:defRPr sz="3157" kern="1200">
          <a:solidFill>
            <a:schemeClr val="tx1"/>
          </a:solidFill>
          <a:latin typeface="+mn-lt"/>
          <a:ea typeface="+mn-ea"/>
          <a:cs typeface="+mn-cs"/>
        </a:defRPr>
      </a:lvl4pPr>
      <a:lvl5pPr marL="3207532" algn="l" defTabSz="1603766" rtl="0" eaLnBrk="1" latinLnBrk="0" hangingPunct="1">
        <a:defRPr sz="3157" kern="1200">
          <a:solidFill>
            <a:schemeClr val="tx1"/>
          </a:solidFill>
          <a:latin typeface="+mn-lt"/>
          <a:ea typeface="+mn-ea"/>
          <a:cs typeface="+mn-cs"/>
        </a:defRPr>
      </a:lvl5pPr>
      <a:lvl6pPr marL="4009415" algn="l" defTabSz="1603766" rtl="0" eaLnBrk="1" latinLnBrk="0" hangingPunct="1">
        <a:defRPr sz="3157" kern="1200">
          <a:solidFill>
            <a:schemeClr val="tx1"/>
          </a:solidFill>
          <a:latin typeface="+mn-lt"/>
          <a:ea typeface="+mn-ea"/>
          <a:cs typeface="+mn-cs"/>
        </a:defRPr>
      </a:lvl6pPr>
      <a:lvl7pPr marL="4811298" algn="l" defTabSz="1603766" rtl="0" eaLnBrk="1" latinLnBrk="0" hangingPunct="1">
        <a:defRPr sz="3157" kern="1200">
          <a:solidFill>
            <a:schemeClr val="tx1"/>
          </a:solidFill>
          <a:latin typeface="+mn-lt"/>
          <a:ea typeface="+mn-ea"/>
          <a:cs typeface="+mn-cs"/>
        </a:defRPr>
      </a:lvl7pPr>
      <a:lvl8pPr marL="5613182" algn="l" defTabSz="1603766" rtl="0" eaLnBrk="1" latinLnBrk="0" hangingPunct="1">
        <a:defRPr sz="3157" kern="1200">
          <a:solidFill>
            <a:schemeClr val="tx1"/>
          </a:solidFill>
          <a:latin typeface="+mn-lt"/>
          <a:ea typeface="+mn-ea"/>
          <a:cs typeface="+mn-cs"/>
        </a:defRPr>
      </a:lvl8pPr>
      <a:lvl9pPr marL="6415065" algn="l" defTabSz="1603766" rtl="0" eaLnBrk="1" latinLnBrk="0" hangingPunct="1">
        <a:defRPr sz="315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6788" y="0"/>
            <a:ext cx="21383625" cy="3863432"/>
          </a:xfrm>
          <a:prstGeom prst="rect">
            <a:avLst/>
          </a:prstGeom>
          <a:solidFill>
            <a:srgbClr val="FF8836"/>
          </a:solidFill>
          <a:ln>
            <a:noFill/>
          </a:ln>
          <a:effectLst>
            <a:outerShdw blurRad="50800" dist="76200" dir="5400000" algn="t" rotWithShape="0">
              <a:prstClr val="black">
                <a:alpha val="40000"/>
              </a:prstClr>
            </a:outerShdw>
          </a:effectLst>
        </p:spPr>
        <p:txBody>
          <a:bodyPr wrap="squar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03" y="2047515"/>
            <a:ext cx="9879124" cy="1427956"/>
          </a:xfrm>
          <a:prstGeom prst="rect">
            <a:avLst/>
          </a:prstGeom>
        </p:spPr>
      </p:pic>
      <p:sp>
        <p:nvSpPr>
          <p:cNvPr id="7" name="TextBox 6"/>
          <p:cNvSpPr txBox="1"/>
          <p:nvPr/>
        </p:nvSpPr>
        <p:spPr>
          <a:xfrm>
            <a:off x="14363700" y="1964223"/>
            <a:ext cx="6553200" cy="1594539"/>
          </a:xfrm>
          <a:prstGeom prst="rect">
            <a:avLst/>
          </a:prstGeom>
          <a:noFill/>
        </p:spPr>
        <p:txBody>
          <a:bodyPr wrap="square" rtlCol="0">
            <a:spAutoFit/>
          </a:bodyPr>
          <a:lstStyle/>
          <a:p>
            <a:pPr algn="r"/>
            <a:r>
              <a:rPr lang="en-US" b="1" dirty="0" smtClean="0">
                <a:latin typeface="+mj-lt"/>
                <a:ea typeface="Helvetica Neue" charset="0"/>
                <a:cs typeface="Helvetica Neue" charset="0"/>
              </a:rPr>
              <a:t>Andrei-Mihai Nicolae</a:t>
            </a:r>
          </a:p>
          <a:p>
            <a:pPr algn="r"/>
            <a:r>
              <a:rPr lang="en-US" b="1" dirty="0" smtClean="0">
                <a:latin typeface="+mj-lt"/>
                <a:ea typeface="Helvetica Neue" charset="0"/>
                <a:cs typeface="Helvetica Neue" charset="0"/>
              </a:rPr>
              <a:t>2147392</a:t>
            </a:r>
            <a:endParaRPr lang="en-US" b="1" dirty="0">
              <a:latin typeface="+mj-lt"/>
              <a:ea typeface="Helvetica Neue" charset="0"/>
              <a:cs typeface="Helvetica Neue" charset="0"/>
            </a:endParaRPr>
          </a:p>
        </p:txBody>
      </p:sp>
      <p:sp>
        <p:nvSpPr>
          <p:cNvPr id="8" name="TextBox 7"/>
          <p:cNvSpPr txBox="1"/>
          <p:nvPr/>
        </p:nvSpPr>
        <p:spPr>
          <a:xfrm>
            <a:off x="1105209" y="480011"/>
            <a:ext cx="19226782" cy="1200329"/>
          </a:xfrm>
          <a:prstGeom prst="rect">
            <a:avLst/>
          </a:prstGeom>
          <a:noFill/>
        </p:spPr>
        <p:txBody>
          <a:bodyPr wrap="square" rtlCol="0">
            <a:spAutoFit/>
          </a:bodyPr>
          <a:lstStyle/>
          <a:p>
            <a:r>
              <a:rPr lang="en-US" sz="7200" b="1" dirty="0" smtClean="0">
                <a:latin typeface="+mj-lt"/>
                <a:ea typeface="Calibri" charset="0"/>
                <a:cs typeface="Calibri" charset="0"/>
              </a:rPr>
              <a:t>Kingternship</a:t>
            </a:r>
            <a:r>
              <a:rPr lang="mr-IN" sz="7200" b="1" dirty="0" smtClean="0">
                <a:latin typeface="+mj-lt"/>
                <a:ea typeface="Calibri" charset="0"/>
                <a:cs typeface="Calibri" charset="0"/>
              </a:rPr>
              <a:t>–</a:t>
            </a:r>
            <a:r>
              <a:rPr lang="en-US" sz="7200" b="1" dirty="0" smtClean="0">
                <a:latin typeface="+mj-lt"/>
                <a:ea typeface="Calibri" charset="0"/>
                <a:cs typeface="Calibri" charset="0"/>
              </a:rPr>
              <a:t>Seriously Playful Software Engineering</a:t>
            </a:r>
            <a:endParaRPr lang="en-US" sz="7200" b="1" dirty="0">
              <a:latin typeface="+mj-lt"/>
              <a:ea typeface="Calibri" charset="0"/>
              <a:cs typeface="Calibri"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817315118"/>
              </p:ext>
            </p:extLst>
          </p:nvPr>
        </p:nvGraphicFramePr>
        <p:xfrm>
          <a:off x="520302" y="4597782"/>
          <a:ext cx="20396598" cy="23247118"/>
        </p:xfrm>
        <a:graphic>
          <a:graphicData uri="http://schemas.openxmlformats.org/drawingml/2006/table">
            <a:tbl>
              <a:tblPr firstRow="1" bandRow="1">
                <a:tableStyleId>{5C22544A-7EE6-4342-B048-85BDC9FD1C3A}</a:tableStyleId>
              </a:tblPr>
              <a:tblGrid>
                <a:gridCol w="6798866"/>
                <a:gridCol w="6798866"/>
                <a:gridCol w="6798866"/>
              </a:tblGrid>
              <a:tr h="23247118">
                <a:tc>
                  <a:txBody>
                    <a:bodyPr/>
                    <a:lstStyle/>
                    <a:p>
                      <a:endParaRPr lang="en-US" dirty="0"/>
                    </a:p>
                  </a:txBody>
                  <a:tcPr>
                    <a:lnR w="28575" cap="flat" cmpd="sng" algn="ctr">
                      <a:solidFill>
                        <a:schemeClr val="bg2"/>
                      </a:solidFill>
                      <a:prstDash val="solid"/>
                      <a:round/>
                      <a:headEnd type="none" w="med" len="med"/>
                      <a:tailEnd type="none" w="med" len="med"/>
                    </a:lnR>
                    <a:lnB w="28575" cap="flat" cmpd="sng" algn="ctr">
                      <a:solidFill>
                        <a:schemeClr val="bg2"/>
                      </a:solidFill>
                      <a:prstDash val="solid"/>
                      <a:round/>
                      <a:headEnd type="none" w="med" len="med"/>
                      <a:tailEnd type="none" w="med" len="med"/>
                    </a:lnB>
                    <a:noFill/>
                  </a:tcPr>
                </a:tc>
                <a:tc>
                  <a:txBody>
                    <a:bodyPr/>
                    <a:lstStyle/>
                    <a:p>
                      <a:endParaRPr lang="en-US" dirty="0"/>
                    </a:p>
                  </a:txBody>
                  <a:tcPr>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B w="28575" cap="flat" cmpd="sng" algn="ctr">
                      <a:solidFill>
                        <a:schemeClr val="bg2"/>
                      </a:solidFill>
                      <a:prstDash val="solid"/>
                      <a:round/>
                      <a:headEnd type="none" w="med" len="med"/>
                      <a:tailEnd type="none" w="med" len="med"/>
                    </a:lnB>
                    <a:noFill/>
                  </a:tcPr>
                </a:tc>
                <a:tc>
                  <a:txBody>
                    <a:bodyPr/>
                    <a:lstStyle/>
                    <a:p>
                      <a:endParaRPr lang="en-US" dirty="0"/>
                    </a:p>
                  </a:txBody>
                  <a:tcPr>
                    <a:lnL w="28575" cap="flat" cmpd="sng" algn="ctr">
                      <a:solidFill>
                        <a:schemeClr val="bg2"/>
                      </a:solidFill>
                      <a:prstDash val="solid"/>
                      <a:round/>
                      <a:headEnd type="none" w="med" len="med"/>
                      <a:tailEnd type="none" w="med" len="med"/>
                    </a:lnL>
                    <a:lnB w="28575" cap="flat" cmpd="sng" algn="ctr">
                      <a:solidFill>
                        <a:schemeClr val="bg2"/>
                      </a:solidFill>
                      <a:prstDash val="solid"/>
                      <a:round/>
                      <a:headEnd type="none" w="med" len="med"/>
                      <a:tailEnd type="none" w="med" len="med"/>
                    </a:lnB>
                    <a:noFill/>
                  </a:tcPr>
                </a:tc>
              </a:tr>
            </a:tbl>
          </a:graphicData>
        </a:graphic>
      </p:graphicFrame>
      <p:sp>
        <p:nvSpPr>
          <p:cNvPr id="27" name="TextBox 26"/>
          <p:cNvSpPr txBox="1"/>
          <p:nvPr/>
        </p:nvSpPr>
        <p:spPr>
          <a:xfrm>
            <a:off x="520300" y="4646941"/>
            <a:ext cx="6375797" cy="646331"/>
          </a:xfrm>
          <a:prstGeom prst="rect">
            <a:avLst/>
          </a:prstGeom>
          <a:solidFill>
            <a:srgbClr val="FF8836"/>
          </a:solidFill>
          <a:effectLst>
            <a:outerShdw blurRad="50800" dist="76200" dir="5400000" algn="t" rotWithShape="0">
              <a:prstClr val="black">
                <a:alpha val="40000"/>
              </a:prstClr>
            </a:outerShdw>
          </a:effectLst>
        </p:spPr>
        <p:txBody>
          <a:bodyPr wrap="square" rtlCol="0">
            <a:spAutoFit/>
          </a:bodyPr>
          <a:lstStyle/>
          <a:p>
            <a:pPr algn="ctr"/>
            <a:r>
              <a:rPr lang="en-US" sz="3600" b="1" dirty="0" smtClean="0">
                <a:latin typeface="Calibri" charset="0"/>
                <a:ea typeface="Calibri" charset="0"/>
                <a:cs typeface="Calibri" charset="0"/>
              </a:rPr>
              <a:t>How did the Kingdom raise?</a:t>
            </a:r>
            <a:endParaRPr lang="en-US" sz="3600" b="1" dirty="0">
              <a:latin typeface="Calibri" charset="0"/>
              <a:ea typeface="Calibri" charset="0"/>
              <a:cs typeface="Calibri" charset="0"/>
            </a:endParaRPr>
          </a:p>
        </p:txBody>
      </p:sp>
      <p:sp>
        <p:nvSpPr>
          <p:cNvPr id="28" name="TextBox 27"/>
          <p:cNvSpPr txBox="1"/>
          <p:nvPr/>
        </p:nvSpPr>
        <p:spPr>
          <a:xfrm>
            <a:off x="520295" y="5551141"/>
            <a:ext cx="6375799" cy="2292935"/>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King is a Swedish multinational company  founded in 2003; it has evolved throughout the years into one of the top mobile games development companies, </a:t>
            </a:r>
            <a:r>
              <a:rPr lang="en-US" sz="2600" dirty="0" smtClean="0">
                <a:latin typeface="Calibri" charset="0"/>
                <a:ea typeface="Calibri" charset="0"/>
                <a:cs typeface="Calibri" charset="0"/>
              </a:rPr>
              <a:t>reaching 1400 employees</a:t>
            </a:r>
            <a:r>
              <a:rPr lang="en-US" sz="2600" dirty="0" smtClean="0">
                <a:latin typeface="Calibri" charset="0"/>
                <a:ea typeface="Calibri" charset="0"/>
                <a:cs typeface="Calibri" charset="0"/>
              </a:rPr>
              <a:t>.</a:t>
            </a:r>
            <a:endParaRPr lang="en-US" sz="2600" strike="sngStrike" dirty="0">
              <a:latin typeface="Calibri" charset="0"/>
              <a:ea typeface="Calibri" charset="0"/>
              <a:cs typeface="Calibri" charset="0"/>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435" y="8091929"/>
            <a:ext cx="4584587" cy="3052432"/>
          </a:xfrm>
          <a:prstGeom prst="rect">
            <a:avLst/>
          </a:prstGeom>
        </p:spPr>
      </p:pic>
      <p:sp>
        <p:nvSpPr>
          <p:cNvPr id="30" name="TextBox 29"/>
          <p:cNvSpPr txBox="1"/>
          <p:nvPr/>
        </p:nvSpPr>
        <p:spPr>
          <a:xfrm>
            <a:off x="520295" y="11634027"/>
            <a:ext cx="6375799" cy="2292935"/>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Their most famous mobile game Candy Crush Saga was played roughly by 100 million people around the globe. </a:t>
            </a:r>
          </a:p>
          <a:p>
            <a:pPr>
              <a:lnSpc>
                <a:spcPct val="110000"/>
              </a:lnSpc>
            </a:pPr>
            <a:r>
              <a:rPr lang="en-US" sz="2600" dirty="0" smtClean="0">
                <a:latin typeface="Calibri" charset="0"/>
                <a:ea typeface="Calibri" charset="0"/>
                <a:cs typeface="Calibri" charset="0"/>
              </a:rPr>
              <a:t>In February 2016, King was bought and merged into Activision Blizzard.</a:t>
            </a:r>
            <a:endParaRPr lang="en-US" sz="2600" dirty="0">
              <a:latin typeface="Calibri" charset="0"/>
              <a:ea typeface="Calibri" charset="0"/>
              <a:cs typeface="Calibri" charset="0"/>
            </a:endParaRPr>
          </a:p>
        </p:txBody>
      </p:sp>
      <p:sp>
        <p:nvSpPr>
          <p:cNvPr id="31" name="TextBox 30"/>
          <p:cNvSpPr txBox="1"/>
          <p:nvPr/>
        </p:nvSpPr>
        <p:spPr>
          <a:xfrm>
            <a:off x="520297" y="14593667"/>
            <a:ext cx="6375797" cy="646331"/>
          </a:xfrm>
          <a:prstGeom prst="rect">
            <a:avLst/>
          </a:prstGeom>
          <a:solidFill>
            <a:srgbClr val="FF8836"/>
          </a:solidFill>
          <a:effectLst>
            <a:outerShdw blurRad="50800" dist="76200" dir="5400000" algn="t" rotWithShape="0">
              <a:prstClr val="black">
                <a:alpha val="40000"/>
              </a:prstClr>
            </a:outerShdw>
          </a:effectLst>
        </p:spPr>
        <p:txBody>
          <a:bodyPr wrap="square" rtlCol="0">
            <a:spAutoFit/>
          </a:bodyPr>
          <a:lstStyle/>
          <a:p>
            <a:pPr algn="ctr"/>
            <a:r>
              <a:rPr lang="en-US" sz="3600" b="1" dirty="0" smtClean="0">
                <a:latin typeface="Calibri" charset="0"/>
                <a:ea typeface="Calibri" charset="0"/>
                <a:cs typeface="Calibri" charset="0"/>
              </a:rPr>
              <a:t>My role as a </a:t>
            </a:r>
            <a:r>
              <a:rPr lang="en-US" sz="3600" b="1" dirty="0" smtClean="0">
                <a:latin typeface="Calibri" charset="0"/>
                <a:ea typeface="Calibri" charset="0"/>
                <a:cs typeface="Calibri" charset="0"/>
              </a:rPr>
              <a:t>Kingtern</a:t>
            </a:r>
            <a:endParaRPr lang="en-US" sz="3600" b="1" dirty="0">
              <a:latin typeface="Calibri" charset="0"/>
              <a:ea typeface="Calibri" charset="0"/>
              <a:cs typeface="Calibri" charset="0"/>
            </a:endParaRPr>
          </a:p>
        </p:txBody>
      </p:sp>
      <p:sp>
        <p:nvSpPr>
          <p:cNvPr id="32" name="TextBox 31"/>
          <p:cNvSpPr txBox="1"/>
          <p:nvPr/>
        </p:nvSpPr>
        <p:spPr>
          <a:xfrm>
            <a:off x="504131" y="15640735"/>
            <a:ext cx="6375796" cy="11772454"/>
          </a:xfrm>
          <a:prstGeom prst="rect">
            <a:avLst/>
          </a:prstGeom>
          <a:noFill/>
        </p:spPr>
        <p:txBody>
          <a:bodyPr wrap="square" rtlCol="0">
            <a:spAutoFit/>
          </a:bodyPr>
          <a:lstStyle/>
          <a:p>
            <a:pPr>
              <a:lnSpc>
                <a:spcPct val="110000"/>
              </a:lnSpc>
            </a:pPr>
            <a:r>
              <a:rPr lang="en-US" sz="2800" dirty="0">
                <a:latin typeface="Calibri" charset="0"/>
                <a:ea typeface="Calibri" charset="0"/>
                <a:cs typeface="Calibri" charset="0"/>
              </a:rPr>
              <a:t>	</a:t>
            </a:r>
            <a:r>
              <a:rPr lang="en-US" sz="2600" dirty="0" smtClean="0">
                <a:latin typeface="Calibri" charset="0"/>
                <a:ea typeface="Calibri" charset="0"/>
                <a:cs typeface="Calibri" charset="0"/>
              </a:rPr>
              <a:t>       I was part of the Gifting 	       team, which was 	       responsible for the 	       design, implementation and maintenance of the platform through which King players receive gifts (e.g. gold bars, boosters). The whole team was based in the Barcelona office and I worked specifically on the interface launching fully-fledged gifting campaigns.</a:t>
            </a:r>
          </a:p>
          <a:p>
            <a:pPr>
              <a:lnSpc>
                <a:spcPct val="110000"/>
              </a:lnSpc>
            </a:pPr>
            <a:endParaRPr lang="en-US" sz="2800" dirty="0">
              <a:latin typeface="Calibri" charset="0"/>
              <a:ea typeface="Calibri" charset="0"/>
              <a:cs typeface="Calibri" charset="0"/>
            </a:endParaRPr>
          </a:p>
          <a:p>
            <a:pPr>
              <a:lnSpc>
                <a:spcPct val="110000"/>
              </a:lnSpc>
            </a:pPr>
            <a:endParaRPr lang="en-US" sz="2800" dirty="0" smtClean="0">
              <a:latin typeface="Calibri" charset="0"/>
              <a:ea typeface="Calibri" charset="0"/>
              <a:cs typeface="Calibri" charset="0"/>
            </a:endParaRPr>
          </a:p>
          <a:p>
            <a:pPr>
              <a:lnSpc>
                <a:spcPct val="110000"/>
              </a:lnSpc>
            </a:pPr>
            <a:endParaRPr lang="en-US" sz="2800" dirty="0">
              <a:latin typeface="Calibri" charset="0"/>
              <a:ea typeface="Calibri" charset="0"/>
              <a:cs typeface="Calibri" charset="0"/>
            </a:endParaRPr>
          </a:p>
          <a:p>
            <a:pPr>
              <a:lnSpc>
                <a:spcPct val="110000"/>
              </a:lnSpc>
            </a:pPr>
            <a:endParaRPr lang="en-US" sz="2800" dirty="0" smtClean="0">
              <a:latin typeface="Calibri" charset="0"/>
              <a:ea typeface="Calibri" charset="0"/>
              <a:cs typeface="Calibri" charset="0"/>
            </a:endParaRPr>
          </a:p>
          <a:p>
            <a:pPr>
              <a:lnSpc>
                <a:spcPct val="110000"/>
              </a:lnSpc>
            </a:pPr>
            <a:endParaRPr lang="en-US" sz="2800" dirty="0">
              <a:latin typeface="Calibri" charset="0"/>
              <a:ea typeface="Calibri" charset="0"/>
              <a:cs typeface="Calibri" charset="0"/>
            </a:endParaRPr>
          </a:p>
          <a:p>
            <a:pPr>
              <a:lnSpc>
                <a:spcPct val="110000"/>
              </a:lnSpc>
            </a:pPr>
            <a:endParaRPr lang="en-US" sz="2800" dirty="0" smtClean="0">
              <a:latin typeface="Calibri" charset="0"/>
              <a:ea typeface="Calibri" charset="0"/>
              <a:cs typeface="Calibri" charset="0"/>
            </a:endParaRPr>
          </a:p>
          <a:p>
            <a:pPr>
              <a:lnSpc>
                <a:spcPct val="110000"/>
              </a:lnSpc>
            </a:pPr>
            <a:endParaRPr lang="en-US" sz="2600" dirty="0" smtClean="0">
              <a:latin typeface="Calibri" charset="0"/>
              <a:ea typeface="Calibri" charset="0"/>
              <a:cs typeface="Calibri" charset="0"/>
            </a:endParaRPr>
          </a:p>
          <a:p>
            <a:pPr>
              <a:lnSpc>
                <a:spcPct val="110000"/>
              </a:lnSpc>
            </a:pPr>
            <a:endParaRPr lang="en-US" sz="2600" dirty="0" smtClean="0">
              <a:latin typeface="Calibri" charset="0"/>
              <a:ea typeface="Calibri" charset="0"/>
              <a:cs typeface="Calibri" charset="0"/>
            </a:endParaRPr>
          </a:p>
          <a:p>
            <a:pPr>
              <a:lnSpc>
                <a:spcPct val="110000"/>
              </a:lnSpc>
            </a:pPr>
            <a:r>
              <a:rPr lang="en-US" sz="2600" dirty="0" smtClean="0">
                <a:latin typeface="Calibri" charset="0"/>
                <a:ea typeface="Calibri" charset="0"/>
                <a:cs typeface="Calibri" charset="0"/>
              </a:rPr>
              <a:t>I worked as a full-stack software engineer using various technologies. I implemented a very large number of features that were released into production, ranging from the availability to send gifts to specific mobile platforms to redesigning most of the user interface and experience applying HCI techniques.</a:t>
            </a:r>
            <a:endParaRPr lang="en-US" sz="2600" dirty="0">
              <a:latin typeface="Calibri" charset="0"/>
              <a:ea typeface="Calibri" charset="0"/>
              <a:cs typeface="Calibri" charset="0"/>
            </a:endParaRPr>
          </a:p>
        </p:txBody>
      </p:sp>
      <p:sp>
        <p:nvSpPr>
          <p:cNvPr id="36" name="TextBox 35"/>
          <p:cNvSpPr txBox="1"/>
          <p:nvPr/>
        </p:nvSpPr>
        <p:spPr>
          <a:xfrm>
            <a:off x="808790" y="28579250"/>
            <a:ext cx="3593089" cy="843436"/>
          </a:xfrm>
          <a:prstGeom prst="rect">
            <a:avLst/>
          </a:prstGeom>
          <a:noFill/>
        </p:spPr>
        <p:txBody>
          <a:bodyPr wrap="square" rtlCol="0">
            <a:spAutoFit/>
          </a:bodyPr>
          <a:lstStyle/>
          <a:p>
            <a:r>
              <a:rPr lang="en-US" b="1" dirty="0" smtClean="0">
                <a:latin typeface="+mj-lt"/>
                <a:ea typeface="Helvetica Neue" charset="0"/>
                <a:cs typeface="Helvetica Neue" charset="0"/>
              </a:rPr>
              <a:t>Technologies</a:t>
            </a:r>
            <a:endParaRPr lang="en-US" b="1" dirty="0">
              <a:latin typeface="+mj-lt"/>
              <a:ea typeface="Helvetica Neue" charset="0"/>
              <a:cs typeface="Helvetica Neue" charset="0"/>
            </a:endParaRPr>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830" y="20521173"/>
            <a:ext cx="5231796" cy="2547721"/>
          </a:xfrm>
          <a:prstGeom prst="rect">
            <a:avLst/>
          </a:prstGeom>
        </p:spPr>
      </p:pic>
      <p:sp>
        <p:nvSpPr>
          <p:cNvPr id="38" name="TextBox 37"/>
          <p:cNvSpPr txBox="1"/>
          <p:nvPr/>
        </p:nvSpPr>
        <p:spPr>
          <a:xfrm>
            <a:off x="7530701" y="4646941"/>
            <a:ext cx="6375797" cy="646331"/>
          </a:xfrm>
          <a:prstGeom prst="rect">
            <a:avLst/>
          </a:prstGeom>
          <a:solidFill>
            <a:srgbClr val="FF8836"/>
          </a:solidFill>
          <a:effectLst>
            <a:outerShdw blurRad="50800" dist="76200" dir="5400000" algn="t" rotWithShape="0">
              <a:prstClr val="black">
                <a:alpha val="40000"/>
              </a:prstClr>
            </a:outerShdw>
          </a:effectLst>
        </p:spPr>
        <p:txBody>
          <a:bodyPr wrap="square" rtlCol="0">
            <a:spAutoFit/>
          </a:bodyPr>
          <a:lstStyle/>
          <a:p>
            <a:pPr algn="ctr"/>
            <a:r>
              <a:rPr lang="en-US" sz="3600" b="1" dirty="0" smtClean="0">
                <a:latin typeface="Calibri" charset="0"/>
                <a:ea typeface="Calibri" charset="0"/>
                <a:cs typeface="Calibri" charset="0"/>
              </a:rPr>
              <a:t>Fast and Fluid</a:t>
            </a:r>
            <a:endParaRPr lang="en-US" sz="3600" b="1" dirty="0">
              <a:latin typeface="Calibri" charset="0"/>
              <a:ea typeface="Calibri" charset="0"/>
              <a:cs typeface="Calibri" charset="0"/>
            </a:endParaRPr>
          </a:p>
        </p:txBody>
      </p:sp>
      <p:sp>
        <p:nvSpPr>
          <p:cNvPr id="39" name="TextBox 38"/>
          <p:cNvSpPr txBox="1"/>
          <p:nvPr/>
        </p:nvSpPr>
        <p:spPr>
          <a:xfrm>
            <a:off x="7530699" y="5552087"/>
            <a:ext cx="6375797" cy="2733056"/>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Two of the core values of King, they represent the employee’s ability to adapt to any environment and do it quickly. </a:t>
            </a:r>
          </a:p>
          <a:p>
            <a:pPr>
              <a:lnSpc>
                <a:spcPct val="110000"/>
              </a:lnSpc>
            </a:pPr>
            <a:r>
              <a:rPr lang="en-US" sz="2600" dirty="0" smtClean="0">
                <a:latin typeface="Calibri" charset="0"/>
                <a:ea typeface="Calibri" charset="0"/>
                <a:cs typeface="Calibri" charset="0"/>
              </a:rPr>
              <a:t>In my case, as a software engineer, that meant to work with agile methods and practices.</a:t>
            </a:r>
            <a:endParaRPr lang="en-US" sz="2600" dirty="0">
              <a:latin typeface="Calibri" charset="0"/>
              <a:ea typeface="Calibri" charset="0"/>
              <a:cs typeface="Calibri" charset="0"/>
            </a:endParaRPr>
          </a:p>
        </p:txBody>
      </p:sp>
      <p:sp>
        <p:nvSpPr>
          <p:cNvPr id="44" name="TextBox 43"/>
          <p:cNvSpPr txBox="1"/>
          <p:nvPr/>
        </p:nvSpPr>
        <p:spPr>
          <a:xfrm>
            <a:off x="7468089" y="18815277"/>
            <a:ext cx="6375797" cy="646331"/>
          </a:xfrm>
          <a:prstGeom prst="rect">
            <a:avLst/>
          </a:prstGeom>
          <a:solidFill>
            <a:srgbClr val="FF8836"/>
          </a:solidFill>
          <a:effectLst>
            <a:outerShdw blurRad="50800" dist="76200" dir="5400000" algn="t" rotWithShape="0">
              <a:prstClr val="black">
                <a:alpha val="40000"/>
              </a:prstClr>
            </a:outerShdw>
          </a:effectLst>
        </p:spPr>
        <p:txBody>
          <a:bodyPr wrap="square" rtlCol="0">
            <a:spAutoFit/>
          </a:bodyPr>
          <a:lstStyle/>
          <a:p>
            <a:pPr algn="ctr"/>
            <a:r>
              <a:rPr lang="en-US" sz="3600" b="1" dirty="0" smtClean="0">
                <a:latin typeface="Calibri" charset="0"/>
                <a:ea typeface="Calibri" charset="0"/>
                <a:cs typeface="Calibri" charset="0"/>
              </a:rPr>
              <a:t>Humble and Open</a:t>
            </a:r>
            <a:endParaRPr lang="en-US" sz="3600" b="1" dirty="0">
              <a:latin typeface="Calibri" charset="0"/>
              <a:ea typeface="Calibri" charset="0"/>
              <a:cs typeface="Calibri" charset="0"/>
            </a:endParaRPr>
          </a:p>
        </p:txBody>
      </p:sp>
      <p:sp>
        <p:nvSpPr>
          <p:cNvPr id="46" name="TextBox 45"/>
          <p:cNvSpPr txBox="1"/>
          <p:nvPr/>
        </p:nvSpPr>
        <p:spPr>
          <a:xfrm>
            <a:off x="7468089" y="19735836"/>
            <a:ext cx="6375797" cy="2733056"/>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As an intern, I reinforced the attitude the university taught me to adopt, which is to be modest, attentive to what others have to say, and communicative. As we were working on launching a new version of the platform, I was asked to present my work during every demo.</a:t>
            </a:r>
            <a:endParaRPr lang="en-US" sz="2600" b="1" i="1" u="sng" dirty="0">
              <a:latin typeface="Calibri" charset="0"/>
              <a:ea typeface="Calibri" charset="0"/>
              <a:cs typeface="Calibri" charset="0"/>
            </a:endParaRPr>
          </a:p>
        </p:txBody>
      </p:sp>
      <p:pic>
        <p:nvPicPr>
          <p:cNvPr id="47" name="Picture 46"/>
          <p:cNvPicPr>
            <a:picLocks noChangeAspect="1"/>
          </p:cNvPicPr>
          <p:nvPr/>
        </p:nvPicPr>
        <p:blipFill rotWithShape="1">
          <a:blip r:embed="rId6">
            <a:extLst>
              <a:ext uri="{28A0092B-C50C-407E-A947-70E740481C1C}">
                <a14:useLocalDpi xmlns:a14="http://schemas.microsoft.com/office/drawing/2010/main" val="0"/>
              </a:ext>
            </a:extLst>
          </a:blip>
          <a:srcRect l="15931" t="17606" r="25571" b="12324"/>
          <a:stretch/>
        </p:blipFill>
        <p:spPr>
          <a:xfrm>
            <a:off x="11134005" y="22502638"/>
            <a:ext cx="2615610" cy="2237883"/>
          </a:xfrm>
          <a:prstGeom prst="rect">
            <a:avLst/>
          </a:prstGeom>
        </p:spPr>
      </p:pic>
      <p:sp>
        <p:nvSpPr>
          <p:cNvPr id="48" name="TextBox 47"/>
          <p:cNvSpPr txBox="1"/>
          <p:nvPr/>
        </p:nvSpPr>
        <p:spPr>
          <a:xfrm>
            <a:off x="7485352" y="24621752"/>
            <a:ext cx="6187258" cy="3173176"/>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The open core value at King promotes discussion, but leads to a lack of source code documentation. </a:t>
            </a:r>
            <a:r>
              <a:rPr lang="en-US" sz="2600" dirty="0">
                <a:latin typeface="Calibri" charset="0"/>
                <a:ea typeface="Calibri" charset="0"/>
                <a:cs typeface="Calibri" charset="0"/>
              </a:rPr>
              <a:t>A</a:t>
            </a:r>
            <a:r>
              <a:rPr lang="en-US" sz="2600" dirty="0" smtClean="0">
                <a:latin typeface="Calibri" charset="0"/>
                <a:ea typeface="Calibri" charset="0"/>
                <a:cs typeface="Calibri" charset="0"/>
              </a:rPr>
              <a:t>s a new team member, I had to ask many questions when I started in order to comprehend the code. Also, one might not remember what purpose a specific piece of code serves.</a:t>
            </a:r>
            <a:endParaRPr lang="en-US" sz="2600" dirty="0">
              <a:latin typeface="Calibri" charset="0"/>
              <a:ea typeface="Calibri" charset="0"/>
              <a:cs typeface="Calibri" charset="0"/>
            </a:endParaRPr>
          </a:p>
        </p:txBody>
      </p:sp>
      <p:sp>
        <p:nvSpPr>
          <p:cNvPr id="49" name="TextBox 48"/>
          <p:cNvSpPr txBox="1"/>
          <p:nvPr/>
        </p:nvSpPr>
        <p:spPr>
          <a:xfrm>
            <a:off x="14541103" y="4646941"/>
            <a:ext cx="6375797" cy="646331"/>
          </a:xfrm>
          <a:prstGeom prst="rect">
            <a:avLst/>
          </a:prstGeom>
          <a:solidFill>
            <a:srgbClr val="FF8836"/>
          </a:solidFill>
          <a:effectLst>
            <a:outerShdw blurRad="50800" dist="76200" dir="5400000" algn="t" rotWithShape="0">
              <a:prstClr val="black">
                <a:alpha val="40000"/>
              </a:prstClr>
            </a:outerShdw>
          </a:effectLst>
        </p:spPr>
        <p:txBody>
          <a:bodyPr wrap="square" rtlCol="0">
            <a:spAutoFit/>
          </a:bodyPr>
          <a:lstStyle/>
          <a:p>
            <a:pPr algn="ctr"/>
            <a:r>
              <a:rPr lang="en-US" sz="3600" b="1" dirty="0" smtClean="0">
                <a:latin typeface="Calibri" charset="0"/>
                <a:ea typeface="Calibri" charset="0"/>
                <a:cs typeface="Calibri" charset="0"/>
              </a:rPr>
              <a:t>Craft and Care</a:t>
            </a:r>
            <a:endParaRPr lang="en-US" sz="3600" b="1" dirty="0">
              <a:latin typeface="Calibri" charset="0"/>
              <a:ea typeface="Calibri" charset="0"/>
              <a:cs typeface="Calibri" charset="0"/>
            </a:endParaRPr>
          </a:p>
        </p:txBody>
      </p:sp>
      <p:sp>
        <p:nvSpPr>
          <p:cNvPr id="50" name="TextBox 49"/>
          <p:cNvSpPr txBox="1"/>
          <p:nvPr/>
        </p:nvSpPr>
        <p:spPr>
          <a:xfrm>
            <a:off x="14541098" y="5594684"/>
            <a:ext cx="3279066" cy="3613297"/>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Quality Assurance and Quality Control are two of the most important features of a good software product. Having last year’s group project experience, I was able</a:t>
            </a:r>
            <a:endParaRPr lang="en-US" sz="2600" dirty="0">
              <a:latin typeface="Calibri" charset="0"/>
              <a:ea typeface="Calibri" charset="0"/>
              <a:cs typeface="Calibri" charset="0"/>
            </a:endParaRPr>
          </a:p>
        </p:txBody>
      </p:sp>
      <p:sp>
        <p:nvSpPr>
          <p:cNvPr id="52" name="TextBox 51"/>
          <p:cNvSpPr txBox="1"/>
          <p:nvPr/>
        </p:nvSpPr>
        <p:spPr>
          <a:xfrm>
            <a:off x="14541098" y="9083451"/>
            <a:ext cx="6375802" cy="6254020"/>
          </a:xfrm>
          <a:prstGeom prst="rect">
            <a:avLst/>
          </a:prstGeom>
          <a:noFill/>
        </p:spPr>
        <p:txBody>
          <a:bodyPr wrap="square" rtlCol="0">
            <a:spAutoFit/>
          </a:bodyPr>
          <a:lstStyle/>
          <a:p>
            <a:pPr>
              <a:lnSpc>
                <a:spcPct val="110000"/>
              </a:lnSpc>
            </a:pPr>
            <a:r>
              <a:rPr lang="en-US" sz="2600" dirty="0">
                <a:latin typeface="Calibri" charset="0"/>
                <a:ea typeface="Calibri" charset="0"/>
                <a:cs typeface="Calibri" charset="0"/>
              </a:rPr>
              <a:t>t</a:t>
            </a:r>
            <a:r>
              <a:rPr lang="en-US" sz="2600" dirty="0" smtClean="0">
                <a:latin typeface="Calibri" charset="0"/>
                <a:ea typeface="Calibri" charset="0"/>
                <a:cs typeface="Calibri" charset="0"/>
              </a:rPr>
              <a:t>o apply my knowledge to ensure the Gifting product follows outstanding quality standards. I put in practice a variety of techniques including mutation, smoke and regression testing, checking for bad smells in the code and trying to discover best ways to refactor the code, as well as code coverage. I also used Mockito for mocking tests</a:t>
            </a:r>
            <a:r>
              <a:rPr lang="mr-IN" sz="2600" dirty="0" smtClean="0">
                <a:latin typeface="Calibri" charset="0"/>
                <a:ea typeface="Calibri" charset="0"/>
                <a:cs typeface="Calibri" charset="0"/>
              </a:rPr>
              <a:t>–</a:t>
            </a:r>
            <a:r>
              <a:rPr lang="en-US" sz="2600" dirty="0" smtClean="0">
                <a:latin typeface="Calibri" charset="0"/>
                <a:ea typeface="Calibri" charset="0"/>
                <a:cs typeface="Calibri" charset="0"/>
              </a:rPr>
              <a:t> very effective, but might lead to overseeing lower-level bugs.</a:t>
            </a:r>
            <a:endParaRPr lang="en-US" sz="2600" dirty="0">
              <a:latin typeface="Calibri" charset="0"/>
              <a:ea typeface="Calibri" charset="0"/>
              <a:cs typeface="Calibri" charset="0"/>
            </a:endParaRPr>
          </a:p>
          <a:p>
            <a:pPr>
              <a:lnSpc>
                <a:spcPct val="110000"/>
              </a:lnSpc>
            </a:pPr>
            <a:r>
              <a:rPr lang="en-US" sz="2600" dirty="0" smtClean="0">
                <a:latin typeface="Calibri" charset="0"/>
                <a:ea typeface="Calibri" charset="0"/>
                <a:cs typeface="Calibri" charset="0"/>
              </a:rPr>
              <a:t>Quality Assurance was very promoted, as the company had weekly QA meeting where different teams, ours included, shared input on software quality improvements.</a:t>
            </a:r>
            <a:endParaRPr lang="en-US" sz="2600" dirty="0">
              <a:latin typeface="Calibri" charset="0"/>
              <a:ea typeface="Calibri" charset="0"/>
              <a:cs typeface="Calibri" charset="0"/>
            </a:endParaRPr>
          </a:p>
        </p:txBody>
      </p:sp>
      <p:sp>
        <p:nvSpPr>
          <p:cNvPr id="53" name="TextBox 52"/>
          <p:cNvSpPr txBox="1"/>
          <p:nvPr/>
        </p:nvSpPr>
        <p:spPr>
          <a:xfrm>
            <a:off x="14541098" y="15640735"/>
            <a:ext cx="6375794" cy="646331"/>
          </a:xfrm>
          <a:prstGeom prst="rect">
            <a:avLst/>
          </a:prstGeom>
          <a:solidFill>
            <a:srgbClr val="FF8836"/>
          </a:solidFill>
          <a:effectLst>
            <a:outerShdw blurRad="50800" dist="76200" dir="5400000" algn="t" rotWithShape="0">
              <a:prstClr val="black">
                <a:alpha val="40000"/>
              </a:prstClr>
            </a:outerShdw>
          </a:effectLst>
        </p:spPr>
        <p:txBody>
          <a:bodyPr wrap="square" rtlCol="0">
            <a:spAutoFit/>
          </a:bodyPr>
          <a:lstStyle/>
          <a:p>
            <a:pPr algn="ctr"/>
            <a:r>
              <a:rPr lang="en-US" sz="3600" b="1" smtClean="0">
                <a:latin typeface="Calibri" charset="0"/>
                <a:ea typeface="Calibri" charset="0"/>
                <a:cs typeface="Calibri" charset="0"/>
              </a:rPr>
              <a:t>Creative Champion</a:t>
            </a:r>
            <a:endParaRPr lang="en-US" sz="3600" b="1" dirty="0">
              <a:latin typeface="Calibri" charset="0"/>
              <a:ea typeface="Calibri" charset="0"/>
              <a:cs typeface="Calibri" charset="0"/>
            </a:endParaRPr>
          </a:p>
        </p:txBody>
      </p:sp>
      <p:graphicFrame>
        <p:nvGraphicFramePr>
          <p:cNvPr id="56" name="Table 55"/>
          <p:cNvGraphicFramePr>
            <a:graphicFrameLocks noGrp="1"/>
          </p:cNvGraphicFramePr>
          <p:nvPr>
            <p:extLst>
              <p:ext uri="{D42A27DB-BD31-4B8C-83A1-F6EECF244321}">
                <p14:modId xmlns:p14="http://schemas.microsoft.com/office/powerpoint/2010/main" val="322924752"/>
              </p:ext>
            </p:extLst>
          </p:nvPr>
        </p:nvGraphicFramePr>
        <p:xfrm>
          <a:off x="7530698" y="8678415"/>
          <a:ext cx="6375798" cy="6501618"/>
        </p:xfrm>
        <a:graphic>
          <a:graphicData uri="http://schemas.openxmlformats.org/drawingml/2006/table">
            <a:tbl>
              <a:tblPr firstRow="1" bandRow="1">
                <a:tableStyleId>{85BE263C-DBD7-4A20-BB59-AAB30ACAA65A}</a:tableStyleId>
              </a:tblPr>
              <a:tblGrid>
                <a:gridCol w="2125266"/>
                <a:gridCol w="2125266"/>
                <a:gridCol w="2125266"/>
              </a:tblGrid>
              <a:tr h="740898">
                <a:tc>
                  <a:txBody>
                    <a:bodyPr/>
                    <a:lstStyle/>
                    <a:p>
                      <a:pPr algn="l"/>
                      <a:r>
                        <a:rPr lang="en-US" dirty="0" smtClean="0"/>
                        <a:t>Practices</a:t>
                      </a:r>
                      <a:endParaRPr lang="en-US" dirty="0">
                        <a:solidFill>
                          <a:schemeClr val="tx1"/>
                        </a:solidFill>
                      </a:endParaRPr>
                    </a:p>
                  </a:txBody>
                  <a:tcPr anchor="ctr"/>
                </a:tc>
                <a:tc>
                  <a:txBody>
                    <a:bodyPr/>
                    <a:lstStyle/>
                    <a:p>
                      <a:pPr algn="l"/>
                      <a:r>
                        <a:rPr lang="en-US" dirty="0" smtClean="0"/>
                        <a:t>University</a:t>
                      </a:r>
                      <a:endParaRPr lang="en-US" dirty="0">
                        <a:solidFill>
                          <a:schemeClr val="tx1"/>
                        </a:solidFill>
                      </a:endParaRPr>
                    </a:p>
                  </a:txBody>
                  <a:tcPr anchor="ctr"/>
                </a:tc>
                <a:tc>
                  <a:txBody>
                    <a:bodyPr/>
                    <a:lstStyle/>
                    <a:p>
                      <a:pPr algn="l"/>
                      <a:r>
                        <a:rPr lang="en-US" dirty="0" smtClean="0"/>
                        <a:t>Placement</a:t>
                      </a:r>
                      <a:endParaRPr lang="en-US" dirty="0">
                        <a:solidFill>
                          <a:schemeClr val="tx1"/>
                        </a:solidFill>
                      </a:endParaRPr>
                    </a:p>
                  </a:txBody>
                  <a:tcPr anchor="ctr"/>
                </a:tc>
              </a:tr>
              <a:tr h="912087">
                <a:tc>
                  <a:txBody>
                    <a:bodyPr/>
                    <a:lstStyle/>
                    <a:p>
                      <a:pPr algn="l"/>
                      <a:r>
                        <a:rPr lang="en-US" sz="2800" dirty="0" smtClean="0"/>
                        <a:t>Version Control</a:t>
                      </a:r>
                      <a:endParaRPr lang="en-US" sz="2800" i="0" dirty="0">
                        <a:solidFill>
                          <a:schemeClr val="bg1"/>
                        </a:solidFill>
                      </a:endParaRPr>
                    </a:p>
                  </a:txBody>
                  <a:tcPr anchor="ctr"/>
                </a:tc>
                <a:tc>
                  <a:txBody>
                    <a:bodyPr/>
                    <a:lstStyle/>
                    <a:p>
                      <a:pPr algn="ctr"/>
                      <a:r>
                        <a:rPr lang="en-US" sz="3200" dirty="0" smtClean="0"/>
                        <a:t>SVN</a:t>
                      </a:r>
                      <a:endParaRPr lang="en-US" sz="3200" dirty="0">
                        <a:solidFill>
                          <a:schemeClr val="tx1"/>
                        </a:solidFill>
                      </a:endParaRPr>
                    </a:p>
                  </a:txBody>
                  <a:tcPr anchor="ctr"/>
                </a:tc>
                <a:tc>
                  <a:txBody>
                    <a:bodyPr/>
                    <a:lstStyle/>
                    <a:p>
                      <a:pPr marL="0" marR="0" indent="0" algn="ctr" defTabSz="1603766" rtl="0" eaLnBrk="1" fontAlgn="auto" latinLnBrk="0" hangingPunct="1">
                        <a:lnSpc>
                          <a:spcPct val="100000"/>
                        </a:lnSpc>
                        <a:spcBef>
                          <a:spcPts val="0"/>
                        </a:spcBef>
                        <a:spcAft>
                          <a:spcPts val="0"/>
                        </a:spcAft>
                        <a:buClrTx/>
                        <a:buSzTx/>
                        <a:buFontTx/>
                        <a:buNone/>
                        <a:tabLst/>
                        <a:defRPr/>
                      </a:pPr>
                      <a:r>
                        <a:rPr lang="en-US" sz="3200" dirty="0" smtClean="0"/>
                        <a:t>Git </a:t>
                      </a:r>
                      <a:r>
                        <a:rPr lang="en-US" sz="3200" dirty="0" smtClean="0">
                          <a:sym typeface="Wingdings"/>
                        </a:rPr>
                        <a:t></a:t>
                      </a:r>
                      <a:endParaRPr lang="en-US" sz="3200" dirty="0">
                        <a:solidFill>
                          <a:schemeClr val="tx1"/>
                        </a:solidFill>
                      </a:endParaRPr>
                    </a:p>
                  </a:txBody>
                  <a:tcPr anchor="ctr"/>
                </a:tc>
              </a:tr>
              <a:tr h="912087">
                <a:tc>
                  <a:txBody>
                    <a:bodyPr/>
                    <a:lstStyle/>
                    <a:p>
                      <a:pPr algn="l"/>
                      <a:r>
                        <a:rPr lang="en-US" sz="2800" dirty="0" smtClean="0"/>
                        <a:t>Issue Tracking</a:t>
                      </a:r>
                      <a:endParaRPr lang="en-US" sz="2800" i="0" dirty="0">
                        <a:solidFill>
                          <a:schemeClr val="bg1"/>
                        </a:solidFill>
                      </a:endParaRPr>
                    </a:p>
                  </a:txBody>
                  <a:tcPr anchor="ctr"/>
                </a:tc>
                <a:tc>
                  <a:txBody>
                    <a:bodyPr/>
                    <a:lstStyle/>
                    <a:p>
                      <a:pPr algn="ctr"/>
                      <a:r>
                        <a:rPr lang="en-US" sz="3200" dirty="0" smtClean="0"/>
                        <a:t>Trac</a:t>
                      </a:r>
                      <a:endParaRPr lang="en-US" sz="3200" dirty="0">
                        <a:solidFill>
                          <a:schemeClr val="tx1"/>
                        </a:solidFill>
                      </a:endParaRPr>
                    </a:p>
                  </a:txBody>
                  <a:tcPr anchor="ctr"/>
                </a:tc>
                <a:tc>
                  <a:txBody>
                    <a:bodyPr/>
                    <a:lstStyle/>
                    <a:p>
                      <a:pPr algn="ctr"/>
                      <a:r>
                        <a:rPr lang="en-US" sz="3200" dirty="0" smtClean="0"/>
                        <a:t>JIRA </a:t>
                      </a:r>
                      <a:r>
                        <a:rPr lang="en-US" sz="3200" dirty="0" smtClean="0">
                          <a:sym typeface="Wingdings"/>
                        </a:rPr>
                        <a:t></a:t>
                      </a:r>
                      <a:r>
                        <a:rPr lang="en-US" sz="3200" dirty="0" smtClean="0"/>
                        <a:t> </a:t>
                      </a:r>
                      <a:endParaRPr lang="en-US" sz="3200" dirty="0">
                        <a:solidFill>
                          <a:schemeClr val="tx1"/>
                        </a:solidFill>
                      </a:endParaRPr>
                    </a:p>
                  </a:txBody>
                  <a:tcPr anchor="ctr"/>
                </a:tc>
              </a:tr>
              <a:tr h="912087">
                <a:tc>
                  <a:txBody>
                    <a:bodyPr/>
                    <a:lstStyle/>
                    <a:p>
                      <a:pPr algn="l"/>
                      <a:r>
                        <a:rPr lang="en-US" sz="2800" dirty="0" smtClean="0"/>
                        <a:t>Continuous Integration</a:t>
                      </a:r>
                      <a:endParaRPr lang="en-US" sz="2800" i="0" dirty="0">
                        <a:solidFill>
                          <a:schemeClr val="bg1"/>
                        </a:solidFill>
                      </a:endParaRPr>
                    </a:p>
                  </a:txBody>
                  <a:tcPr anchor="ctr"/>
                </a:tc>
                <a:tc>
                  <a:txBody>
                    <a:bodyPr/>
                    <a:lstStyle/>
                    <a:p>
                      <a:pPr algn="ctr"/>
                      <a:r>
                        <a:rPr lang="en-US" sz="3200" dirty="0" smtClean="0"/>
                        <a:t>Jenkins</a:t>
                      </a:r>
                      <a:endParaRPr lang="en-US" sz="3200" dirty="0">
                        <a:solidFill>
                          <a:schemeClr val="tx1"/>
                        </a:solidFill>
                      </a:endParaRPr>
                    </a:p>
                  </a:txBody>
                  <a:tcPr anchor="ctr"/>
                </a:tc>
                <a:tc>
                  <a:txBody>
                    <a:bodyPr/>
                    <a:lstStyle/>
                    <a:p>
                      <a:pPr algn="ctr"/>
                      <a:r>
                        <a:rPr lang="en-US" sz="3200" dirty="0" smtClean="0"/>
                        <a:t>Jenkins</a:t>
                      </a:r>
                      <a:endParaRPr lang="en-US" sz="3200" dirty="0">
                        <a:solidFill>
                          <a:schemeClr val="tx1"/>
                        </a:solidFill>
                      </a:endParaRPr>
                    </a:p>
                  </a:txBody>
                  <a:tcPr anchor="ctr"/>
                </a:tc>
              </a:tr>
              <a:tr h="912087">
                <a:tc>
                  <a:txBody>
                    <a:bodyPr/>
                    <a:lstStyle/>
                    <a:p>
                      <a:pPr algn="l"/>
                      <a:r>
                        <a:rPr lang="en-US" sz="2800" dirty="0" smtClean="0"/>
                        <a:t>Scrum Meetings</a:t>
                      </a:r>
                      <a:endParaRPr lang="en-US" sz="2800" i="0" dirty="0">
                        <a:solidFill>
                          <a:schemeClr val="bg1"/>
                        </a:solidFill>
                      </a:endParaRPr>
                    </a:p>
                  </a:txBody>
                  <a:tcPr anchor="ctr"/>
                </a:tc>
                <a:tc>
                  <a:txBody>
                    <a:bodyPr/>
                    <a:lstStyle/>
                    <a:p>
                      <a:pPr algn="ctr"/>
                      <a:r>
                        <a:rPr lang="en-US" sz="3200" dirty="0" smtClean="0"/>
                        <a:t>Weekly</a:t>
                      </a:r>
                      <a:endParaRPr lang="en-US" sz="3200" dirty="0">
                        <a:solidFill>
                          <a:schemeClr val="tx1"/>
                        </a:solidFill>
                      </a:endParaRPr>
                    </a:p>
                  </a:txBody>
                  <a:tcPr anchor="ctr"/>
                </a:tc>
                <a:tc>
                  <a:txBody>
                    <a:bodyPr/>
                    <a:lstStyle/>
                    <a:p>
                      <a:pPr algn="ctr"/>
                      <a:r>
                        <a:rPr lang="en-US" sz="3200" dirty="0" smtClean="0"/>
                        <a:t>Daily </a:t>
                      </a:r>
                      <a:r>
                        <a:rPr lang="en-US" sz="3200" dirty="0" smtClean="0">
                          <a:sym typeface="Wingdings"/>
                        </a:rPr>
                        <a:t></a:t>
                      </a:r>
                      <a:endParaRPr lang="en-US" sz="3200" dirty="0">
                        <a:solidFill>
                          <a:schemeClr val="tx1"/>
                        </a:solidFill>
                      </a:endParaRPr>
                    </a:p>
                  </a:txBody>
                  <a:tcPr anchor="ctr"/>
                </a:tc>
              </a:tr>
              <a:tr h="912087">
                <a:tc>
                  <a:txBody>
                    <a:bodyPr/>
                    <a:lstStyle/>
                    <a:p>
                      <a:pPr algn="l"/>
                      <a:r>
                        <a:rPr lang="en-US" sz="2800" dirty="0" smtClean="0"/>
                        <a:t>Retro-spectives</a:t>
                      </a:r>
                      <a:endParaRPr lang="en-US" sz="2800" i="0" dirty="0">
                        <a:solidFill>
                          <a:schemeClr val="bg1"/>
                        </a:solidFill>
                      </a:endParaRPr>
                    </a:p>
                  </a:txBody>
                  <a:tcPr anchor="ctr"/>
                </a:tc>
                <a:tc>
                  <a:txBody>
                    <a:bodyPr/>
                    <a:lstStyle/>
                    <a:p>
                      <a:pPr algn="ctr"/>
                      <a:r>
                        <a:rPr lang="en-US" sz="3200" dirty="0" smtClean="0"/>
                        <a:t>Monthly </a:t>
                      </a:r>
                      <a:r>
                        <a:rPr lang="en-US" sz="3200" dirty="0" smtClean="0">
                          <a:sym typeface="Wingdings"/>
                        </a:rPr>
                        <a:t></a:t>
                      </a:r>
                      <a:endParaRPr lang="en-US" sz="3200" dirty="0">
                        <a:solidFill>
                          <a:schemeClr val="tx1"/>
                        </a:solidFill>
                      </a:endParaRPr>
                    </a:p>
                  </a:txBody>
                  <a:tcPr anchor="ctr"/>
                </a:tc>
                <a:tc>
                  <a:txBody>
                    <a:bodyPr/>
                    <a:lstStyle/>
                    <a:p>
                      <a:pPr algn="ctr"/>
                      <a:r>
                        <a:rPr lang="en-US" sz="3200" dirty="0" smtClean="0"/>
                        <a:t>Every 2 Months</a:t>
                      </a:r>
                      <a:endParaRPr lang="en-US" sz="3200" dirty="0">
                        <a:solidFill>
                          <a:schemeClr val="tx1"/>
                        </a:solidFill>
                      </a:endParaRPr>
                    </a:p>
                  </a:txBody>
                  <a:tcPr anchor="ctr"/>
                </a:tc>
              </a:tr>
              <a:tr h="791494">
                <a:tc>
                  <a:txBody>
                    <a:bodyPr/>
                    <a:lstStyle/>
                    <a:p>
                      <a:pPr algn="l"/>
                      <a:r>
                        <a:rPr lang="en-US" sz="2800" dirty="0" smtClean="0"/>
                        <a:t>Off-Sites</a:t>
                      </a:r>
                      <a:endParaRPr lang="en-US" sz="2800" i="0" dirty="0">
                        <a:solidFill>
                          <a:schemeClr val="bg1"/>
                        </a:solidFill>
                      </a:endParaRPr>
                    </a:p>
                  </a:txBody>
                  <a:tcPr anchor="ctr"/>
                </a:tc>
                <a:tc>
                  <a:txBody>
                    <a:bodyPr/>
                    <a:lstStyle/>
                    <a:p>
                      <a:pPr marL="0" marR="0" indent="0" algn="ctr" defTabSz="1603766" rtl="0" eaLnBrk="1" fontAlgn="auto" latinLnBrk="0" hangingPunct="1">
                        <a:lnSpc>
                          <a:spcPct val="100000"/>
                        </a:lnSpc>
                        <a:spcBef>
                          <a:spcPts val="0"/>
                        </a:spcBef>
                        <a:spcAft>
                          <a:spcPts val="0"/>
                        </a:spcAft>
                        <a:buClrTx/>
                        <a:buSzTx/>
                        <a:buFontTx/>
                        <a:buNone/>
                        <a:tabLst/>
                        <a:defRPr/>
                      </a:pPr>
                      <a:r>
                        <a:rPr lang="en-US" sz="5000" dirty="0" smtClean="0"/>
                        <a:t>⨯</a:t>
                      </a:r>
                      <a:endParaRPr lang="en-US" sz="5000" dirty="0" smtClean="0">
                        <a:solidFill>
                          <a:schemeClr val="tx1"/>
                        </a:solidFill>
                      </a:endParaRPr>
                    </a:p>
                  </a:txBody>
                  <a:tcPr anchor="ctr"/>
                </a:tc>
                <a:tc>
                  <a:txBody>
                    <a:bodyPr/>
                    <a:lstStyle/>
                    <a:p>
                      <a:pPr algn="ctr"/>
                      <a:r>
                        <a:rPr lang="en-US" sz="5400" dirty="0" smtClean="0"/>
                        <a:t>✓</a:t>
                      </a:r>
                      <a:endParaRPr lang="en-US" sz="5000" dirty="0">
                        <a:solidFill>
                          <a:schemeClr val="tx1"/>
                        </a:solidFill>
                      </a:endParaRPr>
                    </a:p>
                  </a:txBody>
                  <a:tcPr anchor="ctr"/>
                </a:tc>
              </a:tr>
            </a:tbl>
          </a:graphicData>
        </a:graphic>
      </p:graphicFrame>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06034" y="15505199"/>
            <a:ext cx="5299905" cy="3133857"/>
          </a:xfrm>
          <a:prstGeom prst="rect">
            <a:avLst/>
          </a:prstGeom>
        </p:spPr>
      </p:pic>
      <p:sp>
        <p:nvSpPr>
          <p:cNvPr id="67" name="TextBox 66"/>
          <p:cNvSpPr txBox="1"/>
          <p:nvPr/>
        </p:nvSpPr>
        <p:spPr>
          <a:xfrm>
            <a:off x="14541098" y="16657527"/>
            <a:ext cx="6391973" cy="1412694"/>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After the weekly code review, I had the chance to speak up about what I thought could be improved. </a:t>
            </a:r>
          </a:p>
        </p:txBody>
      </p:sp>
      <p:pic>
        <p:nvPicPr>
          <p:cNvPr id="63" name="Picture 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123" y="15525364"/>
            <a:ext cx="2681455" cy="2011091"/>
          </a:xfrm>
          <a:prstGeom prst="rect">
            <a:avLst/>
          </a:prstGeom>
        </p:spPr>
      </p:pic>
      <p:pic>
        <p:nvPicPr>
          <p:cNvPr id="64" name="Picture 6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20164" y="5743713"/>
            <a:ext cx="3096728" cy="3096728"/>
          </a:xfrm>
          <a:prstGeom prst="rect">
            <a:avLst/>
          </a:prstGeom>
        </p:spPr>
      </p:pic>
      <p:sp>
        <p:nvSpPr>
          <p:cNvPr id="66" name="TextBox 65"/>
          <p:cNvSpPr txBox="1"/>
          <p:nvPr/>
        </p:nvSpPr>
        <p:spPr>
          <a:xfrm>
            <a:off x="7485352" y="22384805"/>
            <a:ext cx="3891485" cy="2292935"/>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This made me understand better how to be a team player and be responsible for both my achievements and failures. </a:t>
            </a:r>
            <a:endParaRPr lang="en-US" sz="2600" dirty="0">
              <a:latin typeface="Calibri" charset="0"/>
              <a:ea typeface="Calibri" charset="0"/>
              <a:cs typeface="Calibri" charset="0"/>
            </a:endParaRPr>
          </a:p>
        </p:txBody>
      </p:sp>
      <p:pic>
        <p:nvPicPr>
          <p:cNvPr id="68" name="Picture 6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035470" y="24814754"/>
            <a:ext cx="5209658" cy="2460116"/>
          </a:xfrm>
          <a:prstGeom prst="rect">
            <a:avLst/>
          </a:prstGeom>
        </p:spPr>
      </p:pic>
      <p:sp>
        <p:nvSpPr>
          <p:cNvPr id="72" name="TextBox 71"/>
          <p:cNvSpPr txBox="1"/>
          <p:nvPr/>
        </p:nvSpPr>
        <p:spPr>
          <a:xfrm>
            <a:off x="14541098" y="21801210"/>
            <a:ext cx="6375794" cy="2733056"/>
          </a:xfrm>
          <a:prstGeom prst="rect">
            <a:avLst/>
          </a:prstGeom>
          <a:noFill/>
        </p:spPr>
        <p:txBody>
          <a:bodyPr wrap="square" rtlCol="0">
            <a:spAutoFit/>
          </a:bodyPr>
          <a:lstStyle/>
          <a:p>
            <a:pPr>
              <a:lnSpc>
                <a:spcPct val="110000"/>
              </a:lnSpc>
            </a:pPr>
            <a:r>
              <a:rPr lang="en-US" sz="2600" dirty="0" smtClean="0">
                <a:latin typeface="Calibri" charset="0"/>
                <a:ea typeface="Calibri" charset="0"/>
                <a:cs typeface="Calibri" charset="0"/>
              </a:rPr>
              <a:t>Even though design patterns that I learned throughout university could solve most problems quickly and efficiently, the opportunity of being creative gave me freedom which eventually led to many useful optimizations.</a:t>
            </a:r>
            <a:endParaRPr lang="en-US" sz="2600" dirty="0">
              <a:latin typeface="Calibri" charset="0"/>
              <a:ea typeface="Calibri" charset="0"/>
              <a:cs typeface="Calibri" charset="0"/>
            </a:endParaRPr>
          </a:p>
        </p:txBody>
      </p:sp>
      <p:pic>
        <p:nvPicPr>
          <p:cNvPr id="73" name="Picture 7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528454" y="18076649"/>
            <a:ext cx="4223691" cy="3699954"/>
          </a:xfrm>
          <a:prstGeom prst="rect">
            <a:avLst/>
          </a:prstGeom>
        </p:spPr>
      </p:pic>
      <p:pic>
        <p:nvPicPr>
          <p:cNvPr id="74" name="Picture 7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46496" y="28142368"/>
            <a:ext cx="2033431" cy="1814169"/>
          </a:xfrm>
          <a:prstGeom prst="rect">
            <a:avLst/>
          </a:prstGeom>
        </p:spPr>
      </p:pic>
      <p:pic>
        <p:nvPicPr>
          <p:cNvPr id="75" name="Picture 7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58662" y="28090719"/>
            <a:ext cx="1696605" cy="1811126"/>
          </a:xfrm>
          <a:prstGeom prst="rect">
            <a:avLst/>
          </a:prstGeom>
        </p:spPr>
      </p:pic>
      <p:pic>
        <p:nvPicPr>
          <p:cNvPr id="76" name="Picture 7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024764" y="28215361"/>
            <a:ext cx="1518969" cy="1518969"/>
          </a:xfrm>
          <a:prstGeom prst="rect">
            <a:avLst/>
          </a:prstGeom>
        </p:spPr>
      </p:pic>
      <p:pic>
        <p:nvPicPr>
          <p:cNvPr id="77" name="Picture 7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790176" y="28183482"/>
            <a:ext cx="1625600" cy="1625600"/>
          </a:xfrm>
          <a:prstGeom prst="rect">
            <a:avLst/>
          </a:prstGeom>
        </p:spPr>
      </p:pic>
      <p:pic>
        <p:nvPicPr>
          <p:cNvPr id="78" name="Picture 7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72226" y="28269654"/>
            <a:ext cx="2906512" cy="1453256"/>
          </a:xfrm>
          <a:prstGeom prst="rect">
            <a:avLst/>
          </a:prstGeom>
        </p:spPr>
      </p:pic>
      <p:pic>
        <p:nvPicPr>
          <p:cNvPr id="79" name="Picture 7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4585832" y="28087910"/>
            <a:ext cx="1885243" cy="1885243"/>
          </a:xfrm>
          <a:prstGeom prst="rect">
            <a:avLst/>
          </a:prstGeom>
        </p:spPr>
      </p:pic>
      <p:pic>
        <p:nvPicPr>
          <p:cNvPr id="80" name="Picture 7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9097422" y="28144238"/>
            <a:ext cx="1904007" cy="1704086"/>
          </a:xfrm>
          <a:prstGeom prst="rect">
            <a:avLst/>
          </a:prstGeom>
        </p:spPr>
      </p:pic>
      <p:cxnSp>
        <p:nvCxnSpPr>
          <p:cNvPr id="82" name="Straight Connector 81"/>
          <p:cNvCxnSpPr/>
          <p:nvPr/>
        </p:nvCxnSpPr>
        <p:spPr>
          <a:xfrm>
            <a:off x="4657060" y="28087910"/>
            <a:ext cx="0" cy="1868627"/>
          </a:xfrm>
          <a:prstGeom prst="line">
            <a:avLst/>
          </a:prstGeom>
        </p:spPr>
        <p:style>
          <a:lnRef idx="1">
            <a:schemeClr val="accent3"/>
          </a:lnRef>
          <a:fillRef idx="0">
            <a:schemeClr val="accent3"/>
          </a:fillRef>
          <a:effectRef idx="0">
            <a:schemeClr val="accent3"/>
          </a:effectRef>
          <a:fontRef idx="minor">
            <a:schemeClr val="tx1"/>
          </a:fontRef>
        </p:style>
      </p:cxnSp>
      <p:cxnSp>
        <p:nvCxnSpPr>
          <p:cNvPr id="83" name="Straight Connector 82"/>
          <p:cNvCxnSpPr/>
          <p:nvPr/>
        </p:nvCxnSpPr>
        <p:spPr>
          <a:xfrm>
            <a:off x="13906496" y="28087910"/>
            <a:ext cx="0" cy="1868627"/>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29749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4638</TotalTime>
  <Words>483</Words>
  <Application>Microsoft Macintosh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Calibri Light</vt:lpstr>
      <vt:lpstr>Helvetica Neue</vt:lpstr>
      <vt:lpstr>Wingdings</vt:lpstr>
      <vt:lpstr>Arial</vt:lpstr>
      <vt:lpstr>Office Theme</vt:lpstr>
      <vt:lpstr>PowerPoint Presentation</vt:lpstr>
    </vt:vector>
  </TitlesOfParts>
  <Manager/>
  <Company>King</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 - Seriously Playful Software Engineering</dc:title>
  <dc:subject>Software Engineering</dc:subject>
  <dc:creator>Andrei-Mihai Nicolae</dc:creator>
  <cp:keywords/>
  <dc:description/>
  <cp:lastModifiedBy>Andrei-Mihai Nicolae</cp:lastModifiedBy>
  <cp:revision>61</cp:revision>
  <cp:lastPrinted>2016-10-24T00:30:54Z</cp:lastPrinted>
  <dcterms:created xsi:type="dcterms:W3CDTF">2016-10-20T19:27:59Z</dcterms:created>
  <dcterms:modified xsi:type="dcterms:W3CDTF">2016-10-24T00:46:03Z</dcterms:modified>
  <cp:category/>
</cp:coreProperties>
</file>