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p:scale>
          <a:sx n="60" d="100"/>
          <a:sy n="60" d="100"/>
        </p:scale>
        <p:origin x="608" y="-4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5C0BB-4171-F844-8CFB-7D200A0C9F94}" type="datetimeFigureOut">
              <a:rPr lang="en-US" smtClean="0"/>
              <a:t>10/20/16</a:t>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7F405-1E38-D84A-9B18-D297B1856BAF}" type="slidenum">
              <a:rPr lang="en-US" smtClean="0"/>
              <a:t>‹#›</a:t>
            </a:fld>
            <a:endParaRPr lang="en-US" dirty="0"/>
          </a:p>
        </p:txBody>
      </p:sp>
    </p:spTree>
    <p:extLst>
      <p:ext uri="{BB962C8B-B14F-4D97-AF65-F5344CB8AC3E}">
        <p14:creationId xmlns:p14="http://schemas.microsoft.com/office/powerpoint/2010/main" val="492189322"/>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7F405-1E38-D84A-9B18-D297B1856BAF}" type="slidenum">
              <a:rPr lang="en-US" smtClean="0"/>
              <a:t>1</a:t>
            </a:fld>
            <a:endParaRPr lang="en-US" dirty="0"/>
          </a:p>
        </p:txBody>
      </p:sp>
    </p:spTree>
    <p:extLst>
      <p:ext uri="{BB962C8B-B14F-4D97-AF65-F5344CB8AC3E}">
        <p14:creationId xmlns:p14="http://schemas.microsoft.com/office/powerpoint/2010/main" val="11892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2953" y="4954765"/>
            <a:ext cx="16037719" cy="10540259"/>
          </a:xfrm>
        </p:spPr>
        <p:txBody>
          <a:bodyPr anchor="b"/>
          <a:lstStyle>
            <a:lvl1pPr algn="ctr">
              <a:defRPr sz="10523"/>
            </a:lvl1pPr>
          </a:lstStyle>
          <a:p>
            <a:r>
              <a:rPr lang="en-US" smtClean="0"/>
              <a:t>Click to edit Master title style</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44034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90655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7" y="1611875"/>
            <a:ext cx="4610844" cy="256568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70124" y="1611875"/>
            <a:ext cx="135652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85695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3858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7" y="7547783"/>
            <a:ext cx="18443377" cy="12593645"/>
          </a:xfrm>
        </p:spPr>
        <p:txBody>
          <a:bodyPr anchor="b"/>
          <a:lstStyle>
            <a:lvl1pPr>
              <a:defRPr sz="10523"/>
            </a:lvl1pPr>
          </a:lstStyle>
          <a:p>
            <a:r>
              <a:rPr lang="en-US" smtClean="0"/>
              <a:t>Click to edit Master title style</a:t>
            </a:r>
            <a:endParaRPr lang="en-US"/>
          </a:p>
        </p:txBody>
      </p:sp>
      <p:sp>
        <p:nvSpPr>
          <p:cNvPr id="3" name="Text Placeholder 2"/>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202847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2064109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77"/>
            <a:ext cx="18443377" cy="585180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Click to edit Master text styles</a:t>
            </a:r>
          </a:p>
        </p:txBody>
      </p:sp>
      <p:sp>
        <p:nvSpPr>
          <p:cNvPr id="4" name="Content Placeholder 3"/>
          <p:cNvSpPr>
            <a:spLocks noGrp="1"/>
          </p:cNvSpPr>
          <p:nvPr>
            <p:ph sz="half" idx="2"/>
          </p:nvPr>
        </p:nvSpPr>
        <p:spPr>
          <a:xfrm>
            <a:off x="1472910" y="11058863"/>
            <a:ext cx="9046275"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Click to edit Master text styles</a:t>
            </a:r>
          </a:p>
        </p:txBody>
      </p:sp>
      <p:sp>
        <p:nvSpPr>
          <p:cNvPr id="6" name="Content Placeholder 5"/>
          <p:cNvSpPr>
            <a:spLocks noGrp="1"/>
          </p:cNvSpPr>
          <p:nvPr>
            <p:ph sz="quarter" idx="4"/>
          </p:nvPr>
        </p:nvSpPr>
        <p:spPr>
          <a:xfrm>
            <a:off x="10825460" y="11058863"/>
            <a:ext cx="9090826"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7551034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8854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32493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US"/>
          </a:p>
        </p:txBody>
      </p:sp>
      <p:sp>
        <p:nvSpPr>
          <p:cNvPr id="3" name="Content Placeholder 2"/>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8618687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US"/>
          </a:p>
        </p:txBody>
      </p:sp>
      <p:sp>
        <p:nvSpPr>
          <p:cNvPr id="3" name="Picture Placeholder 2"/>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US" dirty="0"/>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650478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95272C3B-1F35-E94C-890A-E60ECD7E9633}" type="datetimeFigureOut">
              <a:rPr lang="en-US" smtClean="0"/>
              <a:t>10/20/16</a:t>
            </a:fld>
            <a:endParaRPr lang="en-US"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A107F6D0-E58A-7446-B4B2-39105F383D44}" type="slidenum">
              <a:rPr lang="en-US" smtClean="0"/>
              <a:t>‹#›</a:t>
            </a:fld>
            <a:endParaRPr lang="en-US" dirty="0"/>
          </a:p>
        </p:txBody>
      </p:sp>
    </p:spTree>
    <p:extLst>
      <p:ext uri="{BB962C8B-B14F-4D97-AF65-F5344CB8AC3E}">
        <p14:creationId xmlns:p14="http://schemas.microsoft.com/office/powerpoint/2010/main" val="184474693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jp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6788" y="0"/>
            <a:ext cx="21383625" cy="3863432"/>
          </a:xfrm>
          <a:prstGeom prst="rect">
            <a:avLst/>
          </a:prstGeom>
          <a:solidFill>
            <a:srgbClr val="FF8836"/>
          </a:solidFill>
          <a:ln>
            <a:noFill/>
          </a:ln>
          <a:effectLst>
            <a:outerShdw blurRad="50800" dist="76200" dir="5400000" algn="t" rotWithShape="0">
              <a:prstClr val="black">
                <a:alpha val="40000"/>
              </a:prstClr>
            </a:outerShdw>
          </a:effectLst>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03" y="2047515"/>
            <a:ext cx="9879124" cy="1427956"/>
          </a:xfrm>
          <a:prstGeom prst="rect">
            <a:avLst/>
          </a:prstGeom>
        </p:spPr>
      </p:pic>
      <p:sp>
        <p:nvSpPr>
          <p:cNvPr id="7" name="TextBox 6"/>
          <p:cNvSpPr txBox="1"/>
          <p:nvPr/>
        </p:nvSpPr>
        <p:spPr>
          <a:xfrm>
            <a:off x="14363700" y="1964223"/>
            <a:ext cx="6553200" cy="1594539"/>
          </a:xfrm>
          <a:prstGeom prst="rect">
            <a:avLst/>
          </a:prstGeom>
          <a:noFill/>
        </p:spPr>
        <p:txBody>
          <a:bodyPr wrap="square" rtlCol="0">
            <a:spAutoFit/>
          </a:bodyPr>
          <a:lstStyle/>
          <a:p>
            <a:pPr algn="r"/>
            <a:r>
              <a:rPr lang="en-US" b="1" dirty="0" smtClean="0">
                <a:latin typeface="+mj-lt"/>
                <a:ea typeface="Helvetica Neue" charset="0"/>
                <a:cs typeface="Helvetica Neue" charset="0"/>
              </a:rPr>
              <a:t>Andrei-Mihai Nicolae</a:t>
            </a:r>
          </a:p>
          <a:p>
            <a:pPr algn="r"/>
            <a:r>
              <a:rPr lang="en-US" b="1" dirty="0" smtClean="0">
                <a:latin typeface="+mj-lt"/>
                <a:ea typeface="Helvetica Neue" charset="0"/>
                <a:cs typeface="Helvetica Neue" charset="0"/>
              </a:rPr>
              <a:t>2147392</a:t>
            </a:r>
            <a:endParaRPr lang="en-US" b="1" dirty="0">
              <a:latin typeface="+mj-lt"/>
              <a:ea typeface="Helvetica Neue" charset="0"/>
              <a:cs typeface="Helvetica Neue" charset="0"/>
            </a:endParaRPr>
          </a:p>
        </p:txBody>
      </p:sp>
      <p:sp>
        <p:nvSpPr>
          <p:cNvPr id="8" name="TextBox 7"/>
          <p:cNvSpPr txBox="1"/>
          <p:nvPr/>
        </p:nvSpPr>
        <p:spPr>
          <a:xfrm>
            <a:off x="1105209" y="480011"/>
            <a:ext cx="19226782" cy="1200329"/>
          </a:xfrm>
          <a:prstGeom prst="rect">
            <a:avLst/>
          </a:prstGeom>
          <a:noFill/>
        </p:spPr>
        <p:txBody>
          <a:bodyPr wrap="square" rtlCol="0">
            <a:spAutoFit/>
          </a:bodyPr>
          <a:lstStyle/>
          <a:p>
            <a:r>
              <a:rPr lang="en-US" sz="7200" b="1" dirty="0" smtClean="0">
                <a:latin typeface="+mj-lt"/>
                <a:ea typeface="Calibri" charset="0"/>
                <a:cs typeface="Calibri" charset="0"/>
              </a:rPr>
              <a:t>Kingternship</a:t>
            </a:r>
            <a:r>
              <a:rPr lang="mr-IN" sz="7200" b="1" dirty="0" smtClean="0">
                <a:latin typeface="+mj-lt"/>
                <a:ea typeface="Calibri" charset="0"/>
                <a:cs typeface="Calibri" charset="0"/>
              </a:rPr>
              <a:t>–</a:t>
            </a:r>
            <a:r>
              <a:rPr lang="en-US" sz="7200" b="1" dirty="0" smtClean="0">
                <a:latin typeface="+mj-lt"/>
                <a:ea typeface="Calibri" charset="0"/>
                <a:cs typeface="Calibri" charset="0"/>
              </a:rPr>
              <a:t>Seriously Playful Software Engineering</a:t>
            </a:r>
            <a:endParaRPr lang="en-US" sz="7200" b="1" dirty="0">
              <a:latin typeface="+mj-lt"/>
              <a:ea typeface="Calibri" charset="0"/>
              <a:cs typeface="Calibri"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962862947"/>
              </p:ext>
            </p:extLst>
          </p:nvPr>
        </p:nvGraphicFramePr>
        <p:xfrm>
          <a:off x="520302" y="4597782"/>
          <a:ext cx="20396598" cy="23748618"/>
        </p:xfrm>
        <a:graphic>
          <a:graphicData uri="http://schemas.openxmlformats.org/drawingml/2006/table">
            <a:tbl>
              <a:tblPr firstRow="1" bandRow="1">
                <a:tableStyleId>{5C22544A-7EE6-4342-B048-85BDC9FD1C3A}</a:tableStyleId>
              </a:tblPr>
              <a:tblGrid>
                <a:gridCol w="6798866"/>
                <a:gridCol w="6798866"/>
                <a:gridCol w="6798866"/>
              </a:tblGrid>
              <a:tr h="23748618">
                <a:tc>
                  <a:txBody>
                    <a:bodyPr/>
                    <a:lstStyle/>
                    <a:p>
                      <a:endParaRPr lang="en-US" dirty="0"/>
                    </a:p>
                  </a:txBody>
                  <a:tcPr>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endParaRPr lang="en-US" dirty="0"/>
                    </a:p>
                  </a:txBody>
                  <a:tcP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endParaRPr lang="en-US" dirty="0"/>
                    </a:p>
                  </a:txBody>
                  <a:tcPr>
                    <a:lnL w="28575" cap="flat" cmpd="sng" algn="ctr">
                      <a:solidFill>
                        <a:schemeClr val="bg2"/>
                      </a:solidFill>
                      <a:prstDash val="solid"/>
                      <a:round/>
                      <a:headEnd type="none" w="med" len="med"/>
                      <a:tailEnd type="none" w="med" len="med"/>
                    </a:lnL>
                    <a:lnB w="28575" cap="flat" cmpd="sng" algn="ctr">
                      <a:solidFill>
                        <a:schemeClr val="bg2"/>
                      </a:solidFill>
                      <a:prstDash val="solid"/>
                      <a:round/>
                      <a:headEnd type="none" w="med" len="med"/>
                      <a:tailEnd type="none" w="med" len="med"/>
                    </a:lnB>
                    <a:noFill/>
                  </a:tcPr>
                </a:tc>
              </a:tr>
            </a:tbl>
          </a:graphicData>
        </a:graphic>
      </p:graphicFrame>
      <p:sp>
        <p:nvSpPr>
          <p:cNvPr id="27" name="TextBox 26"/>
          <p:cNvSpPr txBox="1"/>
          <p:nvPr/>
        </p:nvSpPr>
        <p:spPr>
          <a:xfrm>
            <a:off x="520300"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How did the Kingdom raise?</a:t>
            </a:r>
            <a:endParaRPr lang="en-US" sz="3600" b="1" dirty="0">
              <a:latin typeface="Calibri" charset="0"/>
              <a:ea typeface="Calibri" charset="0"/>
              <a:cs typeface="Calibri" charset="0"/>
            </a:endParaRPr>
          </a:p>
        </p:txBody>
      </p:sp>
      <p:sp>
        <p:nvSpPr>
          <p:cNvPr id="28" name="TextBox 27"/>
          <p:cNvSpPr txBox="1"/>
          <p:nvPr/>
        </p:nvSpPr>
        <p:spPr>
          <a:xfrm>
            <a:off x="520295" y="5551141"/>
            <a:ext cx="6375799"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King is a Swedish multinational company  founded in 2003 which has evolved throughout the years into one of the top mobile games development companies. It’s also one of the largest, having roughly 1400 employees.</a:t>
            </a:r>
            <a:endParaRPr lang="en-US" sz="2600" dirty="0">
              <a:latin typeface="Calibri" charset="0"/>
              <a:ea typeface="Calibri" charset="0"/>
              <a:cs typeface="Calibri" charset="0"/>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9" y="8229399"/>
            <a:ext cx="4584587" cy="3052432"/>
          </a:xfrm>
          <a:prstGeom prst="rect">
            <a:avLst/>
          </a:prstGeom>
        </p:spPr>
      </p:pic>
      <p:sp>
        <p:nvSpPr>
          <p:cNvPr id="30" name="TextBox 29"/>
          <p:cNvSpPr txBox="1"/>
          <p:nvPr/>
        </p:nvSpPr>
        <p:spPr>
          <a:xfrm>
            <a:off x="520295" y="11464981"/>
            <a:ext cx="6375799"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It has produced some of the top games on all mobile platforms including Candy Crush Saga which at its peak was played roughly by 100 million people around the globe. </a:t>
            </a:r>
          </a:p>
          <a:p>
            <a:pPr>
              <a:lnSpc>
                <a:spcPct val="110000"/>
              </a:lnSpc>
            </a:pPr>
            <a:r>
              <a:rPr lang="en-US" sz="2600" dirty="0" smtClean="0">
                <a:latin typeface="Calibri" charset="0"/>
                <a:ea typeface="Calibri" charset="0"/>
                <a:cs typeface="Calibri" charset="0"/>
              </a:rPr>
              <a:t>In February 2016, King was bought and merged into Activision Blizzard.</a:t>
            </a:r>
            <a:endParaRPr lang="en-US" sz="2600" dirty="0">
              <a:latin typeface="Calibri" charset="0"/>
              <a:ea typeface="Calibri" charset="0"/>
              <a:cs typeface="Calibri" charset="0"/>
            </a:endParaRPr>
          </a:p>
        </p:txBody>
      </p:sp>
      <p:sp>
        <p:nvSpPr>
          <p:cNvPr id="31" name="TextBox 30"/>
          <p:cNvSpPr txBox="1"/>
          <p:nvPr/>
        </p:nvSpPr>
        <p:spPr>
          <a:xfrm>
            <a:off x="520297" y="14593667"/>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My role as a </a:t>
            </a:r>
            <a:r>
              <a:rPr lang="en-US" sz="3600" b="1" dirty="0" smtClean="0">
                <a:latin typeface="Calibri" charset="0"/>
                <a:ea typeface="Calibri" charset="0"/>
                <a:cs typeface="Calibri" charset="0"/>
              </a:rPr>
              <a:t>Kingtern</a:t>
            </a:r>
            <a:endParaRPr lang="en-US" sz="3600" b="1" dirty="0">
              <a:latin typeface="Calibri" charset="0"/>
              <a:ea typeface="Calibri" charset="0"/>
              <a:cs typeface="Calibri" charset="0"/>
            </a:endParaRPr>
          </a:p>
        </p:txBody>
      </p:sp>
      <p:sp>
        <p:nvSpPr>
          <p:cNvPr id="32" name="TextBox 31"/>
          <p:cNvSpPr txBox="1"/>
          <p:nvPr/>
        </p:nvSpPr>
        <p:spPr>
          <a:xfrm>
            <a:off x="520299" y="15524813"/>
            <a:ext cx="6375796" cy="12652694"/>
          </a:xfrm>
          <a:prstGeom prst="rect">
            <a:avLst/>
          </a:prstGeom>
          <a:noFill/>
        </p:spPr>
        <p:txBody>
          <a:bodyPr wrap="square" rtlCol="0">
            <a:spAutoFit/>
          </a:bodyPr>
          <a:lstStyle/>
          <a:p>
            <a:pPr>
              <a:lnSpc>
                <a:spcPct val="110000"/>
              </a:lnSpc>
            </a:pPr>
            <a:r>
              <a:rPr lang="en-US" sz="2800" dirty="0">
                <a:latin typeface="Calibri" charset="0"/>
                <a:ea typeface="Calibri" charset="0"/>
                <a:cs typeface="Calibri" charset="0"/>
              </a:rPr>
              <a:t>	</a:t>
            </a:r>
            <a:r>
              <a:rPr lang="en-US" sz="2600" dirty="0" smtClean="0">
                <a:latin typeface="Calibri" charset="0"/>
                <a:ea typeface="Calibri" charset="0"/>
                <a:cs typeface="Calibri" charset="0"/>
              </a:rPr>
              <a:t>       During my 	 	       placement, I was  	       part of the Gifting 	       team, which was 	       responsible for the 	       design, implementation and maintenance of the platform through which King players all around the globe receive gifts (e.g. gold bars, boosters). The whole team was based in the Barcelona office and I worked specifically on the interface through which we could launch fully-fledged gifting campaigns.</a:t>
            </a: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600" dirty="0" smtClean="0">
              <a:latin typeface="Calibri" charset="0"/>
              <a:ea typeface="Calibri" charset="0"/>
              <a:cs typeface="Calibri" charset="0"/>
            </a:endParaRPr>
          </a:p>
          <a:p>
            <a:pPr>
              <a:lnSpc>
                <a:spcPct val="110000"/>
              </a:lnSpc>
            </a:pPr>
            <a:r>
              <a:rPr lang="en-US" sz="2600" dirty="0" smtClean="0">
                <a:latin typeface="Calibri" charset="0"/>
                <a:ea typeface="Calibri" charset="0"/>
                <a:cs typeface="Calibri" charset="0"/>
              </a:rPr>
              <a:t>I worked as a full-stack software engineer using various technologies. I implemented a very large number of features that were released into production, ranging from the availability to send gifts to specific platforms (e.g. iOS) to redesigning most of the user interface applying human computer interaction techniques.</a:t>
            </a:r>
            <a:endParaRPr lang="en-US" sz="2600" dirty="0">
              <a:latin typeface="Calibri" charset="0"/>
              <a:ea typeface="Calibri" charset="0"/>
              <a:cs typeface="Calibri"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299" y="15819463"/>
            <a:ext cx="3030974" cy="2283113"/>
          </a:xfrm>
          <a:prstGeom prst="rect">
            <a:avLst/>
          </a:prstGeom>
        </p:spPr>
      </p:pic>
      <p:sp>
        <p:nvSpPr>
          <p:cNvPr id="36" name="TextBox 35"/>
          <p:cNvSpPr txBox="1"/>
          <p:nvPr/>
        </p:nvSpPr>
        <p:spPr>
          <a:xfrm>
            <a:off x="520298" y="28747137"/>
            <a:ext cx="5353837" cy="843436"/>
          </a:xfrm>
          <a:prstGeom prst="rect">
            <a:avLst/>
          </a:prstGeom>
          <a:noFill/>
        </p:spPr>
        <p:txBody>
          <a:bodyPr wrap="square" rtlCol="0">
            <a:spAutoFit/>
          </a:bodyPr>
          <a:lstStyle/>
          <a:p>
            <a:r>
              <a:rPr lang="en-US" b="1" dirty="0" smtClean="0">
                <a:latin typeface="+mj-lt"/>
                <a:ea typeface="Helvetica Neue" charset="0"/>
                <a:cs typeface="Helvetica Neue" charset="0"/>
              </a:rPr>
              <a:t>Technologies</a:t>
            </a:r>
            <a:endParaRPr lang="en-US" b="1" dirty="0">
              <a:latin typeface="+mj-lt"/>
              <a:ea typeface="Helvetica Neue" charset="0"/>
              <a:cs typeface="Helvetica Neue" charset="0"/>
            </a:endParaRPr>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296" y="21635152"/>
            <a:ext cx="5231796" cy="2547721"/>
          </a:xfrm>
          <a:prstGeom prst="rect">
            <a:avLst/>
          </a:prstGeom>
        </p:spPr>
      </p:pic>
      <p:sp>
        <p:nvSpPr>
          <p:cNvPr id="38" name="TextBox 37"/>
          <p:cNvSpPr txBox="1"/>
          <p:nvPr/>
        </p:nvSpPr>
        <p:spPr>
          <a:xfrm>
            <a:off x="7530701"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Fast and Fluid</a:t>
            </a:r>
            <a:endParaRPr lang="en-US" sz="3600" b="1" dirty="0">
              <a:latin typeface="Calibri" charset="0"/>
              <a:ea typeface="Calibri" charset="0"/>
              <a:cs typeface="Calibri" charset="0"/>
            </a:endParaRPr>
          </a:p>
        </p:txBody>
      </p:sp>
      <p:sp>
        <p:nvSpPr>
          <p:cNvPr id="39" name="TextBox 38"/>
          <p:cNvSpPr txBox="1"/>
          <p:nvPr/>
        </p:nvSpPr>
        <p:spPr>
          <a:xfrm>
            <a:off x="7530699" y="5552087"/>
            <a:ext cx="6375797"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Two of the core values of King, they represent the employee’s ability to adapt to any environment and do it quickly. </a:t>
            </a:r>
          </a:p>
          <a:p>
            <a:pPr>
              <a:lnSpc>
                <a:spcPct val="110000"/>
              </a:lnSpc>
            </a:pPr>
            <a:r>
              <a:rPr lang="en-US" sz="2600" dirty="0" smtClean="0">
                <a:latin typeface="Calibri" charset="0"/>
                <a:ea typeface="Calibri" charset="0"/>
                <a:cs typeface="Calibri" charset="0"/>
              </a:rPr>
              <a:t>In my case, as a software engineer, that meant to work with agile methods and practices.</a:t>
            </a:r>
            <a:endParaRPr lang="en-US" sz="2600" dirty="0">
              <a:latin typeface="Calibri" charset="0"/>
              <a:ea typeface="Calibri" charset="0"/>
              <a:cs typeface="Calibri" charset="0"/>
            </a:endParaRPr>
          </a:p>
        </p:txBody>
      </p:sp>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9927" y="8456732"/>
            <a:ext cx="2349500" cy="1600200"/>
          </a:xfrm>
          <a:prstGeom prst="rect">
            <a:avLst/>
          </a:prstGeom>
        </p:spPr>
      </p:pic>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80002" y="8456731"/>
            <a:ext cx="2105247" cy="1600201"/>
          </a:xfrm>
          <a:prstGeom prst="rect">
            <a:avLst/>
          </a:prstGeom>
        </p:spPr>
      </p:pic>
      <p:sp>
        <p:nvSpPr>
          <p:cNvPr id="43" name="TextBox 42"/>
          <p:cNvSpPr txBox="1"/>
          <p:nvPr/>
        </p:nvSpPr>
        <p:spPr>
          <a:xfrm>
            <a:off x="7530699" y="10228521"/>
            <a:ext cx="6375797" cy="8454622"/>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At university I learned how to use SVN for version control, Trac for issue tracking and Jenkins for continuous integration. Even though at King I used either the same technologies or very similar ones (Git</a:t>
            </a:r>
            <a:r>
              <a:rPr lang="en-US" sz="2600" dirty="0">
                <a:latin typeface="Calibri" charset="0"/>
                <a:ea typeface="Calibri" charset="0"/>
                <a:cs typeface="Calibri" charset="0"/>
              </a:rPr>
              <a:t> </a:t>
            </a:r>
            <a:r>
              <a:rPr lang="en-US" sz="2600" dirty="0" smtClean="0">
                <a:latin typeface="Calibri" charset="0"/>
                <a:ea typeface="Calibri" charset="0"/>
                <a:cs typeface="Calibri" charset="0"/>
              </a:rPr>
              <a:t>for version control, JIRA for issue tracking and again Jenkins for CI), there were differences in scale, planning and organization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we had daily stand-ups were we discussed progress and next steps (instead of weekly ones at university), retrospectives every 2 months with people from other teams as well that could give insight into improving our product and working cycle (compared to more often ones in university group project) and ‘off-sites’ every month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these were fun gatherings of the team outside of the office were we could both bond and discuss what to do next at a much higher level.</a:t>
            </a:r>
          </a:p>
        </p:txBody>
      </p:sp>
      <p:sp>
        <p:nvSpPr>
          <p:cNvPr id="44" name="TextBox 43"/>
          <p:cNvSpPr txBox="1"/>
          <p:nvPr/>
        </p:nvSpPr>
        <p:spPr>
          <a:xfrm>
            <a:off x="7514535" y="18732055"/>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Humble and Open</a:t>
            </a:r>
            <a:endParaRPr lang="en-US" sz="3600" b="1" dirty="0">
              <a:latin typeface="Calibri" charset="0"/>
              <a:ea typeface="Calibri" charset="0"/>
              <a:cs typeface="Calibri" charset="0"/>
            </a:endParaRPr>
          </a:p>
        </p:txBody>
      </p:sp>
      <p:sp>
        <p:nvSpPr>
          <p:cNvPr id="46" name="TextBox 45"/>
          <p:cNvSpPr txBox="1"/>
          <p:nvPr/>
        </p:nvSpPr>
        <p:spPr>
          <a:xfrm>
            <a:off x="7468089" y="19735836"/>
            <a:ext cx="6375797" cy="317317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During my placement I reinforced the attitude the university taught me to adopt, which is to be modest, attentive to what others have to say, as well as communicative. However, the humble and open core value had one consequence at King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there was no source code documentation.</a:t>
            </a:r>
            <a:endParaRPr lang="en-US" sz="2600" dirty="0">
              <a:latin typeface="Calibri" charset="0"/>
              <a:ea typeface="Calibri" charset="0"/>
              <a:cs typeface="Calibri" charset="0"/>
            </a:endParaRP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30141" y="22264006"/>
            <a:ext cx="4451691" cy="3179779"/>
          </a:xfrm>
          <a:prstGeom prst="rect">
            <a:avLst/>
          </a:prstGeom>
        </p:spPr>
      </p:pic>
      <p:sp>
        <p:nvSpPr>
          <p:cNvPr id="48" name="TextBox 47"/>
          <p:cNvSpPr txBox="1"/>
          <p:nvPr/>
        </p:nvSpPr>
        <p:spPr>
          <a:xfrm>
            <a:off x="7624965" y="25001004"/>
            <a:ext cx="6187258" cy="317317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Even though this promotes discussion among team members, one might forget after several months why that piece of code is there. Also, a new team member (which was my case as well) will ask many questions in the beginning in order to comprehend the code.</a:t>
            </a:r>
            <a:endParaRPr lang="en-US" sz="2600" dirty="0">
              <a:latin typeface="Calibri" charset="0"/>
              <a:ea typeface="Calibri" charset="0"/>
              <a:cs typeface="Calibri" charset="0"/>
            </a:endParaRPr>
          </a:p>
        </p:txBody>
      </p:sp>
      <p:sp>
        <p:nvSpPr>
          <p:cNvPr id="49" name="TextBox 48"/>
          <p:cNvSpPr txBox="1"/>
          <p:nvPr/>
        </p:nvSpPr>
        <p:spPr>
          <a:xfrm>
            <a:off x="14541103"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Craft and Care</a:t>
            </a:r>
            <a:endParaRPr lang="en-US" sz="3600" b="1" dirty="0">
              <a:latin typeface="Calibri" charset="0"/>
              <a:ea typeface="Calibri" charset="0"/>
              <a:cs typeface="Calibri" charset="0"/>
            </a:endParaRPr>
          </a:p>
        </p:txBody>
      </p:sp>
      <p:sp>
        <p:nvSpPr>
          <p:cNvPr id="50" name="TextBox 49"/>
          <p:cNvSpPr txBox="1"/>
          <p:nvPr/>
        </p:nvSpPr>
        <p:spPr>
          <a:xfrm>
            <a:off x="14541098" y="5594684"/>
            <a:ext cx="3279066" cy="3613297"/>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Quality Assurance and Quality Control are two of the most important features of a good software product. Having last year’s group project experience, I was able</a:t>
            </a:r>
            <a:endParaRPr lang="en-US" sz="2600" dirty="0">
              <a:latin typeface="Calibri" charset="0"/>
              <a:ea typeface="Calibri" charset="0"/>
              <a:cs typeface="Calibri" charset="0"/>
            </a:endParaRPr>
          </a:p>
        </p:txBody>
      </p:sp>
      <p:pic>
        <p:nvPicPr>
          <p:cNvPr id="51" name="Picture 5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0167" y="5551141"/>
            <a:ext cx="3302000" cy="3289300"/>
          </a:xfrm>
          <a:prstGeom prst="rect">
            <a:avLst/>
          </a:prstGeom>
        </p:spPr>
      </p:pic>
      <p:sp>
        <p:nvSpPr>
          <p:cNvPr id="52" name="TextBox 51"/>
          <p:cNvSpPr txBox="1"/>
          <p:nvPr/>
        </p:nvSpPr>
        <p:spPr>
          <a:xfrm>
            <a:off x="14541098" y="9083451"/>
            <a:ext cx="6375802" cy="7574381"/>
          </a:xfrm>
          <a:prstGeom prst="rect">
            <a:avLst/>
          </a:prstGeom>
          <a:noFill/>
        </p:spPr>
        <p:txBody>
          <a:bodyPr wrap="square" rtlCol="0">
            <a:spAutoFit/>
          </a:bodyPr>
          <a:lstStyle/>
          <a:p>
            <a:pPr>
              <a:lnSpc>
                <a:spcPct val="110000"/>
              </a:lnSpc>
            </a:pPr>
            <a:r>
              <a:rPr lang="en-US" sz="2600" dirty="0">
                <a:latin typeface="Calibri" charset="0"/>
                <a:ea typeface="Calibri" charset="0"/>
                <a:cs typeface="Calibri" charset="0"/>
              </a:rPr>
              <a:t>t</a:t>
            </a:r>
            <a:r>
              <a:rPr lang="en-US" sz="2600" dirty="0" smtClean="0">
                <a:latin typeface="Calibri" charset="0"/>
                <a:ea typeface="Calibri" charset="0"/>
                <a:cs typeface="Calibri" charset="0"/>
              </a:rPr>
              <a:t>o apply my knowledge to ensure the Gifting product follows outstanding quality standards. Even though we did not follow Test Driven Development, I put in practice a variety of techniques including mutation, smoke and regression testing, checking for bad smells in the code and trying to discover best ways to refactor the code, as well as code coverage. I also used </a:t>
            </a:r>
            <a:r>
              <a:rPr lang="en-US" sz="2600" dirty="0" err="1" smtClean="0">
                <a:latin typeface="Calibri" charset="0"/>
                <a:ea typeface="Calibri" charset="0"/>
                <a:cs typeface="Calibri" charset="0"/>
              </a:rPr>
              <a:t>Mockito</a:t>
            </a:r>
            <a:r>
              <a:rPr lang="en-US" sz="2600" dirty="0" smtClean="0">
                <a:latin typeface="Calibri" charset="0"/>
                <a:ea typeface="Calibri" charset="0"/>
                <a:cs typeface="Calibri" charset="0"/>
              </a:rPr>
              <a:t> for mocking tests as it was widely used in the company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very effective, but might lead to overseeing lower-level bugs.</a:t>
            </a:r>
          </a:p>
          <a:p>
            <a:pPr>
              <a:lnSpc>
                <a:spcPct val="110000"/>
              </a:lnSpc>
            </a:pPr>
            <a:r>
              <a:rPr lang="en-US" sz="2600" dirty="0" smtClean="0">
                <a:latin typeface="Calibri" charset="0"/>
                <a:ea typeface="Calibri" charset="0"/>
                <a:cs typeface="Calibri" charset="0"/>
              </a:rPr>
              <a:t>Quality Assurance was very promoted in the company, the Barcelona office organizing a weekly QA meeting where different teams came and discussed how they tried to improve their software quality.</a:t>
            </a:r>
            <a:endParaRPr lang="en-US" sz="2600" dirty="0">
              <a:latin typeface="Calibri" charset="0"/>
              <a:ea typeface="Calibri" charset="0"/>
              <a:cs typeface="Calibri" charset="0"/>
            </a:endParaRPr>
          </a:p>
        </p:txBody>
      </p:sp>
      <p:sp>
        <p:nvSpPr>
          <p:cNvPr id="53" name="TextBox 52"/>
          <p:cNvSpPr txBox="1"/>
          <p:nvPr/>
        </p:nvSpPr>
        <p:spPr>
          <a:xfrm>
            <a:off x="14493737" y="16758038"/>
            <a:ext cx="6423156"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Sweetest and Bitterest Bits</a:t>
            </a:r>
            <a:endParaRPr lang="en-US" sz="3600" b="1" dirty="0">
              <a:latin typeface="Calibri" charset="0"/>
              <a:ea typeface="Calibri" charset="0"/>
              <a:cs typeface="Calibri" charset="0"/>
            </a:endParaRPr>
          </a:p>
        </p:txBody>
      </p:sp>
      <p:sp>
        <p:nvSpPr>
          <p:cNvPr id="54" name="TextBox 53"/>
          <p:cNvSpPr txBox="1"/>
          <p:nvPr/>
        </p:nvSpPr>
        <p:spPr>
          <a:xfrm>
            <a:off x="14541101" y="17700868"/>
            <a:ext cx="6375795" cy="4493538"/>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I believe this placement was an amazing experience and I would recommend it to anyone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I learned most how to be a good team player, how to communicate effectively, how to ensure my code and software practices are outstanding. However, the fact that the internship </a:t>
            </a:r>
            <a:r>
              <a:rPr lang="en-US" sz="2600" dirty="0" err="1" smtClean="0">
                <a:latin typeface="Calibri" charset="0"/>
                <a:ea typeface="Calibri" charset="0"/>
                <a:cs typeface="Calibri" charset="0"/>
              </a:rPr>
              <a:t>programme</a:t>
            </a:r>
            <a:r>
              <a:rPr lang="en-US" sz="2600" dirty="0" smtClean="0">
                <a:latin typeface="Calibri" charset="0"/>
                <a:ea typeface="Calibri" charset="0"/>
                <a:cs typeface="Calibri" charset="0"/>
              </a:rPr>
              <a:t> at King is at the beginning, there is no guaranteed continuity and this could definitely be improved during the following years.</a:t>
            </a:r>
            <a:endParaRPr lang="en-US" sz="2600" dirty="0">
              <a:latin typeface="Calibri" charset="0"/>
              <a:ea typeface="Calibri" charset="0"/>
              <a:cs typeface="Calibri" charset="0"/>
            </a:endParaRPr>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03190" y="22895934"/>
            <a:ext cx="3722742" cy="3215890"/>
          </a:xfrm>
          <a:prstGeom prst="rect">
            <a:avLst/>
          </a:prstGeom>
        </p:spPr>
      </p:pic>
    </p:spTree>
    <p:extLst>
      <p:ext uri="{BB962C8B-B14F-4D97-AF65-F5344CB8AC3E}">
        <p14:creationId xmlns:p14="http://schemas.microsoft.com/office/powerpoint/2010/main" val="32974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4333</TotalTime>
  <Words>637</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Helvetica Neue</vt:lpstr>
      <vt:lpstr>Arial</vt:lpstr>
      <vt:lpstr>Office Theme</vt:lpstr>
      <vt:lpstr>PowerPoint Presentation</vt:lpstr>
    </vt:vector>
  </TitlesOfParts>
  <Manager/>
  <Company>King</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 Seriously Playful Software Engineering</dc:title>
  <dc:subject>Software Engineering</dc:subject>
  <dc:creator>Andrei-Mihai Nicolae</dc:creator>
  <cp:keywords/>
  <dc:description/>
  <cp:lastModifiedBy>Andrei-Mihai Nicolae</cp:lastModifiedBy>
  <cp:revision>40</cp:revision>
  <dcterms:created xsi:type="dcterms:W3CDTF">2016-10-20T19:27:59Z</dcterms:created>
  <dcterms:modified xsi:type="dcterms:W3CDTF">2016-10-23T19:41:31Z</dcterms:modified>
  <cp:category/>
</cp:coreProperties>
</file>