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721" r:id="rId2"/>
  </p:sldMasterIdLst>
  <p:notesMasterIdLst>
    <p:notesMasterId r:id="rId42"/>
  </p:notesMasterIdLst>
  <p:handoutMasterIdLst>
    <p:handoutMasterId r:id="rId43"/>
  </p:handoutMasterIdLst>
  <p:sldIdLst>
    <p:sldId id="341" r:id="rId3"/>
    <p:sldId id="342" r:id="rId4"/>
    <p:sldId id="343" r:id="rId5"/>
    <p:sldId id="305" r:id="rId6"/>
    <p:sldId id="306" r:id="rId7"/>
    <p:sldId id="307" r:id="rId8"/>
    <p:sldId id="308" r:id="rId9"/>
    <p:sldId id="309" r:id="rId10"/>
    <p:sldId id="310" r:id="rId11"/>
    <p:sldId id="346" r:id="rId12"/>
    <p:sldId id="347" r:id="rId13"/>
    <p:sldId id="348" r:id="rId14"/>
    <p:sldId id="311" r:id="rId15"/>
    <p:sldId id="313" r:id="rId16"/>
    <p:sldId id="314" r:id="rId17"/>
    <p:sldId id="315" r:id="rId18"/>
    <p:sldId id="349" r:id="rId19"/>
    <p:sldId id="317" r:id="rId20"/>
    <p:sldId id="318" r:id="rId21"/>
    <p:sldId id="260" r:id="rId22"/>
    <p:sldId id="320" r:id="rId23"/>
    <p:sldId id="321" r:id="rId24"/>
    <p:sldId id="322" r:id="rId25"/>
    <p:sldId id="323" r:id="rId26"/>
    <p:sldId id="324" r:id="rId27"/>
    <p:sldId id="325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326" r:id="rId37"/>
    <p:sldId id="290" r:id="rId38"/>
    <p:sldId id="291" r:id="rId39"/>
    <p:sldId id="293" r:id="rId40"/>
    <p:sldId id="294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>
        <p:scale>
          <a:sx n="50" d="100"/>
          <a:sy n="50" d="100"/>
        </p:scale>
        <p:origin x="-3384" y="-13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226BE92-99B2-489E-85D8-6C8B144B5D06}" type="datetimeFigureOut">
              <a:rPr lang="en-US"/>
              <a:pPr>
                <a:defRPr/>
              </a:pPr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054445A-C12F-4AB7-AC52-95C2C5A8F4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0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9FC3AC8-76F5-4A42-A938-C88277D5B1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2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BE0E54F-665B-4788-BBE2-3DA99D2BDE14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EA81212-37B8-4014-9029-B7D4D5F33D0A}" type="slidenum">
              <a:rPr lang="en-US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32E645A-8DCB-4A1D-AFA2-8BF7DFADF3BB}" type="slidenum">
              <a:rPr lang="en-US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962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4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48FF0EA-637D-4D72-AF77-94D51EAEBF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7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56CBBD88-3F5F-448F-B89B-9BCA576B1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8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76200"/>
            <a:ext cx="21145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61912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6B9D3FE6-A26D-40D7-801C-27C5C32B28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83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12B0-8050-45EB-B5A1-F8B0AAA4697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848FF0EA-637D-4D72-AF77-94D51EAEBF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12B0-8050-45EB-B5A1-F8B0AAA4697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FC44A55D-AD04-4315-8F38-110CCEDF34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78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12B0-8050-45EB-B5A1-F8B0AAA4697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37FAA812-5ADB-43D6-A59D-81385D1A8D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48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12B0-8050-45EB-B5A1-F8B0AAA4697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A5A38362-E210-4008-94F0-D49F4AAD5D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05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12B0-8050-45EB-B5A1-F8B0AAA4697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85C85F42-5293-4863-94A2-70CF0524CC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43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12B0-8050-45EB-B5A1-F8B0AAA4697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28EDD991-52AD-4E12-90C2-D8B1DC3C3E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64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12B0-8050-45EB-B5A1-F8B0AAA4697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C0D8D264-5A5E-4522-9357-46F65956F6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699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12B0-8050-45EB-B5A1-F8B0AAA4697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9818C122-0A60-4749-87D7-F6DBE441EE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9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FC44A55D-AD04-4315-8F38-110CCEDF34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68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12B0-8050-45EB-B5A1-F8B0AAA4697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33EB7F4E-4CE3-495E-9471-189B6584A7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338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12B0-8050-45EB-B5A1-F8B0AAA4697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56CBBD88-3F5F-448F-B89B-9BCA576B1B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172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C12B0-8050-45EB-B5A1-F8B0AAA4697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6B9D3FE6-A26D-40D7-801C-27C5C32B28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7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37FAA812-5ADB-43D6-A59D-81385D1A8D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3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A5A38362-E210-4008-94F0-D49F4AAD5D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85C85F42-5293-4863-94A2-70CF0524CC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1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28EDD991-52AD-4E12-90C2-D8B1DC3C3E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C0D8D264-5A5E-4522-9357-46F65956F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5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9818C122-0A60-4749-87D7-F6DBE441E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8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9-</a:t>
            </a:r>
            <a:fld id="{33EB7F4E-4CE3-495E-9471-189B6584A7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ChangeArrowheads="1"/>
          </p:cNvSpPr>
          <p:nvPr userDrawn="1"/>
        </p:nvSpPr>
        <p:spPr bwMode="auto">
          <a:xfrm>
            <a:off x="152400" y="914400"/>
            <a:ext cx="8915400" cy="586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76200"/>
            <a:ext cx="7467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r>
              <a:rPr lang="en-US"/>
              <a:t>9-</a:t>
            </a:r>
            <a:fld id="{45C05337-EBBC-46E0-8B48-5B36FEEF7B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C12B0-8050-45EB-B5A1-F8B0AAA4697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9-</a:t>
            </a:r>
            <a:fld id="{45C05337-EBBC-46E0-8B48-5B36FEEF7B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152400" y="914400"/>
            <a:ext cx="8915400" cy="586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7472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Definitions</a:t>
            </a:r>
          </a:p>
        </p:txBody>
      </p:sp>
      <p:sp>
        <p:nvSpPr>
          <p:cNvPr id="30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/>
              <a:t>9-</a:t>
            </a:r>
            <a:fld id="{A4BFACED-8EFA-44DB-8488-214A7773343E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000" smtClean="0"/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en-US" b="1"/>
              <a:t>Full Binary Tree:</a:t>
            </a:r>
            <a:r>
              <a:rPr lang="en-US" altLang="en-US"/>
              <a:t> A binary tree in which all of the leaves are on the same level and every nonleaf node has two children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altLang="en-US"/>
          </a:p>
        </p:txBody>
      </p:sp>
      <p:pic>
        <p:nvPicPr>
          <p:cNvPr id="3077" name="Picture 4" descr="8_58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733800"/>
            <a:ext cx="3810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Left child index: </a:t>
            </a:r>
            <a:r>
              <a:rPr lang="en-US" altLang="en-US" smtClean="0">
                <a:latin typeface="Courier New" pitchFamily="49" charset="0"/>
              </a:rPr>
              <a:t>index*2 +1</a:t>
            </a:r>
          </a:p>
          <a:p>
            <a:pPr eaLnBrk="1" hangingPunct="1"/>
            <a:r>
              <a:rPr lang="en-US" altLang="en-US" smtClean="0"/>
              <a:t>Right child index</a:t>
            </a:r>
            <a:r>
              <a:rPr lang="en-US" altLang="en-US" smtClean="0">
                <a:latin typeface="Courier New" pitchFamily="49" charset="0"/>
              </a:rPr>
              <a:t>: index*2 + 2</a:t>
            </a:r>
          </a:p>
          <a:p>
            <a:pPr eaLnBrk="1" hangingPunct="1"/>
            <a:r>
              <a:rPr lang="en-US" altLang="en-US" smtClean="0"/>
              <a:t>Parent index: </a:t>
            </a:r>
            <a:r>
              <a:rPr lang="en-US" altLang="en-US" smtClean="0">
                <a:latin typeface="Courier New" pitchFamily="49" charset="0"/>
              </a:rPr>
              <a:t>(index – 1)/2</a:t>
            </a:r>
          </a:p>
          <a:p>
            <a:pPr eaLnBrk="1" hangingPunct="1"/>
            <a:endParaRPr lang="en-US" altLang="en-US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/>
              <a:t>9-</a:t>
            </a:r>
            <a:fld id="{17CF4856-F961-4C55-BAC3-E8174471BC37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Heaps must preserve order and shape!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Delete: (always from root)</a:t>
            </a:r>
          </a:p>
          <a:p>
            <a:pPr eaLnBrk="1" hangingPunct="1"/>
            <a:r>
              <a:rPr lang="en-US" altLang="en-US" smtClean="0"/>
              <a:t>Take info from root</a:t>
            </a:r>
          </a:p>
          <a:p>
            <a:pPr eaLnBrk="1" hangingPunct="1"/>
            <a:r>
              <a:rPr lang="en-US" altLang="en-US" smtClean="0"/>
              <a:t>Swap info from bottom rightmost node into root. Delete this node.</a:t>
            </a:r>
          </a:p>
          <a:p>
            <a:pPr eaLnBrk="1" hangingPunct="1"/>
            <a:r>
              <a:rPr lang="en-US" altLang="en-US" smtClean="0"/>
              <a:t>Reheap down : find maxchild, swap with root if maxchild is larger. Continue to bottom of heap.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/>
              <a:t>9-</a:t>
            </a:r>
            <a:fld id="{ECACB1DB-22D2-4039-AC0D-4740B3D1BBCD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Heaps must preserve order and shape!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Insert: (always preserve shape)</a:t>
            </a:r>
          </a:p>
          <a:p>
            <a:pPr eaLnBrk="1" hangingPunct="1"/>
            <a:r>
              <a:rPr lang="en-US" altLang="en-US" smtClean="0"/>
              <a:t>Insert at bottom rightmost position</a:t>
            </a:r>
          </a:p>
          <a:p>
            <a:pPr eaLnBrk="1" hangingPunct="1"/>
            <a:r>
              <a:rPr lang="en-US" altLang="en-US" smtClean="0"/>
              <a:t>Reheap Up: Compare current node with parent. If current node is greater, then swap. Reheap up from parent.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/>
              <a:t>9-</a:t>
            </a:r>
            <a:fld id="{FC0E34AB-A92E-491A-BA9C-9D78DC868A0F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/>
              <a:t>9-</a:t>
            </a:r>
            <a:fld id="{8F2D0220-287F-491C-8C6D-0EFCD2186954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000" smtClean="0"/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52400" y="1219200"/>
            <a:ext cx="8915400" cy="533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152400" y="1339850"/>
            <a:ext cx="9067800" cy="448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A50021"/>
                </a:solidFill>
                <a:latin typeface="Courier New" pitchFamily="49" charset="0"/>
              </a:rPr>
              <a:t>//  HEAP SPECIFICATION</a:t>
            </a:r>
            <a:r>
              <a:rPr lang="en-US" altLang="en-US" sz="1200" b="1" i="1">
                <a:solidFill>
                  <a:srgbClr val="A50021"/>
                </a:solidFill>
                <a:latin typeface="Courier New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b="1" i="1">
              <a:solidFill>
                <a:srgbClr val="A5002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990033"/>
                </a:solidFill>
                <a:latin typeface="Courier New" pitchFamily="49" charset="0"/>
              </a:rPr>
              <a:t>//  Assumes  ItemType  is either a built-in simple data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990033"/>
                </a:solidFill>
                <a:latin typeface="Courier New" pitchFamily="49" charset="0"/>
              </a:rPr>
              <a:t>// type or a class with overloaded relational operators.</a:t>
            </a:r>
            <a:endParaRPr lang="en-US" altLang="en-US" sz="2000" b="1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template&lt; class  ItemType 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struct  HeapType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{</a:t>
            </a:r>
            <a:r>
              <a:rPr lang="en-US" altLang="en-US" sz="2800" b="1">
                <a:latin typeface="Courier New" pitchFamily="49" charset="0"/>
              </a:rPr>
              <a:t>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  void   ReheapDown ( int  root ,  int  bottom ) 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  void   ReheapUp ( int  root,  int  bottom ) ;</a:t>
            </a:r>
            <a:r>
              <a:rPr lang="en-US" altLang="en-US" sz="2400" b="1">
                <a:latin typeface="Courier New" pitchFamily="49" charset="0"/>
              </a:rPr>
              <a:t>	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 i="1">
              <a:solidFill>
                <a:srgbClr val="A5002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b="1">
                <a:latin typeface="Courier New" pitchFamily="49" charset="0"/>
              </a:rPr>
              <a:t>	 	</a:t>
            </a:r>
            <a:endParaRPr lang="en-US" altLang="en-US" sz="2400" b="1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  ItemType* elements; </a:t>
            </a:r>
            <a:r>
              <a:rPr lang="en-US" altLang="en-US" sz="2000" b="1">
                <a:solidFill>
                  <a:srgbClr val="CC0000"/>
                </a:solidFill>
                <a:latin typeface="Courier New" pitchFamily="49" charset="0"/>
              </a:rPr>
              <a:t>//ARRAY to be allocated dynamically</a:t>
            </a:r>
            <a:endParaRPr lang="en-US" altLang="en-US" sz="2000" b="1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 i="1">
              <a:solidFill>
                <a:srgbClr val="A5002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  int  numElements ;</a:t>
            </a:r>
            <a:endParaRPr lang="en-US" altLang="en-US" sz="1600" b="1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ReheapDown</a:t>
            </a:r>
          </a:p>
        </p:txBody>
      </p:sp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/>
              <a:t>9-</a:t>
            </a:r>
            <a:fld id="{B4B19C44-B685-45B7-9B7F-CA9F5F39B2AC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000" smtClean="0"/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76200" y="1373188"/>
            <a:ext cx="9067800" cy="3663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i="1">
                <a:solidFill>
                  <a:srgbClr val="A50021"/>
                </a:solidFill>
                <a:latin typeface="Courier New" pitchFamily="49" charset="0"/>
              </a:rPr>
              <a:t>//  Remember tree is heap except for root when this function is called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  <a:latin typeface="Courier New" pitchFamily="49" charset="0"/>
              </a:rPr>
              <a:t>// Pre:  root is the index of the node that may violate the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  <a:latin typeface="Courier New" pitchFamily="49" charset="0"/>
              </a:rPr>
              <a:t>// heap order property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  <a:latin typeface="Courier New" pitchFamily="49" charset="0"/>
              </a:rPr>
              <a:t>// Post: Heap order property is restored between root and bottom</a:t>
            </a:r>
            <a:endParaRPr lang="en-US" altLang="en-US" sz="1800" b="1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8080"/>
                </a:solidFill>
                <a:latin typeface="Courier New" pitchFamily="49" charset="0"/>
              </a:rPr>
              <a:t>template&lt; class  ItemType &gt;</a:t>
            </a:r>
            <a:endParaRPr lang="en-US" altLang="en-US" sz="1800" b="1" i="1">
              <a:solidFill>
                <a:srgbClr val="A5002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itchFamily="49" charset="0"/>
              </a:rPr>
              <a:t>void   HeapType&lt;ItemType&gt;::ReheapDown ( int root, int  bottom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itchFamily="49" charset="0"/>
              </a:rPr>
              <a:t>      int  maxChild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itchFamily="49" charset="0"/>
              </a:rPr>
              <a:t>      int  rightChild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itchFamily="49" charset="0"/>
              </a:rPr>
              <a:t>      int  leftChild 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itchFamily="49" charset="0"/>
              </a:rPr>
              <a:t>      leftChild  =  root * 2 + 1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itchFamily="49" charset="0"/>
              </a:rPr>
              <a:t>      rightChild  =  root * 2 + 2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8162" y="-920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ReheapDown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cont</a:t>
            </a:r>
            <a:r>
              <a:rPr lang="en-US" altLang="en-US" dirty="0" smtClean="0"/>
              <a:t>)</a:t>
            </a:r>
          </a:p>
        </p:txBody>
      </p:sp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/>
              <a:t>9-</a:t>
            </a:r>
            <a:fld id="{E630D51D-4F82-4BD0-96A1-3231E118AA48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000" smtClean="0"/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76200" y="930275"/>
            <a:ext cx="8915400" cy="5778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238125" y="1050925"/>
            <a:ext cx="8829675" cy="5035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 if  ( </a:t>
            </a:r>
            <a:r>
              <a:rPr lang="en-US" altLang="en-US" sz="1800" b="1" dirty="0" err="1">
                <a:latin typeface="Courier New" pitchFamily="49" charset="0"/>
              </a:rPr>
              <a:t>leftChild</a:t>
            </a:r>
            <a:r>
              <a:rPr lang="en-US" altLang="en-US" sz="1800" b="1" dirty="0">
                <a:latin typeface="Courier New" pitchFamily="49" charset="0"/>
              </a:rPr>
              <a:t>  &lt;=  bottom ) </a:t>
            </a:r>
            <a:r>
              <a:rPr lang="en-US" altLang="en-US" sz="1800" b="1" i="1" dirty="0">
                <a:solidFill>
                  <a:srgbClr val="CC0000"/>
                </a:solidFill>
                <a:latin typeface="Courier New" pitchFamily="49" charset="0"/>
              </a:rPr>
              <a:t>// </a:t>
            </a:r>
            <a:r>
              <a:rPr lang="en-US" altLang="en-US" sz="1800" b="1" i="1" dirty="0" err="1">
                <a:solidFill>
                  <a:srgbClr val="CC0000"/>
                </a:solidFill>
                <a:latin typeface="Courier New" pitchFamily="49" charset="0"/>
              </a:rPr>
              <a:t>ReheapDown</a:t>
            </a:r>
            <a:r>
              <a:rPr lang="en-US" altLang="en-US" sz="1800" b="1" i="1" dirty="0">
                <a:solidFill>
                  <a:srgbClr val="CC0000"/>
                </a:solidFill>
                <a:latin typeface="Courier New" pitchFamily="49" charset="0"/>
              </a:rPr>
              <a:t> continued</a:t>
            </a:r>
            <a:endParaRPr lang="en-US" altLang="en-US" sz="18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    if ( </a:t>
            </a:r>
            <a:r>
              <a:rPr lang="en-US" altLang="en-US" sz="1800" b="1" dirty="0" err="1">
                <a:latin typeface="Courier New" pitchFamily="49" charset="0"/>
              </a:rPr>
              <a:t>leftChild</a:t>
            </a:r>
            <a:r>
              <a:rPr lang="en-US" altLang="en-US" sz="1800" b="1" dirty="0">
                <a:latin typeface="Courier New" pitchFamily="49" charset="0"/>
              </a:rPr>
              <a:t>  == bottom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 </a:t>
            </a:r>
            <a:r>
              <a:rPr lang="en-US" altLang="en-US" sz="1800" b="1" dirty="0" err="1">
                <a:latin typeface="Courier New" pitchFamily="49" charset="0"/>
              </a:rPr>
              <a:t>maxChild</a:t>
            </a:r>
            <a:r>
              <a:rPr lang="en-US" altLang="en-US" sz="1800" b="1" dirty="0">
                <a:latin typeface="Courier New" pitchFamily="49" charset="0"/>
              </a:rPr>
              <a:t>  =  </a:t>
            </a:r>
            <a:r>
              <a:rPr lang="en-US" altLang="en-US" sz="1800" b="1" dirty="0" err="1">
                <a:latin typeface="Courier New" pitchFamily="49" charset="0"/>
              </a:rPr>
              <a:t>leftChild</a:t>
            </a:r>
            <a:r>
              <a:rPr lang="en-US" altLang="en-US" sz="1800" b="1" dirty="0">
                <a:latin typeface="Courier New" pitchFamily="49" charset="0"/>
              </a:rPr>
              <a:t>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    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  if (elements [ </a:t>
            </a:r>
            <a:r>
              <a:rPr lang="en-US" altLang="en-US" sz="1800" b="1" dirty="0" err="1">
                <a:latin typeface="Courier New" pitchFamily="49" charset="0"/>
              </a:rPr>
              <a:t>leftChild</a:t>
            </a:r>
            <a:r>
              <a:rPr lang="en-US" altLang="en-US" sz="1800" b="1" dirty="0">
                <a:latin typeface="Courier New" pitchFamily="49" charset="0"/>
              </a:rPr>
              <a:t> ] &lt;= elements</a:t>
            </a:r>
            <a:r>
              <a:rPr lang="en-US" altLang="en-US" sz="1600" b="1" dirty="0">
                <a:latin typeface="Courier New" pitchFamily="49" charset="0"/>
              </a:rPr>
              <a:t> [ </a:t>
            </a:r>
            <a:r>
              <a:rPr lang="en-US" altLang="en-US" sz="1600" b="1" dirty="0" err="1">
                <a:latin typeface="Courier New" pitchFamily="49" charset="0"/>
              </a:rPr>
              <a:t>rightChild</a:t>
            </a:r>
            <a:r>
              <a:rPr lang="en-US" altLang="en-US" sz="1600" b="1" dirty="0">
                <a:latin typeface="Courier New" pitchFamily="49" charset="0"/>
              </a:rPr>
              <a:t> ]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	</a:t>
            </a:r>
            <a:r>
              <a:rPr lang="en-US" altLang="en-US" sz="1800" b="1" dirty="0" err="1">
                <a:latin typeface="Courier New" pitchFamily="49" charset="0"/>
              </a:rPr>
              <a:t>maxChild</a:t>
            </a:r>
            <a:r>
              <a:rPr lang="en-US" altLang="en-US" sz="1800" b="1" dirty="0">
                <a:latin typeface="Courier New" pitchFamily="49" charset="0"/>
              </a:rPr>
              <a:t>  =  </a:t>
            </a:r>
            <a:r>
              <a:rPr lang="en-US" altLang="en-US" sz="1800" b="1" dirty="0" err="1">
                <a:latin typeface="Courier New" pitchFamily="49" charset="0"/>
              </a:rPr>
              <a:t>rightChild</a:t>
            </a:r>
            <a:r>
              <a:rPr lang="en-US" altLang="en-US" sz="1800" b="1" dirty="0">
                <a:latin typeface="Courier New" pitchFamily="49" charset="0"/>
              </a:rPr>
              <a:t>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  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	</a:t>
            </a:r>
            <a:r>
              <a:rPr lang="en-US" altLang="en-US" sz="1800" b="1" dirty="0" err="1">
                <a:latin typeface="Courier New" pitchFamily="49" charset="0"/>
              </a:rPr>
              <a:t>maxChild</a:t>
            </a:r>
            <a:r>
              <a:rPr lang="en-US" altLang="en-US" sz="1800" b="1" dirty="0">
                <a:latin typeface="Courier New" pitchFamily="49" charset="0"/>
              </a:rPr>
              <a:t>  =  </a:t>
            </a:r>
            <a:r>
              <a:rPr lang="en-US" altLang="en-US" sz="1800" b="1" dirty="0" err="1">
                <a:latin typeface="Courier New" pitchFamily="49" charset="0"/>
              </a:rPr>
              <a:t>leftChild</a:t>
            </a:r>
            <a:r>
              <a:rPr lang="en-US" altLang="en-US" sz="1800" b="1" dirty="0">
                <a:latin typeface="Courier New" pitchFamily="49" charset="0"/>
              </a:rPr>
              <a:t>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if  ( elements [ root ] &lt; elements [ </a:t>
            </a:r>
            <a:r>
              <a:rPr lang="en-US" altLang="en-US" sz="1800" b="1" dirty="0" err="1">
                <a:latin typeface="Courier New" pitchFamily="49" charset="0"/>
              </a:rPr>
              <a:t>maxChild</a:t>
            </a:r>
            <a:r>
              <a:rPr lang="en-US" altLang="en-US" sz="1800" b="1" dirty="0">
                <a:latin typeface="Courier New" pitchFamily="49" charset="0"/>
              </a:rPr>
              <a:t> ]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    Swap ( elements [ root ] , elements [ </a:t>
            </a:r>
            <a:r>
              <a:rPr lang="en-US" altLang="en-US" sz="1800" b="1" dirty="0" err="1">
                <a:latin typeface="Courier New" pitchFamily="49" charset="0"/>
              </a:rPr>
              <a:t>maxChild</a:t>
            </a:r>
            <a:r>
              <a:rPr lang="en-US" altLang="en-US" sz="1800" b="1" dirty="0">
                <a:latin typeface="Courier New" pitchFamily="49" charset="0"/>
              </a:rPr>
              <a:t> ] )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    </a:t>
            </a:r>
            <a:r>
              <a:rPr lang="en-US" altLang="en-US" sz="1800" b="1" dirty="0" err="1">
                <a:latin typeface="Courier New" pitchFamily="49" charset="0"/>
              </a:rPr>
              <a:t>ReheapDown</a:t>
            </a:r>
            <a:r>
              <a:rPr lang="en-US" altLang="en-US" sz="1800" b="1" dirty="0">
                <a:latin typeface="Courier New" pitchFamily="49" charset="0"/>
              </a:rPr>
              <a:t> ( </a:t>
            </a:r>
            <a:r>
              <a:rPr lang="en-US" altLang="en-US" sz="1800" b="1" dirty="0" err="1">
                <a:latin typeface="Courier New" pitchFamily="49" charset="0"/>
              </a:rPr>
              <a:t>maxChild</a:t>
            </a:r>
            <a:r>
              <a:rPr lang="en-US" altLang="en-US" sz="1800" b="1" dirty="0">
                <a:latin typeface="Courier New" pitchFamily="49" charset="0"/>
              </a:rPr>
              <a:t>, bottom )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-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ReheapUp</a:t>
            </a:r>
            <a:endParaRPr lang="en-US" altLang="en-US" dirty="0" smtClean="0"/>
          </a:p>
        </p:txBody>
      </p:sp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/>
              <a:t>9-</a:t>
            </a:r>
            <a:fld id="{778FFC48-8989-4D1D-A466-BDC3E86F5942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000" smtClean="0"/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304800" y="838200"/>
            <a:ext cx="8604250" cy="5861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460375" y="914400"/>
            <a:ext cx="8455025" cy="571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A50021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8080"/>
                </a:solidFill>
                <a:latin typeface="Courier New" pitchFamily="49" charset="0"/>
              </a:rPr>
              <a:t>template&lt; class  ItemType &gt;</a:t>
            </a:r>
            <a:endParaRPr lang="en-US" altLang="en-US" sz="1600" b="1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itchFamily="49" charset="0"/>
              </a:rPr>
              <a:t>void   HeapType&lt;ItemType&gt;::ReheapUp ( int  root,  int  bottom 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i="1">
                <a:solidFill>
                  <a:srgbClr val="CC0000"/>
                </a:solidFill>
                <a:latin typeface="Courier New" pitchFamily="49" charset="0"/>
              </a:rPr>
              <a:t>//  Pre:  bottom is the index of the node that may violate the heap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i="1">
                <a:solidFill>
                  <a:srgbClr val="CC0000"/>
                </a:solidFill>
                <a:latin typeface="Courier New" pitchFamily="49" charset="0"/>
              </a:rPr>
              <a:t>//  order property.  The order property is satisfied from root to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i="1">
                <a:solidFill>
                  <a:srgbClr val="CC0000"/>
                </a:solidFill>
                <a:latin typeface="Courier New" pitchFamily="49" charset="0"/>
              </a:rPr>
              <a:t>//  next-to-last node.</a:t>
            </a:r>
            <a:endParaRPr lang="en-US" altLang="en-US" sz="1600" b="1" i="1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i="1">
                <a:solidFill>
                  <a:srgbClr val="FF0000"/>
                </a:solidFill>
                <a:latin typeface="Courier New" pitchFamily="49" charset="0"/>
              </a:rPr>
              <a:t>//  Post:  Heap order property is restored between root and bottom</a:t>
            </a:r>
            <a:endParaRPr lang="en-US" altLang="en-US" sz="1600" b="1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itchFamily="49" charset="0"/>
              </a:rPr>
              <a:t>    int  parent 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itchFamily="49" charset="0"/>
              </a:rPr>
              <a:t>    if  ( bottom  &gt; root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itchFamily="49" charset="0"/>
              </a:rPr>
              <a:t>  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itchFamily="49" charset="0"/>
              </a:rPr>
              <a:t>	parent = ( bottom - 1 ) / 2;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itchFamily="49" charset="0"/>
              </a:rPr>
              <a:t>	if ( elements [ parent ]  &lt;  elements [ bottom ]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itchFamily="49" charset="0"/>
              </a:rPr>
              <a:t>	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itchFamily="49" charset="0"/>
              </a:rPr>
              <a:t>	   Swap ( elements [ parent ], elements [ bottom ] )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itchFamily="49" charset="0"/>
              </a:rPr>
              <a:t>	   ReheapUp ( root, parent )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itchFamily="49" charset="0"/>
              </a:rPr>
              <a:t>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itchFamily="49" charset="0"/>
              </a:rPr>
              <a:t>}</a:t>
            </a:r>
            <a:r>
              <a:rPr lang="en-US" altLang="en-US" sz="1600" b="1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85800"/>
            <a:ext cx="6698546" cy="486300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9-</a:t>
            </a:r>
            <a:fld id="{FC44A55D-AD04-4315-8F38-110CCEDF34E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0" y="5791200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 smtClean="0"/>
              <a:t>Ahhh</a:t>
            </a:r>
            <a:r>
              <a:rPr lang="en-US" sz="1200" dirty="0" smtClean="0"/>
              <a:t>… but the heap is not right, why???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3031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Priority Queue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b="1" smtClean="0"/>
              <a:t>A priority queue is an ADT with the property that </a:t>
            </a:r>
            <a:r>
              <a:rPr lang="en-US" altLang="en-US" sz="2800" b="1" smtClean="0">
                <a:solidFill>
                  <a:srgbClr val="FFCC00"/>
                </a:solidFill>
              </a:rPr>
              <a:t>only the highest-priority element can be accessed</a:t>
            </a:r>
            <a:r>
              <a:rPr lang="en-US" altLang="en-US" sz="2800" b="1" smtClean="0"/>
              <a:t> at any time.</a:t>
            </a: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/>
              <a:t>9-</a:t>
            </a:r>
            <a:fld id="{3310B31A-EC81-47FC-9969-F24A4632CD25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0010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ADT Priority Queue Operations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idx="1"/>
          </p:nvPr>
        </p:nvSpPr>
        <p:spPr>
          <a:xfrm>
            <a:off x="1143000" y="1885950"/>
            <a:ext cx="6477000" cy="4191000"/>
          </a:xfrm>
          <a:noFill/>
        </p:spPr>
        <p:txBody>
          <a:bodyPr lIns="92075" tIns="46038" rIns="92075" bIns="46038"/>
          <a:lstStyle/>
          <a:p>
            <a:pPr eaLnBrk="1" hangingPunct="1">
              <a:buFontTx/>
              <a:buNone/>
            </a:pPr>
            <a:r>
              <a:rPr lang="en-US" altLang="en-US" sz="2800" b="1" smtClean="0">
                <a:solidFill>
                  <a:srgbClr val="FFCC00"/>
                </a:solidFill>
              </a:rPr>
              <a:t>Transformers </a:t>
            </a:r>
          </a:p>
          <a:p>
            <a:pPr lvl="1" eaLnBrk="1" hangingPunct="1"/>
            <a:r>
              <a:rPr lang="en-US" altLang="en-US" sz="2400" b="1" smtClean="0"/>
              <a:t>MakeEmpty </a:t>
            </a:r>
          </a:p>
          <a:p>
            <a:pPr lvl="1" eaLnBrk="1" hangingPunct="1"/>
            <a:r>
              <a:rPr lang="en-US" altLang="en-US" sz="2400" b="1" smtClean="0"/>
              <a:t>Enqueue</a:t>
            </a:r>
          </a:p>
          <a:p>
            <a:pPr lvl="1" eaLnBrk="1" hangingPunct="1"/>
            <a:r>
              <a:rPr lang="en-US" altLang="en-US" sz="2400" b="1" smtClean="0"/>
              <a:t>Dequeue</a:t>
            </a:r>
          </a:p>
          <a:p>
            <a:pPr lvl="1" eaLnBrk="1" hangingPunct="1">
              <a:buFontTx/>
              <a:buNone/>
            </a:pPr>
            <a:endParaRPr lang="en-US" altLang="en-US" sz="2000" smtClean="0"/>
          </a:p>
          <a:p>
            <a:pPr eaLnBrk="1" hangingPunct="1">
              <a:buFontTx/>
              <a:buNone/>
            </a:pPr>
            <a:r>
              <a:rPr lang="en-US" altLang="en-US" sz="2800" b="1" smtClean="0">
                <a:solidFill>
                  <a:srgbClr val="FFCC00"/>
                </a:solidFill>
              </a:rPr>
              <a:t>Observers </a:t>
            </a:r>
          </a:p>
          <a:p>
            <a:pPr lvl="1" eaLnBrk="1" hangingPunct="1"/>
            <a:r>
              <a:rPr lang="en-US" altLang="en-US" sz="2400" b="1" smtClean="0"/>
              <a:t>IsEmpty</a:t>
            </a:r>
          </a:p>
          <a:p>
            <a:pPr lvl="1" eaLnBrk="1" hangingPunct="1"/>
            <a:r>
              <a:rPr lang="en-US" altLang="en-US" sz="2400" b="1" smtClean="0"/>
              <a:t>IsFull</a:t>
            </a:r>
            <a:r>
              <a:rPr lang="en-US" altLang="en-US" smtClean="0"/>
              <a:t>	</a:t>
            </a:r>
          </a:p>
          <a:p>
            <a:pPr eaLnBrk="1" hangingPunct="1">
              <a:buFontTx/>
              <a:buNone/>
            </a:pPr>
            <a:r>
              <a:rPr lang="en-US" altLang="en-US" sz="800" smtClean="0"/>
              <a:t>		</a:t>
            </a:r>
          </a:p>
        </p:txBody>
      </p:sp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/>
              <a:t>9-</a:t>
            </a:r>
            <a:fld id="{5BD531B4-0E85-4D3D-9DBE-7BCF8BE7DD8B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000" smtClean="0"/>
          </a:p>
        </p:txBody>
      </p:sp>
      <p:sp>
        <p:nvSpPr>
          <p:cNvPr id="20485" name="AutoShape 5"/>
          <p:cNvSpPr>
            <a:spLocks noChangeArrowheads="1"/>
          </p:cNvSpPr>
          <p:nvPr/>
        </p:nvSpPr>
        <p:spPr bwMode="auto">
          <a:xfrm>
            <a:off x="4806950" y="4183063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4806950" y="2063750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5851525" y="2544763"/>
            <a:ext cx="1822450" cy="350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change state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observe state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Definitions (cont.)</a:t>
            </a:r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/>
              <a:t>9-</a:t>
            </a:r>
            <a:fld id="{636831A0-81BD-4AC6-A3D3-7A078A4B0DEE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000" smtClean="0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85800" y="1676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altLang="en-US" b="1"/>
              <a:t>Complete Binary Tree:</a:t>
            </a:r>
            <a:r>
              <a:rPr lang="en-US" altLang="en-US"/>
              <a:t> A binary tree that is either full or full through the next-to-last level, with the leaves on the last level as far to the left as possible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altLang="en-US"/>
          </a:p>
        </p:txBody>
      </p:sp>
      <p:pic>
        <p:nvPicPr>
          <p:cNvPr id="4101" name="Picture 4" descr="8_583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581400"/>
            <a:ext cx="3810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Implementation Level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610600" cy="41910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There are many ways to implement a priority queue</a:t>
            </a:r>
          </a:p>
          <a:p>
            <a:pPr lvl="1" eaLnBrk="1" hangingPunct="1"/>
            <a:r>
              <a:rPr lang="en-US" altLang="en-US" sz="2400" b="1" smtClean="0"/>
              <a:t>An unsorted List-</a:t>
            </a:r>
            <a:r>
              <a:rPr lang="en-US" altLang="en-US" sz="2400" smtClean="0"/>
              <a:t> dequeuing would require searching through the entire list</a:t>
            </a:r>
          </a:p>
          <a:p>
            <a:pPr lvl="1" eaLnBrk="1" hangingPunct="1"/>
            <a:r>
              <a:rPr lang="en-US" altLang="en-US" sz="2400" b="1" smtClean="0"/>
              <a:t>An Array-Based Sorted List-</a:t>
            </a:r>
            <a:r>
              <a:rPr lang="en-US" altLang="en-US" sz="2400" smtClean="0"/>
              <a:t> Enqueuing is expensive</a:t>
            </a:r>
          </a:p>
          <a:p>
            <a:pPr lvl="1" eaLnBrk="1" hangingPunct="1"/>
            <a:r>
              <a:rPr lang="en-US" altLang="en-US" sz="2400" b="1" smtClean="0"/>
              <a:t>A Reference-Based Sorted List-</a:t>
            </a:r>
            <a:r>
              <a:rPr lang="en-US" altLang="en-US" sz="2400" smtClean="0"/>
              <a:t> Enqueuing again is 0(N)</a:t>
            </a:r>
          </a:p>
          <a:p>
            <a:pPr lvl="1" eaLnBrk="1" hangingPunct="1"/>
            <a:r>
              <a:rPr lang="en-US" altLang="en-US" sz="2400" b="1" smtClean="0"/>
              <a:t>A Binary Search Tree-</a:t>
            </a:r>
            <a:r>
              <a:rPr lang="en-US" altLang="en-US" sz="2400" smtClean="0"/>
              <a:t> On average, 0(log</a:t>
            </a:r>
            <a:r>
              <a:rPr lang="en-US" altLang="en-US" sz="2400" baseline="-25000" smtClean="0"/>
              <a:t>2</a:t>
            </a:r>
            <a:r>
              <a:rPr lang="en-US" altLang="en-US" sz="2400" smtClean="0"/>
              <a:t>N) steps for both enqueue and dequeue</a:t>
            </a:r>
          </a:p>
          <a:p>
            <a:pPr lvl="1" eaLnBrk="1" hangingPunct="1"/>
            <a:r>
              <a:rPr lang="en-US" altLang="en-US" sz="2400" b="1" smtClean="0"/>
              <a:t>A Heap</a:t>
            </a:r>
            <a:r>
              <a:rPr lang="en-US" altLang="en-US" sz="2400" smtClean="0"/>
              <a:t>- guarantees 0(log</a:t>
            </a:r>
            <a:r>
              <a:rPr lang="en-US" altLang="en-US" sz="2400" baseline="-25000" smtClean="0"/>
              <a:t>2</a:t>
            </a:r>
            <a:r>
              <a:rPr lang="en-US" altLang="en-US" sz="2400" smtClean="0"/>
              <a:t>N) steps, even in the worst case</a:t>
            </a:r>
          </a:p>
        </p:txBody>
      </p:sp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/>
              <a:t>9-</a:t>
            </a:r>
            <a:fld id="{835A0534-A44D-4B88-8D29-43D7450BD8F9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67818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Class PQType Declaration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685800"/>
            <a:ext cx="8839200" cy="61722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class FullPQ(){};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class EmptyPQ(){};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template&lt;class ItemType&gt;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class PQType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public: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  PQType(int);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  ~PQType();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  void MakeEmpty();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  bool IsEmpty() const;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  bool IsFull() const;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  void Enqueue(ItemType newItem);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  void Dequeue(ItemType&amp; item);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private: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  int length;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  HeapType&lt;ItemType&gt; items;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itchFamily="49" charset="0"/>
                <a:cs typeface="Times New Roman" pitchFamily="18" charset="0"/>
              </a:rPr>
              <a:t>  int maxItems;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 New" pitchFamily="49" charset="0"/>
                <a:cs typeface="Times" charset="0"/>
              </a:rPr>
              <a:t>};</a:t>
            </a:r>
            <a:r>
              <a:rPr lang="en-US" altLang="en-US" sz="2000" b="1" smtClean="0">
                <a:latin typeface="Courier New" pitchFamily="49" charset="0"/>
              </a:rPr>
              <a:t> </a:t>
            </a:r>
          </a:p>
        </p:txBody>
      </p:sp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/>
              <a:t>9-</a:t>
            </a:r>
            <a:fld id="{CD516279-02ED-410E-9CA3-3A177566B52E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229600" cy="838200"/>
          </a:xfrm>
        </p:spPr>
        <p:txBody>
          <a:bodyPr/>
          <a:lstStyle/>
          <a:p>
            <a:pPr algn="r" eaLnBrk="1" hangingPunct="1"/>
            <a:r>
              <a:rPr lang="en-US" altLang="en-US" sz="3600" smtClean="0">
                <a:latin typeface="Helvetica" charset="0"/>
                <a:cs typeface="Times New Roman" pitchFamily="18" charset="0"/>
              </a:rPr>
              <a:t>Class PQType Function Definitions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7772400" cy="5638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cs typeface="Times New Roman" pitchFamily="18" charset="0"/>
              </a:rPr>
              <a:t>template&lt;class ItemType&gt;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cs typeface="Times New Roman" pitchFamily="18" charset="0"/>
              </a:rPr>
              <a:t>PQType&lt;ItemType&gt;::PQType(int max)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cs typeface="Times New Roman" pitchFamily="18" charset="0"/>
              </a:rPr>
              <a:t>  maxItems = max;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cs typeface="Times New Roman" pitchFamily="18" charset="0"/>
              </a:rPr>
              <a:t>  items.elements = new ItemType[max];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cs typeface="Times New Roman" pitchFamily="18" charset="0"/>
              </a:rPr>
              <a:t>  length = 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cs typeface="Times New Roman" pitchFamily="18" charset="0"/>
              </a:rPr>
              <a:t>template&lt;class ItemType&gt;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cs typeface="Times New Roman" pitchFamily="18" charset="0"/>
              </a:rPr>
              <a:t>void PQType&lt;ItemType&gt;::MakeEmpty()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cs typeface="Times New Roman" pitchFamily="18" charset="0"/>
              </a:rPr>
              <a:t>  length = 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cs typeface="Times New Roman" pitchFamily="18" charset="0"/>
              </a:rPr>
              <a:t>template&lt;class ItemType&gt;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cs typeface="Times New Roman" pitchFamily="18" charset="0"/>
              </a:rPr>
              <a:t>PQType&lt;ItemType&gt;::~PQType()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cs typeface="Times New Roman" pitchFamily="18" charset="0"/>
              </a:rPr>
              <a:t>  delete [] items.elements;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cs typeface="Times" charset="0"/>
              </a:rPr>
              <a:t>}</a:t>
            </a:r>
            <a:r>
              <a:rPr lang="en-US" altLang="en-US" sz="2000" b="1" smtClean="0"/>
              <a:t> </a:t>
            </a:r>
          </a:p>
        </p:txBody>
      </p:sp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/>
              <a:t>9-</a:t>
            </a:r>
            <a:fld id="{6904FF50-3D42-4224-9FAF-FD24BBF608D7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924800" cy="838200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latin typeface="Helvetica" charset="0"/>
                <a:cs typeface="Times New Roman" pitchFamily="18" charset="0"/>
              </a:rPr>
              <a:t>Class PQType Function Definitions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cs typeface="Times New Roman" pitchFamily="18" charset="0"/>
              </a:rPr>
              <a:t>Dequeue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>
                <a:cs typeface="Times New Roman" pitchFamily="18" charset="0"/>
              </a:rPr>
              <a:t>Set item to root element from queue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>
                <a:cs typeface="Times New Roman" pitchFamily="18" charset="0"/>
              </a:rPr>
              <a:t>Move last leaf element into root position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>
                <a:cs typeface="Times New Roman" pitchFamily="18" charset="0"/>
              </a:rPr>
              <a:t>Decrement length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>
                <a:cs typeface="Times New Roman" pitchFamily="18" charset="0"/>
              </a:rPr>
              <a:t>items.ReheapDown(0, length-1)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smtClean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b="1" smtClean="0">
                <a:cs typeface="Times New Roman" pitchFamily="18" charset="0"/>
              </a:rPr>
              <a:t>Enqueue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>
                <a:cs typeface="Times New Roman" pitchFamily="18" charset="0"/>
              </a:rPr>
              <a:t>Increment length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>
                <a:cs typeface="Times New Roman" pitchFamily="18" charset="0"/>
              </a:rPr>
              <a:t>Put newItem in next available position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>
                <a:cs typeface="Times" charset="0"/>
              </a:rPr>
              <a:t>   items.ReheapUp(0, length-1)</a:t>
            </a:r>
            <a:r>
              <a:rPr lang="en-US" altLang="en-US" sz="2800" smtClean="0"/>
              <a:t> </a:t>
            </a:r>
          </a:p>
        </p:txBody>
      </p:sp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/>
              <a:t>9-</a:t>
            </a:r>
            <a:fld id="{3A825ED1-EBAA-4F7A-B0DB-F6EA637651C8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Code for Dequeue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b="1" smtClean="0">
                <a:latin typeface="Courier" pitchFamily="49" charset="0"/>
                <a:cs typeface="Times New Roman" pitchFamily="18" charset="0"/>
              </a:rPr>
              <a:t>template&lt;class ItemType&gt;</a:t>
            </a:r>
          </a:p>
          <a:p>
            <a:pPr eaLnBrk="1" hangingPunct="1">
              <a:buFontTx/>
              <a:buNone/>
            </a:pPr>
            <a:r>
              <a:rPr lang="en-US" altLang="en-US" sz="2000" b="1" smtClean="0">
                <a:latin typeface="Courier" pitchFamily="49" charset="0"/>
                <a:cs typeface="Times New Roman" pitchFamily="18" charset="0"/>
              </a:rPr>
              <a:t>void PQType&lt;ItemType&gt;::Dequeue(ItemType&amp; item)</a:t>
            </a:r>
          </a:p>
          <a:p>
            <a:pPr eaLnBrk="1" hangingPunct="1">
              <a:buFontTx/>
              <a:buNone/>
            </a:pPr>
            <a:r>
              <a:rPr lang="en-US" altLang="en-US" sz="2000" b="1" smtClean="0">
                <a:latin typeface="Courier" pitchFamily="49" charset="0"/>
                <a:cs typeface="Times New Roman" pitchFamily="18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2000" b="1" smtClean="0">
                <a:latin typeface="Courier" pitchFamily="49" charset="0"/>
                <a:cs typeface="Times New Roman" pitchFamily="18" charset="0"/>
              </a:rPr>
              <a:t>  if (length == 0)</a:t>
            </a:r>
          </a:p>
          <a:p>
            <a:pPr eaLnBrk="1" hangingPunct="1">
              <a:buFontTx/>
              <a:buNone/>
            </a:pPr>
            <a:r>
              <a:rPr lang="en-US" altLang="en-US" sz="2000" b="1" smtClean="0">
                <a:latin typeface="Courier" pitchFamily="49" charset="0"/>
                <a:cs typeface="Times New Roman" pitchFamily="18" charset="0"/>
              </a:rPr>
              <a:t>    throw EmptyPQ();</a:t>
            </a:r>
          </a:p>
          <a:p>
            <a:pPr eaLnBrk="1" hangingPunct="1">
              <a:buFontTx/>
              <a:buNone/>
            </a:pPr>
            <a:r>
              <a:rPr lang="en-US" altLang="en-US" sz="2000" b="1" smtClean="0">
                <a:latin typeface="Courier" pitchFamily="49" charset="0"/>
                <a:cs typeface="Times New Roman" pitchFamily="18" charset="0"/>
              </a:rPr>
              <a:t>  else</a:t>
            </a:r>
          </a:p>
          <a:p>
            <a:pPr eaLnBrk="1" hangingPunct="1">
              <a:buFontTx/>
              <a:buNone/>
            </a:pPr>
            <a:r>
              <a:rPr lang="en-US" altLang="en-US" sz="2000" b="1" smtClean="0">
                <a:latin typeface="Courier" pitchFamily="49" charset="0"/>
                <a:cs typeface="Times New Roman" pitchFamily="18" charset="0"/>
              </a:rPr>
              <a:t>  {</a:t>
            </a:r>
          </a:p>
          <a:p>
            <a:pPr eaLnBrk="1" hangingPunct="1">
              <a:buFontTx/>
              <a:buNone/>
            </a:pPr>
            <a:r>
              <a:rPr lang="en-US" altLang="en-US" sz="2000" b="1" smtClean="0">
                <a:latin typeface="Courier" pitchFamily="49" charset="0"/>
                <a:cs typeface="Times New Roman" pitchFamily="18" charset="0"/>
              </a:rPr>
              <a:t>    item = items.elements[0];</a:t>
            </a:r>
          </a:p>
          <a:p>
            <a:pPr eaLnBrk="1" hangingPunct="1">
              <a:buFontTx/>
              <a:buNone/>
            </a:pPr>
            <a:r>
              <a:rPr lang="en-US" altLang="en-US" sz="2000" b="1" smtClean="0">
                <a:latin typeface="Courier" pitchFamily="49" charset="0"/>
                <a:cs typeface="Times New Roman" pitchFamily="18" charset="0"/>
              </a:rPr>
              <a:t>    items.elements[0] = items.elements[length-1];</a:t>
            </a:r>
          </a:p>
          <a:p>
            <a:pPr eaLnBrk="1" hangingPunct="1">
              <a:buFontTx/>
              <a:buNone/>
            </a:pPr>
            <a:r>
              <a:rPr lang="en-US" altLang="en-US" sz="2000" b="1" smtClean="0">
                <a:latin typeface="Courier" pitchFamily="49" charset="0"/>
                <a:cs typeface="Times New Roman" pitchFamily="18" charset="0"/>
              </a:rPr>
              <a:t>    length--;</a:t>
            </a:r>
          </a:p>
          <a:p>
            <a:pPr eaLnBrk="1" hangingPunct="1">
              <a:buFontTx/>
              <a:buNone/>
            </a:pPr>
            <a:r>
              <a:rPr lang="en-US" altLang="en-US" sz="2000" b="1" smtClean="0">
                <a:latin typeface="Courier" pitchFamily="49" charset="0"/>
                <a:cs typeface="Times New Roman" pitchFamily="18" charset="0"/>
              </a:rPr>
              <a:t>    items.ReheapDown(0, length-1);</a:t>
            </a:r>
          </a:p>
          <a:p>
            <a:pPr eaLnBrk="1" hangingPunct="1">
              <a:buFontTx/>
              <a:buNone/>
            </a:pPr>
            <a:r>
              <a:rPr lang="en-US" altLang="en-US" sz="2000" b="1" smtClean="0">
                <a:latin typeface="Courier" pitchFamily="49" charset="0"/>
                <a:cs typeface="Times New Roman" pitchFamily="18" charset="0"/>
              </a:rPr>
              <a:t>  }</a:t>
            </a:r>
          </a:p>
          <a:p>
            <a:pPr eaLnBrk="1" hangingPunct="1">
              <a:buFontTx/>
              <a:buNone/>
            </a:pPr>
            <a:r>
              <a:rPr lang="en-US" altLang="en-US" sz="2000" b="1" smtClean="0">
                <a:latin typeface="Courier" pitchFamily="49" charset="0"/>
                <a:cs typeface="Times New Roman" pitchFamily="18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altLang="en-US" sz="2000" b="1" smtClean="0"/>
          </a:p>
        </p:txBody>
      </p:sp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/>
              <a:t>9-</a:t>
            </a:r>
            <a:fld id="{FECB1DD8-8F89-4521-8253-B1651AEF969E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Code for Enqueue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cs typeface="Times New Roman" pitchFamily="18" charset="0"/>
              </a:rPr>
              <a:t>template&lt;class ItemType&gt;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cs typeface="Times New Roman" pitchFamily="18" charset="0"/>
              </a:rPr>
              <a:t>void PQType&lt;ItemType&gt;::Enqueue(ItemType newItem)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cs typeface="Times New Roman" pitchFamily="18" charset="0"/>
              </a:rPr>
              <a:t>  if (length == maxItems)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cs typeface="Times New Roman" pitchFamily="18" charset="0"/>
              </a:rPr>
              <a:t>    throw FullPQ();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cs typeface="Times New Roman" pitchFamily="18" charset="0"/>
              </a:rPr>
              <a:t>  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cs typeface="Times New Roman" pitchFamily="18" charset="0"/>
              </a:rPr>
              <a:t>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cs typeface="Times New Roman" pitchFamily="18" charset="0"/>
              </a:rPr>
              <a:t>    length++;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cs typeface="Times New Roman" pitchFamily="18" charset="0"/>
              </a:rPr>
              <a:t>    items.elements[length-1] = newItem;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cs typeface="Times New Roman" pitchFamily="18" charset="0"/>
              </a:rPr>
              <a:t>    items.ReheapUp(0, length-1);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latin typeface="Courier" pitchFamily="49" charset="0"/>
                <a:cs typeface="Times New Roman" pitchFamily="18" charset="0"/>
              </a:rPr>
              <a:t>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smtClean="0">
                <a:cs typeface="Times" charset="0"/>
              </a:rPr>
              <a:t>}</a:t>
            </a:r>
            <a:r>
              <a:rPr lang="en-US" altLang="en-US" sz="2000" b="1" smtClean="0"/>
              <a:t> </a:t>
            </a:r>
          </a:p>
        </p:txBody>
      </p:sp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/>
              <a:t>9-</a:t>
            </a:r>
            <a:fld id="{F775F8C9-FE05-44D8-A4D3-3853DF59D120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76200"/>
            <a:ext cx="73914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400" smtClean="0"/>
              <a:t>Comparison of Priority Queue Implementations</a:t>
            </a:r>
          </a:p>
        </p:txBody>
      </p:sp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/>
              <a:t>9-</a:t>
            </a:r>
            <a:fld id="{1746B672-CD75-487C-9959-39EEABF8EE9C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000" smtClean="0"/>
          </a:p>
        </p:txBody>
      </p:sp>
      <p:sp>
        <p:nvSpPr>
          <p:cNvPr id="27652" name="Rectangle 48"/>
          <p:cNvSpPr>
            <a:spLocks noChangeArrowheads="1"/>
          </p:cNvSpPr>
          <p:nvPr/>
        </p:nvSpPr>
        <p:spPr bwMode="auto">
          <a:xfrm>
            <a:off x="0" y="5168900"/>
            <a:ext cx="9144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 </a:t>
            </a:r>
            <a:endParaRPr lang="en-US" altLang="en-US" sz="100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27653" name="Group 157"/>
          <p:cNvGrpSpPr>
            <a:grpSpLocks/>
          </p:cNvGrpSpPr>
          <p:nvPr/>
        </p:nvGrpSpPr>
        <p:grpSpPr bwMode="auto">
          <a:xfrm>
            <a:off x="1752600" y="1703388"/>
            <a:ext cx="5715000" cy="3935412"/>
            <a:chOff x="32" y="0"/>
            <a:chExt cx="2592" cy="2191"/>
          </a:xfrm>
        </p:grpSpPr>
        <p:sp>
          <p:nvSpPr>
            <p:cNvPr id="27662" name="Rectangle 139"/>
            <p:cNvSpPr>
              <a:spLocks noChangeArrowheads="1"/>
            </p:cNvSpPr>
            <p:nvPr/>
          </p:nvSpPr>
          <p:spPr bwMode="auto">
            <a:xfrm>
              <a:off x="32" y="0"/>
              <a:ext cx="86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tabLst>
                  <a:tab pos="1143000" algn="l"/>
                </a:tabLst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tabLst>
                  <a:tab pos="1143000" algn="l"/>
                </a:tabLst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tabLst>
                  <a:tab pos="1143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cs typeface="Times" charset="0"/>
                </a:rPr>
                <a:t> 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 b="1"/>
            </a:p>
          </p:txBody>
        </p:sp>
        <p:sp>
          <p:nvSpPr>
            <p:cNvPr id="27663" name="Rectangle 140"/>
            <p:cNvSpPr>
              <a:spLocks noChangeArrowheads="1"/>
            </p:cNvSpPr>
            <p:nvPr/>
          </p:nvSpPr>
          <p:spPr bwMode="auto">
            <a:xfrm>
              <a:off x="896" y="0"/>
              <a:ext cx="86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tabLst>
                  <a:tab pos="1143000" algn="l"/>
                </a:tabLst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tabLst>
                  <a:tab pos="1143000" algn="l"/>
                </a:tabLst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tabLst>
                  <a:tab pos="1143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 i="1">
                  <a:cs typeface="Times" charset="0"/>
                </a:rPr>
                <a:t>Enqueue</a:t>
              </a:r>
              <a:endParaRPr lang="en-US" altLang="en-US" sz="2000" b="1">
                <a:cs typeface="Times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 b="1"/>
            </a:p>
          </p:txBody>
        </p:sp>
        <p:sp>
          <p:nvSpPr>
            <p:cNvPr id="27664" name="Rectangle 141"/>
            <p:cNvSpPr>
              <a:spLocks noChangeArrowheads="1"/>
            </p:cNvSpPr>
            <p:nvPr/>
          </p:nvSpPr>
          <p:spPr bwMode="auto">
            <a:xfrm>
              <a:off x="1760" y="0"/>
              <a:ext cx="86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tabLst>
                  <a:tab pos="1143000" algn="l"/>
                </a:tabLst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tabLst>
                  <a:tab pos="1143000" algn="l"/>
                </a:tabLst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tabLst>
                  <a:tab pos="1143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 i="1">
                  <a:cs typeface="Times" charset="0"/>
                </a:rPr>
                <a:t>Dequeue</a:t>
              </a:r>
              <a:endParaRPr lang="en-US" altLang="en-US" sz="2000" b="1">
                <a:cs typeface="Times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000" b="1"/>
            </a:p>
          </p:txBody>
        </p:sp>
        <p:sp>
          <p:nvSpPr>
            <p:cNvPr id="27665" name="Rectangle 142"/>
            <p:cNvSpPr>
              <a:spLocks noChangeArrowheads="1"/>
            </p:cNvSpPr>
            <p:nvPr/>
          </p:nvSpPr>
          <p:spPr bwMode="auto">
            <a:xfrm>
              <a:off x="32" y="346"/>
              <a:ext cx="86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tabLst>
                  <a:tab pos="1143000" algn="l"/>
                </a:tabLst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tabLst>
                  <a:tab pos="1143000" algn="l"/>
                </a:tabLst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tabLst>
                  <a:tab pos="1143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cs typeface="Times" charset="0"/>
                </a:rPr>
                <a:t>Heap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 b="1"/>
            </a:p>
          </p:txBody>
        </p:sp>
        <p:sp>
          <p:nvSpPr>
            <p:cNvPr id="27666" name="Rectangle 143"/>
            <p:cNvSpPr>
              <a:spLocks noChangeArrowheads="1"/>
            </p:cNvSpPr>
            <p:nvPr/>
          </p:nvSpPr>
          <p:spPr bwMode="auto">
            <a:xfrm>
              <a:off x="896" y="346"/>
              <a:ext cx="86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tabLst>
                  <a:tab pos="1143000" algn="l"/>
                </a:tabLst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tabLst>
                  <a:tab pos="1143000" algn="l"/>
                </a:tabLst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tabLst>
                  <a:tab pos="1143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cs typeface="Times" charset="0"/>
                </a:rPr>
                <a:t>O(log</a:t>
              </a:r>
              <a:r>
                <a:rPr lang="en-US" altLang="en-US" sz="2000" b="1" baseline="-25000">
                  <a:cs typeface="Times" charset="0"/>
                </a:rPr>
                <a:t>2</a:t>
              </a:r>
              <a:r>
                <a:rPr lang="en-US" altLang="en-US" sz="2000" b="1" i="1">
                  <a:cs typeface="Times" charset="0"/>
                </a:rPr>
                <a:t>N</a:t>
              </a:r>
              <a:r>
                <a:rPr lang="en-US" altLang="en-US" sz="2000" b="1">
                  <a:cs typeface="Times" charset="0"/>
                </a:rPr>
                <a:t>)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 b="1"/>
            </a:p>
          </p:txBody>
        </p:sp>
        <p:sp>
          <p:nvSpPr>
            <p:cNvPr id="27667" name="Rectangle 144"/>
            <p:cNvSpPr>
              <a:spLocks noChangeArrowheads="1"/>
            </p:cNvSpPr>
            <p:nvPr/>
          </p:nvSpPr>
          <p:spPr bwMode="auto">
            <a:xfrm>
              <a:off x="1760" y="346"/>
              <a:ext cx="86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tabLst>
                  <a:tab pos="1143000" algn="l"/>
                </a:tabLst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tabLst>
                  <a:tab pos="1143000" algn="l"/>
                </a:tabLst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tabLst>
                  <a:tab pos="1143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cs typeface="Times" charset="0"/>
                </a:rPr>
                <a:t>O(log</a:t>
              </a:r>
              <a:r>
                <a:rPr lang="en-US" altLang="en-US" sz="2000" b="1" baseline="-25000">
                  <a:cs typeface="Times" charset="0"/>
                </a:rPr>
                <a:t>2</a:t>
              </a:r>
              <a:r>
                <a:rPr lang="en-US" altLang="en-US" sz="2000" b="1" i="1">
                  <a:cs typeface="Times" charset="0"/>
                </a:rPr>
                <a:t>N</a:t>
              </a:r>
              <a:r>
                <a:rPr lang="en-US" altLang="en-US" sz="2000" b="1">
                  <a:cs typeface="Times" charset="0"/>
                </a:rPr>
                <a:t>)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 b="1"/>
            </a:p>
          </p:txBody>
        </p:sp>
        <p:sp>
          <p:nvSpPr>
            <p:cNvPr id="27668" name="Rectangle 145"/>
            <p:cNvSpPr>
              <a:spLocks noChangeArrowheads="1"/>
            </p:cNvSpPr>
            <p:nvPr/>
          </p:nvSpPr>
          <p:spPr bwMode="auto">
            <a:xfrm>
              <a:off x="32" y="692"/>
              <a:ext cx="86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tabLst>
                  <a:tab pos="1143000" algn="l"/>
                </a:tabLst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tabLst>
                  <a:tab pos="1143000" algn="l"/>
                </a:tabLst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tabLst>
                  <a:tab pos="1143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cs typeface="Times" charset="0"/>
                </a:rPr>
                <a:t>Linked List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 b="1"/>
            </a:p>
          </p:txBody>
        </p:sp>
        <p:sp>
          <p:nvSpPr>
            <p:cNvPr id="27669" name="Rectangle 146"/>
            <p:cNvSpPr>
              <a:spLocks noChangeArrowheads="1"/>
            </p:cNvSpPr>
            <p:nvPr/>
          </p:nvSpPr>
          <p:spPr bwMode="auto">
            <a:xfrm>
              <a:off x="896" y="692"/>
              <a:ext cx="86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tabLst>
                  <a:tab pos="1143000" algn="l"/>
                </a:tabLst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tabLst>
                  <a:tab pos="1143000" algn="l"/>
                </a:tabLst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tabLst>
                  <a:tab pos="1143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cs typeface="Times" charset="0"/>
                </a:rPr>
                <a:t>O(</a:t>
              </a:r>
              <a:r>
                <a:rPr lang="en-US" altLang="en-US" sz="2000" b="1" i="1">
                  <a:cs typeface="Times" charset="0"/>
                </a:rPr>
                <a:t>N</a:t>
              </a:r>
              <a:r>
                <a:rPr lang="en-US" altLang="en-US" sz="2000" b="1">
                  <a:cs typeface="Times" charset="0"/>
                </a:rPr>
                <a:t>)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 b="1"/>
            </a:p>
          </p:txBody>
        </p:sp>
        <p:sp>
          <p:nvSpPr>
            <p:cNvPr id="27670" name="Rectangle 147"/>
            <p:cNvSpPr>
              <a:spLocks noChangeArrowheads="1"/>
            </p:cNvSpPr>
            <p:nvPr/>
          </p:nvSpPr>
          <p:spPr bwMode="auto">
            <a:xfrm>
              <a:off x="1760" y="692"/>
              <a:ext cx="86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tabLst>
                  <a:tab pos="1143000" algn="l"/>
                </a:tabLst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tabLst>
                  <a:tab pos="1143000" algn="l"/>
                </a:tabLst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tabLst>
                  <a:tab pos="1143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cs typeface="Times" charset="0"/>
                </a:rPr>
                <a:t>O(</a:t>
              </a:r>
              <a:r>
                <a:rPr lang="en-US" altLang="en-US" sz="2000" b="1" i="1">
                  <a:cs typeface="Times" charset="0"/>
                </a:rPr>
                <a:t>N</a:t>
              </a:r>
              <a:r>
                <a:rPr lang="en-US" altLang="en-US" sz="2000" b="1">
                  <a:cs typeface="Times" charset="0"/>
                </a:rPr>
                <a:t>)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 b="1"/>
            </a:p>
          </p:txBody>
        </p:sp>
        <p:sp>
          <p:nvSpPr>
            <p:cNvPr id="27671" name="Rectangle 148"/>
            <p:cNvSpPr>
              <a:spLocks noChangeArrowheads="1"/>
            </p:cNvSpPr>
            <p:nvPr/>
          </p:nvSpPr>
          <p:spPr bwMode="auto">
            <a:xfrm>
              <a:off x="32" y="1038"/>
              <a:ext cx="864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tabLst>
                  <a:tab pos="1143000" algn="l"/>
                </a:tabLst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tabLst>
                  <a:tab pos="1143000" algn="l"/>
                </a:tabLst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tabLst>
                  <a:tab pos="1143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cs typeface="Times" charset="0"/>
                </a:rPr>
                <a:t>Binary Search Tree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 b="1"/>
            </a:p>
          </p:txBody>
        </p:sp>
        <p:sp>
          <p:nvSpPr>
            <p:cNvPr id="27672" name="Rectangle 149"/>
            <p:cNvSpPr>
              <a:spLocks noChangeArrowheads="1"/>
            </p:cNvSpPr>
            <p:nvPr/>
          </p:nvSpPr>
          <p:spPr bwMode="auto">
            <a:xfrm>
              <a:off x="896" y="1038"/>
              <a:ext cx="864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tabLst>
                  <a:tab pos="1143000" algn="l"/>
                </a:tabLst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tabLst>
                  <a:tab pos="1143000" algn="l"/>
                </a:tabLst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tabLst>
                  <a:tab pos="1143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cs typeface="Times" charset="0"/>
                </a:rPr>
                <a:t> 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 b="1"/>
            </a:p>
          </p:txBody>
        </p:sp>
        <p:sp>
          <p:nvSpPr>
            <p:cNvPr id="27673" name="Rectangle 150"/>
            <p:cNvSpPr>
              <a:spLocks noChangeArrowheads="1"/>
            </p:cNvSpPr>
            <p:nvPr/>
          </p:nvSpPr>
          <p:spPr bwMode="auto">
            <a:xfrm>
              <a:off x="1760" y="1038"/>
              <a:ext cx="864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tabLst>
                  <a:tab pos="1143000" algn="l"/>
                </a:tabLst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tabLst>
                  <a:tab pos="1143000" algn="l"/>
                </a:tabLst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tabLst>
                  <a:tab pos="1143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cs typeface="Times" charset="0"/>
                </a:rPr>
                <a:t> 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 b="1"/>
            </a:p>
          </p:txBody>
        </p:sp>
        <p:sp>
          <p:nvSpPr>
            <p:cNvPr id="27674" name="Rectangle 151"/>
            <p:cNvSpPr>
              <a:spLocks noChangeArrowheads="1"/>
            </p:cNvSpPr>
            <p:nvPr/>
          </p:nvSpPr>
          <p:spPr bwMode="auto">
            <a:xfrm>
              <a:off x="32" y="1499"/>
              <a:ext cx="86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tabLst>
                  <a:tab pos="1143000" algn="l"/>
                </a:tabLst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tabLst>
                  <a:tab pos="1143000" algn="l"/>
                </a:tabLst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tabLst>
                  <a:tab pos="1143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 i="1">
                  <a:cs typeface="Times" charset="0"/>
                </a:rPr>
                <a:t>    </a:t>
              </a:r>
              <a:r>
                <a:rPr lang="en-US" altLang="en-US" sz="2000" b="1">
                  <a:cs typeface="Times" charset="0"/>
                </a:rPr>
                <a:t>Balanced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 b="1"/>
            </a:p>
          </p:txBody>
        </p:sp>
        <p:sp>
          <p:nvSpPr>
            <p:cNvPr id="27675" name="Rectangle 152"/>
            <p:cNvSpPr>
              <a:spLocks noChangeArrowheads="1"/>
            </p:cNvSpPr>
            <p:nvPr/>
          </p:nvSpPr>
          <p:spPr bwMode="auto">
            <a:xfrm>
              <a:off x="896" y="1499"/>
              <a:ext cx="86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tabLst>
                  <a:tab pos="1143000" algn="l"/>
                </a:tabLst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tabLst>
                  <a:tab pos="1143000" algn="l"/>
                </a:tabLst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tabLst>
                  <a:tab pos="1143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cs typeface="Times" charset="0"/>
                </a:rPr>
                <a:t>O(log</a:t>
              </a:r>
              <a:r>
                <a:rPr lang="en-US" altLang="en-US" sz="2000" b="1" baseline="-25000">
                  <a:cs typeface="Times" charset="0"/>
                </a:rPr>
                <a:t>2</a:t>
              </a:r>
              <a:r>
                <a:rPr lang="en-US" altLang="en-US" sz="2000" b="1" i="1">
                  <a:cs typeface="Times" charset="0"/>
                </a:rPr>
                <a:t>N</a:t>
              </a:r>
              <a:r>
                <a:rPr lang="en-US" altLang="en-US" sz="2000" b="1">
                  <a:cs typeface="Times" charset="0"/>
                </a:rPr>
                <a:t>)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 b="1"/>
            </a:p>
          </p:txBody>
        </p:sp>
        <p:sp>
          <p:nvSpPr>
            <p:cNvPr id="27676" name="Rectangle 153"/>
            <p:cNvSpPr>
              <a:spLocks noChangeArrowheads="1"/>
            </p:cNvSpPr>
            <p:nvPr/>
          </p:nvSpPr>
          <p:spPr bwMode="auto">
            <a:xfrm>
              <a:off x="1760" y="1499"/>
              <a:ext cx="86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tabLst>
                  <a:tab pos="1143000" algn="l"/>
                </a:tabLst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tabLst>
                  <a:tab pos="1143000" algn="l"/>
                </a:tabLst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tabLst>
                  <a:tab pos="1143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cs typeface="Times" charset="0"/>
                </a:rPr>
                <a:t>O(log</a:t>
              </a:r>
              <a:r>
                <a:rPr lang="en-US" altLang="en-US" sz="2000" b="1" baseline="-25000">
                  <a:cs typeface="Times" charset="0"/>
                </a:rPr>
                <a:t>2</a:t>
              </a:r>
              <a:r>
                <a:rPr lang="en-US" altLang="en-US" sz="2000" b="1" i="1">
                  <a:cs typeface="Times" charset="0"/>
                </a:rPr>
                <a:t>N</a:t>
              </a:r>
              <a:r>
                <a:rPr lang="en-US" altLang="en-US" sz="2000" b="1">
                  <a:cs typeface="Times" charset="0"/>
                </a:rPr>
                <a:t>)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 b="1"/>
            </a:p>
          </p:txBody>
        </p:sp>
        <p:sp>
          <p:nvSpPr>
            <p:cNvPr id="27677" name="Rectangle 154"/>
            <p:cNvSpPr>
              <a:spLocks noChangeArrowheads="1"/>
            </p:cNvSpPr>
            <p:nvPr/>
          </p:nvSpPr>
          <p:spPr bwMode="auto">
            <a:xfrm>
              <a:off x="32" y="1845"/>
              <a:ext cx="86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tabLst>
                  <a:tab pos="1143000" algn="l"/>
                </a:tabLst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tabLst>
                  <a:tab pos="1143000" algn="l"/>
                </a:tabLst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tabLst>
                  <a:tab pos="1143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 i="1">
                  <a:cs typeface="Times" charset="0"/>
                </a:rPr>
                <a:t>    </a:t>
              </a:r>
              <a:r>
                <a:rPr lang="en-US" altLang="en-US" sz="2000" b="1">
                  <a:cs typeface="Times" charset="0"/>
                </a:rPr>
                <a:t>Skewed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 b="1"/>
            </a:p>
          </p:txBody>
        </p:sp>
        <p:sp>
          <p:nvSpPr>
            <p:cNvPr id="27678" name="Rectangle 155"/>
            <p:cNvSpPr>
              <a:spLocks noChangeArrowheads="1"/>
            </p:cNvSpPr>
            <p:nvPr/>
          </p:nvSpPr>
          <p:spPr bwMode="auto">
            <a:xfrm>
              <a:off x="896" y="1845"/>
              <a:ext cx="86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tabLst>
                  <a:tab pos="1143000" algn="l"/>
                </a:tabLst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tabLst>
                  <a:tab pos="1143000" algn="l"/>
                </a:tabLst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tabLst>
                  <a:tab pos="1143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cs typeface="Times" charset="0"/>
                </a:rPr>
                <a:t>O(</a:t>
              </a:r>
              <a:r>
                <a:rPr lang="en-US" altLang="en-US" sz="2000" b="1" i="1">
                  <a:cs typeface="Times" charset="0"/>
                </a:rPr>
                <a:t>N</a:t>
              </a:r>
              <a:r>
                <a:rPr lang="en-US" altLang="en-US" sz="2000" b="1">
                  <a:cs typeface="Times" charset="0"/>
                </a:rPr>
                <a:t>)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 b="1"/>
            </a:p>
          </p:txBody>
        </p:sp>
        <p:sp>
          <p:nvSpPr>
            <p:cNvPr id="27679" name="Rectangle 156"/>
            <p:cNvSpPr>
              <a:spLocks noChangeArrowheads="1"/>
            </p:cNvSpPr>
            <p:nvPr/>
          </p:nvSpPr>
          <p:spPr bwMode="auto">
            <a:xfrm>
              <a:off x="1760" y="1845"/>
              <a:ext cx="86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tabLst>
                  <a:tab pos="1143000" algn="l"/>
                </a:tabLst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tabLst>
                  <a:tab pos="1143000" algn="l"/>
                </a:tabLst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tabLst>
                  <a:tab pos="1143000" algn="l"/>
                </a:tabLst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143000" algn="l"/>
                </a:tabLs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cs typeface="Times" charset="0"/>
                </a:rPr>
                <a:t>O(</a:t>
              </a:r>
              <a:r>
                <a:rPr lang="en-US" altLang="en-US" sz="2000" b="1" i="1">
                  <a:cs typeface="Times" charset="0"/>
                </a:rPr>
                <a:t>N</a:t>
              </a:r>
              <a:r>
                <a:rPr lang="en-US" altLang="en-US" sz="2000" b="1">
                  <a:cs typeface="Times" charset="0"/>
                </a:rPr>
                <a:t>)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 b="1"/>
            </a:p>
          </p:txBody>
        </p:sp>
      </p:grpSp>
      <p:sp>
        <p:nvSpPr>
          <p:cNvPr id="27654" name="Rectangle 158"/>
          <p:cNvSpPr>
            <a:spLocks noChangeArrowheads="1"/>
          </p:cNvSpPr>
          <p:nvPr/>
        </p:nvSpPr>
        <p:spPr bwMode="auto">
          <a:xfrm>
            <a:off x="0" y="4802188"/>
            <a:ext cx="91440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 </a:t>
            </a:r>
            <a:endParaRPr lang="en-US" altLang="en-US" sz="100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200">
                <a:latin typeface="Times New Roman" pitchFamily="18" charset="0"/>
                <a:cs typeface="Times New Roman" pitchFamily="18" charset="0"/>
              </a:rPr>
              <a:t> </a:t>
            </a:r>
            <a:endParaRPr lang="en-US" altLang="en-US" sz="100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7655" name="Line 159"/>
          <p:cNvSpPr>
            <a:spLocks noChangeShapeType="1"/>
          </p:cNvSpPr>
          <p:nvPr/>
        </p:nvSpPr>
        <p:spPr bwMode="auto">
          <a:xfrm>
            <a:off x="3657600" y="16764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" name="Line 160"/>
          <p:cNvSpPr>
            <a:spLocks noChangeShapeType="1"/>
          </p:cNvSpPr>
          <p:nvPr/>
        </p:nvSpPr>
        <p:spPr bwMode="auto">
          <a:xfrm>
            <a:off x="5410200" y="16764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7" name="Line 161"/>
          <p:cNvSpPr>
            <a:spLocks noChangeShapeType="1"/>
          </p:cNvSpPr>
          <p:nvPr/>
        </p:nvSpPr>
        <p:spPr bwMode="auto">
          <a:xfrm flipH="1">
            <a:off x="1371600" y="2209800"/>
            <a:ext cx="632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" name="Line 162"/>
          <p:cNvSpPr>
            <a:spLocks noChangeShapeType="1"/>
          </p:cNvSpPr>
          <p:nvPr/>
        </p:nvSpPr>
        <p:spPr bwMode="auto">
          <a:xfrm flipH="1">
            <a:off x="1371600" y="2819400"/>
            <a:ext cx="632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9" name="Line 163"/>
          <p:cNvSpPr>
            <a:spLocks noChangeShapeType="1"/>
          </p:cNvSpPr>
          <p:nvPr/>
        </p:nvSpPr>
        <p:spPr bwMode="auto">
          <a:xfrm flipH="1">
            <a:off x="1371600" y="3429000"/>
            <a:ext cx="632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0" name="Line 164"/>
          <p:cNvSpPr>
            <a:spLocks noChangeShapeType="1"/>
          </p:cNvSpPr>
          <p:nvPr/>
        </p:nvSpPr>
        <p:spPr bwMode="auto">
          <a:xfrm flipH="1">
            <a:off x="1524000" y="5638800"/>
            <a:ext cx="632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1" name="Line 165"/>
          <p:cNvSpPr>
            <a:spLocks noChangeShapeType="1"/>
          </p:cNvSpPr>
          <p:nvPr/>
        </p:nvSpPr>
        <p:spPr bwMode="auto">
          <a:xfrm flipH="1">
            <a:off x="1371600" y="1676400"/>
            <a:ext cx="632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b="1" smtClean="0"/>
              <a:t>Graph:</a:t>
            </a:r>
            <a:r>
              <a:rPr lang="en-US" altLang="en-US" sz="2800" smtClean="0"/>
              <a:t> A data structure that consists of a set of models and a set of edges that relate the nodes to each other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b="1" smtClean="0"/>
              <a:t>Vertex:</a:t>
            </a:r>
            <a:r>
              <a:rPr lang="en-US" altLang="en-US" sz="2800" smtClean="0"/>
              <a:t> A node in a graph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b="1" smtClean="0"/>
              <a:t>Edge (arc):</a:t>
            </a:r>
            <a:r>
              <a:rPr lang="en-US" altLang="en-US" sz="2800" smtClean="0"/>
              <a:t> A pair of vertices representing a connection between two nodes in a graph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b="1" smtClean="0"/>
              <a:t>Undirected graph:</a:t>
            </a:r>
            <a:r>
              <a:rPr lang="en-US" altLang="en-US" sz="2800" smtClean="0"/>
              <a:t> A graph in which the edges have no direction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b="1" smtClean="0"/>
              <a:t>Directed graph (digraph):</a:t>
            </a:r>
            <a:r>
              <a:rPr lang="en-US" altLang="en-US" sz="2800" smtClean="0"/>
              <a:t> A graph in which each edge is directed from one vertex to another (or the same) vertex</a:t>
            </a:r>
          </a:p>
        </p:txBody>
      </p:sp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/>
              <a:t>9-</a:t>
            </a:r>
            <a:fld id="{1E858606-49A5-4B50-8D0F-4E34D2FB3319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Graphs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a graph G is defined as follows: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sz="3200" dirty="0" smtClean="0"/>
              <a:t>G = (V,E)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where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32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3200" dirty="0" smtClean="0"/>
              <a:t>	V(G) is a finite, nonempty set of vertices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3200" dirty="0" smtClean="0"/>
              <a:t>	E(G) is a set of edges (written as pairs of vertices)</a:t>
            </a:r>
          </a:p>
        </p:txBody>
      </p:sp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/>
              <a:t>9-</a:t>
            </a:r>
            <a:fld id="{500594DF-64B4-42DD-A966-B295ECFAEBA7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 undirected graph</a:t>
            </a:r>
          </a:p>
        </p:txBody>
      </p:sp>
      <p:pic>
        <p:nvPicPr>
          <p:cNvPr id="30724" name="Picture 4" descr="631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371600"/>
            <a:ext cx="4346575" cy="4610100"/>
          </a:xfr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/>
              <a:t>9-</a:t>
            </a:r>
            <a:fld id="{D799C546-74A3-4DCB-B7E0-0E84D4C20201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76200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Examples of Different Types of Binary Trees</a:t>
            </a:r>
          </a:p>
        </p:txBody>
      </p:sp>
      <p:pic>
        <p:nvPicPr>
          <p:cNvPr id="5124" name="Picture 3" descr="8_584a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514" y="1805682"/>
            <a:ext cx="6662972" cy="4114998"/>
          </a:xfr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1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/>
              <a:t>9-</a:t>
            </a:r>
            <a:fld id="{1F4A8ACD-A526-4379-86F0-B5C48FF3ED3F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directed graph</a:t>
            </a:r>
          </a:p>
        </p:txBody>
      </p:sp>
      <p:pic>
        <p:nvPicPr>
          <p:cNvPr id="31748" name="Picture 4" descr="631b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676400"/>
            <a:ext cx="4648200" cy="4332288"/>
          </a:xfr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/>
              <a:t>9-</a:t>
            </a:r>
            <a:fld id="{A2F844E5-58EE-4467-B2BD-9FB8DEFA6C07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directed graph</a:t>
            </a:r>
          </a:p>
        </p:txBody>
      </p:sp>
      <p:pic>
        <p:nvPicPr>
          <p:cNvPr id="32772" name="Picture 4" descr="631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1524000"/>
            <a:ext cx="6019800" cy="4176713"/>
          </a:xfr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/>
              <a:t>9-</a:t>
            </a:r>
            <a:fld id="{FAB3046E-905C-41E4-8CFD-427E8DF2A480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More Definitions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 smtClean="0"/>
              <a:t>Adjacent vertices:</a:t>
            </a:r>
            <a:r>
              <a:rPr lang="en-US" altLang="en-US" sz="2800" smtClean="0"/>
              <a:t> Two vertices in a graph that are connected by an edge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 smtClean="0"/>
              <a:t>Path:</a:t>
            </a:r>
            <a:r>
              <a:rPr lang="en-US" altLang="en-US" sz="2800" smtClean="0"/>
              <a:t> A sequence of vertices that connects two nodes in a graph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 smtClean="0"/>
              <a:t>Complete graph:</a:t>
            </a:r>
            <a:r>
              <a:rPr lang="en-US" altLang="en-US" sz="2800" smtClean="0"/>
              <a:t> A graph in which every vertex is directly connected to every other vertex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 smtClean="0"/>
              <a:t>Weighted graph:</a:t>
            </a:r>
            <a:r>
              <a:rPr lang="en-US" altLang="en-US" sz="2800" smtClean="0"/>
              <a:t> A graph in which each edge carries a value</a:t>
            </a:r>
          </a:p>
        </p:txBody>
      </p:sp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/>
              <a:t>9-</a:t>
            </a:r>
            <a:fld id="{AC9BD792-7188-42CD-A6A0-7F7E91FF8E22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Two complete graphs</a:t>
            </a:r>
          </a:p>
        </p:txBody>
      </p:sp>
      <p:pic>
        <p:nvPicPr>
          <p:cNvPr id="34820" name="Picture 4" descr="9_633a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9948"/>
            <a:ext cx="8229600" cy="3866467"/>
          </a:xfr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/>
              <a:t>9-</a:t>
            </a:r>
            <a:fld id="{1A93B5D7-60B3-403E-A8F5-1D8A49FF9368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weighted graph</a:t>
            </a:r>
          </a:p>
        </p:txBody>
      </p:sp>
      <p:pic>
        <p:nvPicPr>
          <p:cNvPr id="35844" name="Picture 4" descr="9_633b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905000"/>
            <a:ext cx="6324600" cy="3886200"/>
          </a:xfr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/>
              <a:t>9-</a:t>
            </a:r>
            <a:fld id="{4380564F-1E77-4536-A9C5-E43C0EBF7CB6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Definitions</a:t>
            </a:r>
          </a:p>
        </p:txBody>
      </p:sp>
      <p:sp>
        <p:nvSpPr>
          <p:cNvPr id="36868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848600" cy="4495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800" b="1" smtClean="0">
                <a:latin typeface="Times New Roman" pitchFamily="18" charset="0"/>
                <a:cs typeface="Times New Roman" pitchFamily="18" charset="0"/>
              </a:rPr>
              <a:t>Depth-first search  algorithm</a:t>
            </a:r>
            <a:r>
              <a:rPr lang="en-US" altLang="en-US" sz="2800" smtClean="0">
                <a:latin typeface="Times New Roman" pitchFamily="18" charset="0"/>
                <a:cs typeface="Times New Roman" pitchFamily="18" charset="0"/>
              </a:rPr>
              <a:t>:  Visit all the nodes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>
                <a:latin typeface="Times New Roman" pitchFamily="18" charset="0"/>
                <a:cs typeface="Times New Roman" pitchFamily="18" charset="0"/>
              </a:rPr>
              <a:t>    in a branch to its deepest point before moving up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b="1" smtClean="0">
                <a:latin typeface="Times New Roman" pitchFamily="18" charset="0"/>
                <a:cs typeface="Times New Roman" pitchFamily="18" charset="0"/>
              </a:rPr>
              <a:t>Breadth-first search algorithm</a:t>
            </a:r>
            <a:r>
              <a:rPr lang="en-US" altLang="en-US" sz="2800" smtClean="0">
                <a:latin typeface="Times New Roman" pitchFamily="18" charset="0"/>
                <a:cs typeface="Times New Roman" pitchFamily="18" charset="0"/>
              </a:rPr>
              <a:t>: Visit all the nodes on one level before going to the next level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b="1" smtClean="0">
                <a:latin typeface="Times New Roman" pitchFamily="18" charset="0"/>
                <a:cs typeface="Times New Roman" pitchFamily="18" charset="0"/>
              </a:rPr>
              <a:t>Single-source shortest-path algorithm</a:t>
            </a:r>
            <a:r>
              <a:rPr lang="en-US" altLang="en-US" sz="2800" smtClean="0">
                <a:latin typeface="Times New Roman" pitchFamily="18" charset="0"/>
                <a:cs typeface="Times New Roman" pitchFamily="18" charset="0"/>
              </a:rPr>
              <a:t>: An algorithm that displays the shortest path from a designated starting node to every other node in the graph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smtClean="0"/>
          </a:p>
        </p:txBody>
      </p:sp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/>
              <a:t>9-</a:t>
            </a:r>
            <a:fld id="{C6D8145C-C0AC-48C1-80FD-AF73CDF8ABBF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Array-Based Implementation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Adjacency Matrix:</a:t>
            </a:r>
            <a:r>
              <a:rPr lang="en-US" altLang="en-US" smtClean="0"/>
              <a:t> for a graph with N nodes, an N by N table that shows the existence (and weights) of all edges in the graph</a:t>
            </a:r>
          </a:p>
        </p:txBody>
      </p:sp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/>
              <a:t>9-</a:t>
            </a:r>
            <a:fld id="{DE8EEF77-7D03-4366-B73D-B4C6863E8B25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Adjacency Matrix for Flight Connections</a:t>
            </a:r>
          </a:p>
        </p:txBody>
      </p:sp>
      <p:pic>
        <p:nvPicPr>
          <p:cNvPr id="38916" name="Picture 4" descr="9_64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371600"/>
            <a:ext cx="6629400" cy="4729163"/>
          </a:xfr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/>
              <a:t>9-</a:t>
            </a:r>
            <a:fld id="{AD8A68B7-5A66-4AF0-8AA7-B5DF1E7CBA62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Linked Implementation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Adjacency List:</a:t>
            </a:r>
            <a:r>
              <a:rPr lang="en-US" altLang="en-US" smtClean="0"/>
              <a:t> A linked list that identifies all the vertices to which a particular vertex is connected; each vertex has its own adjacency list</a:t>
            </a:r>
          </a:p>
        </p:txBody>
      </p:sp>
      <p:sp>
        <p:nvSpPr>
          <p:cNvPr id="399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/>
              <a:t>9-</a:t>
            </a:r>
            <a:fld id="{7D6D8629-F31F-4943-B340-0784C9C1B498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Adjacency List Representation of Graphs</a:t>
            </a:r>
          </a:p>
        </p:txBody>
      </p:sp>
      <p:pic>
        <p:nvPicPr>
          <p:cNvPr id="40964" name="Picture 4" descr="9_65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676400"/>
            <a:ext cx="4876800" cy="4217988"/>
          </a:xfr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09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/>
              <a:t>9-</a:t>
            </a:r>
            <a:fld id="{9CDF0AF1-3514-4AE3-BF2A-A6E6BADBD788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a Heap?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mtClean="0"/>
              <a:t>A heap is a binary tree that satisfies these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mtClean="0"/>
              <a:t> special </a:t>
            </a:r>
            <a:r>
              <a:rPr lang="en-US" altLang="en-US" smtClean="0">
                <a:solidFill>
                  <a:srgbClr val="FFCC00"/>
                </a:solidFill>
              </a:rPr>
              <a:t>SHAPE</a:t>
            </a:r>
            <a:r>
              <a:rPr lang="en-US" altLang="en-US" smtClean="0">
                <a:solidFill>
                  <a:schemeClr val="folHlink"/>
                </a:solidFill>
              </a:rPr>
              <a:t> </a:t>
            </a:r>
            <a:r>
              <a:rPr lang="en-US" altLang="en-US" smtClean="0"/>
              <a:t>and </a:t>
            </a:r>
            <a:r>
              <a:rPr lang="en-US" altLang="en-US" smtClean="0">
                <a:solidFill>
                  <a:srgbClr val="FFCC00"/>
                </a:solidFill>
              </a:rPr>
              <a:t>ORDER</a:t>
            </a:r>
            <a:r>
              <a:rPr lang="en-US" altLang="en-US" smtClean="0"/>
              <a:t> properties: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endParaRPr lang="en-US" altLang="en-US" sz="1600" smtClean="0"/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b="1" smtClean="0"/>
              <a:t>Its shape must be a complete binary tree. 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endParaRPr lang="en-US" altLang="en-US" sz="1600" b="1" smtClean="0"/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en-US" b="1" smtClean="0"/>
              <a:t>For each node in the heap, the value stored in that node is greater than or equal to the value in each of its children.</a:t>
            </a:r>
            <a:endParaRPr lang="en-US" alt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mtClean="0"/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/>
              <a:t>9-</a:t>
            </a:r>
            <a:fld id="{7972BB46-5CC1-4EDA-8BC1-A6BD0524D41E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Are these Both Heaps?</a:t>
            </a:r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/>
              <a:t>9-</a:t>
            </a:r>
            <a:fld id="{956F9B9A-BB97-4BDD-8997-919B011A9E5F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000" smtClean="0"/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822325" y="2011363"/>
            <a:ext cx="2654300" cy="2214562"/>
            <a:chOff x="518" y="1267"/>
            <a:chExt cx="1672" cy="1395"/>
          </a:xfrm>
        </p:grpSpPr>
        <p:sp>
          <p:nvSpPr>
            <p:cNvPr id="7188" name="Rectangle 5"/>
            <p:cNvSpPr>
              <a:spLocks noChangeArrowheads="1"/>
            </p:cNvSpPr>
            <p:nvPr/>
          </p:nvSpPr>
          <p:spPr bwMode="auto">
            <a:xfrm>
              <a:off x="1234" y="1673"/>
              <a:ext cx="539" cy="32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89" name="Rectangle 6"/>
            <p:cNvSpPr>
              <a:spLocks noChangeArrowheads="1"/>
            </p:cNvSpPr>
            <p:nvPr/>
          </p:nvSpPr>
          <p:spPr bwMode="auto">
            <a:xfrm>
              <a:off x="748" y="2334"/>
              <a:ext cx="478" cy="31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90" name="Rectangle 7"/>
            <p:cNvSpPr>
              <a:spLocks noChangeArrowheads="1"/>
            </p:cNvSpPr>
            <p:nvPr/>
          </p:nvSpPr>
          <p:spPr bwMode="auto">
            <a:xfrm>
              <a:off x="1700" y="2320"/>
              <a:ext cx="490" cy="3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91" name="Line 8"/>
            <p:cNvSpPr>
              <a:spLocks noChangeShapeType="1"/>
            </p:cNvSpPr>
            <p:nvPr/>
          </p:nvSpPr>
          <p:spPr bwMode="auto">
            <a:xfrm flipH="1" flipV="1">
              <a:off x="1658" y="1905"/>
              <a:ext cx="307" cy="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Line 9"/>
            <p:cNvSpPr>
              <a:spLocks noChangeShapeType="1"/>
            </p:cNvSpPr>
            <p:nvPr/>
          </p:nvSpPr>
          <p:spPr bwMode="auto">
            <a:xfrm flipV="1">
              <a:off x="1045" y="1915"/>
              <a:ext cx="321" cy="4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Line 10"/>
            <p:cNvSpPr>
              <a:spLocks noChangeShapeType="1"/>
            </p:cNvSpPr>
            <p:nvPr/>
          </p:nvSpPr>
          <p:spPr bwMode="auto">
            <a:xfrm flipH="1" flipV="1">
              <a:off x="1104" y="1344"/>
              <a:ext cx="477" cy="3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4" name="Rectangle 11"/>
            <p:cNvSpPr>
              <a:spLocks noChangeArrowheads="1"/>
            </p:cNvSpPr>
            <p:nvPr/>
          </p:nvSpPr>
          <p:spPr bwMode="auto">
            <a:xfrm>
              <a:off x="1254" y="1677"/>
              <a:ext cx="4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 b="1"/>
                <a:t>  C</a:t>
              </a:r>
            </a:p>
          </p:txBody>
        </p:sp>
        <p:sp>
          <p:nvSpPr>
            <p:cNvPr id="7195" name="Rectangle 12"/>
            <p:cNvSpPr>
              <a:spLocks noChangeArrowheads="1"/>
            </p:cNvSpPr>
            <p:nvPr/>
          </p:nvSpPr>
          <p:spPr bwMode="auto">
            <a:xfrm>
              <a:off x="788" y="2335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 b="1"/>
                <a:t> A</a:t>
              </a:r>
            </a:p>
          </p:txBody>
        </p:sp>
        <p:sp>
          <p:nvSpPr>
            <p:cNvPr id="7196" name="Rectangle 13"/>
            <p:cNvSpPr>
              <a:spLocks noChangeArrowheads="1"/>
            </p:cNvSpPr>
            <p:nvPr/>
          </p:nvSpPr>
          <p:spPr bwMode="auto">
            <a:xfrm>
              <a:off x="1720" y="2335"/>
              <a:ext cx="37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 b="1"/>
                <a:t>  T</a:t>
              </a:r>
            </a:p>
          </p:txBody>
        </p:sp>
        <p:sp>
          <p:nvSpPr>
            <p:cNvPr id="7197" name="Rectangle 14"/>
            <p:cNvSpPr>
              <a:spLocks noChangeArrowheads="1"/>
            </p:cNvSpPr>
            <p:nvPr/>
          </p:nvSpPr>
          <p:spPr bwMode="auto">
            <a:xfrm>
              <a:off x="518" y="1267"/>
              <a:ext cx="6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treePtr</a:t>
              </a:r>
            </a:p>
          </p:txBody>
        </p:sp>
      </p:grpSp>
      <p:grpSp>
        <p:nvGrpSpPr>
          <p:cNvPr id="7173" name="Group 15"/>
          <p:cNvGrpSpPr>
            <a:grpSpLocks/>
          </p:cNvGrpSpPr>
          <p:nvPr/>
        </p:nvGrpSpPr>
        <p:grpSpPr bwMode="auto">
          <a:xfrm>
            <a:off x="4965700" y="2562225"/>
            <a:ext cx="2590800" cy="2662238"/>
            <a:chOff x="3128" y="1614"/>
            <a:chExt cx="1632" cy="1677"/>
          </a:xfrm>
        </p:grpSpPr>
        <p:sp>
          <p:nvSpPr>
            <p:cNvPr id="7174" name="Rectangle 16"/>
            <p:cNvSpPr>
              <a:spLocks noChangeArrowheads="1"/>
            </p:cNvSpPr>
            <p:nvPr/>
          </p:nvSpPr>
          <p:spPr bwMode="auto">
            <a:xfrm>
              <a:off x="3952" y="1619"/>
              <a:ext cx="414" cy="32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75" name="Rectangle 17"/>
            <p:cNvSpPr>
              <a:spLocks noChangeArrowheads="1"/>
            </p:cNvSpPr>
            <p:nvPr/>
          </p:nvSpPr>
          <p:spPr bwMode="auto">
            <a:xfrm>
              <a:off x="3520" y="2285"/>
              <a:ext cx="424" cy="32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76" name="Rectangle 18"/>
            <p:cNvSpPr>
              <a:spLocks noChangeArrowheads="1"/>
            </p:cNvSpPr>
            <p:nvPr/>
          </p:nvSpPr>
          <p:spPr bwMode="auto">
            <a:xfrm>
              <a:off x="4362" y="2280"/>
              <a:ext cx="398" cy="33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77" name="Rectangle 19"/>
            <p:cNvSpPr>
              <a:spLocks noChangeArrowheads="1"/>
            </p:cNvSpPr>
            <p:nvPr/>
          </p:nvSpPr>
          <p:spPr bwMode="auto">
            <a:xfrm>
              <a:off x="3135" y="2946"/>
              <a:ext cx="377" cy="31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78" name="Rectangle 20"/>
            <p:cNvSpPr>
              <a:spLocks noChangeArrowheads="1"/>
            </p:cNvSpPr>
            <p:nvPr/>
          </p:nvSpPr>
          <p:spPr bwMode="auto">
            <a:xfrm>
              <a:off x="3774" y="2932"/>
              <a:ext cx="386" cy="3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79" name="Rectangle 21"/>
            <p:cNvSpPr>
              <a:spLocks noChangeArrowheads="1"/>
            </p:cNvSpPr>
            <p:nvPr/>
          </p:nvSpPr>
          <p:spPr bwMode="auto">
            <a:xfrm>
              <a:off x="3915" y="1614"/>
              <a:ext cx="4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 b="1"/>
                <a:t> 50</a:t>
              </a:r>
            </a:p>
          </p:txBody>
        </p:sp>
        <p:sp>
          <p:nvSpPr>
            <p:cNvPr id="7180" name="Line 22"/>
            <p:cNvSpPr>
              <a:spLocks noChangeShapeType="1"/>
            </p:cNvSpPr>
            <p:nvPr/>
          </p:nvSpPr>
          <p:spPr bwMode="auto">
            <a:xfrm flipH="1" flipV="1">
              <a:off x="4370" y="1875"/>
              <a:ext cx="311" cy="4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" name="Line 23"/>
            <p:cNvSpPr>
              <a:spLocks noChangeShapeType="1"/>
            </p:cNvSpPr>
            <p:nvPr/>
          </p:nvSpPr>
          <p:spPr bwMode="auto">
            <a:xfrm flipH="1" flipV="1">
              <a:off x="3854" y="2517"/>
              <a:ext cx="243" cy="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Line 24"/>
            <p:cNvSpPr>
              <a:spLocks noChangeShapeType="1"/>
            </p:cNvSpPr>
            <p:nvPr/>
          </p:nvSpPr>
          <p:spPr bwMode="auto">
            <a:xfrm flipV="1">
              <a:off x="3369" y="2527"/>
              <a:ext cx="254" cy="4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Line 25"/>
            <p:cNvSpPr>
              <a:spLocks noChangeShapeType="1"/>
            </p:cNvSpPr>
            <p:nvPr/>
          </p:nvSpPr>
          <p:spPr bwMode="auto">
            <a:xfrm flipV="1">
              <a:off x="3793" y="1845"/>
              <a:ext cx="279" cy="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Rectangle 26"/>
            <p:cNvSpPr>
              <a:spLocks noChangeArrowheads="1"/>
            </p:cNvSpPr>
            <p:nvPr/>
          </p:nvSpPr>
          <p:spPr bwMode="auto">
            <a:xfrm>
              <a:off x="3506" y="2289"/>
              <a:ext cx="4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/>
                <a:t> </a:t>
              </a:r>
              <a:r>
                <a:rPr lang="en-US" altLang="en-US" sz="2800" b="1"/>
                <a:t>20</a:t>
              </a:r>
            </a:p>
          </p:txBody>
        </p:sp>
        <p:sp>
          <p:nvSpPr>
            <p:cNvPr id="7185" name="Rectangle 27"/>
            <p:cNvSpPr>
              <a:spLocks noChangeArrowheads="1"/>
            </p:cNvSpPr>
            <p:nvPr/>
          </p:nvSpPr>
          <p:spPr bwMode="auto">
            <a:xfrm>
              <a:off x="3128" y="2964"/>
              <a:ext cx="3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 b="1"/>
                <a:t>18</a:t>
              </a:r>
            </a:p>
          </p:txBody>
        </p:sp>
        <p:sp>
          <p:nvSpPr>
            <p:cNvPr id="7186" name="Rectangle 28"/>
            <p:cNvSpPr>
              <a:spLocks noChangeArrowheads="1"/>
            </p:cNvSpPr>
            <p:nvPr/>
          </p:nvSpPr>
          <p:spPr bwMode="auto">
            <a:xfrm>
              <a:off x="4373" y="2275"/>
              <a:ext cx="3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 b="1"/>
                <a:t>30</a:t>
              </a:r>
            </a:p>
          </p:txBody>
        </p:sp>
        <p:sp>
          <p:nvSpPr>
            <p:cNvPr id="7187" name="Rectangle 29"/>
            <p:cNvSpPr>
              <a:spLocks noChangeArrowheads="1"/>
            </p:cNvSpPr>
            <p:nvPr/>
          </p:nvSpPr>
          <p:spPr bwMode="auto">
            <a:xfrm>
              <a:off x="3789" y="2947"/>
              <a:ext cx="3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 b="1"/>
                <a:t>10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Is this a Heap?</a:t>
            </a:r>
          </a:p>
        </p:txBody>
      </p:sp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/>
              <a:t>9-</a:t>
            </a:r>
            <a:fld id="{4C82ED4C-E587-4793-958C-F961C724046D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000" smtClean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035175" y="3695700"/>
            <a:ext cx="957263" cy="3873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182688" y="4476750"/>
            <a:ext cx="846137" cy="3730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2605088" y="4459288"/>
            <a:ext cx="865187" cy="4048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8199" name="Group 7"/>
          <p:cNvGrpSpPr>
            <a:grpSpLocks/>
          </p:cNvGrpSpPr>
          <p:nvPr/>
        </p:nvGrpSpPr>
        <p:grpSpPr bwMode="auto">
          <a:xfrm>
            <a:off x="4162425" y="2876550"/>
            <a:ext cx="927100" cy="457200"/>
            <a:chOff x="2622" y="1812"/>
            <a:chExt cx="584" cy="288"/>
          </a:xfrm>
        </p:grpSpPr>
        <p:sp>
          <p:nvSpPr>
            <p:cNvPr id="8217" name="Rectangle 8"/>
            <p:cNvSpPr>
              <a:spLocks noChangeArrowheads="1"/>
            </p:cNvSpPr>
            <p:nvPr/>
          </p:nvSpPr>
          <p:spPr bwMode="auto">
            <a:xfrm>
              <a:off x="2622" y="1815"/>
              <a:ext cx="584" cy="24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18" name="Rectangle 9"/>
            <p:cNvSpPr>
              <a:spLocks noChangeArrowheads="1"/>
            </p:cNvSpPr>
            <p:nvPr/>
          </p:nvSpPr>
          <p:spPr bwMode="auto">
            <a:xfrm>
              <a:off x="2708" y="1812"/>
              <a:ext cx="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/>
                <a:t> 70</a:t>
              </a:r>
            </a:p>
          </p:txBody>
        </p:sp>
      </p:grpSp>
      <p:sp>
        <p:nvSpPr>
          <p:cNvPr id="8200" name="Line 10"/>
          <p:cNvSpPr>
            <a:spLocks noChangeShapeType="1"/>
          </p:cNvSpPr>
          <p:nvPr/>
        </p:nvSpPr>
        <p:spPr bwMode="auto">
          <a:xfrm flipH="1" flipV="1">
            <a:off x="5056188" y="3108325"/>
            <a:ext cx="1490662" cy="600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Line 11"/>
          <p:cNvSpPr>
            <a:spLocks noChangeShapeType="1"/>
          </p:cNvSpPr>
          <p:nvPr/>
        </p:nvSpPr>
        <p:spPr bwMode="auto">
          <a:xfrm flipH="1" flipV="1">
            <a:off x="2786063" y="3967163"/>
            <a:ext cx="542925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Line 12"/>
          <p:cNvSpPr>
            <a:spLocks noChangeShapeType="1"/>
          </p:cNvSpPr>
          <p:nvPr/>
        </p:nvSpPr>
        <p:spPr bwMode="auto">
          <a:xfrm flipV="1">
            <a:off x="1706563" y="3979863"/>
            <a:ext cx="568325" cy="500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Line 13"/>
          <p:cNvSpPr>
            <a:spLocks noChangeShapeType="1"/>
          </p:cNvSpPr>
          <p:nvPr/>
        </p:nvSpPr>
        <p:spPr bwMode="auto">
          <a:xfrm flipV="1">
            <a:off x="2641600" y="3121025"/>
            <a:ext cx="1576388" cy="577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Rectangle 14"/>
          <p:cNvSpPr>
            <a:spLocks noChangeArrowheads="1"/>
          </p:cNvSpPr>
          <p:nvPr/>
        </p:nvSpPr>
        <p:spPr bwMode="auto">
          <a:xfrm>
            <a:off x="2151063" y="3686175"/>
            <a:ext cx="64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 60</a:t>
            </a:r>
          </a:p>
        </p:txBody>
      </p:sp>
      <p:sp>
        <p:nvSpPr>
          <p:cNvPr id="8205" name="Rectangle 15"/>
          <p:cNvSpPr>
            <a:spLocks noChangeArrowheads="1"/>
          </p:cNvSpPr>
          <p:nvPr/>
        </p:nvSpPr>
        <p:spPr bwMode="auto">
          <a:xfrm>
            <a:off x="1293813" y="4478338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40</a:t>
            </a:r>
          </a:p>
        </p:txBody>
      </p:sp>
      <p:sp>
        <p:nvSpPr>
          <p:cNvPr id="8206" name="Rectangle 16"/>
          <p:cNvSpPr>
            <a:spLocks noChangeArrowheads="1"/>
          </p:cNvSpPr>
          <p:nvPr/>
        </p:nvSpPr>
        <p:spPr bwMode="auto">
          <a:xfrm>
            <a:off x="2716213" y="4483100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30</a:t>
            </a:r>
          </a:p>
        </p:txBody>
      </p:sp>
      <p:sp>
        <p:nvSpPr>
          <p:cNvPr id="8207" name="Rectangle 17"/>
          <p:cNvSpPr>
            <a:spLocks noChangeArrowheads="1"/>
          </p:cNvSpPr>
          <p:nvPr/>
        </p:nvSpPr>
        <p:spPr bwMode="auto">
          <a:xfrm>
            <a:off x="6132513" y="3689350"/>
            <a:ext cx="88265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08" name="Rectangle 18"/>
          <p:cNvSpPr>
            <a:spLocks noChangeArrowheads="1"/>
          </p:cNvSpPr>
          <p:nvPr/>
        </p:nvSpPr>
        <p:spPr bwMode="auto">
          <a:xfrm>
            <a:off x="5226050" y="4475163"/>
            <a:ext cx="898525" cy="3889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09" name="Rectangle 19"/>
          <p:cNvSpPr>
            <a:spLocks noChangeArrowheads="1"/>
          </p:cNvSpPr>
          <p:nvPr/>
        </p:nvSpPr>
        <p:spPr bwMode="auto">
          <a:xfrm>
            <a:off x="6937375" y="4506913"/>
            <a:ext cx="822325" cy="403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10" name="Rectangle 20"/>
          <p:cNvSpPr>
            <a:spLocks noChangeArrowheads="1"/>
          </p:cNvSpPr>
          <p:nvPr/>
        </p:nvSpPr>
        <p:spPr bwMode="auto">
          <a:xfrm>
            <a:off x="6305550" y="3660775"/>
            <a:ext cx="542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12</a:t>
            </a:r>
          </a:p>
        </p:txBody>
      </p:sp>
      <p:sp>
        <p:nvSpPr>
          <p:cNvPr id="8211" name="Line 21"/>
          <p:cNvSpPr>
            <a:spLocks noChangeShapeType="1"/>
          </p:cNvSpPr>
          <p:nvPr/>
        </p:nvSpPr>
        <p:spPr bwMode="auto">
          <a:xfrm flipH="1" flipV="1">
            <a:off x="6931025" y="3992563"/>
            <a:ext cx="514350" cy="474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Line 22"/>
          <p:cNvSpPr>
            <a:spLocks noChangeShapeType="1"/>
          </p:cNvSpPr>
          <p:nvPr/>
        </p:nvSpPr>
        <p:spPr bwMode="auto">
          <a:xfrm flipV="1">
            <a:off x="5686425" y="3917950"/>
            <a:ext cx="593725" cy="522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Rectangle 23"/>
          <p:cNvSpPr>
            <a:spLocks noChangeArrowheads="1"/>
          </p:cNvSpPr>
          <p:nvPr/>
        </p:nvSpPr>
        <p:spPr bwMode="auto">
          <a:xfrm>
            <a:off x="5256213" y="4486275"/>
            <a:ext cx="696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  8</a:t>
            </a:r>
          </a:p>
        </p:txBody>
      </p:sp>
      <p:sp>
        <p:nvSpPr>
          <p:cNvPr id="8214" name="Rectangle 24"/>
          <p:cNvSpPr>
            <a:spLocks noChangeArrowheads="1"/>
          </p:cNvSpPr>
          <p:nvPr/>
        </p:nvSpPr>
        <p:spPr bwMode="auto">
          <a:xfrm>
            <a:off x="7029450" y="4486275"/>
            <a:ext cx="56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10</a:t>
            </a:r>
          </a:p>
        </p:txBody>
      </p:sp>
      <p:sp>
        <p:nvSpPr>
          <p:cNvPr id="8215" name="Line 25"/>
          <p:cNvSpPr>
            <a:spLocks noChangeShapeType="1"/>
          </p:cNvSpPr>
          <p:nvPr/>
        </p:nvSpPr>
        <p:spPr bwMode="auto">
          <a:xfrm flipH="1" flipV="1">
            <a:off x="4343400" y="2209800"/>
            <a:ext cx="207963" cy="714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6" name="Rectangle 26"/>
          <p:cNvSpPr>
            <a:spLocks noChangeArrowheads="1"/>
          </p:cNvSpPr>
          <p:nvPr/>
        </p:nvSpPr>
        <p:spPr bwMode="auto">
          <a:xfrm>
            <a:off x="3513138" y="1901825"/>
            <a:ext cx="747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Where is the Largest Element in a Heap Always Found?</a:t>
            </a:r>
          </a:p>
        </p:txBody>
      </p:sp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/>
              <a:t>9-</a:t>
            </a:r>
            <a:fld id="{18DAECE5-6CF5-45A7-BD3F-1EC5A00AB1DB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000" smtClean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035175" y="3676650"/>
            <a:ext cx="957263" cy="571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030288" y="4833938"/>
            <a:ext cx="846137" cy="5508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2833688" y="4789488"/>
            <a:ext cx="865187" cy="5953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9223" name="Group 7"/>
          <p:cNvGrpSpPr>
            <a:grpSpLocks/>
          </p:cNvGrpSpPr>
          <p:nvPr/>
        </p:nvGrpSpPr>
        <p:grpSpPr bwMode="auto">
          <a:xfrm>
            <a:off x="4162425" y="2411413"/>
            <a:ext cx="927100" cy="566737"/>
            <a:chOff x="2622" y="1615"/>
            <a:chExt cx="584" cy="357"/>
          </a:xfrm>
        </p:grpSpPr>
        <p:sp>
          <p:nvSpPr>
            <p:cNvPr id="9238" name="Rectangle 8"/>
            <p:cNvSpPr>
              <a:spLocks noChangeArrowheads="1"/>
            </p:cNvSpPr>
            <p:nvPr/>
          </p:nvSpPr>
          <p:spPr bwMode="auto">
            <a:xfrm>
              <a:off x="2622" y="1617"/>
              <a:ext cx="584" cy="35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239" name="Rectangle 9"/>
            <p:cNvSpPr>
              <a:spLocks noChangeArrowheads="1"/>
            </p:cNvSpPr>
            <p:nvPr/>
          </p:nvSpPr>
          <p:spPr bwMode="auto">
            <a:xfrm>
              <a:off x="2708" y="1615"/>
              <a:ext cx="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/>
                <a:t> 70</a:t>
              </a:r>
            </a:p>
          </p:txBody>
        </p:sp>
      </p:grpSp>
      <p:sp>
        <p:nvSpPr>
          <p:cNvPr id="9224" name="Line 10"/>
          <p:cNvSpPr>
            <a:spLocks noChangeShapeType="1"/>
          </p:cNvSpPr>
          <p:nvPr/>
        </p:nvSpPr>
        <p:spPr bwMode="auto">
          <a:xfrm flipH="1" flipV="1">
            <a:off x="5056188" y="2824163"/>
            <a:ext cx="1490662" cy="874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Line 11"/>
          <p:cNvSpPr>
            <a:spLocks noChangeShapeType="1"/>
          </p:cNvSpPr>
          <p:nvPr/>
        </p:nvSpPr>
        <p:spPr bwMode="auto">
          <a:xfrm flipH="1" flipV="1">
            <a:off x="2786063" y="4075113"/>
            <a:ext cx="542925" cy="692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Line 12"/>
          <p:cNvSpPr>
            <a:spLocks noChangeShapeType="1"/>
          </p:cNvSpPr>
          <p:nvPr/>
        </p:nvSpPr>
        <p:spPr bwMode="auto">
          <a:xfrm flipV="1">
            <a:off x="1706563" y="4094163"/>
            <a:ext cx="568325" cy="727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Line 13"/>
          <p:cNvSpPr>
            <a:spLocks noChangeShapeType="1"/>
          </p:cNvSpPr>
          <p:nvPr/>
        </p:nvSpPr>
        <p:spPr bwMode="auto">
          <a:xfrm flipV="1">
            <a:off x="2641600" y="2841625"/>
            <a:ext cx="1576388" cy="842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Rectangle 14"/>
          <p:cNvSpPr>
            <a:spLocks noChangeArrowheads="1"/>
          </p:cNvSpPr>
          <p:nvPr/>
        </p:nvSpPr>
        <p:spPr bwMode="auto">
          <a:xfrm>
            <a:off x="2151063" y="3665538"/>
            <a:ext cx="64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 60</a:t>
            </a:r>
          </a:p>
        </p:txBody>
      </p:sp>
      <p:sp>
        <p:nvSpPr>
          <p:cNvPr id="9229" name="Rectangle 15"/>
          <p:cNvSpPr>
            <a:spLocks noChangeArrowheads="1"/>
          </p:cNvSpPr>
          <p:nvPr/>
        </p:nvSpPr>
        <p:spPr bwMode="auto">
          <a:xfrm>
            <a:off x="1217613" y="4819650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40</a:t>
            </a:r>
          </a:p>
        </p:txBody>
      </p:sp>
      <p:sp>
        <p:nvSpPr>
          <p:cNvPr id="9230" name="Rectangle 16"/>
          <p:cNvSpPr>
            <a:spLocks noChangeArrowheads="1"/>
          </p:cNvSpPr>
          <p:nvPr/>
        </p:nvSpPr>
        <p:spPr bwMode="auto">
          <a:xfrm>
            <a:off x="3021013" y="4827588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30</a:t>
            </a:r>
          </a:p>
        </p:txBody>
      </p:sp>
      <p:sp>
        <p:nvSpPr>
          <p:cNvPr id="9231" name="Rectangle 17"/>
          <p:cNvSpPr>
            <a:spLocks noChangeArrowheads="1"/>
          </p:cNvSpPr>
          <p:nvPr/>
        </p:nvSpPr>
        <p:spPr bwMode="auto">
          <a:xfrm>
            <a:off x="6132513" y="3687763"/>
            <a:ext cx="882650" cy="5603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32" name="Rectangle 18"/>
          <p:cNvSpPr>
            <a:spLocks noChangeArrowheads="1"/>
          </p:cNvSpPr>
          <p:nvPr/>
        </p:nvSpPr>
        <p:spPr bwMode="auto">
          <a:xfrm>
            <a:off x="5226050" y="4811713"/>
            <a:ext cx="898525" cy="5730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33" name="Rectangle 19"/>
          <p:cNvSpPr>
            <a:spLocks noChangeArrowheads="1"/>
          </p:cNvSpPr>
          <p:nvPr/>
        </p:nvSpPr>
        <p:spPr bwMode="auto">
          <a:xfrm>
            <a:off x="6305550" y="3630613"/>
            <a:ext cx="542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12</a:t>
            </a:r>
          </a:p>
        </p:txBody>
      </p:sp>
      <p:sp>
        <p:nvSpPr>
          <p:cNvPr id="9234" name="Line 20"/>
          <p:cNvSpPr>
            <a:spLocks noChangeShapeType="1"/>
          </p:cNvSpPr>
          <p:nvPr/>
        </p:nvSpPr>
        <p:spPr bwMode="auto">
          <a:xfrm flipV="1">
            <a:off x="5686425" y="4003675"/>
            <a:ext cx="593725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21"/>
          <p:cNvSpPr>
            <a:spLocks noChangeArrowheads="1"/>
          </p:cNvSpPr>
          <p:nvPr/>
        </p:nvSpPr>
        <p:spPr bwMode="auto">
          <a:xfrm>
            <a:off x="5256213" y="4832350"/>
            <a:ext cx="696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   8</a:t>
            </a:r>
          </a:p>
        </p:txBody>
      </p:sp>
      <p:sp>
        <p:nvSpPr>
          <p:cNvPr id="9236" name="Line 22"/>
          <p:cNvSpPr>
            <a:spLocks noChangeShapeType="1"/>
          </p:cNvSpPr>
          <p:nvPr/>
        </p:nvSpPr>
        <p:spPr bwMode="auto">
          <a:xfrm flipH="1" flipV="1">
            <a:off x="4267200" y="18288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3"/>
          <p:cNvSpPr>
            <a:spLocks noChangeArrowheads="1"/>
          </p:cNvSpPr>
          <p:nvPr/>
        </p:nvSpPr>
        <p:spPr bwMode="auto">
          <a:xfrm>
            <a:off x="3513138" y="1600200"/>
            <a:ext cx="747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73914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smtClean="0"/>
              <a:t>We Can Number the Nodes Left to Right by Level This Way</a:t>
            </a:r>
          </a:p>
        </p:txBody>
      </p:sp>
      <p:sp>
        <p:nvSpPr>
          <p:cNvPr id="10244" name="Rectangle 1028"/>
          <p:cNvSpPr>
            <a:spLocks noGrp="1" noChangeArrowheads="1"/>
          </p:cNvSpPr>
          <p:nvPr>
            <p:ph idx="1"/>
          </p:nvPr>
        </p:nvSpPr>
        <p:spPr>
          <a:xfrm>
            <a:off x="620713" y="1676400"/>
            <a:ext cx="7913687" cy="4311650"/>
          </a:xfrm>
          <a:noFill/>
        </p:spPr>
        <p:txBody>
          <a:bodyPr lIns="92075" tIns="46038" rIns="92075" bIns="46038"/>
          <a:lstStyle/>
          <a:p>
            <a:pPr eaLnBrk="1" hangingPunct="1">
              <a:buFontTx/>
              <a:buNone/>
            </a:pPr>
            <a:endParaRPr lang="en-US" altLang="en-US" sz="8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8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28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1800" smtClean="0"/>
          </a:p>
          <a:p>
            <a:pPr eaLnBrk="1" hangingPunct="1">
              <a:buFontTx/>
              <a:buNone/>
            </a:pPr>
            <a:endParaRPr lang="en-US" altLang="en-US" sz="28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2800" b="1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altLang="en-US" sz="1800" smtClean="0"/>
          </a:p>
          <a:p>
            <a:pPr eaLnBrk="1" hangingPunct="1">
              <a:buFontTx/>
              <a:buNone/>
            </a:pPr>
            <a:r>
              <a:rPr lang="en-US" altLang="en-US" sz="2800" b="1" smtClean="0">
                <a:latin typeface="Courier New" pitchFamily="49" charset="0"/>
              </a:rPr>
              <a:t> </a:t>
            </a:r>
            <a:r>
              <a:rPr lang="en-US" altLang="en-US" sz="2800" smtClean="0"/>
              <a:t> </a:t>
            </a:r>
          </a:p>
        </p:txBody>
      </p:sp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/>
              <a:t>9-</a:t>
            </a:r>
            <a:fld id="{DB3D0F59-F5C0-49E8-9A3A-BEFEA65A895F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000" smtClean="0"/>
          </a:p>
        </p:txBody>
      </p:sp>
      <p:sp>
        <p:nvSpPr>
          <p:cNvPr id="10245" name="Rectangle 1029"/>
          <p:cNvSpPr>
            <a:spLocks noChangeArrowheads="1"/>
          </p:cNvSpPr>
          <p:nvPr/>
        </p:nvSpPr>
        <p:spPr bwMode="auto">
          <a:xfrm>
            <a:off x="2035175" y="3870325"/>
            <a:ext cx="957263" cy="571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246" name="Rectangle 1030"/>
          <p:cNvSpPr>
            <a:spLocks noChangeArrowheads="1"/>
          </p:cNvSpPr>
          <p:nvPr/>
        </p:nvSpPr>
        <p:spPr bwMode="auto">
          <a:xfrm>
            <a:off x="1030288" y="5027613"/>
            <a:ext cx="846137" cy="5508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247" name="Rectangle 1031"/>
          <p:cNvSpPr>
            <a:spLocks noChangeArrowheads="1"/>
          </p:cNvSpPr>
          <p:nvPr/>
        </p:nvSpPr>
        <p:spPr bwMode="auto">
          <a:xfrm>
            <a:off x="2833688" y="4983163"/>
            <a:ext cx="865187" cy="5953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0248" name="Group 1032"/>
          <p:cNvGrpSpPr>
            <a:grpSpLocks/>
          </p:cNvGrpSpPr>
          <p:nvPr/>
        </p:nvGrpSpPr>
        <p:grpSpPr bwMode="auto">
          <a:xfrm>
            <a:off x="4162425" y="2605088"/>
            <a:ext cx="927100" cy="1096962"/>
            <a:chOff x="2622" y="1615"/>
            <a:chExt cx="584" cy="691"/>
          </a:xfrm>
        </p:grpSpPr>
        <p:sp>
          <p:nvSpPr>
            <p:cNvPr id="10263" name="Rectangle 1033"/>
            <p:cNvSpPr>
              <a:spLocks noChangeArrowheads="1"/>
            </p:cNvSpPr>
            <p:nvPr/>
          </p:nvSpPr>
          <p:spPr bwMode="auto">
            <a:xfrm>
              <a:off x="2622" y="1617"/>
              <a:ext cx="584" cy="35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264" name="Rectangle 1034"/>
            <p:cNvSpPr>
              <a:spLocks noChangeArrowheads="1"/>
            </p:cNvSpPr>
            <p:nvPr/>
          </p:nvSpPr>
          <p:spPr bwMode="auto">
            <a:xfrm>
              <a:off x="2708" y="1615"/>
              <a:ext cx="383" cy="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/>
                <a:t> 70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 b="1">
                <a:solidFill>
                  <a:srgbClr val="CC0000"/>
                </a:solidFill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CC0000"/>
                  </a:solidFill>
                </a:rPr>
                <a:t> 0</a:t>
              </a:r>
            </a:p>
          </p:txBody>
        </p:sp>
      </p:grpSp>
      <p:sp>
        <p:nvSpPr>
          <p:cNvPr id="10249" name="Line 1035"/>
          <p:cNvSpPr>
            <a:spLocks noChangeShapeType="1"/>
          </p:cNvSpPr>
          <p:nvPr/>
        </p:nvSpPr>
        <p:spPr bwMode="auto">
          <a:xfrm flipH="1" flipV="1">
            <a:off x="5056188" y="3017838"/>
            <a:ext cx="1490662" cy="874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Line 1036"/>
          <p:cNvSpPr>
            <a:spLocks noChangeShapeType="1"/>
          </p:cNvSpPr>
          <p:nvPr/>
        </p:nvSpPr>
        <p:spPr bwMode="auto">
          <a:xfrm flipH="1" flipV="1">
            <a:off x="2786063" y="4268788"/>
            <a:ext cx="542925" cy="692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037"/>
          <p:cNvSpPr>
            <a:spLocks noChangeShapeType="1"/>
          </p:cNvSpPr>
          <p:nvPr/>
        </p:nvSpPr>
        <p:spPr bwMode="auto">
          <a:xfrm flipV="1">
            <a:off x="1706563" y="4287838"/>
            <a:ext cx="568325" cy="727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Line 1038"/>
          <p:cNvSpPr>
            <a:spLocks noChangeShapeType="1"/>
          </p:cNvSpPr>
          <p:nvPr/>
        </p:nvSpPr>
        <p:spPr bwMode="auto">
          <a:xfrm flipV="1">
            <a:off x="2641600" y="3065463"/>
            <a:ext cx="1576388" cy="842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Rectangle 1039"/>
          <p:cNvSpPr>
            <a:spLocks noChangeArrowheads="1"/>
          </p:cNvSpPr>
          <p:nvPr/>
        </p:nvSpPr>
        <p:spPr bwMode="auto">
          <a:xfrm>
            <a:off x="2151063" y="3859213"/>
            <a:ext cx="644525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 60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CC0000"/>
                </a:solidFill>
              </a:rPr>
              <a:t>  1</a:t>
            </a:r>
          </a:p>
        </p:txBody>
      </p:sp>
      <p:sp>
        <p:nvSpPr>
          <p:cNvPr id="10254" name="Rectangle 1040"/>
          <p:cNvSpPr>
            <a:spLocks noChangeArrowheads="1"/>
          </p:cNvSpPr>
          <p:nvPr/>
        </p:nvSpPr>
        <p:spPr bwMode="auto">
          <a:xfrm>
            <a:off x="1217613" y="5013325"/>
            <a:ext cx="576262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40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 </a:t>
            </a:r>
            <a:r>
              <a:rPr lang="en-US" altLang="en-US" sz="2400" b="1">
                <a:solidFill>
                  <a:srgbClr val="CC0000"/>
                </a:solidFill>
              </a:rPr>
              <a:t>3  </a:t>
            </a:r>
            <a:r>
              <a:rPr lang="en-US" altLang="en-US" sz="2400" b="1"/>
              <a:t>                </a:t>
            </a:r>
          </a:p>
        </p:txBody>
      </p:sp>
      <p:sp>
        <p:nvSpPr>
          <p:cNvPr id="10255" name="Rectangle 1041"/>
          <p:cNvSpPr>
            <a:spLocks noChangeArrowheads="1"/>
          </p:cNvSpPr>
          <p:nvPr/>
        </p:nvSpPr>
        <p:spPr bwMode="auto">
          <a:xfrm>
            <a:off x="3021013" y="5021263"/>
            <a:ext cx="576262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30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 </a:t>
            </a:r>
            <a:r>
              <a:rPr lang="en-US" altLang="en-US" sz="2400" b="1">
                <a:solidFill>
                  <a:srgbClr val="CC0000"/>
                </a:solidFill>
              </a:rPr>
              <a:t>4</a:t>
            </a:r>
          </a:p>
        </p:txBody>
      </p:sp>
      <p:sp>
        <p:nvSpPr>
          <p:cNvPr id="10256" name="Rectangle 1042"/>
          <p:cNvSpPr>
            <a:spLocks noChangeArrowheads="1"/>
          </p:cNvSpPr>
          <p:nvPr/>
        </p:nvSpPr>
        <p:spPr bwMode="auto">
          <a:xfrm>
            <a:off x="6132513" y="3881438"/>
            <a:ext cx="882650" cy="5603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257" name="Rectangle 1043"/>
          <p:cNvSpPr>
            <a:spLocks noChangeArrowheads="1"/>
          </p:cNvSpPr>
          <p:nvPr/>
        </p:nvSpPr>
        <p:spPr bwMode="auto">
          <a:xfrm>
            <a:off x="5226050" y="5005388"/>
            <a:ext cx="898525" cy="5730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258" name="Rectangle 1044"/>
          <p:cNvSpPr>
            <a:spLocks noChangeArrowheads="1"/>
          </p:cNvSpPr>
          <p:nvPr/>
        </p:nvSpPr>
        <p:spPr bwMode="auto">
          <a:xfrm>
            <a:off x="6305550" y="3824288"/>
            <a:ext cx="542925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12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  </a:t>
            </a:r>
            <a:r>
              <a:rPr lang="en-US" altLang="en-US" sz="2400" b="1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10259" name="Line 1045"/>
          <p:cNvSpPr>
            <a:spLocks noChangeShapeType="1"/>
          </p:cNvSpPr>
          <p:nvPr/>
        </p:nvSpPr>
        <p:spPr bwMode="auto">
          <a:xfrm flipV="1">
            <a:off x="5686425" y="4197350"/>
            <a:ext cx="593725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1046"/>
          <p:cNvSpPr>
            <a:spLocks noChangeArrowheads="1"/>
          </p:cNvSpPr>
          <p:nvPr/>
        </p:nvSpPr>
        <p:spPr bwMode="auto">
          <a:xfrm>
            <a:off x="5256213" y="5021263"/>
            <a:ext cx="696912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   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CC0000"/>
                </a:solidFill>
              </a:rPr>
              <a:t>   5</a:t>
            </a:r>
          </a:p>
        </p:txBody>
      </p:sp>
      <p:sp>
        <p:nvSpPr>
          <p:cNvPr id="10261" name="Line 1047"/>
          <p:cNvSpPr>
            <a:spLocks noChangeShapeType="1"/>
          </p:cNvSpPr>
          <p:nvPr/>
        </p:nvSpPr>
        <p:spPr bwMode="auto">
          <a:xfrm flipH="1" flipV="1">
            <a:off x="4267200" y="2022475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1048"/>
          <p:cNvSpPr>
            <a:spLocks noChangeArrowheads="1"/>
          </p:cNvSpPr>
          <p:nvPr/>
        </p:nvSpPr>
        <p:spPr bwMode="auto">
          <a:xfrm>
            <a:off x="3513138" y="1927225"/>
            <a:ext cx="747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/>
              <a:t>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Use the Numbers as Array Indexes to Store the Heap</a:t>
            </a:r>
          </a:p>
        </p:txBody>
      </p:sp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/>
              <a:t>9-</a:t>
            </a:r>
            <a:fld id="{89C72975-3ABA-4626-98F8-06D438CDE8AE}" type="slidenum">
              <a:rPr lang="en-US" altLang="en-US" sz="1000" smtClean="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000" smtClean="0"/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3535363" y="1925638"/>
            <a:ext cx="4784725" cy="3449637"/>
            <a:chOff x="2227" y="1376"/>
            <a:chExt cx="3014" cy="2173"/>
          </a:xfrm>
        </p:grpSpPr>
        <p:sp>
          <p:nvSpPr>
            <p:cNvPr id="11281" name="Rectangle 5"/>
            <p:cNvSpPr>
              <a:spLocks noChangeArrowheads="1"/>
            </p:cNvSpPr>
            <p:nvPr/>
          </p:nvSpPr>
          <p:spPr bwMode="auto">
            <a:xfrm>
              <a:off x="2733" y="2423"/>
              <a:ext cx="481" cy="28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282" name="Rectangle 6"/>
            <p:cNvSpPr>
              <a:spLocks noChangeArrowheads="1"/>
            </p:cNvSpPr>
            <p:nvPr/>
          </p:nvSpPr>
          <p:spPr bwMode="auto">
            <a:xfrm>
              <a:off x="2227" y="3007"/>
              <a:ext cx="425" cy="2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283" name="Rectangle 7"/>
            <p:cNvSpPr>
              <a:spLocks noChangeArrowheads="1"/>
            </p:cNvSpPr>
            <p:nvPr/>
          </p:nvSpPr>
          <p:spPr bwMode="auto">
            <a:xfrm>
              <a:off x="3136" y="2984"/>
              <a:ext cx="434" cy="29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11284" name="Group 8"/>
            <p:cNvGrpSpPr>
              <a:grpSpLocks/>
            </p:cNvGrpSpPr>
            <p:nvPr/>
          </p:nvGrpSpPr>
          <p:grpSpPr bwMode="auto">
            <a:xfrm>
              <a:off x="3805" y="1785"/>
              <a:ext cx="466" cy="544"/>
              <a:chOff x="3805" y="1785"/>
              <a:chExt cx="466" cy="544"/>
            </a:xfrm>
          </p:grpSpPr>
          <p:sp>
            <p:nvSpPr>
              <p:cNvPr id="11299" name="Rectangle 9"/>
              <p:cNvSpPr>
                <a:spLocks noChangeArrowheads="1"/>
              </p:cNvSpPr>
              <p:nvPr/>
            </p:nvSpPr>
            <p:spPr bwMode="auto">
              <a:xfrm>
                <a:off x="3805" y="1787"/>
                <a:ext cx="466" cy="283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1300" name="Rectangle 10"/>
              <p:cNvSpPr>
                <a:spLocks noChangeArrowheads="1"/>
              </p:cNvSpPr>
              <p:nvPr/>
            </p:nvSpPr>
            <p:spPr bwMode="auto">
              <a:xfrm>
                <a:off x="3873" y="1785"/>
                <a:ext cx="303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3025" tIns="36512" rIns="73025" bIns="36512">
                <a:spAutoFit/>
              </a:bodyPr>
              <a:lstStyle>
                <a:lvl1pPr defTabSz="585788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585788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585788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585788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585788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5857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5857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5857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585788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900" b="1"/>
                  <a:t> 70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400" b="1">
                  <a:solidFill>
                    <a:srgbClr val="CC0000"/>
                  </a:solidFill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900" b="1">
                    <a:solidFill>
                      <a:srgbClr val="CC0000"/>
                    </a:solidFill>
                  </a:rPr>
                  <a:t> 0</a:t>
                </a:r>
              </a:p>
            </p:txBody>
          </p:sp>
        </p:grpSp>
        <p:sp>
          <p:nvSpPr>
            <p:cNvPr id="11285" name="Line 11"/>
            <p:cNvSpPr>
              <a:spLocks noChangeShapeType="1"/>
            </p:cNvSpPr>
            <p:nvPr/>
          </p:nvSpPr>
          <p:spPr bwMode="auto">
            <a:xfrm flipH="1" flipV="1">
              <a:off x="4255" y="1993"/>
              <a:ext cx="751" cy="4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Line 12"/>
            <p:cNvSpPr>
              <a:spLocks noChangeShapeType="1"/>
            </p:cNvSpPr>
            <p:nvPr/>
          </p:nvSpPr>
          <p:spPr bwMode="auto">
            <a:xfrm flipH="1" flipV="1">
              <a:off x="3110" y="2623"/>
              <a:ext cx="273" cy="3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Line 13"/>
            <p:cNvSpPr>
              <a:spLocks noChangeShapeType="1"/>
            </p:cNvSpPr>
            <p:nvPr/>
          </p:nvSpPr>
          <p:spPr bwMode="auto">
            <a:xfrm flipV="1">
              <a:off x="2567" y="2633"/>
              <a:ext cx="286" cy="3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Line 14"/>
            <p:cNvSpPr>
              <a:spLocks noChangeShapeType="1"/>
            </p:cNvSpPr>
            <p:nvPr/>
          </p:nvSpPr>
          <p:spPr bwMode="auto">
            <a:xfrm flipV="1">
              <a:off x="3038" y="2002"/>
              <a:ext cx="794" cy="4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15"/>
            <p:cNvSpPr>
              <a:spLocks noChangeArrowheads="1"/>
            </p:cNvSpPr>
            <p:nvPr/>
          </p:nvSpPr>
          <p:spPr bwMode="auto">
            <a:xfrm>
              <a:off x="2791" y="2417"/>
              <a:ext cx="325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585788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585788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585788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585788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00" b="1"/>
                <a:t> 60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 b="1">
                <a:solidFill>
                  <a:srgbClr val="CC0000"/>
                </a:solidFill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00" b="1">
                  <a:solidFill>
                    <a:srgbClr val="CC0000"/>
                  </a:solidFill>
                </a:rPr>
                <a:t>  1</a:t>
              </a:r>
            </a:p>
          </p:txBody>
        </p:sp>
        <p:sp>
          <p:nvSpPr>
            <p:cNvPr id="11290" name="Rectangle 16"/>
            <p:cNvSpPr>
              <a:spLocks noChangeArrowheads="1"/>
            </p:cNvSpPr>
            <p:nvPr/>
          </p:nvSpPr>
          <p:spPr bwMode="auto">
            <a:xfrm>
              <a:off x="2321" y="2999"/>
              <a:ext cx="290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585788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585788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585788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585788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00" b="1"/>
                <a:t>40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b="1"/>
                <a:t>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00" b="1"/>
                <a:t> </a:t>
              </a:r>
              <a:r>
                <a:rPr lang="en-US" altLang="en-US" sz="1900" b="1">
                  <a:solidFill>
                    <a:srgbClr val="CC0000"/>
                  </a:solidFill>
                </a:rPr>
                <a:t>3 </a:t>
              </a:r>
              <a:r>
                <a:rPr lang="en-US" altLang="en-US" sz="1900" b="1"/>
                <a:t>                </a:t>
              </a:r>
            </a:p>
          </p:txBody>
        </p:sp>
        <p:sp>
          <p:nvSpPr>
            <p:cNvPr id="11291" name="Rectangle 17"/>
            <p:cNvSpPr>
              <a:spLocks noChangeArrowheads="1"/>
            </p:cNvSpPr>
            <p:nvPr/>
          </p:nvSpPr>
          <p:spPr bwMode="auto">
            <a:xfrm>
              <a:off x="3229" y="3003"/>
              <a:ext cx="291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585788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585788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585788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585788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00" b="1"/>
                <a:t>30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 b="1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00" b="1"/>
                <a:t> </a:t>
              </a:r>
              <a:r>
                <a:rPr lang="en-US" altLang="en-US" sz="1900" b="1">
                  <a:solidFill>
                    <a:srgbClr val="CC0000"/>
                  </a:solidFill>
                </a:rPr>
                <a:t>4</a:t>
              </a:r>
            </a:p>
          </p:txBody>
        </p:sp>
        <p:sp>
          <p:nvSpPr>
            <p:cNvPr id="11292" name="Rectangle 18"/>
            <p:cNvSpPr>
              <a:spLocks noChangeArrowheads="1"/>
            </p:cNvSpPr>
            <p:nvPr/>
          </p:nvSpPr>
          <p:spPr bwMode="auto">
            <a:xfrm>
              <a:off x="4798" y="2429"/>
              <a:ext cx="443" cy="28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293" name="Rectangle 19"/>
            <p:cNvSpPr>
              <a:spLocks noChangeArrowheads="1"/>
            </p:cNvSpPr>
            <p:nvPr/>
          </p:nvSpPr>
          <p:spPr bwMode="auto">
            <a:xfrm>
              <a:off x="4341" y="2995"/>
              <a:ext cx="451" cy="2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294" name="Rectangle 20"/>
            <p:cNvSpPr>
              <a:spLocks noChangeArrowheads="1"/>
            </p:cNvSpPr>
            <p:nvPr/>
          </p:nvSpPr>
          <p:spPr bwMode="auto">
            <a:xfrm>
              <a:off x="4884" y="2399"/>
              <a:ext cx="274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585788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585788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585788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585788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00" b="1"/>
                <a:t>12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 b="1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00" b="1"/>
                <a:t>  </a:t>
              </a:r>
              <a:r>
                <a:rPr lang="en-US" altLang="en-US" sz="1900" b="1">
                  <a:solidFill>
                    <a:srgbClr val="CC0000"/>
                  </a:solidFill>
                </a:rPr>
                <a:t>2</a:t>
              </a:r>
            </a:p>
          </p:txBody>
        </p:sp>
        <p:sp>
          <p:nvSpPr>
            <p:cNvPr id="11295" name="Line 21"/>
            <p:cNvSpPr>
              <a:spLocks noChangeShapeType="1"/>
            </p:cNvSpPr>
            <p:nvPr/>
          </p:nvSpPr>
          <p:spPr bwMode="auto">
            <a:xfrm flipV="1">
              <a:off x="4572" y="2587"/>
              <a:ext cx="299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Rectangle 22"/>
            <p:cNvSpPr>
              <a:spLocks noChangeArrowheads="1"/>
            </p:cNvSpPr>
            <p:nvPr/>
          </p:nvSpPr>
          <p:spPr bwMode="auto">
            <a:xfrm>
              <a:off x="4356" y="3005"/>
              <a:ext cx="351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585788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585788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585788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585788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00" b="1"/>
                <a:t>   8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 b="1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00" b="1">
                  <a:solidFill>
                    <a:srgbClr val="CC0000"/>
                  </a:solidFill>
                </a:rPr>
                <a:t>   5</a:t>
              </a:r>
            </a:p>
          </p:txBody>
        </p:sp>
        <p:sp>
          <p:nvSpPr>
            <p:cNvPr id="11297" name="Line 23"/>
            <p:cNvSpPr>
              <a:spLocks noChangeShapeType="1"/>
            </p:cNvSpPr>
            <p:nvPr/>
          </p:nvSpPr>
          <p:spPr bwMode="auto">
            <a:xfrm flipH="1" flipV="1">
              <a:off x="3857" y="1490"/>
              <a:ext cx="154" cy="3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8" name="Rectangle 24"/>
            <p:cNvSpPr>
              <a:spLocks noChangeArrowheads="1"/>
            </p:cNvSpPr>
            <p:nvPr/>
          </p:nvSpPr>
          <p:spPr bwMode="auto">
            <a:xfrm>
              <a:off x="3477" y="1376"/>
              <a:ext cx="37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defTabSz="585788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585788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585788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585788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585788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5857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00" b="1"/>
                <a:t>tree</a:t>
              </a:r>
            </a:p>
          </p:txBody>
        </p:sp>
      </p:grpSp>
      <p:grpSp>
        <p:nvGrpSpPr>
          <p:cNvPr id="11269" name="Group 25"/>
          <p:cNvGrpSpPr>
            <a:grpSpLocks/>
          </p:cNvGrpSpPr>
          <p:nvPr/>
        </p:nvGrpSpPr>
        <p:grpSpPr bwMode="auto">
          <a:xfrm>
            <a:off x="517525" y="1954213"/>
            <a:ext cx="1495425" cy="4183062"/>
            <a:chOff x="326" y="1394"/>
            <a:chExt cx="942" cy="2635"/>
          </a:xfrm>
        </p:grpSpPr>
        <p:grpSp>
          <p:nvGrpSpPr>
            <p:cNvPr id="11271" name="Group 26"/>
            <p:cNvGrpSpPr>
              <a:grpSpLocks/>
            </p:cNvGrpSpPr>
            <p:nvPr/>
          </p:nvGrpSpPr>
          <p:grpSpPr bwMode="auto">
            <a:xfrm>
              <a:off x="748" y="1394"/>
              <a:ext cx="520" cy="2635"/>
              <a:chOff x="748" y="1394"/>
              <a:chExt cx="520" cy="2635"/>
            </a:xfrm>
          </p:grpSpPr>
          <p:sp>
            <p:nvSpPr>
              <p:cNvPr id="11274" name="Rectangle 27"/>
              <p:cNvSpPr>
                <a:spLocks noChangeArrowheads="1"/>
              </p:cNvSpPr>
              <p:nvPr/>
            </p:nvSpPr>
            <p:spPr bwMode="auto">
              <a:xfrm>
                <a:off x="752" y="1394"/>
                <a:ext cx="512" cy="2635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1275" name="Line 28"/>
              <p:cNvSpPr>
                <a:spLocks noChangeShapeType="1"/>
              </p:cNvSpPr>
              <p:nvPr/>
            </p:nvSpPr>
            <p:spPr bwMode="auto">
              <a:xfrm>
                <a:off x="748" y="1737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6" name="Line 29"/>
              <p:cNvSpPr>
                <a:spLocks noChangeShapeType="1"/>
              </p:cNvSpPr>
              <p:nvPr/>
            </p:nvSpPr>
            <p:spPr bwMode="auto">
              <a:xfrm>
                <a:off x="748" y="2126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7" name="Line 30"/>
              <p:cNvSpPr>
                <a:spLocks noChangeShapeType="1"/>
              </p:cNvSpPr>
              <p:nvPr/>
            </p:nvSpPr>
            <p:spPr bwMode="auto">
              <a:xfrm>
                <a:off x="748" y="2517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8" name="Line 31"/>
              <p:cNvSpPr>
                <a:spLocks noChangeShapeType="1"/>
              </p:cNvSpPr>
              <p:nvPr/>
            </p:nvSpPr>
            <p:spPr bwMode="auto">
              <a:xfrm>
                <a:off x="748" y="2906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9" name="Line 32"/>
              <p:cNvSpPr>
                <a:spLocks noChangeShapeType="1"/>
              </p:cNvSpPr>
              <p:nvPr/>
            </p:nvSpPr>
            <p:spPr bwMode="auto">
              <a:xfrm>
                <a:off x="748" y="3297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0" name="Line 33"/>
              <p:cNvSpPr>
                <a:spLocks noChangeShapeType="1"/>
              </p:cNvSpPr>
              <p:nvPr/>
            </p:nvSpPr>
            <p:spPr bwMode="auto">
              <a:xfrm>
                <a:off x="748" y="3686"/>
                <a:ext cx="5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72" name="Rectangle 34"/>
            <p:cNvSpPr>
              <a:spLocks noChangeArrowheads="1"/>
            </p:cNvSpPr>
            <p:nvPr/>
          </p:nvSpPr>
          <p:spPr bwMode="auto">
            <a:xfrm>
              <a:off x="326" y="1411"/>
              <a:ext cx="400" cy="2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</a:rPr>
                <a:t>[ 0 ]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 b="1">
                <a:solidFill>
                  <a:srgbClr val="CC0000"/>
                </a:solidFill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</a:rPr>
                <a:t>[ 1 ]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 b="1">
                <a:solidFill>
                  <a:srgbClr val="CC0000"/>
                </a:solidFill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</a:rPr>
                <a:t>[ 2 ]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 b="1">
                <a:solidFill>
                  <a:srgbClr val="CC0000"/>
                </a:solidFill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</a:rPr>
                <a:t>[ 3 ]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 b="1">
                <a:solidFill>
                  <a:srgbClr val="CC0000"/>
                </a:solidFill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</a:rPr>
                <a:t>[ 4 ]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 b="1">
                <a:solidFill>
                  <a:srgbClr val="CC0000"/>
                </a:solidFill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</a:rPr>
                <a:t>[ 5 ]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 b="1">
                <a:solidFill>
                  <a:srgbClr val="CC0000"/>
                </a:solidFill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</a:rPr>
                <a:t>[ 6 ]</a:t>
              </a:r>
            </a:p>
          </p:txBody>
        </p:sp>
        <p:sp>
          <p:nvSpPr>
            <p:cNvPr id="11273" name="Rectangle 35"/>
            <p:cNvSpPr>
              <a:spLocks noChangeArrowheads="1"/>
            </p:cNvSpPr>
            <p:nvPr/>
          </p:nvSpPr>
          <p:spPr bwMode="auto">
            <a:xfrm>
              <a:off x="902" y="1459"/>
              <a:ext cx="294" cy="2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70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 b="1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60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 b="1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12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 b="1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40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 b="1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30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 b="1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 8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 b="1"/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000" b="1"/>
            </a:p>
          </p:txBody>
        </p:sp>
      </p:grpSp>
      <p:sp>
        <p:nvSpPr>
          <p:cNvPr id="11270" name="Rectangle 36"/>
          <p:cNvSpPr>
            <a:spLocks noChangeArrowheads="1"/>
          </p:cNvSpPr>
          <p:nvPr/>
        </p:nvSpPr>
        <p:spPr bwMode="auto">
          <a:xfrm>
            <a:off x="593725" y="1524000"/>
            <a:ext cx="1836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tree.elements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6475</TotalTime>
  <Words>1342</Words>
  <Application>Microsoft Office PowerPoint</Application>
  <PresentationFormat>On-screen Show (4:3)</PresentationFormat>
  <Paragraphs>402</Paragraphs>
  <Slides>39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1_Default Design</vt:lpstr>
      <vt:lpstr>Office Theme</vt:lpstr>
      <vt:lpstr>Definitions</vt:lpstr>
      <vt:lpstr>Definitions (cont.)</vt:lpstr>
      <vt:lpstr>Examples of Different Types of Binary Trees</vt:lpstr>
      <vt:lpstr>What is a Heap?</vt:lpstr>
      <vt:lpstr>Are these Both Heaps?</vt:lpstr>
      <vt:lpstr>Is this a Heap?</vt:lpstr>
      <vt:lpstr>Where is the Largest Element in a Heap Always Found?</vt:lpstr>
      <vt:lpstr>We Can Number the Nodes Left to Right by Level This Way</vt:lpstr>
      <vt:lpstr>Use the Numbers as Array Indexes to Store the Heap</vt:lpstr>
      <vt:lpstr>PowerPoint Presentation</vt:lpstr>
      <vt:lpstr>Heaps must preserve order and shape!</vt:lpstr>
      <vt:lpstr>Heaps must preserve order and shape!</vt:lpstr>
      <vt:lpstr>PowerPoint Presentation</vt:lpstr>
      <vt:lpstr>ReheapDown</vt:lpstr>
      <vt:lpstr>ReheapDown (cont)</vt:lpstr>
      <vt:lpstr>ReheapUp</vt:lpstr>
      <vt:lpstr>PowerPoint Presentation</vt:lpstr>
      <vt:lpstr>Priority Queue</vt:lpstr>
      <vt:lpstr>ADT Priority Queue Operations</vt:lpstr>
      <vt:lpstr>Implementation Level</vt:lpstr>
      <vt:lpstr>Class PQType Declaration</vt:lpstr>
      <vt:lpstr>Class PQType Function Definitions</vt:lpstr>
      <vt:lpstr>Class PQType Function Definitions</vt:lpstr>
      <vt:lpstr>Code for Dequeue</vt:lpstr>
      <vt:lpstr>Code for Enqueue</vt:lpstr>
      <vt:lpstr>Comparison of Priority Queue Implementations</vt:lpstr>
      <vt:lpstr>Definitions</vt:lpstr>
      <vt:lpstr>Graphs</vt:lpstr>
      <vt:lpstr>An undirected graph</vt:lpstr>
      <vt:lpstr>A directed graph</vt:lpstr>
      <vt:lpstr>A directed graph</vt:lpstr>
      <vt:lpstr> More Definitions</vt:lpstr>
      <vt:lpstr>Two complete graphs</vt:lpstr>
      <vt:lpstr>A weighted graph</vt:lpstr>
      <vt:lpstr>Definitions</vt:lpstr>
      <vt:lpstr>Array-Based Implementation</vt:lpstr>
      <vt:lpstr>Adjacency Matrix for Flight Connections</vt:lpstr>
      <vt:lpstr>Linked Implementation</vt:lpstr>
      <vt:lpstr>Adjacency List Representation of Graphs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09</dc:title>
  <dc:creator>Paul Healey</dc:creator>
  <cp:lastModifiedBy>Young, Charlotte M</cp:lastModifiedBy>
  <cp:revision>79</cp:revision>
  <dcterms:created xsi:type="dcterms:W3CDTF">2002-03-04T02:17:02Z</dcterms:created>
  <dcterms:modified xsi:type="dcterms:W3CDTF">2015-12-01T22:30:49Z</dcterms:modified>
</cp:coreProperties>
</file>