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6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CC584-3673-44F1-8641-0979EDA8267A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C72D-7A3C-47FE-8940-6EEDCDEF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4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C44991A-430F-4928-AE03-345530DDC72B}" type="slidenum">
              <a:rPr lang="en-CA" altLang="en-US" smtClean="0"/>
              <a:pPr eaLnBrk="1" hangingPunct="1"/>
              <a:t>5</a:t>
            </a:fld>
            <a:endParaRPr lang="en-CA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7C54EA5-CB51-435B-8BE1-EEEA0C016A05}" type="slidenum">
              <a:rPr lang="en-US" sz="1200" baseline="0" smtClean="0"/>
              <a:pPr eaLnBrk="1" hangingPunct="1"/>
              <a:t>6</a:t>
            </a:fld>
            <a:endParaRPr lang="en-US" sz="1200" baseline="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27F950D-52EE-4607-A944-732F6A4B9137}" type="slidenum">
              <a:rPr lang="en-US" sz="1200" baseline="0" smtClean="0"/>
              <a:pPr eaLnBrk="1" hangingPunct="1"/>
              <a:t>7</a:t>
            </a:fld>
            <a:endParaRPr lang="en-US" sz="1200" baseline="0" smtClean="0"/>
          </a:p>
        </p:txBody>
      </p:sp>
      <p:sp>
        <p:nvSpPr>
          <p:cNvPr id="1054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ADD5AE2-C330-4357-8B72-1C753CE84898}" type="slidenum">
              <a:rPr lang="en-US" sz="1200" baseline="0" smtClean="0"/>
              <a:pPr eaLnBrk="1" hangingPunct="1"/>
              <a:t>8</a:t>
            </a:fld>
            <a:endParaRPr lang="en-US" sz="1200" baseline="0" smtClean="0"/>
          </a:p>
        </p:txBody>
      </p:sp>
      <p:sp>
        <p:nvSpPr>
          <p:cNvPr id="106499" name="Rectangle 4098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4099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See pr8-22.cpp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BDEC044-0BCC-4E47-81CF-7CAD2F6E226C}" type="slidenum">
              <a:rPr lang="en-US" sz="1200" baseline="0" smtClean="0"/>
              <a:pPr eaLnBrk="1" hangingPunct="1"/>
              <a:t>9</a:t>
            </a:fld>
            <a:endParaRPr lang="en-US" sz="1200" baseline="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See pr8-23.cpp and pr8-24.cpp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985F531-6AB4-4ACB-AD3A-9587446B7D91}" type="slidenum">
              <a:rPr lang="en-US" sz="1200" baseline="0" smtClean="0"/>
              <a:pPr eaLnBrk="1" hangingPunct="1"/>
              <a:t>10</a:t>
            </a:fld>
            <a:endParaRPr lang="en-US" sz="1200" baseline="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Times New Roman" charset="0"/>
              </a:rPr>
              <a:t>See pr8-25.cpp, pr8-26.cpp, and pr8-27.cpp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65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5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7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6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4530-59EF-4021-B0E7-AE674EDA68DE}" type="datetimeFigureOut">
              <a:rPr lang="en-US" smtClean="0"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3C22-26D9-4309-89C0-7EC17587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Introduction to the                       Standard Template Library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296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 dirty="0" smtClean="0"/>
              <a:t>Standard Template Library (STL)</a:t>
            </a:r>
            <a:r>
              <a:rPr lang="en-US" altLang="en-US" dirty="0" smtClean="0"/>
              <a:t>: a library containing generic templates for implementing abstract data types (ADTs) and algorithms</a:t>
            </a:r>
          </a:p>
          <a:p>
            <a:pPr>
              <a:spcBef>
                <a:spcPct val="50000"/>
              </a:spcBef>
            </a:pPr>
            <a:r>
              <a:rPr lang="en-US" altLang="en-US" dirty="0" smtClean="0"/>
              <a:t>Not supported by many older compilers, but included in any compiler for the latest standard: C++11</a:t>
            </a:r>
            <a:endParaRPr lang="en-US" alt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65877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Removing Vector Elements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pop_back</a:t>
            </a:r>
            <a:r>
              <a:rPr lang="en-US" dirty="0" smtClean="0"/>
              <a:t> member function to remove last element from vector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scores.pop_back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5000"/>
              </a:lnSpc>
            </a:pPr>
            <a:r>
              <a:rPr lang="en-US" dirty="0" smtClean="0"/>
              <a:t>To remove all contents of vector, use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clear</a:t>
            </a:r>
            <a:r>
              <a:rPr lang="en-US" dirty="0" smtClean="0"/>
              <a:t> member function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scores.clear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85000"/>
              </a:lnSpc>
            </a:pPr>
            <a:r>
              <a:rPr lang="en-US" dirty="0" smtClean="0"/>
              <a:t>To determine if vector is empty, use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empty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member function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if (!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scores.empty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())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1D52996A-0C86-4DB7-9DEE-9A99AAF25A7D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vector member functions</a:t>
            </a:r>
            <a:endParaRPr lang="en-US" dirty="0"/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52600"/>
            <a:ext cx="8229600" cy="419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8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vector member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chapter 16, page </a:t>
            </a:r>
            <a:r>
              <a:rPr lang="en-US" dirty="0" smtClean="0"/>
              <a:t>1012-1013 </a:t>
            </a:r>
            <a:r>
              <a:rPr lang="en-US" dirty="0" smtClean="0"/>
              <a:t>(Gaddis </a:t>
            </a:r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back(), begin(), end(), erase(..), front(), insert(..), resize(..)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12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of using algorithms</a:t>
            </a:r>
            <a:br>
              <a:rPr lang="en-US" dirty="0" smtClean="0"/>
            </a:br>
            <a:r>
              <a:rPr lang="en-US" sz="2000" dirty="0" smtClean="0"/>
              <a:t>see </a:t>
            </a:r>
            <a:r>
              <a:rPr lang="en-US" sz="2000" smtClean="0"/>
              <a:t>page </a:t>
            </a:r>
            <a:r>
              <a:rPr lang="en-US" sz="2000" smtClean="0"/>
              <a:t>1013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#include &lt;vector&gt;</a:t>
            </a:r>
          </a:p>
          <a:p>
            <a:pPr marL="0" indent="0">
              <a:buNone/>
            </a:pPr>
            <a:r>
              <a:rPr lang="en-US" dirty="0" smtClean="0"/>
              <a:t>#include &lt;algorithm&gt;</a:t>
            </a:r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main(){</a:t>
            </a:r>
          </a:p>
          <a:p>
            <a:pPr marL="0" indent="0">
              <a:buNone/>
            </a:pPr>
            <a:r>
              <a:rPr lang="en-US" dirty="0" smtClean="0"/>
              <a:t>	vector&lt;</a:t>
            </a:r>
            <a:r>
              <a:rPr lang="en-US" dirty="0" err="1" smtClean="0"/>
              <a:t>int</a:t>
            </a:r>
            <a:r>
              <a:rPr lang="en-US" dirty="0" smtClean="0"/>
              <a:t>&gt; </a:t>
            </a:r>
            <a:r>
              <a:rPr lang="en-US" dirty="0" err="1" smtClean="0"/>
              <a:t>vect</a:t>
            </a:r>
            <a:r>
              <a:rPr lang="en-US" dirty="0" smtClean="0"/>
              <a:t>;   </a:t>
            </a:r>
            <a:r>
              <a:rPr lang="en-US" dirty="0" err="1" smtClean="0"/>
              <a:t>int</a:t>
            </a:r>
            <a:r>
              <a:rPr lang="en-US" dirty="0" smtClean="0"/>
              <a:t> value;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   //input values into </a:t>
            </a:r>
            <a:r>
              <a:rPr lang="en-US" dirty="0" err="1" smtClean="0"/>
              <a:t>vect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random_shuffle</a:t>
            </a:r>
            <a:r>
              <a:rPr lang="en-US" dirty="0" smtClean="0"/>
              <a:t>(</a:t>
            </a:r>
            <a:r>
              <a:rPr lang="en-US" dirty="0" err="1" smtClean="0"/>
              <a:t>vect.begin</a:t>
            </a:r>
            <a:r>
              <a:rPr lang="en-US" dirty="0" smtClean="0"/>
              <a:t>(), </a:t>
            </a:r>
            <a:r>
              <a:rPr lang="en-US" dirty="0" err="1" smtClean="0"/>
              <a:t>vect.end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sort(</a:t>
            </a:r>
            <a:r>
              <a:rPr lang="en-US" dirty="0" err="1" smtClean="0"/>
              <a:t>vect.begin</a:t>
            </a:r>
            <a:r>
              <a:rPr lang="en-US" dirty="0" smtClean="0"/>
              <a:t>(), </a:t>
            </a:r>
            <a:r>
              <a:rPr lang="en-US" dirty="0" err="1" smtClean="0"/>
              <a:t>vect.end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 </a:t>
            </a:r>
            <a:r>
              <a:rPr lang="en-US" dirty="0" err="1" smtClean="0"/>
              <a:t>binary_search</a:t>
            </a:r>
            <a:r>
              <a:rPr lang="en-US" dirty="0"/>
              <a:t>(</a:t>
            </a:r>
            <a:r>
              <a:rPr lang="en-US" dirty="0" err="1"/>
              <a:t>vect.begin</a:t>
            </a:r>
            <a:r>
              <a:rPr lang="en-US" dirty="0"/>
              <a:t>(),</a:t>
            </a:r>
            <a:r>
              <a:rPr lang="en-US" dirty="0" err="1"/>
              <a:t>vect.end</a:t>
            </a:r>
            <a:r>
              <a:rPr lang="en-US" dirty="0" smtClean="0"/>
              <a:t>(), value)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Standard Template Library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Important structures in the STL: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containers: classes that store data and impose some organization on it</a:t>
            </a:r>
          </a:p>
          <a:p>
            <a:pPr lvl="1">
              <a:spcBef>
                <a:spcPct val="50000"/>
              </a:spcBef>
            </a:pPr>
            <a:r>
              <a:rPr lang="en-US" altLang="en-US" dirty="0" smtClean="0"/>
              <a:t>iterators: like pointers; mechanisms for accessing elements in a container</a:t>
            </a:r>
          </a:p>
        </p:txBody>
      </p:sp>
    </p:spTree>
    <p:extLst>
      <p:ext uri="{BB962C8B-B14F-4D97-AF65-F5344CB8AC3E}">
        <p14:creationId xmlns:p14="http://schemas.microsoft.com/office/powerpoint/2010/main" val="36333936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Containers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1625" cy="4087813"/>
          </a:xfrm>
        </p:spPr>
        <p:txBody>
          <a:bodyPr/>
          <a:lstStyle/>
          <a:p>
            <a:r>
              <a:rPr lang="en-US" altLang="en-US" dirty="0" smtClean="0"/>
              <a:t>Two types of container classes in STL:</a:t>
            </a:r>
          </a:p>
          <a:p>
            <a:pPr lvl="1"/>
            <a:r>
              <a:rPr lang="en-US" altLang="en-US" dirty="0" smtClean="0"/>
              <a:t>sequence containers: organize and access data sequentially, as in an array.  These include </a:t>
            </a:r>
            <a:r>
              <a:rPr lang="en-US" altLang="en-US" dirty="0" smtClean="0">
                <a:latin typeface="Courier New" pitchFamily="112" charset="0"/>
              </a:rPr>
              <a:t>vector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112" charset="0"/>
              </a:rPr>
              <a:t>deque</a:t>
            </a:r>
            <a:r>
              <a:rPr lang="en-US" altLang="en-US" dirty="0" smtClean="0"/>
              <a:t>, and </a:t>
            </a:r>
            <a:r>
              <a:rPr lang="en-US" altLang="en-US" dirty="0" smtClean="0">
                <a:latin typeface="Courier New" pitchFamily="112" charset="0"/>
              </a:rPr>
              <a:t>list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associative containers: use keys to allow data elements to be quickly accessed.  These include </a:t>
            </a:r>
            <a:r>
              <a:rPr lang="en-US" altLang="en-US" dirty="0" smtClean="0">
                <a:latin typeface="Courier New" pitchFamily="112" charset="0"/>
              </a:rPr>
              <a:t>set</a:t>
            </a:r>
            <a:r>
              <a:rPr lang="en-US" altLang="en-US" dirty="0" smtClean="0"/>
              <a:t>, </a:t>
            </a:r>
            <a:r>
              <a:rPr lang="en-US" altLang="en-US" dirty="0" err="1" smtClean="0">
                <a:latin typeface="Courier New" pitchFamily="112" charset="0"/>
              </a:rPr>
              <a:t>multiset</a:t>
            </a:r>
            <a:r>
              <a:rPr lang="en-US" altLang="en-US" dirty="0" smtClean="0"/>
              <a:t>, </a:t>
            </a:r>
            <a:r>
              <a:rPr lang="en-US" altLang="en-US" dirty="0" smtClean="0">
                <a:latin typeface="Courier New" pitchFamily="112" charset="0"/>
              </a:rPr>
              <a:t>map</a:t>
            </a:r>
            <a:r>
              <a:rPr lang="en-US" altLang="en-US" dirty="0" smtClean="0"/>
              <a:t>, and </a:t>
            </a:r>
            <a:r>
              <a:rPr lang="en-US" altLang="en-US" dirty="0" err="1" smtClean="0">
                <a:latin typeface="Courier New" pitchFamily="112" charset="0"/>
              </a:rPr>
              <a:t>multimap</a:t>
            </a:r>
            <a:endParaRPr lang="en-US" altLang="en-US" dirty="0" smtClean="0">
              <a:latin typeface="Courier New" pitchFamily="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015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 smtClean="0"/>
              <a:t>Iterators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78486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Generalization of pointers, used to access information in containers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Four types: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forward</a:t>
            </a:r>
            <a:r>
              <a:rPr lang="en-US" altLang="en-US" dirty="0" smtClean="0">
                <a:latin typeface="Courier New" pitchFamily="112" charset="0"/>
              </a:rPr>
              <a:t> </a:t>
            </a:r>
            <a:r>
              <a:rPr lang="en-US" altLang="en-US" dirty="0" smtClean="0"/>
              <a:t>(uses</a:t>
            </a:r>
            <a:r>
              <a:rPr lang="en-US" altLang="en-US" dirty="0" smtClean="0">
                <a:latin typeface="Courier New" pitchFamily="112" charset="0"/>
              </a:rPr>
              <a:t> ++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bidirectional</a:t>
            </a:r>
            <a:r>
              <a:rPr lang="en-US" altLang="en-US" dirty="0" smtClean="0">
                <a:latin typeface="Courier New" pitchFamily="112" charset="0"/>
              </a:rPr>
              <a:t> </a:t>
            </a:r>
            <a:r>
              <a:rPr lang="en-US" altLang="en-US" dirty="0" smtClean="0"/>
              <a:t>(uses</a:t>
            </a:r>
            <a:r>
              <a:rPr lang="en-US" altLang="en-US" dirty="0" smtClean="0">
                <a:latin typeface="Courier New" pitchFamily="112" charset="0"/>
              </a:rPr>
              <a:t> ++ </a:t>
            </a:r>
            <a:r>
              <a:rPr lang="en-US" altLang="en-US" dirty="0" smtClean="0"/>
              <a:t>and</a:t>
            </a:r>
            <a:r>
              <a:rPr lang="en-US" altLang="en-US" dirty="0" smtClean="0">
                <a:latin typeface="Courier New" pitchFamily="112" charset="0"/>
              </a:rPr>
              <a:t> -- </a:t>
            </a:r>
            <a:r>
              <a:rPr lang="en-US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random-access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input</a:t>
            </a:r>
            <a:r>
              <a:rPr lang="en-US" altLang="en-US" dirty="0" smtClean="0">
                <a:latin typeface="Courier New" pitchFamily="112" charset="0"/>
              </a:rPr>
              <a:t> </a:t>
            </a:r>
            <a:r>
              <a:rPr lang="en-US" altLang="en-US" dirty="0" smtClean="0"/>
              <a:t>(can be used with </a:t>
            </a:r>
            <a:r>
              <a:rPr lang="en-US" altLang="en-US" dirty="0" smtClean="0">
                <a:latin typeface="Courier New" pitchFamily="112" charset="0"/>
              </a:rPr>
              <a:t>cin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urier New" pitchFamily="112" charset="0"/>
              </a:rPr>
              <a:t>istream</a:t>
            </a:r>
            <a:r>
              <a:rPr lang="en-US" altLang="en-US" dirty="0" smtClean="0"/>
              <a:t> objects)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output</a:t>
            </a:r>
            <a:r>
              <a:rPr lang="en-US" altLang="en-US" dirty="0" smtClean="0">
                <a:latin typeface="Courier New" pitchFamily="112" charset="0"/>
              </a:rPr>
              <a:t> </a:t>
            </a:r>
            <a:r>
              <a:rPr lang="en-US" altLang="en-US" dirty="0" smtClean="0"/>
              <a:t>(can be used with </a:t>
            </a:r>
            <a:r>
              <a:rPr lang="en-US" altLang="en-US" dirty="0" smtClean="0">
                <a:latin typeface="Courier New" pitchFamily="112" charset="0"/>
              </a:rPr>
              <a:t>cout</a:t>
            </a:r>
            <a:r>
              <a:rPr lang="en-US" altLang="en-US" dirty="0" smtClean="0"/>
              <a:t> and </a:t>
            </a:r>
            <a:r>
              <a:rPr lang="en-US" altLang="en-US" dirty="0" err="1" smtClean="0">
                <a:latin typeface="Courier New" pitchFamily="112" charset="0"/>
              </a:rPr>
              <a:t>ostream</a:t>
            </a:r>
            <a:r>
              <a:rPr lang="en-US" altLang="en-US" dirty="0" smtClean="0"/>
              <a:t> objects)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/>
              <a:t>The type of container you use determines the type of iterator.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See example of vector iterators on page </a:t>
            </a:r>
            <a:r>
              <a:rPr lang="en-US" altLang="en-US" dirty="0" smtClean="0"/>
              <a:t>1011, </a:t>
            </a:r>
            <a:r>
              <a:rPr lang="en-US" altLang="en-US" dirty="0" smtClean="0"/>
              <a:t>Gaddis </a:t>
            </a:r>
            <a:r>
              <a:rPr lang="en-US" altLang="en-US" dirty="0" smtClean="0"/>
              <a:t>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 smtClean="0"/>
              <a:t>ed.</a:t>
            </a:r>
          </a:p>
        </p:txBody>
      </p:sp>
    </p:spTree>
    <p:extLst>
      <p:ext uri="{BB962C8B-B14F-4D97-AF65-F5344CB8AC3E}">
        <p14:creationId xmlns:p14="http://schemas.microsoft.com/office/powerpoint/2010/main" val="2895801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Algorithms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 smtClean="0"/>
              <a:t>STL contains algorithms implemented as function templates to perform operations on containers.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Requires </a:t>
            </a:r>
            <a:r>
              <a:rPr lang="en-US" altLang="en-US" dirty="0" smtClean="0">
                <a:latin typeface="Courier New" pitchFamily="112" charset="0"/>
              </a:rPr>
              <a:t>algorithm</a:t>
            </a:r>
            <a:r>
              <a:rPr lang="en-US" altLang="en-US" dirty="0" smtClean="0"/>
              <a:t> header file</a:t>
            </a:r>
          </a:p>
          <a:p>
            <a:pPr>
              <a:lnSpc>
                <a:spcPct val="85000"/>
              </a:lnSpc>
            </a:pPr>
            <a:r>
              <a:rPr lang="en-US" altLang="en-US" dirty="0" smtClean="0"/>
              <a:t> </a:t>
            </a:r>
            <a:r>
              <a:rPr lang="en-US" altLang="en-US" dirty="0" smtClean="0">
                <a:latin typeface="Courier New" pitchFamily="112" charset="0"/>
              </a:rPr>
              <a:t>algorithm</a:t>
            </a:r>
            <a:r>
              <a:rPr lang="en-US" altLang="en-US" dirty="0" smtClean="0"/>
              <a:t> includes </a:t>
            </a:r>
          </a:p>
        </p:txBody>
      </p:sp>
      <p:graphicFrame>
        <p:nvGraphicFramePr>
          <p:cNvPr id="827396" name="Group 4"/>
          <p:cNvGraphicFramePr>
            <a:graphicFrameLocks noGrp="1"/>
          </p:cNvGraphicFramePr>
          <p:nvPr/>
        </p:nvGraphicFramePr>
        <p:xfrm>
          <a:off x="1219200" y="3886200"/>
          <a:ext cx="6019800" cy="1930402"/>
        </p:xfrm>
        <a:graphic>
          <a:graphicData uri="http://schemas.openxmlformats.org/drawingml/2006/table">
            <a:tbl>
              <a:tblPr/>
              <a:tblGrid>
                <a:gridCol w="2873375"/>
                <a:gridCol w="3146425"/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binary_search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112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for_each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find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find_if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max_element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min_element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random_shuffle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sort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and others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7265" y="6052066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pages 984-986. Gaddis 7</a:t>
            </a:r>
            <a:r>
              <a:rPr lang="en-US" baseline="30000" dirty="0" smtClean="0"/>
              <a:t>th</a:t>
            </a:r>
            <a:r>
              <a:rPr lang="en-US" dirty="0" smtClean="0"/>
              <a:t> 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28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STL Vector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87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 err="1" smtClean="0"/>
              <a:t>Templated</a:t>
            </a:r>
            <a:r>
              <a:rPr lang="en-US" sz="2800" dirty="0" smtClean="0"/>
              <a:t> class defined </a:t>
            </a:r>
            <a:r>
              <a:rPr lang="en-US" sz="2800" dirty="0"/>
              <a:t>in the Standard Template Library </a:t>
            </a:r>
            <a:r>
              <a:rPr lang="en-US" sz="28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Holds a set of elements, like an array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Flexible number of elements - can grow and shrink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 need to specify size when defined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Automatically adds more space as needed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 smtClean="0"/>
              <a:t>Must include </a:t>
            </a:r>
            <a:r>
              <a:rPr lang="en-US" sz="2800" b="1" dirty="0" smtClean="0">
                <a:latin typeface="Courier New" pitchFamily="49" charset="0"/>
              </a:rPr>
              <a:t>vector</a:t>
            </a:r>
            <a:r>
              <a:rPr lang="en-US" sz="2800" b="1" dirty="0" smtClean="0"/>
              <a:t> </a:t>
            </a:r>
            <a:r>
              <a:rPr lang="en-US" sz="2800" dirty="0" smtClean="0"/>
              <a:t>header file to use vectors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800" b="1" dirty="0" smtClean="0">
                <a:solidFill>
                  <a:srgbClr val="3D8963"/>
                </a:solidFill>
                <a:latin typeface="Courier New" pitchFamily="49" charset="0"/>
              </a:rPr>
              <a:t>   #include &lt;vector&gt;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Chapter 7, page </a:t>
            </a:r>
            <a:r>
              <a:rPr lang="en-US" sz="2800" dirty="0" smtClean="0"/>
              <a:t>429 </a:t>
            </a:r>
            <a:r>
              <a:rPr lang="en-US" sz="2800" dirty="0"/>
              <a:t>(Gaddis </a:t>
            </a:r>
            <a:r>
              <a:rPr lang="en-US" sz="2800" dirty="0" smtClean="0"/>
              <a:t>8th </a:t>
            </a:r>
            <a:r>
              <a:rPr lang="en-US" sz="2800" dirty="0" err="1"/>
              <a:t>ed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US" sz="2800" b="1" dirty="0" smtClean="0">
              <a:solidFill>
                <a:srgbClr val="3D8963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FD5992C7-2544-416D-9369-8B8495B81F41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Vectors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eaLnBrk="1" hangingPunct="1"/>
            <a:r>
              <a:rPr lang="en-US" dirty="0" smtClean="0"/>
              <a:t>Can hold values of any type</a:t>
            </a:r>
          </a:p>
          <a:p>
            <a:pPr lvl="1" eaLnBrk="1" hangingPunct="1"/>
            <a:r>
              <a:rPr lang="en-US" dirty="0" smtClean="0"/>
              <a:t>Type is specified when a vector is defined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vector&lt;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int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&gt; scores;</a:t>
            </a:r>
          </a:p>
          <a:p>
            <a:pPr lvl="1" eaLnBrk="1" hangingPunct="1"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vector&lt;double&gt; volumes(20);</a:t>
            </a:r>
          </a:p>
          <a:p>
            <a:pPr marL="342900" lvl="1" indent="-342900">
              <a:spcBef>
                <a:spcPct val="40000"/>
              </a:spcBef>
              <a:buFont typeface="Arial" pitchFamily="34" charset="0"/>
              <a:buChar char="•"/>
            </a:pPr>
            <a:r>
              <a:rPr lang="en-US" dirty="0" smtClean="0"/>
              <a:t>Can use </a:t>
            </a:r>
            <a:r>
              <a:rPr lang="en-US" b="1" dirty="0" smtClean="0">
                <a:latin typeface="Courier New" pitchFamily="49" charset="0"/>
              </a:rPr>
              <a:t>[]</a:t>
            </a:r>
            <a:r>
              <a:rPr lang="en-US" dirty="0" smtClean="0"/>
              <a:t> to access elements</a:t>
            </a:r>
            <a:br>
              <a:rPr lang="en-US" dirty="0" smtClean="0"/>
            </a:b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volumes[0] = 72.55;</a:t>
            </a:r>
            <a:endParaRPr lang="en-US" b="1" dirty="0">
              <a:solidFill>
                <a:srgbClr val="3D8963"/>
              </a:solidFill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E97B3FBC-4805-4962-BC1A-8359426FB9E5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/>
            <a:r>
              <a:rPr lang="en-US" smtClean="0"/>
              <a:t>Defining Vectors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en-US" sz="2800" smtClean="0"/>
              <a:t>Define a vector of integers (starts with 0 elements)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vector&lt;int&gt; scores;</a:t>
            </a:r>
            <a:endParaRPr lang="en-US" b="1" smtClean="0">
              <a:solidFill>
                <a:srgbClr val="3D8963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en-US" sz="2800" smtClean="0"/>
              <a:t>Define </a:t>
            </a:r>
            <a:r>
              <a:rPr lang="en-US" sz="2800" b="1" smtClean="0">
                <a:latin typeface="Courier New" pitchFamily="49" charset="0"/>
              </a:rPr>
              <a:t>int</a:t>
            </a:r>
            <a:r>
              <a:rPr lang="en-US" sz="2800" smtClean="0"/>
              <a:t> vector with initial size 30 elements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vector&lt;int&gt; scores(30);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en-US" sz="2800" smtClean="0"/>
              <a:t>Define 20-element </a:t>
            </a:r>
            <a:r>
              <a:rPr lang="en-US" sz="2800" b="1" smtClean="0">
                <a:latin typeface="Courier New" pitchFamily="49" charset="0"/>
              </a:rPr>
              <a:t>int</a:t>
            </a:r>
            <a:r>
              <a:rPr lang="en-US" sz="2800" smtClean="0"/>
              <a:t> vector and initialize all elements to 0 </a:t>
            </a:r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vector&lt;int&gt; scores(20, 0);</a:t>
            </a:r>
          </a:p>
          <a:p>
            <a:pPr eaLnBrk="1" hangingPunct="1">
              <a:lnSpc>
                <a:spcPct val="85000"/>
              </a:lnSpc>
              <a:spcBef>
                <a:spcPct val="35000"/>
              </a:spcBef>
            </a:pPr>
            <a:r>
              <a:rPr lang="en-US" sz="2800" smtClean="0"/>
              <a:t>Define </a:t>
            </a:r>
            <a:r>
              <a:rPr lang="en-US" sz="2800" b="1" smtClean="0">
                <a:latin typeface="Courier New" pitchFamily="49" charset="0"/>
              </a:rPr>
              <a:t>int</a:t>
            </a:r>
            <a:r>
              <a:rPr lang="en-US" sz="2800" smtClean="0"/>
              <a:t> vector initialized to size and contents of  vector </a:t>
            </a:r>
            <a:r>
              <a:rPr lang="en-US" sz="2800" b="1" smtClean="0">
                <a:latin typeface="Courier New" pitchFamily="49" charset="0"/>
                <a:cs typeface="Courier New" pitchFamily="49" charset="0"/>
              </a:rPr>
              <a:t>finals</a:t>
            </a:r>
            <a:endParaRPr lang="en-US" sz="2800" smtClean="0"/>
          </a:p>
          <a:p>
            <a:pPr lvl="1" eaLnBrk="1" hangingPunct="1">
              <a:lnSpc>
                <a:spcPct val="85000"/>
              </a:lnSpc>
              <a:buFontTx/>
              <a:buNone/>
            </a:pPr>
            <a:r>
              <a:rPr lang="en-US" sz="2400" smtClean="0"/>
              <a:t>	</a:t>
            </a:r>
            <a:r>
              <a:rPr lang="en-US" b="1" smtClean="0">
                <a:solidFill>
                  <a:srgbClr val="3D8963"/>
                </a:solidFill>
                <a:latin typeface="Courier New" pitchFamily="49" charset="0"/>
              </a:rPr>
              <a:t>vector&lt;int&gt; scores(finals);</a:t>
            </a:r>
            <a:endParaRPr lang="en-US" b="1" smtClean="0">
              <a:solidFill>
                <a:srgbClr val="3D89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6C1E6F8B-D917-41E0-B825-33C8941F38D2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Growing a Vector’s Size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 </a:t>
            </a:r>
            <a:r>
              <a:rPr lang="en-US" b="1" dirty="0" err="1" smtClean="0">
                <a:solidFill>
                  <a:schemeClr val="accent2"/>
                </a:solidFill>
                <a:latin typeface="Courier New" pitchFamily="49" charset="0"/>
              </a:rPr>
              <a:t>push_back</a:t>
            </a:r>
            <a:r>
              <a:rPr lang="en-US" dirty="0" smtClean="0"/>
              <a:t> member function to add an element to a full array or to an array that had no defined size 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// Add a new element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with value 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75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scores.push_back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(75); </a:t>
            </a:r>
            <a:r>
              <a:rPr lang="en-US" b="1" dirty="0" smtClean="0">
                <a:solidFill>
                  <a:srgbClr val="3D8963"/>
                </a:solidFill>
              </a:rPr>
              <a:t>                           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 smtClean="0"/>
              <a:t>Use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</a:rPr>
              <a:t>size</a:t>
            </a:r>
            <a:r>
              <a:rPr lang="en-US" dirty="0" smtClean="0"/>
              <a:t> member function to determine number of elements currently in a vector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howbig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 = </a:t>
            </a:r>
            <a:r>
              <a:rPr lang="en-US" b="1" dirty="0" err="1" smtClean="0">
                <a:solidFill>
                  <a:srgbClr val="3D8963"/>
                </a:solidFill>
                <a:latin typeface="Courier New" pitchFamily="49" charset="0"/>
              </a:rPr>
              <a:t>scores.size</a:t>
            </a:r>
            <a:r>
              <a:rPr lang="en-US" b="1" dirty="0" smtClean="0">
                <a:solidFill>
                  <a:srgbClr val="3D8963"/>
                </a:solidFill>
                <a:latin typeface="Courier New" pitchFamily="49" charset="0"/>
              </a:rPr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8-</a:t>
            </a:r>
            <a:fld id="{5A4E46C5-9B50-4B5E-B26C-B60D7864D79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538</Words>
  <Application>Microsoft Office PowerPoint</Application>
  <PresentationFormat>On-screen Show (4:3)</PresentationFormat>
  <Paragraphs>107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Introduction to the                       Standard Template Library</vt:lpstr>
      <vt:lpstr>Standard Template Library</vt:lpstr>
      <vt:lpstr>Containers</vt:lpstr>
      <vt:lpstr>Iterators</vt:lpstr>
      <vt:lpstr>Algorithms</vt:lpstr>
      <vt:lpstr>STL Vector</vt:lpstr>
      <vt:lpstr>Vectors</vt:lpstr>
      <vt:lpstr>Defining Vectors</vt:lpstr>
      <vt:lpstr>Growing a Vector’s Size</vt:lpstr>
      <vt:lpstr>Removing Vector Elements</vt:lpstr>
      <vt:lpstr>Other vector member functions</vt:lpstr>
      <vt:lpstr>More vector member functions</vt:lpstr>
      <vt:lpstr>Example of using algorithms see page 1013</vt:lpstr>
    </vt:vector>
  </TitlesOfParts>
  <Company>South Plains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STL vector</dc:title>
  <dc:creator>Young, Charlotte M</dc:creator>
  <cp:lastModifiedBy>Young, Charlotte M</cp:lastModifiedBy>
  <cp:revision>13</cp:revision>
  <dcterms:created xsi:type="dcterms:W3CDTF">2011-09-07T21:43:04Z</dcterms:created>
  <dcterms:modified xsi:type="dcterms:W3CDTF">2015-10-15T14:05:57Z</dcterms:modified>
</cp:coreProperties>
</file>