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8643-76E2-482E-9F4C-33D5778F4FF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0CEC-CB00-4AE8-A199-D93F5A57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Normalization: 1NF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Nathaniel Clayton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Entertainer &amp; TV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each step to make it in 1NF.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The sample data has null values and </a:t>
            </a:r>
            <a:r>
              <a:rPr lang="en-US" sz="1200" smtClean="0"/>
              <a:t>repeated </a:t>
            </a:r>
            <a:r>
              <a:rPr lang="en-US" sz="1200" smtClean="0"/>
              <a:t>information, not 1NF.</a:t>
            </a:r>
            <a:endParaRPr lang="en-US" sz="1200" dirty="0" smtClean="0"/>
          </a:p>
          <a:p>
            <a:pPr>
              <a:buAutoNum type="arabicPeriod"/>
            </a:pPr>
            <a:r>
              <a:rPr lang="en-US" sz="1200" dirty="0" smtClean="0"/>
              <a:t>Create a table called TVSHOW</a:t>
            </a:r>
          </a:p>
          <a:p>
            <a:pPr>
              <a:buAutoNum type="arabicPeriod"/>
            </a:pPr>
            <a:r>
              <a:rPr lang="en-US" sz="1200" dirty="0" smtClean="0"/>
              <a:t>Give it attributes ENT_ID and </a:t>
            </a:r>
            <a:r>
              <a:rPr lang="en-US" sz="1200" dirty="0" err="1" smtClean="0"/>
              <a:t>ShowName</a:t>
            </a:r>
            <a:endParaRPr lang="en-US" sz="1200" dirty="0" smtClean="0"/>
          </a:p>
          <a:p>
            <a:pPr>
              <a:buAutoNum type="arabicPeriod"/>
            </a:pPr>
            <a:r>
              <a:rPr lang="en-US" sz="1200" dirty="0" smtClean="0"/>
              <a:t>Make composite PK using </a:t>
            </a:r>
            <a:r>
              <a:rPr lang="en-US" sz="1200" dirty="0" err="1" smtClean="0"/>
              <a:t>Ent_ID</a:t>
            </a:r>
            <a:r>
              <a:rPr lang="en-US" sz="1200" dirty="0" smtClean="0"/>
              <a:t> and </a:t>
            </a:r>
            <a:r>
              <a:rPr lang="en-US" sz="1200" dirty="0" err="1" smtClean="0"/>
              <a:t>ShowName</a:t>
            </a:r>
            <a:endParaRPr lang="en-US" sz="1200" dirty="0" smtClean="0"/>
          </a:p>
          <a:p>
            <a:pPr>
              <a:buAutoNum type="arabicPeriod"/>
            </a:pPr>
            <a:r>
              <a:rPr lang="en-US" sz="1200" dirty="0" smtClean="0"/>
              <a:t>Relate to Entertainer table using </a:t>
            </a:r>
            <a:r>
              <a:rPr lang="en-US" sz="1200" dirty="0" err="1" smtClean="0"/>
              <a:t>Ent_ID</a:t>
            </a:r>
            <a:r>
              <a:rPr lang="en-US" sz="1200" dirty="0" smtClean="0"/>
              <a:t> (One to many)</a:t>
            </a:r>
          </a:p>
          <a:p>
            <a:pPr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95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Entertainer &amp; TV Show</a:t>
            </a:r>
            <a:br>
              <a:rPr lang="en-US" dirty="0" smtClean="0"/>
            </a:br>
            <a:r>
              <a:rPr lang="en-US" dirty="0" smtClean="0"/>
              <a:t>ER Diagram &amp; Relational tables in 1NF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256"/>
            <a:ext cx="8820150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6875" y="4597879"/>
            <a:ext cx="427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ENTERTAINER(</a:t>
            </a:r>
            <a:r>
              <a:rPr lang="en-US" u="sng" dirty="0" err="1" smtClean="0"/>
              <a:t>entID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Primary Key: </a:t>
            </a:r>
            <a:r>
              <a:rPr lang="en-US" dirty="0" err="1" smtClean="0"/>
              <a:t>entID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TV_SHOW(</a:t>
            </a:r>
            <a:r>
              <a:rPr lang="en-US" u="sng" dirty="0" err="1" smtClean="0"/>
              <a:t>entID</a:t>
            </a:r>
            <a:r>
              <a:rPr lang="en-US" dirty="0" smtClean="0"/>
              <a:t>, </a:t>
            </a:r>
            <a:r>
              <a:rPr lang="en-US" u="sng" dirty="0" err="1" smtClean="0"/>
              <a:t>showName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Primary Key: </a:t>
            </a:r>
            <a:r>
              <a:rPr lang="en-US" dirty="0" err="1" smtClean="0"/>
              <a:t>entID</a:t>
            </a:r>
            <a:r>
              <a:rPr lang="en-US" dirty="0" smtClean="0"/>
              <a:t>, </a:t>
            </a:r>
            <a:r>
              <a:rPr lang="en-US" dirty="0" err="1" smtClean="0"/>
              <a:t>showName</a:t>
            </a:r>
            <a:endParaRPr lang="en-US" dirty="0" smtClean="0"/>
          </a:p>
          <a:p>
            <a:r>
              <a:rPr lang="en-US" dirty="0" smtClean="0"/>
              <a:t>Foreign Key: </a:t>
            </a:r>
            <a:r>
              <a:rPr lang="en-US" dirty="0" err="1" smtClean="0"/>
              <a:t>entID</a:t>
            </a:r>
            <a:r>
              <a:rPr lang="en-US" dirty="0" smtClean="0"/>
              <a:t> references ENTERTAINER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1NF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312" y="1760658"/>
            <a:ext cx="107194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Learning objectives:</a:t>
            </a:r>
          </a:p>
          <a:p>
            <a:pPr lvl="1"/>
            <a:r>
              <a:rPr lang="en-US" dirty="0" smtClean="0"/>
              <a:t>Upon successful completion of this assignment, students will be able to: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Apply 1NF to </a:t>
            </a:r>
            <a:r>
              <a:rPr lang="en-US" sz="2400" dirty="0" err="1" smtClean="0"/>
              <a:t>unnormnalized</a:t>
            </a:r>
            <a:r>
              <a:rPr lang="en-US" sz="2400" dirty="0" smtClean="0"/>
              <a:t> tables.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Understand normalization and ER modeling are used concurrently to produce a good database design.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3340" y="3538314"/>
            <a:ext cx="9868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Submission:</a:t>
            </a:r>
          </a:p>
          <a:p>
            <a:pPr lvl="1"/>
            <a:r>
              <a:rPr lang="en-US" dirty="0" smtClean="0"/>
              <a:t>Please work on this PPT file, and upload your completed work to Assignment 1NF Normalization Assignment</a:t>
            </a:r>
          </a:p>
          <a:p>
            <a:pPr lvl="2"/>
            <a:r>
              <a:rPr lang="en-US" dirty="0" smtClean="0"/>
              <a:t>Copy and paste your ER diagram you drew using either draw.io or MS Visio to this file.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Please do not submit your ER diagram as jpg file or XIP file. It will NOT be graded.  </a:t>
            </a:r>
          </a:p>
          <a:p>
            <a:pPr lvl="1"/>
            <a:r>
              <a:rPr lang="en-US" dirty="0" smtClean="0"/>
              <a:t>Due: October 30, 2018, 11:00 am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Late submissions are not accepted.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12333"/>
              </p:ext>
            </p:extLst>
          </p:nvPr>
        </p:nvGraphicFramePr>
        <p:xfrm>
          <a:off x="816935" y="815603"/>
          <a:ext cx="11038367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2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#2: Entertainer</a:t>
                      </a:r>
                      <a:r>
                        <a:rPr lang="en-US" baseline="0" dirty="0" smtClean="0"/>
                        <a:t> – TV 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Possible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Explain why the table is in 1NF or not.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If you think the table is not in 1NF, make it in</a:t>
                      </a:r>
                      <a:r>
                        <a:rPr lang="en-US" baseline="0" dirty="0" smtClean="0"/>
                        <a:t> 1NF: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Describe</a:t>
                      </a:r>
                      <a:r>
                        <a:rPr lang="en-US" baseline="0" dirty="0" smtClean="0"/>
                        <a:t> each step to make it in 1NF.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Draw an ER diagram corresponding</a:t>
                      </a:r>
                      <a:r>
                        <a:rPr lang="en-US" baseline="0" dirty="0" smtClean="0"/>
                        <a:t> to the tables in 1NF: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Entities</a:t>
                      </a:r>
                      <a:r>
                        <a:rPr lang="en-US" baseline="0" dirty="0" smtClean="0"/>
                        <a:t>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</a:t>
                      </a:r>
                      <a:r>
                        <a:rPr lang="en-US" baseline="0" dirty="0" smtClean="0"/>
                        <a:t> is deducted per incorrect entity.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correct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0.2 points are deducted</a:t>
                      </a:r>
                      <a:r>
                        <a:rPr lang="en-US" baseline="0" dirty="0" smtClean="0"/>
                        <a:t> per incorrect attribute.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Entity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0.5 points are deducted per incorrect primary key.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Referential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 is deducted per incorrect foreign key.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Cardinality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0.2 points deducted per incorrect cardinality.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relational tables in 1NF.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PKs are correctly marked.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0.5 points are deducted per incorrect primary key.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FKs are correctly stated.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 is deducted per incorrect foreign key.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 points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2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00794"/>
              </p:ext>
            </p:extLst>
          </p:nvPr>
        </p:nvGraphicFramePr>
        <p:xfrm>
          <a:off x="816934" y="783705"/>
          <a:ext cx="110383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2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#1: Species -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Possible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Explain why the table is in 1NF or not.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smtClean="0"/>
                        <a:t>If you think the table is not in 1NF, make it in</a:t>
                      </a:r>
                      <a:r>
                        <a:rPr lang="en-US" baseline="0" dirty="0" smtClean="0"/>
                        <a:t> 1NF: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Describe</a:t>
                      </a:r>
                      <a:r>
                        <a:rPr lang="en-US" baseline="0" dirty="0" smtClean="0"/>
                        <a:t> each step to make it in 1NF.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Draw an ER diagram corresponding</a:t>
                      </a:r>
                      <a:r>
                        <a:rPr lang="en-US" baseline="0" dirty="0" smtClean="0"/>
                        <a:t> to the tables in 1NF: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Entities</a:t>
                      </a:r>
                      <a:r>
                        <a:rPr lang="en-US" baseline="0" dirty="0" smtClean="0"/>
                        <a:t>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</a:t>
                      </a:r>
                      <a:r>
                        <a:rPr lang="en-US" baseline="0" dirty="0" smtClean="0"/>
                        <a:t> is deducted per incorrect entity.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correct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0.2 points are deducted</a:t>
                      </a:r>
                      <a:r>
                        <a:rPr lang="en-US" baseline="0" dirty="0" smtClean="0"/>
                        <a:t> per incorrect attribute.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Entity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0.5 points are deducted per incorrect primary key.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Referential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 is deducted per incorrect foreign key.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Cardinality 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0.2 points deducted per incorrect cardinality.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relational tables in 1NF.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points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PKs are correctly marked.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0.5 points are deducted per incorrect primary key.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FKs are correctly stated.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point is deducted per incorrect foreign key.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 points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6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958952"/>
              </p:ext>
            </p:extLst>
          </p:nvPr>
        </p:nvGraphicFramePr>
        <p:xfrm>
          <a:off x="642982" y="2804049"/>
          <a:ext cx="9460665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5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6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14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367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39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SPECIES_ID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COMMON_NAME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USAGES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viscosa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akeake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stability, hedging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atlantica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atlas cedar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glutinosa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Firewood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soil stability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nichollii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peppermint gum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Shelter, coppicing, bird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gunnii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gum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Coppicing,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fastigata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barrel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stability, timber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#1: Species - Usage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854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biology laboratory has provided a set of sample data they want to store in relational databases.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05972" y="5769546"/>
            <a:ext cx="406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Explain why the table is in 1NF or not. </a:t>
            </a:r>
          </a:p>
        </p:txBody>
      </p:sp>
    </p:spTree>
    <p:extLst>
      <p:ext uri="{BB962C8B-B14F-4D97-AF65-F5344CB8AC3E}">
        <p14:creationId xmlns:p14="http://schemas.microsoft.com/office/powerpoint/2010/main" val="9663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each step to make it in 1NF.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 smtClean="0"/>
              <a:t>The table is not 1NF because the usage column is multivalued and this will cause query issues. Need to create a new table for the multivalued column. </a:t>
            </a:r>
          </a:p>
          <a:p>
            <a:pPr marL="0" indent="0">
              <a:buNone/>
            </a:pPr>
            <a:r>
              <a:rPr lang="en-US" sz="1200" dirty="0" smtClean="0"/>
              <a:t>1. Create new table called </a:t>
            </a:r>
            <a:r>
              <a:rPr lang="en-US" sz="1200" dirty="0" err="1" smtClean="0"/>
              <a:t>Species_Usage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2. Give the new table 2 attributes (</a:t>
            </a:r>
            <a:r>
              <a:rPr lang="en-US" sz="1200" dirty="0" err="1" smtClean="0"/>
              <a:t>Species_ID</a:t>
            </a:r>
            <a:r>
              <a:rPr lang="en-US" sz="1200" dirty="0" smtClean="0"/>
              <a:t> and Usage)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3. Make composite PK from </a:t>
            </a:r>
            <a:r>
              <a:rPr lang="en-US" sz="1200" dirty="0" err="1" smtClean="0"/>
              <a:t>Species_ID</a:t>
            </a:r>
            <a:r>
              <a:rPr lang="en-US" sz="1200" dirty="0" smtClean="0"/>
              <a:t> (FK) and Usage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4. Give relation between the Species and Usage tables (One to Many).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– Usage</a:t>
            </a:r>
            <a:br>
              <a:rPr lang="en-US" dirty="0" smtClean="0"/>
            </a:br>
            <a:r>
              <a:rPr lang="en-US" dirty="0" smtClean="0"/>
              <a:t>ER Diagram &amp; Relational tables in 1NF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67800" cy="2752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9290" y="4572000"/>
            <a:ext cx="883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(</a:t>
            </a:r>
            <a:r>
              <a:rPr lang="en-US" u="sng" dirty="0" err="1" smtClean="0"/>
              <a:t>speciesID</a:t>
            </a:r>
            <a:r>
              <a:rPr lang="en-US" u="sng" dirty="0" smtClean="0"/>
              <a:t>, </a:t>
            </a:r>
            <a:r>
              <a:rPr lang="en-US" dirty="0" err="1" smtClean="0"/>
              <a:t>speciesSciName</a:t>
            </a:r>
            <a:r>
              <a:rPr lang="en-US" dirty="0" smtClean="0"/>
              <a:t>, </a:t>
            </a:r>
            <a:r>
              <a:rPr lang="en-US" dirty="0" err="1" smtClean="0"/>
              <a:t>speciesCommonName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Primary Key: </a:t>
            </a:r>
            <a:r>
              <a:rPr lang="en-US" dirty="0" err="1" smtClean="0"/>
              <a:t>speciesID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SPECIES_USAGE(</a:t>
            </a:r>
            <a:r>
              <a:rPr lang="en-US" u="sng" dirty="0" err="1" smtClean="0"/>
              <a:t>speciesID</a:t>
            </a:r>
            <a:r>
              <a:rPr lang="en-US" dirty="0" smtClean="0"/>
              <a:t>, </a:t>
            </a:r>
            <a:r>
              <a:rPr lang="en-US" u="sng" dirty="0" smtClean="0"/>
              <a:t>usage)</a:t>
            </a:r>
          </a:p>
          <a:p>
            <a:r>
              <a:rPr lang="en-US" dirty="0" smtClean="0"/>
              <a:t>Primary Key: </a:t>
            </a:r>
            <a:r>
              <a:rPr lang="en-US" dirty="0" err="1" smtClean="0"/>
              <a:t>speciesID</a:t>
            </a:r>
            <a:r>
              <a:rPr lang="en-US" dirty="0" smtClean="0"/>
              <a:t>, usage</a:t>
            </a:r>
          </a:p>
          <a:p>
            <a:r>
              <a:rPr lang="en-US" dirty="0" smtClean="0"/>
              <a:t>Foreign Key: </a:t>
            </a:r>
            <a:r>
              <a:rPr lang="en-US" dirty="0" err="1" smtClean="0"/>
              <a:t>speciesID</a:t>
            </a:r>
            <a:r>
              <a:rPr lang="en-US" dirty="0" smtClean="0"/>
              <a:t> references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#2: Entertainer &amp; TV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#2: Entertainer &amp; TV Show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75921"/>
              </p:ext>
            </p:extLst>
          </p:nvPr>
        </p:nvGraphicFramePr>
        <p:xfrm>
          <a:off x="563217" y="3138615"/>
          <a:ext cx="11065565" cy="268835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9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70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1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54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061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9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ENT_ID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FNAME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LNAME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TV_SHOW1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TV_SHOW2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TV_SHOW3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1134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Lea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Michele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Glee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Scream Queens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Mayor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1257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Jane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Lynch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Glee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Hollywood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Game Night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3459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Kristen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Chenoweth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Glee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2130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Matthew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Morrison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Glee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Grey’s Anatomy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CIS: Miami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4459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Jenna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Ushkowitz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Glee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b="27913"/>
          <a:stretch/>
        </p:blipFill>
        <p:spPr bwMode="auto">
          <a:xfrm>
            <a:off x="9965803" y="424583"/>
            <a:ext cx="1734031" cy="14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3254" y="1367522"/>
            <a:ext cx="872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entertainer agency has provided a set of sample data they want to store in relational databases. </a:t>
            </a:r>
          </a:p>
        </p:txBody>
      </p:sp>
    </p:spTree>
    <p:extLst>
      <p:ext uri="{BB962C8B-B14F-4D97-AF65-F5344CB8AC3E}">
        <p14:creationId xmlns:p14="http://schemas.microsoft.com/office/powerpoint/2010/main" val="95227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788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Normalization: 1NF  Assignment</vt:lpstr>
      <vt:lpstr>1NF Assignment</vt:lpstr>
      <vt:lpstr>PowerPoint Presentation</vt:lpstr>
      <vt:lpstr>PowerPoint Presentation</vt:lpstr>
      <vt:lpstr>Problem #1: Species - Usage</vt:lpstr>
      <vt:lpstr>Species - Usage</vt:lpstr>
      <vt:lpstr>Species – Usage ER Diagram &amp; Relational tables in 1NF</vt:lpstr>
      <vt:lpstr>Problem #2: Entertainer &amp; TV Show</vt:lpstr>
      <vt:lpstr>Problem #2: Entertainer &amp; TV Show</vt:lpstr>
      <vt:lpstr>Entertainer &amp; TV Show</vt:lpstr>
      <vt:lpstr>Entertainer &amp; TV Show ER Diagram &amp; Relational tables in 1NF</vt:lpstr>
    </vt:vector>
  </TitlesOfParts>
  <Company>West 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WTAMU</dc:creator>
  <cp:lastModifiedBy>Sid Sidagain</cp:lastModifiedBy>
  <cp:revision>11</cp:revision>
  <dcterms:created xsi:type="dcterms:W3CDTF">2018-10-25T15:14:34Z</dcterms:created>
  <dcterms:modified xsi:type="dcterms:W3CDTF">2018-10-27T18:59:12Z</dcterms:modified>
</cp:coreProperties>
</file>