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Normalization: 2NF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Nathaniel Clayton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-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each step to make it 2NF (2 points):</a:t>
            </a:r>
          </a:p>
          <a:p>
            <a:pPr marL="0" indent="0">
              <a:buNone/>
            </a:pPr>
            <a:r>
              <a:rPr lang="en-US" dirty="0" smtClean="0"/>
              <a:t> 1. Put it in 1NF 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2. make non-key attributes fully functional dependent on the primary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Remove </a:t>
            </a:r>
            <a:r>
              <a:rPr lang="en-US" dirty="0" err="1" smtClean="0"/>
              <a:t>movieID</a:t>
            </a:r>
            <a:r>
              <a:rPr lang="en-US" dirty="0" smtClean="0"/>
              <a:t> foreign key from Language table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4. Create new table called </a:t>
            </a:r>
            <a:r>
              <a:rPr lang="en-US" dirty="0" err="1" smtClean="0"/>
              <a:t>Movie_Lang</a:t>
            </a:r>
            <a:r>
              <a:rPr lang="en-US" dirty="0" smtClean="0"/>
              <a:t> with PK as Language’s and Movie’s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4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–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ER Diagram corresponding to relational tables in 2NF (4 points):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19" y="2454754"/>
            <a:ext cx="6237617" cy="39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–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tables in 2NF (4 points):</a:t>
            </a:r>
          </a:p>
          <a:p>
            <a:pPr marL="0" indent="0">
              <a:buNone/>
            </a:pPr>
            <a:r>
              <a:rPr lang="en-US" sz="1400" dirty="0"/>
              <a:t>MOVIE(</a:t>
            </a:r>
            <a:r>
              <a:rPr lang="en-US" sz="1400" u="sng" dirty="0" err="1"/>
              <a:t>movieID</a:t>
            </a:r>
            <a:r>
              <a:rPr lang="en-US" sz="1400" u="sng" dirty="0"/>
              <a:t>, </a:t>
            </a:r>
            <a:r>
              <a:rPr lang="en-US" sz="1400" dirty="0"/>
              <a:t>title)</a:t>
            </a:r>
          </a:p>
          <a:p>
            <a:pPr marL="0" indent="0">
              <a:buNone/>
            </a:pPr>
            <a:r>
              <a:rPr lang="en-US" sz="1400" dirty="0"/>
              <a:t>Primary Key: </a:t>
            </a:r>
            <a:r>
              <a:rPr lang="en-US" sz="1400" dirty="0" err="1" smtClean="0"/>
              <a:t>movieID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LANGUAGE(</a:t>
            </a:r>
            <a:r>
              <a:rPr lang="en-US" sz="1400" u="sng" dirty="0" err="1" smtClean="0"/>
              <a:t>langCode</a:t>
            </a:r>
            <a:r>
              <a:rPr lang="en-US" sz="1400" u="sng" dirty="0" smtClean="0"/>
              <a:t>, </a:t>
            </a:r>
            <a:r>
              <a:rPr lang="en-US" sz="1400" dirty="0" err="1" smtClean="0"/>
              <a:t>langName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Primary Key: </a:t>
            </a:r>
            <a:r>
              <a:rPr lang="en-US" sz="1400" dirty="0" err="1" smtClean="0"/>
              <a:t>langCode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MOVIE_LANGUAGE(</a:t>
            </a:r>
            <a:r>
              <a:rPr lang="en-US" sz="1400" u="sng" dirty="0" err="1" smtClean="0"/>
              <a:t>langCode</a:t>
            </a:r>
            <a:r>
              <a:rPr lang="en-US" sz="1400" dirty="0" smtClean="0"/>
              <a:t>, </a:t>
            </a:r>
            <a:r>
              <a:rPr lang="en-US" sz="1400" u="sng" dirty="0" err="1" smtClean="0"/>
              <a:t>movieID</a:t>
            </a:r>
            <a:r>
              <a:rPr lang="en-US" sz="1400" u="sng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Primary Key: </a:t>
            </a:r>
            <a:r>
              <a:rPr lang="en-US" sz="1400" dirty="0" err="1" smtClean="0"/>
              <a:t>langCode</a:t>
            </a:r>
            <a:r>
              <a:rPr lang="en-US" sz="1400" dirty="0" smtClean="0"/>
              <a:t>, </a:t>
            </a:r>
            <a:r>
              <a:rPr lang="en-US" sz="1400" dirty="0" err="1" smtClean="0"/>
              <a:t>movieID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Foreign Key: </a:t>
            </a:r>
            <a:r>
              <a:rPr lang="en-US" sz="1400" dirty="0" err="1" smtClean="0"/>
              <a:t>langCode</a:t>
            </a:r>
            <a:r>
              <a:rPr lang="en-US" sz="1400" dirty="0" smtClean="0"/>
              <a:t> references LANGUAGE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 references MOVIE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064385"/>
              </p:ext>
            </p:extLst>
          </p:nvPr>
        </p:nvGraphicFramePr>
        <p:xfrm>
          <a:off x="719082" y="1860273"/>
          <a:ext cx="10265781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1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7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PLAYER_FNAME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PLAYER_LNAME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TEAM_CODE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TEAM_NAME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Brady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England Patriots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Harrison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England Patriots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Sanchez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Philadelphia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Eagles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Sanchez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Dallas Cowboys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Sherman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Seahawks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Eddie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Bay Packers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Eddie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Seahawks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Football_Player</a:t>
            </a:r>
            <a:r>
              <a:rPr lang="en-US" dirty="0" smtClean="0"/>
              <a:t> – Team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134193"/>
            <a:ext cx="10027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football player agency has provided a set of sample data about </a:t>
            </a:r>
            <a:r>
              <a:rPr lang="en-US" b="1" dirty="0" smtClean="0">
                <a:solidFill>
                  <a:schemeClr val="accent2"/>
                </a:solidFill>
              </a:rPr>
              <a:t>football players and teams they have played for</a:t>
            </a:r>
            <a:r>
              <a:rPr lang="en-US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635" b="23080"/>
          <a:stretch/>
        </p:blipFill>
        <p:spPr>
          <a:xfrm>
            <a:off x="5772260" y="-23242"/>
            <a:ext cx="2143125" cy="1077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413"/>
          <a:stretch/>
        </p:blipFill>
        <p:spPr>
          <a:xfrm>
            <a:off x="8360229" y="-16200"/>
            <a:ext cx="1427525" cy="115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5111" b="22064"/>
          <a:stretch/>
        </p:blipFill>
        <p:spPr>
          <a:xfrm>
            <a:off x="9794145" y="41954"/>
            <a:ext cx="2143125" cy="11321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590" y="4866102"/>
            <a:ext cx="94582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Business Rules: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football player has played for at least one team, or many teams.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team has had at least one player, and can have had many players.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</a:t>
            </a:r>
            <a:r>
              <a:rPr lang="en-US" baseline="0" dirty="0" smtClean="0"/>
              <a:t> determine a minimum number of cardinality and a maximum number of cardinality, based on the business rules.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3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the table is in 1NF or not (2 points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It is not 1NF because a player could play for multiple teams which would create repeating attributes as the table is currently set up.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73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each step to make it 1NF (2 points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Create Table called Player with </a:t>
            </a:r>
            <a:r>
              <a:rPr lang="en-US" dirty="0" err="1" smtClean="0"/>
              <a:t>playerID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attribute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a foreign key of </a:t>
            </a:r>
            <a:r>
              <a:rPr lang="en-US" dirty="0" err="1" smtClean="0"/>
              <a:t>teamCode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table called Team with </a:t>
            </a:r>
            <a:r>
              <a:rPr lang="en-US" dirty="0" err="1" smtClean="0"/>
              <a:t>teamCode</a:t>
            </a:r>
            <a:r>
              <a:rPr lang="en-US" dirty="0" smtClean="0"/>
              <a:t>, </a:t>
            </a:r>
            <a:r>
              <a:rPr lang="en-US" dirty="0" err="1" smtClean="0"/>
              <a:t>teamName</a:t>
            </a:r>
            <a:r>
              <a:rPr lang="en-US" dirty="0" smtClean="0"/>
              <a:t>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9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tables in 1NF (3 points):</a:t>
            </a:r>
          </a:p>
          <a:p>
            <a:pPr lvl="1"/>
            <a:r>
              <a:rPr lang="en-US" sz="1200" dirty="0" smtClean="0"/>
              <a:t>Keep in mind that you should correctly mark which one is a primary key.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TEAM(</a:t>
            </a:r>
            <a:r>
              <a:rPr lang="en-US" u="sng" dirty="0" err="1" smtClean="0"/>
              <a:t>teamCode</a:t>
            </a:r>
            <a:r>
              <a:rPr lang="en-US" u="sng" dirty="0" smtClean="0"/>
              <a:t>, </a:t>
            </a:r>
            <a:r>
              <a:rPr lang="en-US" dirty="0" err="1" smtClean="0"/>
              <a:t>teamName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Primary </a:t>
            </a:r>
            <a:r>
              <a:rPr lang="en-US" dirty="0"/>
              <a:t>Key: </a:t>
            </a:r>
            <a:r>
              <a:rPr lang="en-US" dirty="0" err="1" smtClean="0"/>
              <a:t>teamCode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PLAYER(</a:t>
            </a:r>
            <a:r>
              <a:rPr lang="en-US" u="sng" dirty="0" err="1" smtClean="0"/>
              <a:t>playerID</a:t>
            </a:r>
            <a:r>
              <a:rPr lang="en-US" u="sng" dirty="0" smtClean="0"/>
              <a:t>, </a:t>
            </a:r>
            <a:r>
              <a:rPr lang="en-US" u="sng" dirty="0" err="1" smtClean="0"/>
              <a:t>teamCode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Primary Key: </a:t>
            </a:r>
            <a:r>
              <a:rPr lang="en-US" dirty="0" err="1" smtClean="0"/>
              <a:t>playerID</a:t>
            </a:r>
            <a:r>
              <a:rPr lang="en-US" dirty="0" smtClean="0"/>
              <a:t>, </a:t>
            </a:r>
            <a:r>
              <a:rPr lang="en-US" dirty="0" err="1" smtClean="0"/>
              <a:t>teamCode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Foreign Key: </a:t>
            </a:r>
            <a:r>
              <a:rPr lang="en-US" dirty="0" err="1" smtClean="0"/>
              <a:t>teamCode</a:t>
            </a:r>
            <a:r>
              <a:rPr lang="en-US" dirty="0" smtClean="0"/>
              <a:t> references TEAM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the tables in 2NF or not (3 points):</a:t>
            </a:r>
          </a:p>
          <a:p>
            <a:pPr lvl="2"/>
            <a:r>
              <a:rPr lang="en-US" sz="1400" dirty="0" smtClean="0"/>
              <a:t>Please</a:t>
            </a:r>
            <a:r>
              <a:rPr lang="en-US" sz="1400" baseline="0" dirty="0" smtClean="0"/>
              <a:t> make sure that you provide an explanation for EACH TABLE. </a:t>
            </a:r>
          </a:p>
          <a:p>
            <a:pPr lvl="2"/>
            <a:r>
              <a:rPr lang="en-US" sz="1400" baseline="0" dirty="0" smtClean="0"/>
              <a:t>You should be able to define and present PARTIAL DEPENDENCY. </a:t>
            </a:r>
            <a:endParaRPr lang="en-US" sz="1400" baseline="0" dirty="0" smtClean="0"/>
          </a:p>
          <a:p>
            <a:pPr lvl="2"/>
            <a:endParaRPr lang="en-US" sz="1400" dirty="0"/>
          </a:p>
          <a:p>
            <a:pPr marL="914400" lvl="2" indent="0">
              <a:buNone/>
            </a:pPr>
            <a:r>
              <a:rPr lang="en-US" sz="1400" dirty="0" smtClean="0"/>
              <a:t>It is </a:t>
            </a:r>
            <a:r>
              <a:rPr lang="en-US" sz="1400" dirty="0" smtClean="0"/>
              <a:t>not in 2NF because the </a:t>
            </a:r>
            <a:r>
              <a:rPr lang="en-US" sz="1400" dirty="0" err="1" smtClean="0"/>
              <a:t>fname</a:t>
            </a:r>
            <a:r>
              <a:rPr lang="en-US" sz="1400" dirty="0" smtClean="0"/>
              <a:t> and </a:t>
            </a:r>
            <a:r>
              <a:rPr lang="en-US" sz="1400" dirty="0" err="1" smtClean="0"/>
              <a:t>lname</a:t>
            </a:r>
            <a:r>
              <a:rPr lang="en-US" sz="1400" dirty="0" smtClean="0"/>
              <a:t> attribute of the Player table are not dependent on the whole composite primary key, it is dependent on </a:t>
            </a:r>
            <a:r>
              <a:rPr lang="en-US" sz="1400" dirty="0" err="1" smtClean="0"/>
              <a:t>playerID</a:t>
            </a:r>
            <a:r>
              <a:rPr lang="en-US" sz="1400" dirty="0" smtClean="0"/>
              <a:t> but not </a:t>
            </a:r>
            <a:r>
              <a:rPr lang="en-US" sz="1400" dirty="0" err="1" smtClean="0"/>
              <a:t>teamCode</a:t>
            </a:r>
            <a:r>
              <a:rPr lang="en-US" sz="1400" dirty="0" smtClean="0"/>
              <a:t>. The Team table is fine as is.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each step to make it 2NF (2 points):</a:t>
            </a:r>
          </a:p>
          <a:p>
            <a:pPr marL="0" indent="0">
              <a:buNone/>
            </a:pPr>
            <a:r>
              <a:rPr lang="en-US" dirty="0" smtClean="0"/>
              <a:t> Create </a:t>
            </a:r>
            <a:r>
              <a:rPr lang="en-US" dirty="0" err="1" smtClean="0"/>
              <a:t>Player_Team</a:t>
            </a:r>
            <a:r>
              <a:rPr lang="en-US" dirty="0" smtClean="0"/>
              <a:t> table with </a:t>
            </a:r>
            <a:r>
              <a:rPr lang="en-US" dirty="0" err="1" smtClean="0"/>
              <a:t>playerID</a:t>
            </a:r>
            <a:r>
              <a:rPr lang="en-US" dirty="0" smtClean="0"/>
              <a:t> and </a:t>
            </a:r>
            <a:r>
              <a:rPr lang="en-US" dirty="0" err="1" smtClean="0"/>
              <a:t>teamCode</a:t>
            </a:r>
            <a:r>
              <a:rPr lang="en-US" dirty="0" smtClean="0"/>
              <a:t> as Primary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Reference </a:t>
            </a:r>
            <a:r>
              <a:rPr lang="en-US" dirty="0" err="1" smtClean="0"/>
              <a:t>Player_Team</a:t>
            </a:r>
            <a:r>
              <a:rPr lang="en-US" dirty="0" smtClean="0"/>
              <a:t> to PLAYER table using </a:t>
            </a:r>
            <a:r>
              <a:rPr lang="en-US" dirty="0" err="1" smtClean="0"/>
              <a:t>playerID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Reference </a:t>
            </a:r>
            <a:r>
              <a:rPr lang="en-US" dirty="0" err="1" smtClean="0"/>
              <a:t>Player_Team</a:t>
            </a:r>
            <a:r>
              <a:rPr lang="en-US" dirty="0" smtClean="0"/>
              <a:t> to TEAM table using </a:t>
            </a:r>
            <a:r>
              <a:rPr lang="en-US" dirty="0" err="1" smtClean="0"/>
              <a:t>teamCode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Relate Player table to </a:t>
            </a:r>
            <a:r>
              <a:rPr lang="en-US" dirty="0" err="1" smtClean="0"/>
              <a:t>Player_Team</a:t>
            </a:r>
            <a:r>
              <a:rPr lang="en-US" dirty="0" smtClean="0"/>
              <a:t> (one to many)</a:t>
            </a:r>
          </a:p>
          <a:p>
            <a:pPr marL="0" indent="0">
              <a:buNone/>
            </a:pPr>
            <a:r>
              <a:rPr lang="en-US" dirty="0"/>
              <a:t>Relate </a:t>
            </a:r>
            <a:r>
              <a:rPr lang="en-US" dirty="0" smtClean="0"/>
              <a:t>Team table </a:t>
            </a:r>
            <a:r>
              <a:rPr lang="en-US" dirty="0"/>
              <a:t>to </a:t>
            </a:r>
            <a:r>
              <a:rPr lang="en-US" dirty="0" err="1"/>
              <a:t>Player_Team</a:t>
            </a:r>
            <a:r>
              <a:rPr lang="en-US" dirty="0"/>
              <a:t> (one to many)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5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ER Diagram corresponding to relational tables in 2NF (4 points):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63" y="2355033"/>
            <a:ext cx="5993921" cy="38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2NF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312" y="1760658"/>
            <a:ext cx="10719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Learning objectives:</a:t>
            </a:r>
          </a:p>
          <a:p>
            <a:pPr lvl="1"/>
            <a:r>
              <a:rPr lang="en-US" dirty="0" smtClean="0"/>
              <a:t>Upon successful completion of this assignment, students will be able to: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/>
              <a:t> Apply </a:t>
            </a:r>
            <a:r>
              <a:rPr lang="en-US" sz="2400" b="1" dirty="0" smtClean="0">
                <a:solidFill>
                  <a:schemeClr val="accent2"/>
                </a:solidFill>
              </a:rPr>
              <a:t>1NF and 2NF </a:t>
            </a:r>
            <a:r>
              <a:rPr lang="en-US" sz="2400" dirty="0" smtClean="0"/>
              <a:t>to </a:t>
            </a:r>
            <a:r>
              <a:rPr lang="en-US" sz="2400" dirty="0" err="1" smtClean="0"/>
              <a:t>unnormnalized</a:t>
            </a:r>
            <a:r>
              <a:rPr lang="en-US" sz="2400" dirty="0" smtClean="0"/>
              <a:t> tables.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/>
              <a:t> Understand normalization and ER modeling are used concurrently to produce a good database design.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3340" y="3538314"/>
            <a:ext cx="9868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Submission:</a:t>
            </a:r>
          </a:p>
          <a:p>
            <a:pPr lvl="1"/>
            <a:r>
              <a:rPr lang="en-US" dirty="0" smtClean="0"/>
              <a:t>Please work on this PPT file, and upload your completed work to Assignment 1NF Normalization Assignment</a:t>
            </a:r>
          </a:p>
          <a:p>
            <a:pPr lvl="2"/>
            <a:r>
              <a:rPr lang="en-US" dirty="0" smtClean="0"/>
              <a:t>Copy and paste your ER diagram you drew using either draw.io or MS Visio to this file.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Please do not submit your ER diagram as jpg file or XIP file. It will NOT be graded.  </a:t>
            </a:r>
          </a:p>
          <a:p>
            <a:pPr lvl="1"/>
            <a:r>
              <a:rPr lang="en-US" dirty="0" smtClean="0"/>
              <a:t>Due: October 30, 2018, 11:00 am </a:t>
            </a:r>
            <a:r>
              <a:rPr lang="en-US" b="1" dirty="0" smtClean="0">
                <a:solidFill>
                  <a:srgbClr val="FF0000"/>
                </a:solidFill>
              </a:rPr>
              <a:t>Late submissions are not accepted.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-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tables in 2NF (4 points):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/>
              <a:t>When you draw an ER diagram, please determine a minimum and maximum number of cardinality, based on business rules. </a:t>
            </a:r>
          </a:p>
          <a:p>
            <a:pPr marL="0" indent="0">
              <a:buNone/>
            </a:pPr>
            <a:r>
              <a:rPr lang="en-US" sz="1500" dirty="0" smtClean="0"/>
              <a:t>PLAYER(</a:t>
            </a:r>
            <a:r>
              <a:rPr lang="en-US" sz="1500" u="sng" dirty="0" err="1" smtClean="0"/>
              <a:t>playerID</a:t>
            </a:r>
            <a:r>
              <a:rPr lang="en-US" sz="1500" u="sng" dirty="0"/>
              <a:t>, </a:t>
            </a:r>
            <a:r>
              <a:rPr lang="en-US" sz="1500" dirty="0" err="1" smtClean="0"/>
              <a:t>fname</a:t>
            </a:r>
            <a:r>
              <a:rPr lang="en-US" sz="1500" dirty="0" smtClean="0"/>
              <a:t>, </a:t>
            </a:r>
            <a:r>
              <a:rPr lang="en-US" sz="1500" dirty="0" err="1" smtClean="0"/>
              <a:t>lname</a:t>
            </a:r>
            <a:r>
              <a:rPr lang="en-US" sz="1500" dirty="0" smtClean="0"/>
              <a:t>)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Primary Key: </a:t>
            </a:r>
            <a:r>
              <a:rPr lang="en-US" sz="1500" dirty="0" err="1" smtClean="0"/>
              <a:t>playerIDID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TEAM(</a:t>
            </a:r>
            <a:r>
              <a:rPr lang="en-US" sz="1500" u="sng" dirty="0" err="1" smtClean="0"/>
              <a:t>teamCode</a:t>
            </a:r>
            <a:r>
              <a:rPr lang="en-US" sz="1500" u="sng" dirty="0" smtClean="0"/>
              <a:t>, </a:t>
            </a:r>
            <a:r>
              <a:rPr lang="en-US" sz="1500" dirty="0" err="1" smtClean="0"/>
              <a:t>teamName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/>
              <a:t>Primary Key: </a:t>
            </a:r>
            <a:r>
              <a:rPr lang="en-US" sz="1500" dirty="0" err="1" smtClean="0"/>
              <a:t>teamCode</a:t>
            </a:r>
            <a:endParaRPr lang="en-US" sz="150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PLAYER_TEAM(</a:t>
            </a:r>
            <a:r>
              <a:rPr lang="en-US" sz="1500" u="sng" dirty="0" err="1" smtClean="0"/>
              <a:t>teamCode</a:t>
            </a:r>
            <a:r>
              <a:rPr lang="en-US" sz="1500" dirty="0"/>
              <a:t>, </a:t>
            </a:r>
            <a:r>
              <a:rPr lang="en-US" sz="1500" u="sng" dirty="0" err="1" smtClean="0"/>
              <a:t>playerID</a:t>
            </a:r>
            <a:r>
              <a:rPr lang="en-US" sz="1500" u="sng" dirty="0"/>
              <a:t>)</a:t>
            </a:r>
          </a:p>
          <a:p>
            <a:pPr marL="0" indent="0">
              <a:buNone/>
            </a:pPr>
            <a:r>
              <a:rPr lang="en-US" sz="1500" dirty="0"/>
              <a:t>Primary Key: </a:t>
            </a:r>
            <a:r>
              <a:rPr lang="en-US" sz="1500" dirty="0" err="1" smtClean="0"/>
              <a:t>teamCode</a:t>
            </a:r>
            <a:r>
              <a:rPr lang="en-US" sz="1500" dirty="0" smtClean="0"/>
              <a:t>, </a:t>
            </a:r>
            <a:r>
              <a:rPr lang="en-US" sz="1500" dirty="0" err="1" smtClean="0"/>
              <a:t>playerID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Foreign Key: </a:t>
            </a:r>
            <a:r>
              <a:rPr lang="en-US" sz="1500" dirty="0" err="1" smtClean="0"/>
              <a:t>teamCode</a:t>
            </a:r>
            <a:r>
              <a:rPr lang="en-US" sz="1500" dirty="0" smtClean="0"/>
              <a:t> </a:t>
            </a:r>
            <a:r>
              <a:rPr lang="en-US" sz="1500" dirty="0"/>
              <a:t>references </a:t>
            </a:r>
            <a:r>
              <a:rPr lang="en-US" sz="1500" dirty="0" smtClean="0"/>
              <a:t>TEAM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        </a:t>
            </a:r>
            <a:r>
              <a:rPr lang="en-US" sz="1500" dirty="0" err="1" smtClean="0"/>
              <a:t>playerID</a:t>
            </a:r>
            <a:r>
              <a:rPr lang="en-US" sz="1500" dirty="0" smtClean="0"/>
              <a:t> </a:t>
            </a:r>
            <a:r>
              <a:rPr lang="en-US" sz="1500" dirty="0"/>
              <a:t>references </a:t>
            </a:r>
            <a:r>
              <a:rPr lang="en-US" sz="1500" dirty="0" smtClean="0"/>
              <a:t>PLAYER</a:t>
            </a:r>
            <a:endParaRPr lang="en-US" sz="15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8" y="101972"/>
            <a:ext cx="10214094" cy="58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" y="187889"/>
            <a:ext cx="9704174" cy="61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25196"/>
              </p:ext>
            </p:extLst>
          </p:nvPr>
        </p:nvGraphicFramePr>
        <p:xfrm>
          <a:off x="654557" y="1334372"/>
          <a:ext cx="8497682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4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3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3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71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0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MOVIE_ID</a:t>
                      </a:r>
                      <a:endParaRPr lang="ko-KR" altLang="en-US" sz="2000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MOVIE_TITLE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LANG_CODE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Kung Fu Panda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</a:t>
                      </a:r>
                      <a:endParaRPr lang="en-US" altLang="ko-K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es</a:t>
                      </a:r>
                      <a:endParaRPr lang="en-US" altLang="ko-K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</a:t>
                      </a:r>
                      <a:endParaRPr lang="en-US" altLang="ko-K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zh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Spanish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French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Chinese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My Little</a:t>
                      </a:r>
                      <a:r>
                        <a:rPr lang="en-US" altLang="ko-KR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Pony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</a:t>
                      </a:r>
                      <a:endParaRPr lang="en-US" altLang="ko-K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es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Spanish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Frozen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</a:t>
                      </a:r>
                      <a:endParaRPr lang="en-US" altLang="ko-K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German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MOVIE-LANGUAGE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r="31952"/>
          <a:stretch/>
        </p:blipFill>
        <p:spPr bwMode="auto">
          <a:xfrm>
            <a:off x="10603454" y="571716"/>
            <a:ext cx="1583820" cy="13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4556" y="877936"/>
            <a:ext cx="958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 movie company has provided a set of sample data they want to store in relational databases.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4530" y="55574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4556" y="4587941"/>
            <a:ext cx="1097626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Business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movie is available in at least one language, but can be available in many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language may not be used in any movies, but can be used in many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Please</a:t>
            </a:r>
            <a:r>
              <a:rPr lang="en-US" sz="2000" baseline="0" dirty="0" smtClean="0"/>
              <a:t> determine a minimum number of cardinality and a maximum number of cardinality, based on the business rules.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145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-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the table is in 1NF or not (2 points):</a:t>
            </a:r>
          </a:p>
          <a:p>
            <a:pPr marL="457200" lvl="1" indent="0">
              <a:buNone/>
            </a:pPr>
            <a:r>
              <a:rPr lang="en-US" sz="1400" dirty="0" smtClean="0"/>
              <a:t>It is not 1NF because the </a:t>
            </a:r>
            <a:r>
              <a:rPr lang="en-US" sz="1400" dirty="0" err="1" smtClean="0"/>
              <a:t>lang_code</a:t>
            </a:r>
            <a:r>
              <a:rPr lang="en-US" sz="1400" dirty="0" smtClean="0"/>
              <a:t> and language attributes are multivalued.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84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-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each step to make it 1NF (2 points):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Create a new table called Language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Relate Movie to Language (One to Many)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Give Language table Foreign Key of MOVIE’s Primary Key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800100" lvl="1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39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-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tables in 1NF (3 points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MOVIE(</a:t>
            </a:r>
            <a:r>
              <a:rPr lang="en-US" u="sng" dirty="0" err="1" smtClean="0"/>
              <a:t>movieID</a:t>
            </a:r>
            <a:r>
              <a:rPr lang="en-US" u="sng" dirty="0" smtClean="0"/>
              <a:t>, </a:t>
            </a:r>
            <a:r>
              <a:rPr lang="en-US" dirty="0" smtClean="0"/>
              <a:t>title)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Primary Key: </a:t>
            </a:r>
            <a:r>
              <a:rPr lang="en-US" dirty="0" err="1" smtClean="0"/>
              <a:t>movieID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LANGUAGE(</a:t>
            </a:r>
            <a:r>
              <a:rPr lang="en-US" u="sng" dirty="0" err="1" smtClean="0"/>
              <a:t>movieID</a:t>
            </a:r>
            <a:r>
              <a:rPr lang="en-US" dirty="0" smtClean="0"/>
              <a:t>, </a:t>
            </a:r>
            <a:r>
              <a:rPr lang="en-US" u="sng" dirty="0" err="1" smtClean="0"/>
              <a:t>langCode</a:t>
            </a:r>
            <a:r>
              <a:rPr lang="en-US" dirty="0" smtClean="0"/>
              <a:t>, language)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Primary Key: </a:t>
            </a:r>
            <a:r>
              <a:rPr lang="en-US" dirty="0" err="1" smtClean="0"/>
              <a:t>movieID</a:t>
            </a:r>
            <a:r>
              <a:rPr lang="en-US" dirty="0" smtClean="0"/>
              <a:t>, </a:t>
            </a:r>
            <a:r>
              <a:rPr lang="en-US" dirty="0" err="1" smtClean="0"/>
              <a:t>langCode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Foreign Key: </a:t>
            </a:r>
            <a:r>
              <a:rPr lang="en-US" dirty="0" err="1" smtClean="0"/>
              <a:t>movieID</a:t>
            </a:r>
            <a:r>
              <a:rPr lang="en-US" dirty="0" smtClean="0"/>
              <a:t> </a:t>
            </a:r>
            <a:r>
              <a:rPr lang="en-US" dirty="0"/>
              <a:t>references </a:t>
            </a:r>
            <a:r>
              <a:rPr lang="en-US" dirty="0" smtClean="0"/>
              <a:t>MOVIE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72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-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why the tables in 2NF or not (3 points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It is not 2NF because to be in 2NF, it has to also be in 1NF and it is not 1NF because it has multivalued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985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Normalization: 2NF  Assignment</vt:lpstr>
      <vt:lpstr>2NF Assignment</vt:lpstr>
      <vt:lpstr>PowerPoint Presentation</vt:lpstr>
      <vt:lpstr>PowerPoint Presentation</vt:lpstr>
      <vt:lpstr>MOVIE-LANGUAGE </vt:lpstr>
      <vt:lpstr>MOVIE - LANGUAGE</vt:lpstr>
      <vt:lpstr>MOVIE - LANGUAGE</vt:lpstr>
      <vt:lpstr>MOVIE - LANGUAGE</vt:lpstr>
      <vt:lpstr>MOVIE - LANGUAGE</vt:lpstr>
      <vt:lpstr>MOVIE - LANGUAGE</vt:lpstr>
      <vt:lpstr>MOVIE – LANGUAGE</vt:lpstr>
      <vt:lpstr>MOVIE – LANGUAGE</vt:lpstr>
      <vt:lpstr>Football_Player – Team </vt:lpstr>
      <vt:lpstr>Player - TEAM</vt:lpstr>
      <vt:lpstr>Player - TEAM</vt:lpstr>
      <vt:lpstr>Player - TEAM</vt:lpstr>
      <vt:lpstr>Player - TEAM</vt:lpstr>
      <vt:lpstr>Player - TEAM</vt:lpstr>
      <vt:lpstr>Player - TEAM</vt:lpstr>
      <vt:lpstr>Player - TEAM</vt:lpstr>
    </vt:vector>
  </TitlesOfParts>
  <Company>West Texas A&amp;M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WTAMU</dc:creator>
  <cp:lastModifiedBy>Sid Sidagain</cp:lastModifiedBy>
  <cp:revision>19</cp:revision>
  <dcterms:created xsi:type="dcterms:W3CDTF">2018-10-25T15:14:34Z</dcterms:created>
  <dcterms:modified xsi:type="dcterms:W3CDTF">2018-10-29T00:30:31Z</dcterms:modified>
</cp:coreProperties>
</file>