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17"/>
  </p:notesMasterIdLst>
  <p:handoutMasterIdLst>
    <p:handoutMasterId r:id="rId18"/>
  </p:handoutMasterIdLst>
  <p:sldIdLst>
    <p:sldId id="256" r:id="rId2"/>
    <p:sldId id="266" r:id="rId3"/>
    <p:sldId id="267" r:id="rId4"/>
    <p:sldId id="269" r:id="rId5"/>
    <p:sldId id="268" r:id="rId6"/>
    <p:sldId id="273" r:id="rId7"/>
    <p:sldId id="274" r:id="rId8"/>
    <p:sldId id="270" r:id="rId9"/>
    <p:sldId id="257" r:id="rId10"/>
    <p:sldId id="261" r:id="rId11"/>
    <p:sldId id="258" r:id="rId12"/>
    <p:sldId id="275" r:id="rId13"/>
    <p:sldId id="259" r:id="rId14"/>
    <p:sldId id="276" r:id="rId15"/>
    <p:sldId id="26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92" y="324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22531"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p>
        </p:txBody>
      </p:sp>
      <p:sp>
        <p:nvSpPr>
          <p:cNvPr id="2253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2253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ACC32330-C3CB-4B37-AE5B-FE8D64FC4BAB}" type="slidenum">
              <a:rPr lang="en-US"/>
              <a:pPr>
                <a:defRPr/>
              </a:pPr>
              <a:t>‹#›</a:t>
            </a:fld>
            <a:endParaRPr lang="en-US"/>
          </a:p>
        </p:txBody>
      </p:sp>
    </p:spTree>
    <p:extLst>
      <p:ext uri="{BB962C8B-B14F-4D97-AF65-F5344CB8AC3E}">
        <p14:creationId xmlns:p14="http://schemas.microsoft.com/office/powerpoint/2010/main" val="1108490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charset="0"/>
              </a:defRPr>
            </a:lvl1pPr>
          </a:lstStyle>
          <a:p>
            <a:pPr>
              <a:defRPr/>
            </a:pPr>
            <a:endParaRPr lang="en-US"/>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charset="0"/>
              </a:defRPr>
            </a:lvl1pPr>
          </a:lstStyle>
          <a:p>
            <a:pPr>
              <a:defRPr/>
            </a:pPr>
            <a:fld id="{95CD8E45-EB0A-44B6-BB26-2A6EE936692A}" type="slidenum">
              <a:rPr lang="en-US"/>
              <a:pPr>
                <a:defRPr/>
              </a:pPr>
              <a:t>‹#›</a:t>
            </a:fld>
            <a:endParaRPr lang="en-US"/>
          </a:p>
        </p:txBody>
      </p:sp>
    </p:spTree>
    <p:extLst>
      <p:ext uri="{BB962C8B-B14F-4D97-AF65-F5344CB8AC3E}">
        <p14:creationId xmlns:p14="http://schemas.microsoft.com/office/powerpoint/2010/main" val="29330876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742950" indent="-28575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3E689AC-11E1-400B-9D98-A920C7DB106B}" type="slidenum">
              <a:rPr lang="en-US" altLang="en-US" smtClean="0">
                <a:latin typeface="Times New Roman" charset="0"/>
              </a:rPr>
              <a:pPr/>
              <a:t>1</a:t>
            </a:fld>
            <a:endParaRPr lang="en-US" altLang="en-US" smtClean="0">
              <a:latin typeface="Times New Roman"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kumimoji="0" lang="en-US" altLang="en-US" sz="2400" smtClean="0"/>
              <a:t>Always new languages to learn, but good fund. Prog. Skills will never be outdated.</a:t>
            </a:r>
          </a:p>
          <a:p>
            <a:pPr>
              <a:spcBef>
                <a:spcPct val="0"/>
              </a:spcBef>
              <a:buFontTx/>
              <a:buChar char="•"/>
            </a:pPr>
            <a:r>
              <a:rPr kumimoji="0" lang="en-US" altLang="en-US" sz="2400" smtClean="0"/>
              <a:t>Sw development requires well-developed logical and reasoning skills</a:t>
            </a:r>
          </a:p>
          <a:p>
            <a:pPr>
              <a:spcBef>
                <a:spcPct val="0"/>
              </a:spcBef>
              <a:buFontTx/>
              <a:buChar char="•"/>
            </a:pPr>
            <a:r>
              <a:rPr kumimoji="0" lang="en-US" altLang="en-US" sz="2400" smtClean="0"/>
              <a:t>Designing a solution is an iterative process, not a linear one.</a:t>
            </a:r>
          </a:p>
          <a:p>
            <a:pPr>
              <a:spcBef>
                <a:spcPct val="0"/>
              </a:spcBef>
              <a:buFontTx/>
              <a:buChar char="•"/>
            </a:pPr>
            <a:r>
              <a:rPr kumimoji="0" lang="en-US" altLang="en-US" sz="2400" smtClean="0"/>
              <a:t>Research shows that novice programmers struggle with designing solutions, not with syntax of a language.</a:t>
            </a:r>
          </a:p>
          <a:p>
            <a:pPr>
              <a:spcBef>
                <a:spcPct val="0"/>
              </a:spcBef>
              <a:buFontTx/>
              <a:buChar char="•"/>
            </a:pPr>
            <a:r>
              <a:rPr kumimoji="0" lang="en-US" altLang="en-US" sz="2400" smtClean="0"/>
              <a:t>Knowing a technique for writing design flow is helpful when hammering out a design.</a:t>
            </a:r>
          </a:p>
          <a:p>
            <a:pPr>
              <a:spcBef>
                <a:spcPct val="0"/>
              </a:spcBef>
              <a:buFontTx/>
              <a:buChar char="•"/>
            </a:pPr>
            <a:endParaRPr kumimoji="0" lang="en-US" altLang="en-US" sz="2400" smtClean="0"/>
          </a:p>
          <a:p>
            <a:pPr>
              <a:spcBef>
                <a:spcPct val="0"/>
              </a:spcBef>
              <a:buFontTx/>
              <a:buChar char="•"/>
            </a:pPr>
            <a:endParaRPr kumimoji="0" lang="en-US" altLang="en-US" sz="24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FAD9461-AE51-4C55-AAC9-39DC06B08119}" type="slidenum">
              <a:rPr lang="en-US" altLang="en-US" smtClean="0">
                <a:latin typeface="Times New Roman" charset="0"/>
              </a:rPr>
              <a:pPr/>
              <a:t>10</a:t>
            </a:fld>
            <a:endParaRPr lang="en-US" altLang="en-US" smtClean="0">
              <a:latin typeface="Times New Roman"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kumimoji="0" lang="en-US" altLang="en-US" sz="2400" smtClean="0"/>
              <a:t>Point out that multiply operator is the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4102724-6C0C-4BB9-B4B0-D48F336163E9}" type="slidenum">
              <a:rPr lang="en-US" altLang="en-US" smtClean="0">
                <a:latin typeface="Times New Roman" charset="0"/>
              </a:rPr>
              <a:pPr/>
              <a:t>11</a:t>
            </a:fld>
            <a:endParaRPr lang="en-US" altLang="en-US" smtClean="0">
              <a:latin typeface="Times New Roman"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kumimoji="0" lang="en-US" altLang="en-US" sz="2400" smtClean="0"/>
              <a:t>May have if statements w/o else branches</a:t>
            </a:r>
          </a:p>
          <a:p>
            <a:pPr>
              <a:spcBef>
                <a:spcPct val="0"/>
              </a:spcBef>
              <a:buFontTx/>
              <a:buChar char="•"/>
            </a:pPr>
            <a:r>
              <a:rPr kumimoji="0" lang="en-US" altLang="en-US" sz="2400" smtClean="0"/>
              <a:t>Use indentation to show what statements are grouped together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348F06-3A24-4679-8AFC-0C9FA6F74664}" type="slidenum">
              <a:rPr lang="en-US" altLang="en-US" smtClean="0">
                <a:latin typeface="Times New Roman" charset="0"/>
              </a:rPr>
              <a:pPr/>
              <a:t>12</a:t>
            </a:fld>
            <a:endParaRPr lang="en-US" altLang="en-US" smtClean="0">
              <a:latin typeface="Times New Roman"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kumimoji="0" lang="en-US" altLang="en-US" sz="2400" smtClean="0"/>
              <a:t>May have if statements w/o else branches</a:t>
            </a:r>
          </a:p>
          <a:p>
            <a:pPr>
              <a:spcBef>
                <a:spcPct val="0"/>
              </a:spcBef>
              <a:buFontTx/>
              <a:buChar char="•"/>
            </a:pPr>
            <a:r>
              <a:rPr kumimoji="0" lang="en-US" altLang="en-US" sz="2400" smtClean="0"/>
              <a:t>Use indentation to show what statements are grouped together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3A60B37-527C-4DB1-B2CE-D93165385C60}" type="slidenum">
              <a:rPr lang="en-US" altLang="en-US" smtClean="0">
                <a:latin typeface="Times New Roman" charset="0"/>
              </a:rPr>
              <a:pPr/>
              <a:t>13</a:t>
            </a:fld>
            <a:endParaRPr lang="en-US" altLang="en-US" smtClean="0">
              <a:latin typeface="Times New Roman"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kumimoji="0" lang="en-US" altLang="en-US" sz="2400" smtClean="0"/>
              <a:t>Arrow shows that loop body (which is indented) is repeated until condition becomes false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23E3E58-E8A5-4428-8814-DBCF3512E741}" type="slidenum">
              <a:rPr lang="en-US" altLang="en-US" smtClean="0">
                <a:latin typeface="Times New Roman" charset="0"/>
              </a:rPr>
              <a:pPr/>
              <a:t>14</a:t>
            </a:fld>
            <a:endParaRPr lang="en-US" altLang="en-US" smtClean="0">
              <a:latin typeface="Times New Roman"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kumimoji="0" lang="en-US" altLang="en-US" sz="2400" smtClean="0"/>
              <a:t>Arrow shows that loop body (which is indented) is repeated until condition becomes false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D1C280-AFA8-4A37-8634-1756804CCB06}" type="slidenum">
              <a:rPr lang="en-US" altLang="en-US" smtClean="0">
                <a:latin typeface="Times New Roman" charset="0"/>
              </a:rPr>
              <a:pPr/>
              <a:t>15</a:t>
            </a:fld>
            <a:endParaRPr lang="en-US" altLang="en-US" smtClean="0">
              <a:latin typeface="Times New Roman"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15F1B97-1DE4-48D4-ACFA-79289D41D5CA}" type="slidenum">
              <a:rPr lang="en-US" altLang="en-US" smtClean="0">
                <a:latin typeface="Times New Roman" charset="0"/>
              </a:rPr>
              <a:pPr/>
              <a:t>2</a:t>
            </a:fld>
            <a:endParaRPr lang="en-US" altLang="en-US" smtClean="0">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35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8366E87-692E-4FE4-B496-7B8318F5CF6A}" type="slidenum">
              <a:rPr lang="en-US" altLang="en-US" smtClean="0">
                <a:latin typeface="Times New Roman" charset="0"/>
              </a:rPr>
              <a:pPr/>
              <a:t>3</a:t>
            </a:fld>
            <a:endParaRPr lang="en-US" altLang="en-US" smtClean="0">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E9B67A1-E54B-4D01-A7A7-3EA7142BCD0A}" type="slidenum">
              <a:rPr lang="en-US" altLang="en-US" smtClean="0">
                <a:latin typeface="Times New Roman" charset="0"/>
              </a:rPr>
              <a:pPr/>
              <a:t>4</a:t>
            </a:fld>
            <a:endParaRPr lang="en-US" altLang="en-US" smtClean="0">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56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ABEC327-27FD-46A2-A883-AF703ADDD875}" type="slidenum">
              <a:rPr lang="en-US" altLang="en-US" smtClean="0">
                <a:latin typeface="Times New Roman" charset="0"/>
              </a:rPr>
              <a:pPr/>
              <a:t>5</a:t>
            </a:fld>
            <a:endParaRPr lang="en-US" altLang="en-US" smtClean="0">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A3352A-8C2C-413E-8ED1-A1BF4528A990}" type="slidenum">
              <a:rPr lang="en-US" altLang="en-US" smtClean="0">
                <a:latin typeface="Times New Roman" charset="0"/>
              </a:rPr>
              <a:pPr/>
              <a:t>6</a:t>
            </a:fld>
            <a:endParaRPr lang="en-US" altLang="en-US" smtClean="0">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76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2E5CFD-0099-4649-BE50-252357961CA2}" type="slidenum">
              <a:rPr lang="en-US" altLang="en-US" smtClean="0">
                <a:latin typeface="Times New Roman" charset="0"/>
              </a:rPr>
              <a:pPr/>
              <a:t>7</a:t>
            </a:fld>
            <a:endParaRPr lang="en-US" altLang="en-US" smtClean="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D82C508-FBE1-4A6B-A929-7EF56DE6975F}" type="slidenum">
              <a:rPr lang="en-US" altLang="en-US" smtClean="0">
                <a:latin typeface="Times New Roman" charset="0"/>
              </a:rPr>
              <a:pPr/>
              <a:t>8</a:t>
            </a:fld>
            <a:endParaRPr lang="en-US" altLang="en-US" smtClean="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2F11C0E-9484-491D-8B4C-2E7E405712DF}" type="slidenum">
              <a:rPr lang="en-US" altLang="en-US" smtClean="0">
                <a:latin typeface="Times New Roman" charset="0"/>
              </a:rPr>
              <a:pPr/>
              <a:t>9</a:t>
            </a:fld>
            <a:endParaRPr lang="en-US" altLang="en-US" smtClean="0">
              <a:latin typeface="Times New Roman" charset="0"/>
            </a:endParaRPr>
          </a:p>
        </p:txBody>
      </p:sp>
      <p:sp>
        <p:nvSpPr>
          <p:cNvPr id="29699" name="Rectangle 2"/>
          <p:cNvSpPr>
            <a:spLocks noGrp="1" noRot="1" noChangeAspect="1" noChangeArrowheads="1" noTextEdit="1"/>
          </p:cNvSpPr>
          <p:nvPr>
            <p:ph type="sldImg"/>
          </p:nvPr>
        </p:nvSpPr>
        <p:spPr>
          <a:xfrm>
            <a:off x="1219200" y="762000"/>
            <a:ext cx="4572000" cy="3429000"/>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buFontTx/>
              <a:buChar char="•"/>
            </a:pPr>
            <a:r>
              <a:rPr kumimoji="0" lang="en-US" altLang="en-US" sz="2400" smtClean="0"/>
              <a:t>All programming languages provide 4 basic control structures</a:t>
            </a:r>
          </a:p>
          <a:p>
            <a:pPr>
              <a:spcBef>
                <a:spcPct val="0"/>
              </a:spcBef>
              <a:buFontTx/>
              <a:buChar char="•"/>
            </a:pPr>
            <a:r>
              <a:rPr kumimoji="0" lang="en-US" altLang="en-US" sz="2400" smtClean="0"/>
              <a:t>Every kind of executable statement can be categorized under one of these.</a:t>
            </a:r>
          </a:p>
          <a:p>
            <a:pPr>
              <a:spcBef>
                <a:spcPct val="0"/>
              </a:spcBef>
              <a:buFontTx/>
              <a:buChar char="•"/>
            </a:pPr>
            <a:r>
              <a:rPr kumimoji="0" lang="en-US" altLang="en-US" sz="2400" smtClean="0"/>
              <a:t>A design consists of any combination of these. Use indentation and key words to show flow of control.</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8"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39939"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8" name="Rectangle 6"/>
          <p:cNvSpPr>
            <a:spLocks noGrp="1" noChangeArrowheads="1"/>
          </p:cNvSpPr>
          <p:nvPr>
            <p:ph type="sldNum" sz="quarter" idx="12"/>
          </p:nvPr>
        </p:nvSpPr>
        <p:spPr/>
        <p:txBody>
          <a:bodyPr/>
          <a:lstStyle>
            <a:lvl1pPr>
              <a:defRPr/>
            </a:lvl1pPr>
          </a:lstStyle>
          <a:p>
            <a:pPr>
              <a:defRPr/>
            </a:pPr>
            <a:fld id="{491D75E8-2A89-4E85-AC1A-BA5143535C23}" type="slidenum">
              <a:rPr lang="en-US" altLang="en-US"/>
              <a:pPr>
                <a:defRPr/>
              </a:pPr>
              <a:t>‹#›</a:t>
            </a:fld>
            <a:endParaRPr lang="en-US" altLang="en-US"/>
          </a:p>
        </p:txBody>
      </p:sp>
    </p:spTree>
    <p:extLst>
      <p:ext uri="{BB962C8B-B14F-4D97-AF65-F5344CB8AC3E}">
        <p14:creationId xmlns:p14="http://schemas.microsoft.com/office/powerpoint/2010/main" val="2268419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B5F948CC-1EFD-4361-9F57-E1325E5B56F5}" type="slidenum">
              <a:rPr lang="en-US" altLang="en-US"/>
              <a:pPr>
                <a:defRPr/>
              </a:pPr>
              <a:t>‹#›</a:t>
            </a:fld>
            <a:endParaRPr lang="en-US" altLang="en-US"/>
          </a:p>
        </p:txBody>
      </p:sp>
    </p:spTree>
    <p:extLst>
      <p:ext uri="{BB962C8B-B14F-4D97-AF65-F5344CB8AC3E}">
        <p14:creationId xmlns:p14="http://schemas.microsoft.com/office/powerpoint/2010/main" val="2567413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F3AEAE9C-6630-48A3-8D49-19A13AE17162}" type="slidenum">
              <a:rPr lang="en-US" altLang="en-US"/>
              <a:pPr>
                <a:defRPr/>
              </a:pPr>
              <a:t>‹#›</a:t>
            </a:fld>
            <a:endParaRPr lang="en-US" altLang="en-US"/>
          </a:p>
        </p:txBody>
      </p:sp>
    </p:spTree>
    <p:extLst>
      <p:ext uri="{BB962C8B-B14F-4D97-AF65-F5344CB8AC3E}">
        <p14:creationId xmlns:p14="http://schemas.microsoft.com/office/powerpoint/2010/main" val="1556581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600200"/>
            <a:ext cx="4038600" cy="4530725"/>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6A53ED03-4602-40A2-A0FC-642EEAB23C13}" type="slidenum">
              <a:rPr lang="en-US" altLang="en-US"/>
              <a:pPr>
                <a:defRPr/>
              </a:pPr>
              <a:t>‹#›</a:t>
            </a:fld>
            <a:endParaRPr lang="en-US" altLang="en-US"/>
          </a:p>
        </p:txBody>
      </p:sp>
    </p:spTree>
    <p:extLst>
      <p:ext uri="{BB962C8B-B14F-4D97-AF65-F5344CB8AC3E}">
        <p14:creationId xmlns:p14="http://schemas.microsoft.com/office/powerpoint/2010/main" val="1570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8B83D71F-18E3-42C2-B2C8-DECEF7207EAB}" type="slidenum">
              <a:rPr lang="en-US" altLang="en-US"/>
              <a:pPr>
                <a:defRPr/>
              </a:pPr>
              <a:t>‹#›</a:t>
            </a:fld>
            <a:endParaRPr lang="en-US" altLang="en-US"/>
          </a:p>
        </p:txBody>
      </p:sp>
    </p:spTree>
    <p:extLst>
      <p:ext uri="{BB962C8B-B14F-4D97-AF65-F5344CB8AC3E}">
        <p14:creationId xmlns:p14="http://schemas.microsoft.com/office/powerpoint/2010/main" val="244393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53C1550-4798-43CD-B331-06241566DDF8}" type="slidenum">
              <a:rPr lang="en-US" altLang="en-US"/>
              <a:pPr>
                <a:defRPr/>
              </a:pPr>
              <a:t>‹#›</a:t>
            </a:fld>
            <a:endParaRPr lang="en-US" altLang="en-US"/>
          </a:p>
        </p:txBody>
      </p:sp>
    </p:spTree>
    <p:extLst>
      <p:ext uri="{BB962C8B-B14F-4D97-AF65-F5344CB8AC3E}">
        <p14:creationId xmlns:p14="http://schemas.microsoft.com/office/powerpoint/2010/main" val="3959442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1F2C74DA-CF5C-4992-81AF-50D61814278F}" type="slidenum">
              <a:rPr lang="en-US" altLang="en-US"/>
              <a:pPr>
                <a:defRPr/>
              </a:pPr>
              <a:t>‹#›</a:t>
            </a:fld>
            <a:endParaRPr lang="en-US" altLang="en-US"/>
          </a:p>
        </p:txBody>
      </p:sp>
    </p:spTree>
    <p:extLst>
      <p:ext uri="{BB962C8B-B14F-4D97-AF65-F5344CB8AC3E}">
        <p14:creationId xmlns:p14="http://schemas.microsoft.com/office/powerpoint/2010/main" val="3819863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5FABAA48-AAC1-40E2-96E4-2E8A33A916B3}" type="slidenum">
              <a:rPr lang="en-US" altLang="en-US"/>
              <a:pPr>
                <a:defRPr/>
              </a:pPr>
              <a:t>‹#›</a:t>
            </a:fld>
            <a:endParaRPr lang="en-US" altLang="en-US"/>
          </a:p>
        </p:txBody>
      </p:sp>
    </p:spTree>
    <p:extLst>
      <p:ext uri="{BB962C8B-B14F-4D97-AF65-F5344CB8AC3E}">
        <p14:creationId xmlns:p14="http://schemas.microsoft.com/office/powerpoint/2010/main" val="272813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B81E97B7-2152-48E3-91BC-BFFB285514B1}" type="slidenum">
              <a:rPr lang="en-US" altLang="en-US"/>
              <a:pPr>
                <a:defRPr/>
              </a:pPr>
              <a:t>‹#›</a:t>
            </a:fld>
            <a:endParaRPr lang="en-US" altLang="en-US"/>
          </a:p>
        </p:txBody>
      </p:sp>
    </p:spTree>
    <p:extLst>
      <p:ext uri="{BB962C8B-B14F-4D97-AF65-F5344CB8AC3E}">
        <p14:creationId xmlns:p14="http://schemas.microsoft.com/office/powerpoint/2010/main" val="133831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DF2C5199-A4B8-4B41-A195-435C9823A0F3}" type="slidenum">
              <a:rPr lang="en-US" altLang="en-US"/>
              <a:pPr>
                <a:defRPr/>
              </a:pPr>
              <a:t>‹#›</a:t>
            </a:fld>
            <a:endParaRPr lang="en-US" altLang="en-US"/>
          </a:p>
        </p:txBody>
      </p:sp>
    </p:spTree>
    <p:extLst>
      <p:ext uri="{BB962C8B-B14F-4D97-AF65-F5344CB8AC3E}">
        <p14:creationId xmlns:p14="http://schemas.microsoft.com/office/powerpoint/2010/main" val="838968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FF82C979-E330-44B6-BD2E-47129E8FDC8A}" type="slidenum">
              <a:rPr lang="en-US" altLang="en-US"/>
              <a:pPr>
                <a:defRPr/>
              </a:pPr>
              <a:t>‹#›</a:t>
            </a:fld>
            <a:endParaRPr lang="en-US" altLang="en-US"/>
          </a:p>
        </p:txBody>
      </p:sp>
    </p:spTree>
    <p:extLst>
      <p:ext uri="{BB962C8B-B14F-4D97-AF65-F5344CB8AC3E}">
        <p14:creationId xmlns:p14="http://schemas.microsoft.com/office/powerpoint/2010/main" val="1066909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52B6C255-C782-4489-8593-80951678C7D4}" type="slidenum">
              <a:rPr lang="en-US" altLang="en-US"/>
              <a:pPr>
                <a:defRPr/>
              </a:pPr>
              <a:t>‹#›</a:t>
            </a:fld>
            <a:endParaRPr lang="en-US" altLang="en-US"/>
          </a:p>
        </p:txBody>
      </p:sp>
    </p:spTree>
    <p:extLst>
      <p:ext uri="{BB962C8B-B14F-4D97-AF65-F5344CB8AC3E}">
        <p14:creationId xmlns:p14="http://schemas.microsoft.com/office/powerpoint/2010/main" val="3101914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891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j-lt"/>
              </a:defRPr>
            </a:lvl1pPr>
          </a:lstStyle>
          <a:p>
            <a:pPr>
              <a:defRPr/>
            </a:pPr>
            <a:endParaRPr lang="en-US" altLang="en-US"/>
          </a:p>
        </p:txBody>
      </p:sp>
      <p:sp>
        <p:nvSpPr>
          <p:cNvPr id="389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mj-lt"/>
              </a:defRPr>
            </a:lvl1pPr>
          </a:lstStyle>
          <a:p>
            <a:pPr>
              <a:defRPr/>
            </a:pPr>
            <a:endParaRPr lang="en-US" altLang="en-US"/>
          </a:p>
        </p:txBody>
      </p:sp>
      <p:sp>
        <p:nvSpPr>
          <p:cNvPr id="3891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fld id="{C5EA85A3-CA66-4F84-B14C-836950EBE074}"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749"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Lst>
  <p:timing>
    <p:tnLst>
      <p:par>
        <p:cTn id="1" dur="indefinite" restart="never" nodeType="tmRoot"/>
      </p:par>
    </p:tnLst>
  </p:timing>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defRPr>
      </a:lvl2pPr>
      <a:lvl3pPr algn="l" rtl="0" eaLnBrk="0" fontAlgn="base" hangingPunct="0">
        <a:spcBef>
          <a:spcPct val="0"/>
        </a:spcBef>
        <a:spcAft>
          <a:spcPct val="0"/>
        </a:spcAft>
        <a:defRPr sz="4200">
          <a:solidFill>
            <a:schemeClr val="tx2"/>
          </a:solidFill>
          <a:latin typeface="Garamond" pitchFamily="18" charset="0"/>
        </a:defRPr>
      </a:lvl3pPr>
      <a:lvl4pPr algn="l" rtl="0" eaLnBrk="0" fontAlgn="base" hangingPunct="0">
        <a:spcBef>
          <a:spcPct val="0"/>
        </a:spcBef>
        <a:spcAft>
          <a:spcPct val="0"/>
        </a:spcAft>
        <a:defRPr sz="4200">
          <a:solidFill>
            <a:schemeClr val="tx2"/>
          </a:solidFill>
          <a:latin typeface="Garamond" pitchFamily="18" charset="0"/>
        </a:defRPr>
      </a:lvl4pPr>
      <a:lvl5pPr algn="l" rtl="0" eaLnBrk="0" fontAlgn="base" hangingPunct="0">
        <a:spcBef>
          <a:spcPct val="0"/>
        </a:spcBef>
        <a:spcAft>
          <a:spcPct val="0"/>
        </a:spcAft>
        <a:defRPr sz="4200">
          <a:solidFill>
            <a:schemeClr val="tx2"/>
          </a:solidFill>
          <a:latin typeface="Garamond" pitchFamily="18" charset="0"/>
        </a:defRPr>
      </a:lvl5pPr>
      <a:lvl6pPr marL="457200" algn="l" rtl="0" fontAlgn="base">
        <a:spcBef>
          <a:spcPct val="0"/>
        </a:spcBef>
        <a:spcAft>
          <a:spcPct val="0"/>
        </a:spcAft>
        <a:defRPr sz="4200">
          <a:solidFill>
            <a:schemeClr val="tx2"/>
          </a:solidFill>
          <a:latin typeface="Garamond" pitchFamily="18" charset="0"/>
        </a:defRPr>
      </a:lvl6pPr>
      <a:lvl7pPr marL="914400" algn="l" rtl="0" fontAlgn="base">
        <a:spcBef>
          <a:spcPct val="0"/>
        </a:spcBef>
        <a:spcAft>
          <a:spcPct val="0"/>
        </a:spcAft>
        <a:defRPr sz="4200">
          <a:solidFill>
            <a:schemeClr val="tx2"/>
          </a:solidFill>
          <a:latin typeface="Garamond" pitchFamily="18" charset="0"/>
        </a:defRPr>
      </a:lvl7pPr>
      <a:lvl8pPr marL="1371600" algn="l" rtl="0" fontAlgn="base">
        <a:spcBef>
          <a:spcPct val="0"/>
        </a:spcBef>
        <a:spcAft>
          <a:spcPct val="0"/>
        </a:spcAft>
        <a:defRPr sz="4200">
          <a:solidFill>
            <a:schemeClr val="tx2"/>
          </a:solidFill>
          <a:latin typeface="Garamond" pitchFamily="18" charset="0"/>
        </a:defRPr>
      </a:lvl8pPr>
      <a:lvl9pPr marL="1828800" algn="l" rtl="0" fontAlgn="base">
        <a:spcBef>
          <a:spcPct val="0"/>
        </a:spcBef>
        <a:spcAft>
          <a:spcPct val="0"/>
        </a:spcAft>
        <a:defRPr sz="42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dirty="0" smtClean="0"/>
              <a:t>Algorithmic Thinking</a:t>
            </a:r>
            <a:endParaRPr lang="en-US" altLang="en-US" dirty="0" smtClean="0"/>
          </a:p>
        </p:txBody>
      </p:sp>
      <p:sp>
        <p:nvSpPr>
          <p:cNvPr id="3075" name="Rectangle 3"/>
          <p:cNvSpPr>
            <a:spLocks noGrp="1" noChangeArrowheads="1"/>
          </p:cNvSpPr>
          <p:nvPr>
            <p:ph type="subTitle" idx="1"/>
          </p:nvPr>
        </p:nvSpPr>
        <p:spPr/>
        <p:txBody>
          <a:bodyPr/>
          <a:lstStyle/>
          <a:p>
            <a:pPr eaLnBrk="1" hangingPunct="1"/>
            <a:r>
              <a:rPr lang="en-US" altLang="en-US" dirty="0" smtClean="0"/>
              <a:t>COSC1309</a:t>
            </a:r>
          </a:p>
          <a:p>
            <a:pPr eaLnBrk="1" hangingPunct="1"/>
            <a:r>
              <a:rPr lang="en-US" altLang="en-US" dirty="0" smtClean="0"/>
              <a:t>with slides from </a:t>
            </a:r>
            <a:r>
              <a:rPr lang="en-US" altLang="en-US" dirty="0" err="1" smtClean="0"/>
              <a:t>Brookshear</a:t>
            </a:r>
            <a:r>
              <a:rPr lang="en-US" altLang="en-US" dirty="0" smtClean="0"/>
              <a:t> chapter 5</a:t>
            </a:r>
          </a:p>
          <a:p>
            <a:pPr eaLnBrk="1" hangingPunct="1"/>
            <a:endParaRPr lang="en-US" altLang="en-US" dirty="0" smtClean="0"/>
          </a:p>
        </p:txBody>
      </p:sp>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Sequence Structures: </a:t>
            </a:r>
            <a:br>
              <a:rPr lang="en-US" altLang="en-US" smtClean="0"/>
            </a:br>
            <a:r>
              <a:rPr lang="en-US" altLang="en-US" sz="2500" smtClean="0"/>
              <a:t>	do not change flow of control</a:t>
            </a:r>
            <a:endParaRPr lang="en-US" altLang="en-US" smtClean="0"/>
          </a:p>
        </p:txBody>
      </p:sp>
      <p:sp>
        <p:nvSpPr>
          <p:cNvPr id="10243" name="Rectangle 3"/>
          <p:cNvSpPr>
            <a:spLocks noGrp="1" noChangeArrowheads="1"/>
          </p:cNvSpPr>
          <p:nvPr>
            <p:ph type="body" idx="1"/>
          </p:nvPr>
        </p:nvSpPr>
        <p:spPr/>
        <p:txBody>
          <a:bodyPr/>
          <a:lstStyle/>
          <a:p>
            <a:pPr eaLnBrk="1" hangingPunct="1"/>
            <a:r>
              <a:rPr lang="en-US" altLang="en-US" dirty="0" smtClean="0"/>
              <a:t>Assignment statements:</a:t>
            </a:r>
            <a:br>
              <a:rPr lang="en-US" altLang="en-US" dirty="0" smtClean="0"/>
            </a:br>
            <a:r>
              <a:rPr lang="en-US" altLang="en-US" dirty="0" smtClean="0"/>
              <a:t>	</a:t>
            </a:r>
            <a:r>
              <a:rPr lang="en-US" altLang="en-US" b="1" dirty="0" smtClean="0"/>
              <a:t>wages = hours * rate</a:t>
            </a:r>
            <a:br>
              <a:rPr lang="en-US" altLang="en-US" b="1" dirty="0" smtClean="0"/>
            </a:br>
            <a:r>
              <a:rPr lang="en-US" altLang="en-US" b="1" dirty="0" smtClean="0"/>
              <a:t>      </a:t>
            </a:r>
            <a:r>
              <a:rPr lang="en-US" altLang="en-US" b="1" dirty="0" err="1" smtClean="0"/>
              <a:t>i</a:t>
            </a:r>
            <a:r>
              <a:rPr lang="en-US" altLang="en-US" b="1" dirty="0" smtClean="0"/>
              <a:t> = </a:t>
            </a:r>
            <a:r>
              <a:rPr lang="en-US" altLang="en-US" b="1" dirty="0" err="1" smtClean="0"/>
              <a:t>i</a:t>
            </a:r>
            <a:r>
              <a:rPr lang="en-US" altLang="en-US" b="1" dirty="0" smtClean="0"/>
              <a:t> + 1</a:t>
            </a:r>
          </a:p>
          <a:p>
            <a:pPr eaLnBrk="1" hangingPunct="1"/>
            <a:r>
              <a:rPr lang="en-US" altLang="en-US" dirty="0" smtClean="0"/>
              <a:t>Input/output statements:</a:t>
            </a:r>
            <a:br>
              <a:rPr lang="en-US" altLang="en-US" dirty="0" smtClean="0"/>
            </a:br>
            <a:r>
              <a:rPr lang="en-US" altLang="en-US" dirty="0" smtClean="0"/>
              <a:t>	</a:t>
            </a:r>
            <a:r>
              <a:rPr lang="en-US" altLang="en-US" b="1" dirty="0" smtClean="0"/>
              <a:t>input # of  tickets</a:t>
            </a:r>
            <a:br>
              <a:rPr lang="en-US" altLang="en-US" b="1" dirty="0" smtClean="0"/>
            </a:br>
            <a:r>
              <a:rPr lang="en-US" altLang="en-US" b="1" dirty="0" smtClean="0"/>
              <a:t>	print “Have a nice day”</a:t>
            </a:r>
            <a:endParaRPr lang="en-US" altLang="en-US" dirty="0" smtClean="0"/>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Selection Structures: </a:t>
            </a:r>
            <a:br>
              <a:rPr lang="en-US" altLang="en-US" smtClean="0"/>
            </a:br>
            <a:r>
              <a:rPr lang="en-US" altLang="en-US" sz="2500" smtClean="0"/>
              <a:t>    compare to “fork in the road”;  either- or choices</a:t>
            </a:r>
            <a:endParaRPr lang="en-US" altLang="en-US" smtClean="0"/>
          </a:p>
        </p:txBody>
      </p:sp>
      <p:sp>
        <p:nvSpPr>
          <p:cNvPr id="13315" name="Rectangle 3"/>
          <p:cNvSpPr>
            <a:spLocks noGrp="1" noChangeArrowheads="1"/>
          </p:cNvSpPr>
          <p:nvPr>
            <p:ph type="body" sz="half" idx="1"/>
          </p:nvPr>
        </p:nvSpPr>
        <p:spPr>
          <a:xfrm>
            <a:off x="457200" y="1600200"/>
            <a:ext cx="8148638" cy="2181225"/>
          </a:xfrm>
        </p:spPr>
        <p:txBody>
          <a:bodyPr/>
          <a:lstStyle/>
          <a:p>
            <a:pPr eaLnBrk="1" hangingPunct="1">
              <a:buFont typeface="Wingdings" pitchFamily="2" charset="2"/>
              <a:buNone/>
            </a:pPr>
            <a:r>
              <a:rPr lang="en-US" altLang="en-US" sz="2600" smtClean="0">
                <a:solidFill>
                  <a:schemeClr val="accent2"/>
                </a:solidFill>
              </a:rPr>
              <a:t>IF</a:t>
            </a:r>
            <a:r>
              <a:rPr lang="en-US" altLang="en-US" sz="2600" smtClean="0"/>
              <a:t>  (hours &lt;=40)</a:t>
            </a:r>
            <a:r>
              <a:rPr lang="en-US" altLang="en-US" sz="2600" smtClean="0">
                <a:solidFill>
                  <a:schemeClr val="accent2"/>
                </a:solidFill>
              </a:rPr>
              <a:t> THEN</a:t>
            </a:r>
            <a:endParaRPr lang="en-US" altLang="en-US" sz="2600" smtClean="0"/>
          </a:p>
          <a:p>
            <a:pPr eaLnBrk="1" hangingPunct="1">
              <a:buFont typeface="Wingdings" pitchFamily="2" charset="2"/>
              <a:buNone/>
            </a:pPr>
            <a:r>
              <a:rPr lang="en-US" altLang="en-US" sz="2600" smtClean="0"/>
              <a:t>		wages = hours * rate</a:t>
            </a:r>
          </a:p>
          <a:p>
            <a:pPr eaLnBrk="1" hangingPunct="1">
              <a:buFont typeface="Wingdings" pitchFamily="2" charset="2"/>
              <a:buNone/>
            </a:pPr>
            <a:r>
              <a:rPr lang="en-US" altLang="en-US" sz="2600" smtClean="0">
                <a:solidFill>
                  <a:schemeClr val="accent2"/>
                </a:solidFill>
              </a:rPr>
              <a:t>ELSE</a:t>
            </a:r>
            <a:endParaRPr lang="en-US" altLang="en-US" sz="2600" smtClean="0"/>
          </a:p>
          <a:p>
            <a:pPr eaLnBrk="1" hangingPunct="1">
              <a:buFont typeface="Wingdings" pitchFamily="2" charset="2"/>
              <a:buNone/>
            </a:pPr>
            <a:r>
              <a:rPr lang="en-US" altLang="en-US" sz="2600" smtClean="0"/>
              <a:t>		wages = 40*rate + (hours-40)*rate*1.5</a:t>
            </a:r>
          </a:p>
          <a:p>
            <a:pPr eaLnBrk="1" hangingPunct="1">
              <a:buFont typeface="Wingdings" pitchFamily="2" charset="2"/>
              <a:buNone/>
            </a:pPr>
            <a:r>
              <a:rPr lang="en-US" altLang="en-US" sz="2600" smtClean="0"/>
              <a:t>		print “Overtime computed”</a:t>
            </a:r>
          </a:p>
          <a:p>
            <a:pPr eaLnBrk="1" hangingPunct="1">
              <a:buFont typeface="Wingdings" pitchFamily="2" charset="2"/>
              <a:buNone/>
            </a:pPr>
            <a:r>
              <a:rPr lang="en-US" altLang="en-US" sz="2600" smtClean="0"/>
              <a:t>print wages</a:t>
            </a:r>
          </a:p>
        </p:txBody>
      </p:sp>
    </p:spTree>
  </p:cSld>
  <p:clrMapOvr>
    <a:masterClrMapping/>
  </p:clrMapOvr>
  <p:transition>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Selection Structures: </a:t>
            </a:r>
            <a:br>
              <a:rPr lang="en-US" altLang="en-US" smtClean="0"/>
            </a:br>
            <a:r>
              <a:rPr lang="en-US" altLang="en-US" sz="2500" smtClean="0"/>
              <a:t>    flowchart picture</a:t>
            </a:r>
            <a:endParaRPr lang="en-US" altLang="en-US" smtClean="0"/>
          </a:p>
        </p:txBody>
      </p:sp>
      <p:sp>
        <p:nvSpPr>
          <p:cNvPr id="14339" name="Line 4"/>
          <p:cNvSpPr>
            <a:spLocks noChangeShapeType="1"/>
          </p:cNvSpPr>
          <p:nvPr/>
        </p:nvSpPr>
        <p:spPr bwMode="auto">
          <a:xfrm>
            <a:off x="4648200" y="14478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0" name="AutoShape 5"/>
          <p:cNvSpPr>
            <a:spLocks noChangeArrowheads="1"/>
          </p:cNvSpPr>
          <p:nvPr/>
        </p:nvSpPr>
        <p:spPr bwMode="auto">
          <a:xfrm>
            <a:off x="3733800" y="2057400"/>
            <a:ext cx="1828800" cy="1295400"/>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(hours &lt;=40)</a:t>
            </a:r>
          </a:p>
        </p:txBody>
      </p:sp>
      <p:sp>
        <p:nvSpPr>
          <p:cNvPr id="14341" name="Line 7"/>
          <p:cNvSpPr>
            <a:spLocks noChangeShapeType="1"/>
          </p:cNvSpPr>
          <p:nvPr/>
        </p:nvSpPr>
        <p:spPr bwMode="auto">
          <a:xfrm>
            <a:off x="1905000" y="26670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2" name="Line 9"/>
          <p:cNvSpPr>
            <a:spLocks noChangeShapeType="1"/>
          </p:cNvSpPr>
          <p:nvPr/>
        </p:nvSpPr>
        <p:spPr bwMode="auto">
          <a:xfrm>
            <a:off x="6858000" y="2667000"/>
            <a:ext cx="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3" name="AutoShape 10"/>
          <p:cNvSpPr>
            <a:spLocks noChangeArrowheads="1"/>
          </p:cNvSpPr>
          <p:nvPr/>
        </p:nvSpPr>
        <p:spPr bwMode="auto">
          <a:xfrm>
            <a:off x="838200" y="3733800"/>
            <a:ext cx="2590800" cy="11430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altLang="en-US"/>
              <a:t>wages = hours * rate</a:t>
            </a:r>
          </a:p>
        </p:txBody>
      </p:sp>
      <p:sp>
        <p:nvSpPr>
          <p:cNvPr id="14344" name="AutoShape 11"/>
          <p:cNvSpPr>
            <a:spLocks noChangeArrowheads="1"/>
          </p:cNvSpPr>
          <p:nvPr/>
        </p:nvSpPr>
        <p:spPr bwMode="auto">
          <a:xfrm>
            <a:off x="4800600" y="3886200"/>
            <a:ext cx="4038600" cy="10668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altLang="en-US"/>
              <a:t>wages = 40*rate + (hours-40)*rate*1.5</a:t>
            </a:r>
          </a:p>
          <a:p>
            <a:pPr eaLnBrk="1" hangingPunct="1"/>
            <a:r>
              <a:rPr lang="en-US" altLang="en-US"/>
              <a:t>print “Overtime computed”</a:t>
            </a:r>
          </a:p>
          <a:p>
            <a:pPr eaLnBrk="1" hangingPunct="1"/>
            <a:endParaRPr lang="en-US" altLang="en-US"/>
          </a:p>
        </p:txBody>
      </p:sp>
      <p:sp>
        <p:nvSpPr>
          <p:cNvPr id="14345" name="AutoShape 13"/>
          <p:cNvSpPr>
            <a:spLocks noChangeArrowheads="1"/>
          </p:cNvSpPr>
          <p:nvPr/>
        </p:nvSpPr>
        <p:spPr bwMode="auto">
          <a:xfrm>
            <a:off x="3810000" y="5638800"/>
            <a:ext cx="1752600" cy="762000"/>
          </a:xfrm>
          <a:prstGeom prst="flowChartProcess">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20000"/>
              </a:spcBef>
              <a:buClr>
                <a:schemeClr val="accent1"/>
              </a:buClr>
              <a:buSzPct val="65000"/>
              <a:buFont typeface="Wingdings" pitchFamily="2" charset="2"/>
              <a:buNone/>
            </a:pPr>
            <a:r>
              <a:rPr lang="en-US" altLang="en-US"/>
              <a:t>print wages</a:t>
            </a:r>
          </a:p>
          <a:p>
            <a:pPr eaLnBrk="1" hangingPunct="1"/>
            <a:endParaRPr lang="en-US" altLang="en-US"/>
          </a:p>
        </p:txBody>
      </p:sp>
      <p:sp>
        <p:nvSpPr>
          <p:cNvPr id="14346" name="Line 16"/>
          <p:cNvSpPr>
            <a:spLocks noChangeShapeType="1"/>
          </p:cNvSpPr>
          <p:nvPr/>
        </p:nvSpPr>
        <p:spPr bwMode="auto">
          <a:xfrm>
            <a:off x="1905000" y="5410200"/>
            <a:ext cx="4953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7" name="Line 17"/>
          <p:cNvSpPr>
            <a:spLocks noChangeShapeType="1"/>
          </p:cNvSpPr>
          <p:nvPr/>
        </p:nvSpPr>
        <p:spPr bwMode="auto">
          <a:xfrm>
            <a:off x="4648200" y="54102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8" name="Line 18"/>
          <p:cNvSpPr>
            <a:spLocks noChangeShapeType="1"/>
          </p:cNvSpPr>
          <p:nvPr/>
        </p:nvSpPr>
        <p:spPr bwMode="auto">
          <a:xfrm flipH="1">
            <a:off x="1905000" y="2667000"/>
            <a:ext cx="182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9" name="Line 21"/>
          <p:cNvSpPr>
            <a:spLocks noChangeShapeType="1"/>
          </p:cNvSpPr>
          <p:nvPr/>
        </p:nvSpPr>
        <p:spPr bwMode="auto">
          <a:xfrm>
            <a:off x="5562600" y="2667000"/>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0" name="Line 22"/>
          <p:cNvSpPr>
            <a:spLocks noChangeShapeType="1"/>
          </p:cNvSpPr>
          <p:nvPr/>
        </p:nvSpPr>
        <p:spPr bwMode="auto">
          <a:xfrm>
            <a:off x="1905000" y="4876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1" name="Line 23"/>
          <p:cNvSpPr>
            <a:spLocks noChangeShapeType="1"/>
          </p:cNvSpPr>
          <p:nvPr/>
        </p:nvSpPr>
        <p:spPr bwMode="auto">
          <a:xfrm>
            <a:off x="6858000" y="4953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2" name="Text Box 24"/>
          <p:cNvSpPr txBox="1">
            <a:spLocks noChangeArrowheads="1"/>
          </p:cNvSpPr>
          <p:nvPr/>
        </p:nvSpPr>
        <p:spPr bwMode="auto">
          <a:xfrm>
            <a:off x="2514600" y="22098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TRUE</a:t>
            </a:r>
          </a:p>
        </p:txBody>
      </p:sp>
      <p:sp>
        <p:nvSpPr>
          <p:cNvPr id="14353" name="Text Box 25"/>
          <p:cNvSpPr txBox="1">
            <a:spLocks noChangeArrowheads="1"/>
          </p:cNvSpPr>
          <p:nvPr/>
        </p:nvSpPr>
        <p:spPr bwMode="auto">
          <a:xfrm>
            <a:off x="5715000" y="2133600"/>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a:t>FALSE</a:t>
            </a:r>
          </a:p>
        </p:txBody>
      </p:sp>
    </p:spTree>
  </p:cSld>
  <p:clrMapOvr>
    <a:masterClrMapping/>
  </p:clrMapOvr>
  <p:transition>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Iteration Structures: </a:t>
            </a:r>
            <a:br>
              <a:rPr lang="en-US" altLang="en-US" smtClean="0"/>
            </a:br>
            <a:r>
              <a:rPr lang="en-US" altLang="en-US" sz="2500" smtClean="0"/>
              <a:t>	repeat as long as a condition is true</a:t>
            </a:r>
            <a:endParaRPr lang="en-US" altLang="en-US" smtClean="0"/>
          </a:p>
        </p:txBody>
      </p:sp>
      <p:sp>
        <p:nvSpPr>
          <p:cNvPr id="15363" name="Rectangle 3"/>
          <p:cNvSpPr>
            <a:spLocks noGrp="1" noChangeArrowheads="1"/>
          </p:cNvSpPr>
          <p:nvPr>
            <p:ph type="body" sz="half" idx="1"/>
          </p:nvPr>
        </p:nvSpPr>
        <p:spPr>
          <a:xfrm>
            <a:off x="457200" y="1600200"/>
            <a:ext cx="8229600" cy="4530725"/>
          </a:xfrm>
        </p:spPr>
        <p:txBody>
          <a:bodyPr/>
          <a:lstStyle/>
          <a:p>
            <a:pPr eaLnBrk="1" hangingPunct="1">
              <a:buFont typeface="Wingdings" pitchFamily="2" charset="2"/>
              <a:buNone/>
            </a:pPr>
            <a:r>
              <a:rPr lang="en-US" altLang="en-US" sz="2600" smtClean="0"/>
              <a:t>sum = 0, count = 0</a:t>
            </a:r>
          </a:p>
          <a:p>
            <a:pPr eaLnBrk="1" hangingPunct="1">
              <a:buFont typeface="Wingdings" pitchFamily="2" charset="2"/>
              <a:buNone/>
            </a:pPr>
            <a:r>
              <a:rPr lang="en-US" altLang="en-US" sz="2600" smtClean="0"/>
              <a:t>WHILE (there are values in the file)</a:t>
            </a:r>
          </a:p>
          <a:p>
            <a:pPr eaLnBrk="1" hangingPunct="1">
              <a:buFont typeface="Wingdings" pitchFamily="2" charset="2"/>
              <a:buNone/>
            </a:pPr>
            <a:r>
              <a:rPr lang="en-US" altLang="en-US" sz="2600" smtClean="0"/>
              <a:t>		read a value</a:t>
            </a:r>
          </a:p>
          <a:p>
            <a:pPr eaLnBrk="1" hangingPunct="1">
              <a:buFont typeface="Wingdings" pitchFamily="2" charset="2"/>
              <a:buNone/>
            </a:pPr>
            <a:r>
              <a:rPr lang="en-US" altLang="en-US" sz="2600" smtClean="0"/>
              <a:t>		sum = sum + value</a:t>
            </a:r>
          </a:p>
          <a:p>
            <a:pPr eaLnBrk="1" hangingPunct="1">
              <a:buFont typeface="Wingdings" pitchFamily="2" charset="2"/>
              <a:buNone/>
            </a:pPr>
            <a:r>
              <a:rPr lang="en-US" altLang="en-US" sz="2600" smtClean="0"/>
              <a:t>		count = count + 1</a:t>
            </a:r>
          </a:p>
          <a:p>
            <a:pPr eaLnBrk="1" hangingPunct="1">
              <a:buFont typeface="Wingdings" pitchFamily="2" charset="2"/>
              <a:buNone/>
            </a:pPr>
            <a:endParaRPr lang="en-US" altLang="en-US" sz="2600" smtClean="0"/>
          </a:p>
          <a:p>
            <a:pPr eaLnBrk="1" hangingPunct="1">
              <a:buFont typeface="Wingdings" pitchFamily="2" charset="2"/>
              <a:buNone/>
            </a:pPr>
            <a:r>
              <a:rPr lang="en-US" altLang="en-US" sz="2600" smtClean="0"/>
              <a:t>print “There were “, count, “values. Total is:”,sum</a:t>
            </a:r>
          </a:p>
        </p:txBody>
      </p:sp>
      <p:sp>
        <p:nvSpPr>
          <p:cNvPr id="15364" name="Line 14"/>
          <p:cNvSpPr>
            <a:spLocks noChangeShapeType="1"/>
          </p:cNvSpPr>
          <p:nvPr/>
        </p:nvSpPr>
        <p:spPr bwMode="auto">
          <a:xfrm flipV="1">
            <a:off x="1219200" y="2438400"/>
            <a:ext cx="0" cy="1524000"/>
          </a:xfrm>
          <a:prstGeom prst="line">
            <a:avLst/>
          </a:prstGeom>
          <a:noFill/>
          <a:ln w="9525">
            <a:solidFill>
              <a:schemeClr val="accent2"/>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15"/>
          <p:cNvSpPr>
            <a:spLocks noChangeShapeType="1"/>
          </p:cNvSpPr>
          <p:nvPr/>
        </p:nvSpPr>
        <p:spPr bwMode="auto">
          <a:xfrm flipH="1">
            <a:off x="1219200" y="3962400"/>
            <a:ext cx="5334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Iteration Structures: </a:t>
            </a:r>
            <a:br>
              <a:rPr lang="en-US" altLang="en-US" smtClean="0"/>
            </a:br>
            <a:r>
              <a:rPr lang="en-US" altLang="en-US" sz="2500" smtClean="0"/>
              <a:t>	repeat as long as a condition is true</a:t>
            </a:r>
            <a:endParaRPr lang="en-US" altLang="en-US" smtClean="0"/>
          </a:p>
        </p:txBody>
      </p:sp>
      <p:pic>
        <p:nvPicPr>
          <p:cNvPr id="16387" name="Picture 6" descr="fig_05_08"/>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4448175"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Subprogram structures:</a:t>
            </a:r>
            <a:br>
              <a:rPr lang="en-US" altLang="en-US" smtClean="0"/>
            </a:br>
            <a:r>
              <a:rPr lang="en-US" altLang="en-US" sz="2500" smtClean="0"/>
              <a:t>	call a new module</a:t>
            </a:r>
            <a:endParaRPr lang="en-US" altLang="en-US" smtClean="0"/>
          </a:p>
        </p:txBody>
      </p:sp>
      <p:sp>
        <p:nvSpPr>
          <p:cNvPr id="17411" name="Rectangle 3"/>
          <p:cNvSpPr>
            <a:spLocks noGrp="1" noChangeArrowheads="1"/>
          </p:cNvSpPr>
          <p:nvPr>
            <p:ph type="body" idx="1"/>
          </p:nvPr>
        </p:nvSpPr>
        <p:spPr/>
        <p:txBody>
          <a:bodyPr/>
          <a:lstStyle/>
          <a:p>
            <a:pPr eaLnBrk="1" hangingPunct="1">
              <a:buFont typeface="Wingdings" pitchFamily="2" charset="2"/>
              <a:buNone/>
            </a:pPr>
            <a:endParaRPr lang="en-US" altLang="en-US" smtClean="0"/>
          </a:p>
          <a:p>
            <a:pPr eaLnBrk="1" hangingPunct="1">
              <a:buFont typeface="Wingdings" pitchFamily="2" charset="2"/>
              <a:buNone/>
            </a:pPr>
            <a:r>
              <a:rPr lang="en-US" altLang="en-US" smtClean="0"/>
              <a:t>Call Print_header</a:t>
            </a:r>
          </a:p>
          <a:p>
            <a:pPr eaLnBrk="1" hangingPunct="1">
              <a:buFont typeface="Wingdings" pitchFamily="2" charset="2"/>
              <a:buNone/>
            </a:pPr>
            <a:endParaRPr lang="en-US" altLang="en-US" smtClean="0"/>
          </a:p>
          <a:p>
            <a:pPr eaLnBrk="1" hangingPunct="1">
              <a:buFont typeface="Wingdings" pitchFamily="2" charset="2"/>
              <a:buNone/>
            </a:pPr>
            <a:r>
              <a:rPr lang="en-US" altLang="en-US" smtClean="0"/>
              <a:t>Call Calculate wages(hours, rate, wages)</a:t>
            </a:r>
          </a:p>
        </p:txBody>
      </p:sp>
    </p:spTree>
  </p:cSld>
  <p:clrMapOvr>
    <a:masterClrMapping/>
  </p:clrMapOvr>
  <p:transition>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en-US" smtClean="0"/>
              <a:t>Definition of Algorithm</a:t>
            </a:r>
          </a:p>
        </p:txBody>
      </p:sp>
      <p:sp>
        <p:nvSpPr>
          <p:cNvPr id="4099" name="Rectangle 3"/>
          <p:cNvSpPr>
            <a:spLocks noGrp="1" noChangeArrowheads="1"/>
          </p:cNvSpPr>
          <p:nvPr>
            <p:ph type="body" idx="1"/>
          </p:nvPr>
        </p:nvSpPr>
        <p:spPr/>
        <p:txBody>
          <a:bodyPr/>
          <a:lstStyle/>
          <a:p>
            <a:pPr eaLnBrk="1" hangingPunct="1">
              <a:buFont typeface="Wingdings" pitchFamily="2" charset="2"/>
              <a:buNone/>
            </a:pPr>
            <a:r>
              <a:rPr lang="en-US" altLang="en-US" dirty="0" smtClean="0"/>
              <a:t>	An algorithm is an </a:t>
            </a:r>
            <a:r>
              <a:rPr lang="en-US" altLang="en-US" b="1" dirty="0" smtClean="0"/>
              <a:t>ordered</a:t>
            </a:r>
            <a:r>
              <a:rPr lang="en-US" altLang="en-US" dirty="0" smtClean="0"/>
              <a:t> set of </a:t>
            </a:r>
            <a:r>
              <a:rPr lang="en-US" altLang="en-US" b="1" dirty="0" smtClean="0"/>
              <a:t>unambiguous</a:t>
            </a:r>
            <a:r>
              <a:rPr lang="en-US" altLang="en-US" dirty="0" smtClean="0"/>
              <a:t>, </a:t>
            </a:r>
            <a:r>
              <a:rPr lang="en-US" altLang="en-US" b="1" dirty="0" smtClean="0"/>
              <a:t>executable</a:t>
            </a:r>
            <a:r>
              <a:rPr lang="en-US" altLang="en-US" dirty="0" smtClean="0"/>
              <a:t> steps that defines a </a:t>
            </a:r>
            <a:r>
              <a:rPr lang="en-US" altLang="en-US" b="1" dirty="0" smtClean="0"/>
              <a:t>terminating</a:t>
            </a:r>
            <a:r>
              <a:rPr lang="en-US" altLang="en-US" dirty="0" smtClean="0"/>
              <a:t> process.</a:t>
            </a:r>
          </a:p>
          <a:p>
            <a:pPr eaLnBrk="1" hangingPunct="1">
              <a:buNone/>
            </a:pPr>
            <a:r>
              <a:rPr lang="en-US" altLang="en-US" dirty="0" smtClean="0"/>
              <a:t>   </a:t>
            </a:r>
          </a:p>
          <a:p>
            <a:pPr eaLnBrk="1" hangingPunct="1">
              <a:buNone/>
            </a:pPr>
            <a:r>
              <a:rPr lang="en-US" altLang="en-US" sz="2000" dirty="0"/>
              <a:t> </a:t>
            </a:r>
            <a:r>
              <a:rPr lang="en-US" altLang="en-US" sz="2000" dirty="0" smtClean="0"/>
              <a:t>   The intelligence of the author is encoded into the steps of the algorithm. Thus, the performance of the steps no longer requires an understanding of the principles on which the algorithm is based. Instead the process is reduced to merely following directions. This is a </a:t>
            </a:r>
            <a:r>
              <a:rPr lang="en-US" altLang="en-US" sz="2000" b="1" i="1" dirty="0" smtClean="0"/>
              <a:t>fundamental concept </a:t>
            </a:r>
            <a:r>
              <a:rPr lang="en-US" altLang="en-US" sz="2000" dirty="0" smtClean="0"/>
              <a:t>of computer science!!</a:t>
            </a:r>
            <a:br>
              <a:rPr lang="en-US" altLang="en-US" sz="2000" dirty="0" smtClean="0"/>
            </a:br>
            <a:r>
              <a:rPr lang="en-US" altLang="en-US" sz="2000" dirty="0" smtClean="0"/>
              <a:t/>
            </a:r>
            <a:br>
              <a:rPr lang="en-US" altLang="en-US" sz="2000" dirty="0" smtClean="0"/>
            </a:br>
            <a:endParaRPr lang="en-US" alt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smtClean="0"/>
              <a:t>Algorithm Representation</a:t>
            </a:r>
          </a:p>
        </p:txBody>
      </p:sp>
      <p:sp>
        <p:nvSpPr>
          <p:cNvPr id="5123" name="Rectangle 3"/>
          <p:cNvSpPr>
            <a:spLocks noGrp="1" noChangeArrowheads="1"/>
          </p:cNvSpPr>
          <p:nvPr>
            <p:ph type="body" idx="1"/>
          </p:nvPr>
        </p:nvSpPr>
        <p:spPr/>
        <p:txBody>
          <a:bodyPr/>
          <a:lstStyle/>
          <a:p>
            <a:pPr eaLnBrk="1" hangingPunct="1"/>
            <a:r>
              <a:rPr lang="en-US" altLang="en-US" sz="2400" dirty="0" smtClean="0"/>
              <a:t>Algorithm representation requires well-defined primitives.</a:t>
            </a:r>
          </a:p>
          <a:p>
            <a:pPr eaLnBrk="1" hangingPunct="1"/>
            <a:r>
              <a:rPr lang="en-US" altLang="en-US" sz="2400" dirty="0" smtClean="0"/>
              <a:t>A collection of primitives becomes an algorithm.</a:t>
            </a:r>
          </a:p>
          <a:p>
            <a:pPr eaLnBrk="1" hangingPunct="1"/>
            <a:r>
              <a:rPr lang="en-US" altLang="en-US" sz="2400" dirty="0" smtClean="0"/>
              <a:t>Often when a programmer is solving a problem, he writes an algorithm first in what can be called “</a:t>
            </a:r>
            <a:r>
              <a:rPr lang="en-US" altLang="en-US" sz="2400" dirty="0" err="1" smtClean="0"/>
              <a:t>pseudocode</a:t>
            </a:r>
            <a:r>
              <a:rPr lang="en-US" altLang="en-US" sz="2400" dirty="0" smtClean="0"/>
              <a:t>”. Once he determines the algorithm is correct, then he translates it into a particular high level programming language.</a:t>
            </a:r>
          </a:p>
          <a:p>
            <a:pPr eaLnBrk="1" hangingPunct="1"/>
            <a:r>
              <a:rPr lang="en-US" altLang="en-US" sz="2400" dirty="0"/>
              <a:t>A High Level Programming Language </a:t>
            </a:r>
            <a:r>
              <a:rPr lang="en-US" altLang="en-US" sz="2400" dirty="0" smtClean="0"/>
              <a:t>can be thought of as </a:t>
            </a:r>
            <a:r>
              <a:rPr lang="en-US" altLang="en-US" sz="2400" dirty="0"/>
              <a:t>a collection of programming “primitives” or structures used to write computer programs.</a:t>
            </a:r>
          </a:p>
          <a:p>
            <a:pPr eaLnBrk="1" hangingPunct="1"/>
            <a:endParaRPr lang="en-US" altLang="en-US"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14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16364" r="13635"/>
          <a:stretch>
            <a:fillRect/>
          </a:stretch>
        </p:blipFill>
        <p:spPr bwMode="auto">
          <a:xfrm>
            <a:off x="762000" y="381000"/>
            <a:ext cx="5867400" cy="628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6"/>
          <p:cNvSpPr txBox="1">
            <a:spLocks noChangeArrowheads="1"/>
          </p:cNvSpPr>
          <p:nvPr/>
        </p:nvSpPr>
        <p:spPr bwMode="auto">
          <a:xfrm>
            <a:off x="7086600" y="4648200"/>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Page </a:t>
            </a:r>
            <a:r>
              <a:rPr lang="en-US" altLang="en-US" dirty="0" smtClean="0"/>
              <a:t>211</a:t>
            </a:r>
            <a:endParaRPr lang="en-US" altLang="en-US" dirty="0"/>
          </a:p>
        </p:txBody>
      </p:sp>
      <p:sp>
        <p:nvSpPr>
          <p:cNvPr id="4" name="Rectangle 3"/>
          <p:cNvSpPr/>
          <p:nvPr/>
        </p:nvSpPr>
        <p:spPr>
          <a:xfrm>
            <a:off x="685800" y="6400800"/>
            <a:ext cx="25146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17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16347" r="6731" b="7692"/>
          <a:stretch>
            <a:fillRect/>
          </a:stretch>
        </p:blipFill>
        <p:spPr bwMode="auto">
          <a:xfrm>
            <a:off x="914400" y="304800"/>
            <a:ext cx="60960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5"/>
          <p:cNvSpPr txBox="1">
            <a:spLocks noChangeArrowheads="1"/>
          </p:cNvSpPr>
          <p:nvPr/>
        </p:nvSpPr>
        <p:spPr bwMode="auto">
          <a:xfrm>
            <a:off x="6553200" y="4191000"/>
            <a:ext cx="1676400"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ltLang="en-US" dirty="0"/>
              <a:t>Page </a:t>
            </a:r>
            <a:r>
              <a:rPr lang="en-US" altLang="en-US" dirty="0" smtClean="0"/>
              <a:t>210 </a:t>
            </a:r>
            <a:r>
              <a:rPr lang="en-US" altLang="en-US" sz="1100" dirty="0" smtClean="0"/>
              <a:t>example of an origami </a:t>
            </a:r>
            <a:r>
              <a:rPr lang="en-US" altLang="en-US" sz="1100" b="1" dirty="0" smtClean="0"/>
              <a:t>algorithm</a:t>
            </a:r>
            <a:r>
              <a:rPr lang="en-US" altLang="en-US" sz="1100" dirty="0" smtClean="0"/>
              <a:t> using the </a:t>
            </a:r>
            <a:r>
              <a:rPr lang="en-US" altLang="en-US" sz="1100" b="1" dirty="0" smtClean="0"/>
              <a:t>primitives</a:t>
            </a:r>
            <a:r>
              <a:rPr lang="en-US" altLang="en-US" sz="1100" dirty="0" smtClean="0"/>
              <a:t> from previous slide. </a:t>
            </a:r>
            <a:endParaRPr lang="en-US" altLang="en-US" sz="1100" dirty="0"/>
          </a:p>
        </p:txBody>
      </p:sp>
      <p:sp>
        <p:nvSpPr>
          <p:cNvPr id="2" name="Rectangle 1"/>
          <p:cNvSpPr/>
          <p:nvPr/>
        </p:nvSpPr>
        <p:spPr>
          <a:xfrm>
            <a:off x="6400800" y="5237440"/>
            <a:ext cx="838200" cy="7061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z="3800" smtClean="0"/>
              <a:t>G. Polya’s Problem Solving Steps</a:t>
            </a:r>
            <a:br>
              <a:rPr lang="en-US" altLang="en-US" sz="3800" smtClean="0"/>
            </a:br>
            <a:r>
              <a:rPr lang="en-US" altLang="en-US" sz="2000" i="1" smtClean="0">
                <a:solidFill>
                  <a:schemeClr val="tx1"/>
                </a:solidFill>
              </a:rPr>
              <a:t>(Polya was a mathematician who presented the following in 1945 as the Phases of Problem Solving.)</a:t>
            </a:r>
          </a:p>
        </p:txBody>
      </p:sp>
      <p:sp>
        <p:nvSpPr>
          <p:cNvPr id="8195" name="Rectangle 3"/>
          <p:cNvSpPr>
            <a:spLocks noGrp="1" noChangeArrowheads="1"/>
          </p:cNvSpPr>
          <p:nvPr>
            <p:ph type="body" idx="1"/>
          </p:nvPr>
        </p:nvSpPr>
        <p:spPr>
          <a:xfrm>
            <a:off x="457200" y="2057400"/>
            <a:ext cx="8229600" cy="3429000"/>
          </a:xfrm>
        </p:spPr>
        <p:txBody>
          <a:bodyPr/>
          <a:lstStyle/>
          <a:p>
            <a:pPr eaLnBrk="1" hangingPunct="1"/>
            <a:r>
              <a:rPr lang="en-US" altLang="en-US" smtClean="0"/>
              <a:t>1. Understand the problem.</a:t>
            </a:r>
          </a:p>
          <a:p>
            <a:pPr eaLnBrk="1" hangingPunct="1"/>
            <a:r>
              <a:rPr lang="en-US" altLang="en-US" smtClean="0"/>
              <a:t>2. Devise a plan for solving the problem.</a:t>
            </a:r>
          </a:p>
          <a:p>
            <a:pPr eaLnBrk="1" hangingPunct="1"/>
            <a:r>
              <a:rPr lang="en-US" altLang="en-US" smtClean="0"/>
              <a:t>3. Carry out the plan.</a:t>
            </a:r>
          </a:p>
          <a:p>
            <a:pPr eaLnBrk="1" hangingPunct="1"/>
            <a:r>
              <a:rPr lang="en-US" altLang="en-US" smtClean="0"/>
              <a:t>4. Evaluate the solution for accuracy and its potential as a tool for solving other problems.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Getting a Foot in the Door</a:t>
            </a:r>
          </a:p>
        </p:txBody>
      </p:sp>
      <p:sp>
        <p:nvSpPr>
          <p:cNvPr id="9219" name="Rectangle 3"/>
          <p:cNvSpPr>
            <a:spLocks noGrp="1" noChangeArrowheads="1"/>
          </p:cNvSpPr>
          <p:nvPr>
            <p:ph type="body" idx="1"/>
          </p:nvPr>
        </p:nvSpPr>
        <p:spPr/>
        <p:txBody>
          <a:bodyPr/>
          <a:lstStyle/>
          <a:p>
            <a:pPr eaLnBrk="1" hangingPunct="1"/>
            <a:r>
              <a:rPr lang="en-US" altLang="en-US" smtClean="0"/>
              <a:t>Try working the problem backwards</a:t>
            </a:r>
          </a:p>
          <a:p>
            <a:pPr eaLnBrk="1" hangingPunct="1"/>
            <a:r>
              <a:rPr lang="en-US" altLang="en-US" smtClean="0"/>
              <a:t>Solve an easier related problem</a:t>
            </a:r>
          </a:p>
          <a:p>
            <a:pPr lvl="1" eaLnBrk="1" hangingPunct="1"/>
            <a:r>
              <a:rPr lang="en-US" altLang="en-US" smtClean="0"/>
              <a:t>Relax some of the problem constraints</a:t>
            </a:r>
          </a:p>
          <a:p>
            <a:pPr lvl="1" eaLnBrk="1" hangingPunct="1"/>
            <a:r>
              <a:rPr lang="en-US" altLang="en-US" smtClean="0"/>
              <a:t>Solve pieces of the problem first (bottom up methodology)</a:t>
            </a:r>
          </a:p>
          <a:p>
            <a:pPr eaLnBrk="1" hangingPunct="1"/>
            <a:r>
              <a:rPr lang="en-US" altLang="en-US" smtClean="0"/>
              <a:t>Stepwise refinement: Divide the problem into smaller problems (top-down methodology)</a:t>
            </a:r>
          </a:p>
          <a:p>
            <a:pPr lvl="1" eaLnBrk="1" hangingPunct="1">
              <a:buFont typeface="Wingdings" pitchFamily="2" charset="2"/>
              <a:buNone/>
            </a:pPr>
            <a:endParaRPr lang="en-US"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3800" smtClean="0"/>
              <a:t>Chain Separating Problem:</a:t>
            </a:r>
            <a:br>
              <a:rPr lang="en-US" altLang="en-US" sz="3800" smtClean="0"/>
            </a:br>
            <a:r>
              <a:rPr lang="en-US" altLang="en-US" sz="3800" smtClean="0"/>
              <a:t>	Can you think outside the box?</a:t>
            </a:r>
          </a:p>
        </p:txBody>
      </p:sp>
      <p:sp>
        <p:nvSpPr>
          <p:cNvPr id="10243" name="Rectangle 3"/>
          <p:cNvSpPr>
            <a:spLocks noGrp="1" noChangeArrowheads="1"/>
          </p:cNvSpPr>
          <p:nvPr>
            <p:ph type="body" idx="1"/>
          </p:nvPr>
        </p:nvSpPr>
        <p:spPr/>
        <p:txBody>
          <a:bodyPr/>
          <a:lstStyle/>
          <a:p>
            <a:pPr eaLnBrk="1" hangingPunct="1"/>
            <a:r>
              <a:rPr lang="en-US" altLang="en-US" sz="2600" smtClean="0"/>
              <a:t>A traveler has a gold chain of seven links.</a:t>
            </a:r>
          </a:p>
          <a:p>
            <a:pPr eaLnBrk="1" hangingPunct="1"/>
            <a:r>
              <a:rPr lang="en-US" altLang="en-US" sz="2600" smtClean="0"/>
              <a:t>He must stay at an isolated hotel for seven nights.</a:t>
            </a:r>
          </a:p>
          <a:p>
            <a:pPr eaLnBrk="1" hangingPunct="1"/>
            <a:r>
              <a:rPr lang="en-US" altLang="en-US" sz="2600" smtClean="0"/>
              <a:t>The rent each night consists of one link from the chain.</a:t>
            </a:r>
          </a:p>
          <a:p>
            <a:pPr eaLnBrk="1" hangingPunct="1"/>
            <a:r>
              <a:rPr lang="en-US" altLang="en-US" sz="2600" smtClean="0"/>
              <a:t>What is the fewest number of links that must be cut so that the traveler can pay the hotel one link of the chain each morning without paying for lodging in advance?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z="3800" smtClean="0"/>
              <a:t>Basic Control Structures used in High Level Programming Languages:</a:t>
            </a:r>
          </a:p>
        </p:txBody>
      </p:sp>
      <p:sp>
        <p:nvSpPr>
          <p:cNvPr id="5123" name="Rectangle 3"/>
          <p:cNvSpPr>
            <a:spLocks noGrp="1" noChangeArrowheads="1"/>
          </p:cNvSpPr>
          <p:nvPr>
            <p:ph type="body" idx="1"/>
          </p:nvPr>
        </p:nvSpPr>
        <p:spPr>
          <a:xfrm>
            <a:off x="457200" y="1905000"/>
            <a:ext cx="8229600" cy="2895600"/>
          </a:xfrm>
        </p:spPr>
        <p:txBody>
          <a:bodyPr/>
          <a:lstStyle/>
          <a:p>
            <a:pPr eaLnBrk="1" hangingPunct="1"/>
            <a:r>
              <a:rPr lang="en-US" altLang="en-US" smtClean="0"/>
              <a:t>Sequence</a:t>
            </a:r>
          </a:p>
          <a:p>
            <a:pPr eaLnBrk="1" hangingPunct="1"/>
            <a:r>
              <a:rPr lang="en-US" altLang="en-US" smtClean="0"/>
              <a:t>Selection</a:t>
            </a:r>
          </a:p>
          <a:p>
            <a:pPr eaLnBrk="1" hangingPunct="1"/>
            <a:r>
              <a:rPr lang="en-US" altLang="en-US" smtClean="0"/>
              <a:t>Iteration </a:t>
            </a:r>
          </a:p>
          <a:p>
            <a:pPr eaLnBrk="1" hangingPunct="1"/>
            <a:r>
              <a:rPr lang="en-US" altLang="en-US" smtClean="0"/>
              <a:t>Subprogram</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399</TotalTime>
  <Words>568</Words>
  <Application>Microsoft Office PowerPoint</Application>
  <PresentationFormat>On-screen Show (4:3)</PresentationFormat>
  <Paragraphs>97</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Edge</vt:lpstr>
      <vt:lpstr>Algorithmic Thinking</vt:lpstr>
      <vt:lpstr>Definition of Algorithm</vt:lpstr>
      <vt:lpstr>Algorithm Representation</vt:lpstr>
      <vt:lpstr>PowerPoint Presentation</vt:lpstr>
      <vt:lpstr>PowerPoint Presentation</vt:lpstr>
      <vt:lpstr>G. Polya’s Problem Solving Steps (Polya was a mathematician who presented the following in 1945 as the Phases of Problem Solving.)</vt:lpstr>
      <vt:lpstr>Getting a Foot in the Door</vt:lpstr>
      <vt:lpstr>Chain Separating Problem:  Can you think outside the box?</vt:lpstr>
      <vt:lpstr>Basic Control Structures used in High Level Programming Languages:</vt:lpstr>
      <vt:lpstr>Sequence Structures:   do not change flow of control</vt:lpstr>
      <vt:lpstr>Selection Structures:      compare to “fork in the road”;  either- or choices</vt:lpstr>
      <vt:lpstr>Selection Structures:      flowchart picture</vt:lpstr>
      <vt:lpstr>Iteration Structures:   repeat as long as a condition is true</vt:lpstr>
      <vt:lpstr>Iteration Structures:   repeat as long as a condition is true</vt:lpstr>
      <vt:lpstr>Subprogram structures:  call a new module</vt:lpstr>
    </vt:vector>
  </TitlesOfParts>
  <Company>South Plains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Programs</dc:title>
  <dc:creator>spc_math_egr</dc:creator>
  <cp:lastModifiedBy>Young, Charlotte M</cp:lastModifiedBy>
  <cp:revision>33</cp:revision>
  <cp:lastPrinted>1997-11-15T00:14:48Z</cp:lastPrinted>
  <dcterms:created xsi:type="dcterms:W3CDTF">1997-11-06T17:18:38Z</dcterms:created>
  <dcterms:modified xsi:type="dcterms:W3CDTF">2016-08-24T16:11:58Z</dcterms:modified>
</cp:coreProperties>
</file>