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23451B8-2F57-47CA-BF1D-ABBF302FB1BD}" type="datetimeFigureOut">
              <a:rPr lang="en-US" smtClean="0"/>
              <a:t>3/31/2015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24A2646-164F-4C34-9298-1A96AFDECD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3451B8-2F57-47CA-BF1D-ABBF302FB1BD}" type="datetimeFigureOut">
              <a:rPr lang="en-US" smtClean="0"/>
              <a:t>3/31/2015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4A2646-164F-4C34-9298-1A96AFDECD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3451B8-2F57-47CA-BF1D-ABBF302FB1BD}" type="datetimeFigureOut">
              <a:rPr lang="en-US" smtClean="0"/>
              <a:t>3/31/2015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4A2646-164F-4C34-9298-1A96AFDECD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23451B8-2F57-47CA-BF1D-ABBF302FB1BD}" type="datetimeFigureOut">
              <a:rPr lang="en-US" smtClean="0"/>
              <a:t>3/31/2015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4A2646-164F-4C34-9298-1A96AFDECD60}"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23451B8-2F57-47CA-BF1D-ABBF302FB1BD}" type="datetimeFigureOut">
              <a:rPr lang="en-US" smtClean="0"/>
              <a:t>3/31/2015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4A2646-164F-4C34-9298-1A96AFDECD60}"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23451B8-2F57-47CA-BF1D-ABBF302FB1BD}" type="datetimeFigureOut">
              <a:rPr lang="en-US" smtClean="0"/>
              <a:t>3/31/2015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4A2646-164F-4C34-9298-1A96AFDECD60}"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23451B8-2F57-47CA-BF1D-ABBF302FB1BD}" type="datetimeFigureOut">
              <a:rPr lang="en-US" smtClean="0"/>
              <a:t>3/31/2015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24A2646-164F-4C34-9298-1A96AFDECD6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23451B8-2F57-47CA-BF1D-ABBF302FB1BD}" type="datetimeFigureOut">
              <a:rPr lang="en-US" smtClean="0"/>
              <a:t>3/31/2015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24A2646-164F-4C34-9298-1A96AFDECD60}"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3451B8-2F57-47CA-BF1D-ABBF302FB1BD}" type="datetimeFigureOut">
              <a:rPr lang="en-US" smtClean="0"/>
              <a:t>3/31/2015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24A2646-164F-4C34-9298-1A96AFDECD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23451B8-2F57-47CA-BF1D-ABBF302FB1BD}" type="datetimeFigureOut">
              <a:rPr lang="en-US" smtClean="0"/>
              <a:t>3/31/2015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4A2646-164F-4C34-9298-1A96AFDECD6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23451B8-2F57-47CA-BF1D-ABBF302FB1BD}" type="datetimeFigureOut">
              <a:rPr lang="en-US" smtClean="0"/>
              <a:t>3/31/2015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24A2646-164F-4C34-9298-1A96AFDECD60}"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23451B8-2F57-47CA-BF1D-ABBF302FB1BD}" type="datetimeFigureOut">
              <a:rPr lang="en-US" smtClean="0"/>
              <a:t>3/31/2015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4A2646-164F-4C34-9298-1A96AFDECD6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www.garykessler.net/library/fsc_stego.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arstechnica.com/business/2012/05/steganography-how-al-qaeda-hid-secret-documents-in-a-porn-video/"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garykessler.net/library/fsc_stego.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Steganography</a:t>
            </a:r>
            <a:endParaRPr lang="en-US" dirty="0"/>
          </a:p>
        </p:txBody>
      </p:sp>
      <p:sp>
        <p:nvSpPr>
          <p:cNvPr id="3" name="Subtitle 2"/>
          <p:cNvSpPr>
            <a:spLocks noGrp="1"/>
          </p:cNvSpPr>
          <p:nvPr>
            <p:ph type="subTitle" idx="1"/>
          </p:nvPr>
        </p:nvSpPr>
        <p:spPr/>
        <p:txBody>
          <a:bodyPr/>
          <a:lstStyle/>
          <a:p>
            <a:r>
              <a:rPr lang="en-US" dirty="0" smtClean="0"/>
              <a:t>Hiding messages in plain sight</a:t>
            </a:r>
            <a:endParaRPr lang="en-US" dirty="0"/>
          </a:p>
        </p:txBody>
      </p:sp>
    </p:spTree>
    <p:extLst>
      <p:ext uri="{BB962C8B-B14F-4D97-AF65-F5344CB8AC3E}">
        <p14:creationId xmlns:p14="http://schemas.microsoft.com/office/powerpoint/2010/main" val="2561663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62000" y="5410200"/>
            <a:ext cx="3505200" cy="457200"/>
          </a:xfrm>
          <a:solidFill>
            <a:schemeClr val="tx1">
              <a:lumMod val="65000"/>
              <a:lumOff val="35000"/>
            </a:schemeClr>
          </a:solidFill>
        </p:spPr>
        <p:txBody>
          <a:bodyPr>
            <a:normAutofit/>
          </a:bodyPr>
          <a:lstStyle/>
          <a:p>
            <a:r>
              <a:rPr lang="en-US" sz="1200" dirty="0">
                <a:latin typeface="Lucida Sans" panose="020B0602030504020204" pitchFamily="34" charset="0"/>
              </a:rPr>
              <a:t>11,067-byte GIF map of the Burlington, Vermont, airport</a:t>
            </a:r>
          </a:p>
        </p:txBody>
      </p:sp>
      <p:sp>
        <p:nvSpPr>
          <p:cNvPr id="8" name="Text Placeholder 7"/>
          <p:cNvSpPr>
            <a:spLocks noGrp="1"/>
          </p:cNvSpPr>
          <p:nvPr>
            <p:ph type="body" sz="half" idx="3"/>
          </p:nvPr>
        </p:nvSpPr>
        <p:spPr>
          <a:xfrm>
            <a:off x="5029200" y="5410200"/>
            <a:ext cx="3508375" cy="533400"/>
          </a:xfrm>
          <a:solidFill>
            <a:schemeClr val="tx1">
              <a:lumMod val="65000"/>
              <a:lumOff val="35000"/>
            </a:schemeClr>
          </a:solidFill>
        </p:spPr>
        <p:txBody>
          <a:bodyPr>
            <a:noAutofit/>
          </a:bodyPr>
          <a:lstStyle/>
          <a:p>
            <a:r>
              <a:rPr lang="en-US" sz="1200" dirty="0">
                <a:latin typeface="Lucida Sans" panose="020B0602030504020204" pitchFamily="34" charset="0"/>
              </a:rPr>
              <a:t>GIF carrier file </a:t>
            </a:r>
            <a:r>
              <a:rPr lang="en-US" sz="1200" dirty="0" smtClean="0">
                <a:latin typeface="Lucida Sans" panose="020B0602030504020204" pitchFamily="34" charset="0"/>
              </a:rPr>
              <a:t>(Washington DC mall at night ) containing </a:t>
            </a:r>
            <a:r>
              <a:rPr lang="en-US" sz="1200" dirty="0">
                <a:latin typeface="Lucida Sans" panose="020B0602030504020204" pitchFamily="34" charset="0"/>
              </a:rPr>
              <a:t>the airport map.</a:t>
            </a:r>
          </a:p>
        </p:txBody>
      </p:sp>
      <p:pic>
        <p:nvPicPr>
          <p:cNvPr id="10" name="Content Placeholder 9"/>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57200" y="2667000"/>
            <a:ext cx="4040188" cy="2376581"/>
          </a:xfrm>
        </p:spPr>
      </p:pic>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24400" y="2438400"/>
            <a:ext cx="4041775" cy="2603051"/>
          </a:xfrm>
        </p:spPr>
      </p:pic>
      <p:sp>
        <p:nvSpPr>
          <p:cNvPr id="13" name="TextBox 12"/>
          <p:cNvSpPr txBox="1"/>
          <p:nvPr/>
        </p:nvSpPr>
        <p:spPr>
          <a:xfrm>
            <a:off x="990600" y="762000"/>
            <a:ext cx="6858000" cy="954107"/>
          </a:xfrm>
          <a:prstGeom prst="rect">
            <a:avLst/>
          </a:prstGeom>
          <a:noFill/>
        </p:spPr>
        <p:txBody>
          <a:bodyPr wrap="square" rtlCol="0">
            <a:spAutoFit/>
          </a:bodyPr>
          <a:lstStyle/>
          <a:p>
            <a:r>
              <a:rPr lang="en-US" sz="1400" dirty="0" smtClean="0">
                <a:latin typeface="Lucida Sans" panose="020B0602030504020204" pitchFamily="34" charset="0"/>
              </a:rPr>
              <a:t>This example </a:t>
            </a:r>
            <a:r>
              <a:rPr lang="en-US" sz="1400" dirty="0">
                <a:latin typeface="Lucida Sans" panose="020B0602030504020204" pitchFamily="34" charset="0"/>
              </a:rPr>
              <a:t>employs Gif-It-Up, a </a:t>
            </a:r>
            <a:r>
              <a:rPr lang="en-US" sz="1400" dirty="0" err="1">
                <a:latin typeface="Lucida Sans" panose="020B0602030504020204" pitchFamily="34" charset="0"/>
              </a:rPr>
              <a:t>Nelsonsoft</a:t>
            </a:r>
            <a:r>
              <a:rPr lang="en-US" sz="1400" dirty="0">
                <a:latin typeface="Lucida Sans" panose="020B0602030504020204" pitchFamily="34" charset="0"/>
              </a:rPr>
              <a:t> program that hides information in GIF files using least significant bit substitution (and includes an encryption option). </a:t>
            </a:r>
            <a:r>
              <a:rPr lang="en-US" sz="1400" dirty="0" smtClean="0">
                <a:latin typeface="Lucida Sans" panose="020B0602030504020204" pitchFamily="34" charset="0"/>
              </a:rPr>
              <a:t>The GIF </a:t>
            </a:r>
            <a:r>
              <a:rPr lang="en-US" sz="1400" dirty="0">
                <a:latin typeface="Lucida Sans" panose="020B0602030504020204" pitchFamily="34" charset="0"/>
              </a:rPr>
              <a:t>image of the Washington, DC, mall at night where Gif-It-Up has been used to insert the airport map shown </a:t>
            </a:r>
            <a:r>
              <a:rPr lang="en-US" sz="1400" dirty="0" smtClean="0">
                <a:latin typeface="Lucida Sans" panose="020B0602030504020204" pitchFamily="34" charset="0"/>
              </a:rPr>
              <a:t>on the right. </a:t>
            </a:r>
            <a:endParaRPr lang="en-US" sz="1400" dirty="0">
              <a:latin typeface="Lucida Sans" panose="020B0602030504020204" pitchFamily="34" charset="0"/>
            </a:endParaRPr>
          </a:p>
        </p:txBody>
      </p:sp>
    </p:spTree>
    <p:extLst>
      <p:ext uri="{BB962C8B-B14F-4D97-AF65-F5344CB8AC3E}">
        <p14:creationId xmlns:p14="http://schemas.microsoft.com/office/powerpoint/2010/main" val="3673950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050" y="685800"/>
            <a:ext cx="3067050" cy="3810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685800"/>
            <a:ext cx="3067050" cy="3810000"/>
          </a:xfrm>
          <a:prstGeom prst="rect">
            <a:avLst/>
          </a:prstGeom>
        </p:spPr>
      </p:pic>
      <p:sp>
        <p:nvSpPr>
          <p:cNvPr id="6" name="TextBox 5"/>
          <p:cNvSpPr txBox="1"/>
          <p:nvPr/>
        </p:nvSpPr>
        <p:spPr>
          <a:xfrm>
            <a:off x="609600" y="4724400"/>
            <a:ext cx="7467600" cy="1754326"/>
          </a:xfrm>
          <a:prstGeom prst="rect">
            <a:avLst/>
          </a:prstGeom>
          <a:noFill/>
        </p:spPr>
        <p:txBody>
          <a:bodyPr wrap="square" rtlCol="0">
            <a:spAutoFit/>
          </a:bodyPr>
          <a:lstStyle/>
          <a:p>
            <a:r>
              <a:rPr lang="en-US" sz="1200" dirty="0">
                <a:latin typeface="Lucida Sans" panose="020B0602030504020204" pitchFamily="34" charset="0"/>
              </a:rPr>
              <a:t>The palette from the Washington mall carrier file before (left) and after (right) the map file was hidden. The original carrier is 632,778 bytes in length and uses 249 unique colors, whereas the steganography file is 677,733 bytes in length and uses 256 unique colors. The file size is larger in the steganography file because of a color extension option used to minimize distortion in the steganography image. If color extension is not employed, the file size differences are slightly less noticeable</a:t>
            </a:r>
            <a:r>
              <a:rPr lang="en-US" sz="1200" dirty="0" smtClean="0">
                <a:latin typeface="Lucida Sans" panose="020B0602030504020204" pitchFamily="34" charset="0"/>
              </a:rPr>
              <a:t>.</a:t>
            </a:r>
          </a:p>
          <a:p>
            <a:endParaRPr lang="en-US" sz="1200" dirty="0">
              <a:latin typeface="Lucida Sans" panose="020B0602030504020204" pitchFamily="34" charset="0"/>
            </a:endParaRPr>
          </a:p>
          <a:p>
            <a:r>
              <a:rPr lang="en-US" sz="1200" dirty="0">
                <a:latin typeface="Lucida Sans" panose="020B0602030504020204" pitchFamily="34" charset="0"/>
                <a:hlinkClick r:id="rId4"/>
              </a:rPr>
              <a:t>http://</a:t>
            </a:r>
            <a:r>
              <a:rPr lang="en-US" sz="1200" dirty="0" smtClean="0">
                <a:latin typeface="Lucida Sans" panose="020B0602030504020204" pitchFamily="34" charset="0"/>
                <a:hlinkClick r:id="rId4"/>
              </a:rPr>
              <a:t>www.garykessler.net/library/fsc_stego.html</a:t>
            </a:r>
            <a:endParaRPr lang="en-US" sz="1200" dirty="0" smtClean="0">
              <a:latin typeface="Lucida Sans" panose="020B0602030504020204" pitchFamily="34" charset="0"/>
            </a:endParaRPr>
          </a:p>
          <a:p>
            <a:endParaRPr lang="en-US" sz="1200" dirty="0">
              <a:latin typeface="Lucida Sans" panose="020B0602030504020204" pitchFamily="34" charset="0"/>
            </a:endParaRPr>
          </a:p>
        </p:txBody>
      </p:sp>
    </p:spTree>
    <p:extLst>
      <p:ext uri="{BB962C8B-B14F-4D97-AF65-F5344CB8AC3E}">
        <p14:creationId xmlns:p14="http://schemas.microsoft.com/office/powerpoint/2010/main" val="1759710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81000"/>
            <a:ext cx="4924425" cy="2781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49706"/>
            <a:ext cx="4933950" cy="2857500"/>
          </a:xfrm>
          <a:prstGeom prst="rect">
            <a:avLst/>
          </a:prstGeom>
        </p:spPr>
      </p:pic>
      <p:sp>
        <p:nvSpPr>
          <p:cNvPr id="6" name="TextBox 5"/>
          <p:cNvSpPr txBox="1"/>
          <p:nvPr/>
        </p:nvSpPr>
        <p:spPr>
          <a:xfrm>
            <a:off x="5943600" y="1676400"/>
            <a:ext cx="2743200" cy="3108543"/>
          </a:xfrm>
          <a:prstGeom prst="rect">
            <a:avLst/>
          </a:prstGeom>
          <a:noFill/>
        </p:spPr>
        <p:txBody>
          <a:bodyPr wrap="square" rtlCol="0">
            <a:spAutoFit/>
          </a:bodyPr>
          <a:lstStyle/>
          <a:p>
            <a:r>
              <a:rPr lang="en-US" sz="1400" dirty="0"/>
              <a:t>The signal level comparisons between a WAV carrier file before (above) and</a:t>
            </a:r>
          </a:p>
          <a:p>
            <a:r>
              <a:rPr lang="en-US" sz="1400" dirty="0"/>
              <a:t> after (below) the airport map is inserted. </a:t>
            </a:r>
            <a:r>
              <a:rPr lang="en-US" sz="1400" dirty="0" smtClean="0"/>
              <a:t>This </a:t>
            </a:r>
            <a:r>
              <a:rPr lang="en-US" sz="1400" dirty="0"/>
              <a:t>example employs S-Tools, a program by Andy Brown that can hide information inside GIF, BMP, and WAV files</a:t>
            </a:r>
            <a:r>
              <a:rPr lang="en-US" sz="1400" dirty="0" smtClean="0"/>
              <a:t>.</a:t>
            </a:r>
            <a:r>
              <a:rPr lang="en-US" sz="1400" dirty="0"/>
              <a:t> Audio files are well suited to information hiding because they are usually relatively large, making it difficult to find small hidden items.</a:t>
            </a:r>
          </a:p>
        </p:txBody>
      </p:sp>
    </p:spTree>
    <p:extLst>
      <p:ext uri="{BB962C8B-B14F-4D97-AF65-F5344CB8AC3E}">
        <p14:creationId xmlns:p14="http://schemas.microsoft.com/office/powerpoint/2010/main" val="3931723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2"/>
          </p:nvPr>
        </p:nvSpPr>
        <p:spPr/>
        <p:txBody>
          <a:bodyPr>
            <a:normAutofit/>
          </a:bodyPr>
          <a:lstStyle/>
          <a:p>
            <a:pPr marL="109728" indent="0">
              <a:buNone/>
            </a:pPr>
            <a:endParaRPr lang="en-US" dirty="0"/>
          </a:p>
        </p:txBody>
      </p:sp>
      <p:sp>
        <p:nvSpPr>
          <p:cNvPr id="7" name="Content Placeholder 6"/>
          <p:cNvSpPr>
            <a:spLocks noGrp="1"/>
          </p:cNvSpPr>
          <p:nvPr>
            <p:ph sz="quarter" idx="4"/>
          </p:nvPr>
        </p:nvSpPr>
        <p:spPr>
          <a:xfrm>
            <a:off x="4645025" y="533400"/>
            <a:ext cx="4041775" cy="5943600"/>
          </a:xfrm>
        </p:spPr>
        <p:txBody>
          <a:bodyPr>
            <a:normAutofit fontScale="62500" lnSpcReduction="20000"/>
          </a:bodyPr>
          <a:lstStyle/>
          <a:p>
            <a:pPr marL="109728" indent="0">
              <a:buNone/>
            </a:pPr>
            <a:r>
              <a:rPr lang="en-US" dirty="0"/>
              <a:t>When a suspected al-Qaeda member was arrested in Berlin in May of 2011, he was found with a memory card with a password-protected folder—and the files within it were hidden. But, as the German newspaper Die </a:t>
            </a:r>
            <a:r>
              <a:rPr lang="en-US" dirty="0" err="1"/>
              <a:t>Zeit</a:t>
            </a:r>
            <a:r>
              <a:rPr lang="en-US" dirty="0"/>
              <a:t> reports, computer forensics experts from the German Federal Criminal Police (BKA) claim to have eventually uncovered its contents—what appeared to be a pornographic video called "</a:t>
            </a:r>
            <a:r>
              <a:rPr lang="en-US" dirty="0" smtClean="0"/>
              <a:t>K*</a:t>
            </a:r>
            <a:r>
              <a:rPr lang="en-US" dirty="0" err="1" smtClean="0"/>
              <a:t>ckA</a:t>
            </a:r>
            <a:r>
              <a:rPr lang="en-US" dirty="0" smtClean="0"/>
              <a:t>**."</a:t>
            </a:r>
            <a:endParaRPr lang="en-US" dirty="0"/>
          </a:p>
          <a:p>
            <a:pPr marL="109728" indent="0">
              <a:buNone/>
            </a:pPr>
            <a:endParaRPr lang="en-US" dirty="0"/>
          </a:p>
          <a:p>
            <a:pPr marL="109728" indent="0">
              <a:buNone/>
            </a:pPr>
            <a:r>
              <a:rPr lang="en-US" b="1" i="1" dirty="0">
                <a:solidFill>
                  <a:srgbClr val="FF0000"/>
                </a:solidFill>
              </a:rPr>
              <a:t>Within that video, they discovered 141 separate text files</a:t>
            </a:r>
            <a:r>
              <a:rPr lang="en-US" dirty="0"/>
              <a:t>, containing what officials claim are documents detailing al-Qaeda operations and plans for future operations—among them, three entitled "Future Works," "Lessons Learned," and "Report on Operations."</a:t>
            </a:r>
          </a:p>
          <a:p>
            <a:pPr marL="109728" indent="0">
              <a:buNone/>
            </a:pPr>
            <a:endParaRPr lang="en-US" dirty="0"/>
          </a:p>
          <a:p>
            <a:pPr marL="109728" indent="0">
              <a:buNone/>
            </a:pPr>
            <a:r>
              <a:rPr lang="en-US" dirty="0"/>
              <a:t>So just how does one store a terrorist’s home study library in a pirated porn video file? In this case the files had been hidden (unencrypted) within the video file through a well-known approach for concealing messages in plain sight: steganography.</a:t>
            </a:r>
          </a:p>
          <a:p>
            <a:pPr marL="109728" indent="0">
              <a:buNone/>
            </a:pPr>
            <a:endParaRPr lang="en-US" dirty="0"/>
          </a:p>
          <a:p>
            <a:pPr marL="109728" indent="0">
              <a:buNone/>
            </a:pPr>
            <a:r>
              <a:rPr lang="en-US" sz="1600" dirty="0">
                <a:hlinkClick r:id="rId2"/>
              </a:rPr>
              <a:t>http://arstechnica.com/business/2012/05/steganography-how-al-qaeda-hid-secret-documents-in-a-porn-video</a:t>
            </a:r>
            <a:r>
              <a:rPr lang="en-US" sz="1600" dirty="0" smtClean="0">
                <a:hlinkClick r:id="rId2"/>
              </a:rPr>
              <a:t>/</a:t>
            </a:r>
            <a:endParaRPr lang="en-US" sz="1600" dirty="0" smtClean="0"/>
          </a:p>
          <a:p>
            <a:pPr marL="109728" indent="0">
              <a:buNone/>
            </a:pPr>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235" t="11764" r="31881" b="25683"/>
          <a:stretch/>
        </p:blipFill>
        <p:spPr bwMode="auto">
          <a:xfrm>
            <a:off x="551330" y="1143000"/>
            <a:ext cx="3877235" cy="3646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8678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assignment</a:t>
            </a:r>
            <a:endParaRPr lang="en-US" dirty="0"/>
          </a:p>
        </p:txBody>
      </p:sp>
      <p:sp>
        <p:nvSpPr>
          <p:cNvPr id="5" name="Content Placeholder 4"/>
          <p:cNvSpPr>
            <a:spLocks noGrp="1"/>
          </p:cNvSpPr>
          <p:nvPr>
            <p:ph sz="quarter" idx="2"/>
          </p:nvPr>
        </p:nvSpPr>
        <p:spPr>
          <a:xfrm>
            <a:off x="457200" y="1444294"/>
            <a:ext cx="8229600" cy="3941763"/>
          </a:xfrm>
        </p:spPr>
        <p:txBody>
          <a:bodyPr/>
          <a:lstStyle/>
          <a:p>
            <a:endParaRPr lang="en-US" dirty="0" smtClean="0"/>
          </a:p>
          <a:p>
            <a:r>
              <a:rPr lang="en-US" dirty="0" smtClean="0"/>
              <a:t>Write a report or make a PowerPoint presentation about an example of digital steganography that is not already mentioned in this presentation</a:t>
            </a:r>
            <a:r>
              <a:rPr lang="en-US" smtClean="0"/>
              <a:t>. </a:t>
            </a:r>
            <a:endParaRPr lang="en-US" dirty="0"/>
          </a:p>
        </p:txBody>
      </p:sp>
    </p:spTree>
    <p:extLst>
      <p:ext uri="{BB962C8B-B14F-4D97-AF65-F5344CB8AC3E}">
        <p14:creationId xmlns:p14="http://schemas.microsoft.com/office/powerpoint/2010/main" val="82520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smtClean="0">
                <a:latin typeface="Lucida Sans" panose="020B0602030504020204" pitchFamily="34" charset="0"/>
              </a:rPr>
              <a:t>Steganography</a:t>
            </a:r>
            <a:r>
              <a:rPr lang="en-US" dirty="0" smtClean="0">
                <a:latin typeface="Lucida Sans" panose="020B0602030504020204" pitchFamily="34" charset="0"/>
              </a:rPr>
              <a:t> is the </a:t>
            </a:r>
            <a:r>
              <a:rPr lang="en-US" dirty="0">
                <a:latin typeface="Lucida Sans" panose="020B0602030504020204" pitchFamily="34" charset="0"/>
              </a:rPr>
              <a:t>art or practice of concealing a message, image, or file within another message, image, or file. The word steganography combines the Ancient Greek words </a:t>
            </a:r>
            <a:r>
              <a:rPr lang="en-US" dirty="0" err="1" smtClean="0">
                <a:latin typeface="Lucida Sans" panose="020B0602030504020204" pitchFamily="34" charset="0"/>
              </a:rPr>
              <a:t>steganos</a:t>
            </a:r>
            <a:r>
              <a:rPr lang="en-US" dirty="0" smtClean="0">
                <a:latin typeface="Lucida Sans" panose="020B0602030504020204" pitchFamily="34" charset="0"/>
              </a:rPr>
              <a:t>, </a:t>
            </a:r>
            <a:r>
              <a:rPr lang="en-US" dirty="0">
                <a:latin typeface="Lucida Sans" panose="020B0602030504020204" pitchFamily="34" charset="0"/>
              </a:rPr>
              <a:t>meaning "covered, concealed, or protected", and </a:t>
            </a:r>
            <a:r>
              <a:rPr lang="en-US" dirty="0" err="1">
                <a:latin typeface="Lucida Sans" panose="020B0602030504020204" pitchFamily="34" charset="0"/>
              </a:rPr>
              <a:t>graphein</a:t>
            </a:r>
            <a:r>
              <a:rPr lang="en-US" dirty="0">
                <a:latin typeface="Lucida Sans" panose="020B0602030504020204" pitchFamily="34" charset="0"/>
              </a:rPr>
              <a:t> </a:t>
            </a:r>
            <a:r>
              <a:rPr lang="en-US" dirty="0" smtClean="0">
                <a:latin typeface="Lucida Sans" panose="020B0602030504020204" pitchFamily="34" charset="0"/>
              </a:rPr>
              <a:t>meaning </a:t>
            </a:r>
            <a:r>
              <a:rPr lang="en-US" dirty="0">
                <a:latin typeface="Lucida Sans" panose="020B0602030504020204" pitchFamily="34" charset="0"/>
              </a:rPr>
              <a:t>"writing</a:t>
            </a:r>
            <a:r>
              <a:rPr lang="en-US" dirty="0" smtClean="0">
                <a:latin typeface="Lucida Sans" panose="020B0602030504020204" pitchFamily="34" charset="0"/>
              </a:rPr>
              <a:t>".</a:t>
            </a:r>
            <a:br>
              <a:rPr lang="en-US" dirty="0" smtClean="0">
                <a:latin typeface="Lucida Sans" panose="020B0602030504020204" pitchFamily="34" charset="0"/>
              </a:rPr>
            </a:br>
            <a:r>
              <a:rPr lang="en-US" dirty="0" smtClean="0">
                <a:latin typeface="Lucida Sans" panose="020B0602030504020204" pitchFamily="34" charset="0"/>
              </a:rPr>
              <a:t> </a:t>
            </a:r>
          </a:p>
          <a:p>
            <a:r>
              <a:rPr lang="en-US" b="1" dirty="0" smtClean="0">
                <a:latin typeface="Lucida Sans" panose="020B0602030504020204" pitchFamily="34" charset="0"/>
              </a:rPr>
              <a:t>Cryptography</a:t>
            </a:r>
            <a:r>
              <a:rPr lang="en-US" dirty="0" smtClean="0">
                <a:latin typeface="Lucida Sans" panose="020B0602030504020204" pitchFamily="34" charset="0"/>
              </a:rPr>
              <a:t> </a:t>
            </a:r>
            <a:r>
              <a:rPr lang="en-US" dirty="0">
                <a:latin typeface="Lucida Sans" panose="020B0602030504020204" pitchFamily="34" charset="0"/>
              </a:rPr>
              <a:t>is the practice of protecting the contents of a </a:t>
            </a:r>
            <a:r>
              <a:rPr lang="en-US" dirty="0" smtClean="0">
                <a:latin typeface="Lucida Sans" panose="020B0602030504020204" pitchFamily="34" charset="0"/>
              </a:rPr>
              <a:t>message.</a:t>
            </a:r>
            <a:br>
              <a:rPr lang="en-US" dirty="0" smtClean="0">
                <a:latin typeface="Lucida Sans" panose="020B0602030504020204" pitchFamily="34" charset="0"/>
              </a:rPr>
            </a:br>
            <a:endParaRPr lang="en-US" dirty="0" smtClean="0">
              <a:latin typeface="Lucida Sans" panose="020B0602030504020204" pitchFamily="34" charset="0"/>
            </a:endParaRPr>
          </a:p>
          <a:p>
            <a:r>
              <a:rPr lang="en-US" dirty="0" smtClean="0">
                <a:latin typeface="Lucida Sans" panose="020B0602030504020204" pitchFamily="34" charset="0"/>
              </a:rPr>
              <a:t>Steganography conceals the </a:t>
            </a:r>
            <a:r>
              <a:rPr lang="en-US" dirty="0">
                <a:latin typeface="Lucida Sans" panose="020B0602030504020204" pitchFamily="34" charset="0"/>
              </a:rPr>
              <a:t>fact that a secret message is </a:t>
            </a:r>
            <a:r>
              <a:rPr lang="en-US" dirty="0" smtClean="0">
                <a:latin typeface="Lucida Sans" panose="020B0602030504020204" pitchFamily="34" charset="0"/>
              </a:rPr>
              <a:t>even being sent.</a:t>
            </a:r>
            <a:br>
              <a:rPr lang="en-US" dirty="0" smtClean="0">
                <a:latin typeface="Lucida Sans" panose="020B0602030504020204" pitchFamily="34" charset="0"/>
              </a:rPr>
            </a:br>
            <a:endParaRPr lang="en-US" dirty="0" smtClean="0">
              <a:latin typeface="Lucida Sans" panose="020B0602030504020204" pitchFamily="34" charset="0"/>
            </a:endParaRPr>
          </a:p>
          <a:p>
            <a:r>
              <a:rPr lang="en-US" dirty="0" smtClean="0">
                <a:latin typeface="Lucida Sans" panose="020B0602030504020204" pitchFamily="34" charset="0"/>
              </a:rPr>
              <a:t>The </a:t>
            </a:r>
            <a:r>
              <a:rPr lang="en-US" dirty="0">
                <a:latin typeface="Lucida Sans" panose="020B0602030504020204" pitchFamily="34" charset="0"/>
              </a:rPr>
              <a:t>advantage of steganography over cryptography is that the intended secret message does not attract attention to itself as an object of scrutiny. </a:t>
            </a:r>
          </a:p>
          <a:p>
            <a:endParaRPr lang="en-US" dirty="0"/>
          </a:p>
        </p:txBody>
      </p:sp>
      <p:sp>
        <p:nvSpPr>
          <p:cNvPr id="2" name="Title 1"/>
          <p:cNvSpPr>
            <a:spLocks noGrp="1"/>
          </p:cNvSpPr>
          <p:nvPr>
            <p:ph type="title"/>
          </p:nvPr>
        </p:nvSpPr>
        <p:spPr/>
        <p:txBody>
          <a:bodyPr/>
          <a:lstStyle/>
          <a:p>
            <a:pPr algn="ctr"/>
            <a:r>
              <a:rPr lang="en-US" b="1" dirty="0"/>
              <a:t>Steganography</a:t>
            </a:r>
            <a:endParaRPr lang="en-US" dirty="0"/>
          </a:p>
        </p:txBody>
      </p:sp>
    </p:spTree>
    <p:extLst>
      <p:ext uri="{BB962C8B-B14F-4D97-AF65-F5344CB8AC3E}">
        <p14:creationId xmlns:p14="http://schemas.microsoft.com/office/powerpoint/2010/main" val="3332941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14400"/>
            <a:ext cx="8229600" cy="4800600"/>
          </a:xfrm>
        </p:spPr>
        <p:txBody>
          <a:bodyPr>
            <a:normAutofit fontScale="62500" lnSpcReduction="20000"/>
          </a:bodyPr>
          <a:lstStyle/>
          <a:p>
            <a:pPr marL="109728" indent="0">
              <a:buNone/>
            </a:pPr>
            <a:r>
              <a:rPr lang="en-US" dirty="0">
                <a:latin typeface="Lucida Sans" panose="020B0602030504020204" pitchFamily="34" charset="0"/>
              </a:rPr>
              <a:t>Historically, null ciphers are a way to hide a message in another without the use of a complicated algorithm. One of the simplest null ciphers is shown in the classic examples below:</a:t>
            </a:r>
          </a:p>
          <a:p>
            <a:pPr marL="109728" indent="0">
              <a:buNone/>
            </a:pPr>
            <a:endParaRPr lang="en-US" i="1" dirty="0"/>
          </a:p>
          <a:p>
            <a:pPr marL="365760" lvl="1" indent="0">
              <a:buNone/>
            </a:pPr>
            <a:r>
              <a:rPr lang="en-US" i="1" dirty="0"/>
              <a:t>PRESIDENT'S EMBARGO RULING SHOULD HAVE IMMEDIATE NOTICE. GRAVE SITUATION AFFECTING INTERNATIONAL LAW. STATEMENT FORESHADOWS RUIN OF MANY NEUTRALS. YELLOW JOURNALS UNIFYING NATIONAL EXCITEMENT IMMENSELY.</a:t>
            </a:r>
          </a:p>
          <a:p>
            <a:pPr marL="365760" lvl="1" indent="0">
              <a:buNone/>
            </a:pPr>
            <a:endParaRPr lang="en-US" i="1" dirty="0"/>
          </a:p>
          <a:p>
            <a:pPr marL="365760" lvl="1" indent="0">
              <a:buNone/>
            </a:pPr>
            <a:r>
              <a:rPr lang="en-US" i="1" dirty="0"/>
              <a:t>APPARENTLY NEUTRAL'S PROTEST IS THOROUGHLY DISCOUNTED AND IGNORED. ISMAN HARD HIT. BLOCKADE ISSUE AFFECTS PRETEXT FOR EMBARGO ON BYPRODUCTS, EJECTING SUETS AND VEGETABLE OILS.</a:t>
            </a:r>
          </a:p>
          <a:p>
            <a:pPr marL="109728" indent="0">
              <a:buNone/>
            </a:pPr>
            <a:endParaRPr lang="en-US" dirty="0"/>
          </a:p>
          <a:p>
            <a:pPr marL="109728" indent="0">
              <a:buNone/>
            </a:pPr>
            <a:r>
              <a:rPr lang="en-US" dirty="0">
                <a:latin typeface="Lucida Sans" panose="020B0602030504020204" pitchFamily="34" charset="0"/>
              </a:rPr>
              <a:t>The German Embassy in Washington, DC, sent these messages in telegrams to their headquarters in Berlin during World War I (Kahn 1996). Reading the first character of every word in the first message or the second character of every word in the second message will yield the following hidden text:</a:t>
            </a:r>
          </a:p>
          <a:p>
            <a:pPr marL="109728" indent="0">
              <a:buNone/>
            </a:pPr>
            <a:endParaRPr lang="en-US" dirty="0"/>
          </a:p>
          <a:p>
            <a:pPr marL="109728" indent="0">
              <a:buNone/>
            </a:pPr>
            <a:endParaRPr lang="en-US" dirty="0"/>
          </a:p>
          <a:p>
            <a:pPr marL="365760" lvl="1" indent="0">
              <a:buNone/>
            </a:pPr>
            <a:r>
              <a:rPr lang="en-US" sz="2200" i="1" dirty="0"/>
              <a:t>PERSHING SAILS FROM N.Y. JUNE 1</a:t>
            </a:r>
          </a:p>
          <a:p>
            <a:pPr marL="109728" indent="0">
              <a:buNone/>
            </a:pPr>
            <a:r>
              <a:rPr lang="en-US" dirty="0"/>
              <a:t/>
            </a:r>
            <a:br>
              <a:rPr lang="en-US" dirty="0"/>
            </a:br>
            <a:r>
              <a:rPr lang="en-US" sz="1600" dirty="0">
                <a:hlinkClick r:id="rId2"/>
              </a:rPr>
              <a:t>http://</a:t>
            </a:r>
            <a:r>
              <a:rPr lang="en-US" sz="1600" dirty="0" smtClean="0">
                <a:hlinkClick r:id="rId2"/>
              </a:rPr>
              <a:t>www.garykessler.net/library/fsc_stego.html</a:t>
            </a:r>
            <a:endParaRPr lang="en-US" sz="1600" dirty="0" smtClean="0"/>
          </a:p>
          <a:p>
            <a:pPr marL="109728" indent="0">
              <a:buNone/>
            </a:pPr>
            <a:endParaRPr lang="en-US" dirty="0"/>
          </a:p>
        </p:txBody>
      </p:sp>
    </p:spTree>
    <p:extLst>
      <p:ext uri="{BB962C8B-B14F-4D97-AF65-F5344CB8AC3E}">
        <p14:creationId xmlns:p14="http://schemas.microsoft.com/office/powerpoint/2010/main" val="198456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100" dirty="0" smtClean="0">
                <a:latin typeface="Lucida Sans" panose="020B0602030504020204" pitchFamily="34" charset="0"/>
              </a:rPr>
              <a:t>Hidden </a:t>
            </a:r>
            <a:r>
              <a:rPr lang="en-US" sz="1100" dirty="0">
                <a:latin typeface="Lucida Sans" panose="020B0602030504020204" pitchFamily="34" charset="0"/>
              </a:rPr>
              <a:t>messages within wax tablets — in ancient Greece, people wrote messages on the wood, then covered it with wax upon which an innocent covering message was written.</a:t>
            </a:r>
          </a:p>
          <a:p>
            <a:r>
              <a:rPr lang="en-US" sz="1100" dirty="0">
                <a:latin typeface="Lucida Sans" panose="020B0602030504020204" pitchFamily="34" charset="0"/>
              </a:rPr>
              <a:t>Hidden messages on messenger's body </a:t>
            </a:r>
            <a:r>
              <a:rPr lang="en-US" sz="1100" dirty="0" smtClean="0">
                <a:latin typeface="Lucida Sans" panose="020B0602030504020204" pitchFamily="34" charset="0"/>
              </a:rPr>
              <a:t>—used </a:t>
            </a:r>
            <a:r>
              <a:rPr lang="en-US" sz="1100" dirty="0">
                <a:latin typeface="Lucida Sans" panose="020B0602030504020204" pitchFamily="34" charset="0"/>
              </a:rPr>
              <a:t>in ancient Greece. </a:t>
            </a:r>
            <a:r>
              <a:rPr lang="en-US" sz="1100" dirty="0" smtClean="0">
                <a:latin typeface="Lucida Sans" panose="020B0602030504020204" pitchFamily="34" charset="0"/>
              </a:rPr>
              <a:t>a </a:t>
            </a:r>
            <a:r>
              <a:rPr lang="en-US" sz="1100" dirty="0">
                <a:latin typeface="Lucida Sans" panose="020B0602030504020204" pitchFamily="34" charset="0"/>
              </a:rPr>
              <a:t>message tattooed on the shaved head of a </a:t>
            </a:r>
            <a:r>
              <a:rPr lang="en-US" sz="1100" dirty="0" smtClean="0">
                <a:latin typeface="Lucida Sans" panose="020B0602030504020204" pitchFamily="34" charset="0"/>
              </a:rPr>
              <a:t>slave, </a:t>
            </a:r>
            <a:r>
              <a:rPr lang="en-US" sz="1100" dirty="0">
                <a:latin typeface="Lucida Sans" panose="020B0602030504020204" pitchFamily="34" charset="0"/>
              </a:rPr>
              <a:t>hidden by the hair that afterwards grew over it, and exposed by shaving the head again. </a:t>
            </a:r>
            <a:endParaRPr lang="en-US" sz="1100" dirty="0" smtClean="0">
              <a:latin typeface="Lucida Sans" panose="020B0602030504020204" pitchFamily="34" charset="0"/>
            </a:endParaRPr>
          </a:p>
          <a:p>
            <a:r>
              <a:rPr lang="en-US" sz="1100" dirty="0" smtClean="0">
                <a:latin typeface="Lucida Sans" panose="020B0602030504020204" pitchFamily="34" charset="0"/>
              </a:rPr>
              <a:t>In </a:t>
            </a:r>
            <a:r>
              <a:rPr lang="en-US" sz="1100" dirty="0">
                <a:latin typeface="Lucida Sans" panose="020B0602030504020204" pitchFamily="34" charset="0"/>
              </a:rPr>
              <a:t>the early days of the printing press, it was common to mix different typefaces on a printed page due to the printer not having enough copies of some letters otherwise. Because of this, a message could be hidden using 2 (or more) different typefaces, such as normal or italic.</a:t>
            </a:r>
          </a:p>
          <a:p>
            <a:r>
              <a:rPr lang="en-US" sz="1100" dirty="0">
                <a:latin typeface="Lucida Sans" panose="020B0602030504020204" pitchFamily="34" charset="0"/>
              </a:rPr>
              <a:t>During World War II, the French Resistance sent some messages written on the backs of couriers using invisible ink.</a:t>
            </a:r>
          </a:p>
          <a:p>
            <a:r>
              <a:rPr lang="en-US" sz="1100" dirty="0" smtClean="0">
                <a:latin typeface="Lucida Sans" panose="020B0602030504020204" pitchFamily="34" charset="0"/>
              </a:rPr>
              <a:t>Messages </a:t>
            </a:r>
            <a:r>
              <a:rPr lang="en-US" sz="1100" dirty="0">
                <a:latin typeface="Lucida Sans" panose="020B0602030504020204" pitchFamily="34" charset="0"/>
              </a:rPr>
              <a:t>written in Morse code on knitting yarn and then knitted into a piece of clothing worn by a courier.</a:t>
            </a:r>
          </a:p>
          <a:p>
            <a:r>
              <a:rPr lang="en-US" sz="1100" dirty="0">
                <a:latin typeface="Lucida Sans" panose="020B0602030504020204" pitchFamily="34" charset="0"/>
              </a:rPr>
              <a:t>Jeremiah Denton repeatedly blinked his eyes in Morse Code during the 1966 televised press conference that he was forced into as an American POW by his North Vietnamese captors, spelling out the word, "T-O-R-T-U-R-E". This confirmed for the first time to the U.S. Military (naval intelligence) and Americans that American POWs were being tortured in North Vietnam.</a:t>
            </a:r>
          </a:p>
          <a:p>
            <a:r>
              <a:rPr lang="en-US" sz="1100" dirty="0">
                <a:latin typeface="Lucida Sans" panose="020B0602030504020204" pitchFamily="34" charset="0"/>
              </a:rPr>
              <a:t>Messages written on envelopes in the area covered by postage stamps.</a:t>
            </a:r>
          </a:p>
          <a:p>
            <a:r>
              <a:rPr lang="en-US" sz="1100" dirty="0">
                <a:latin typeface="Lucida Sans" panose="020B0602030504020204" pitchFamily="34" charset="0"/>
              </a:rPr>
              <a:t>During and after World War II, espionage agents used photographically produced microdots to send information back and forth. Microdots were typically minute, approximately less than the size of the period produced by a typewriter. World War II microdots needed to be embedded in the paper and covered with an adhesive, such as </a:t>
            </a:r>
            <a:r>
              <a:rPr lang="en-US" sz="1100" dirty="0" err="1">
                <a:latin typeface="Lucida Sans" panose="020B0602030504020204" pitchFamily="34" charset="0"/>
              </a:rPr>
              <a:t>collodion</a:t>
            </a:r>
            <a:r>
              <a:rPr lang="en-US" sz="1100" dirty="0">
                <a:latin typeface="Lucida Sans" panose="020B0602030504020204" pitchFamily="34" charset="0"/>
              </a:rPr>
              <a:t>. This was reflective and thus detectable by viewing against glancing light. Alternative techniques included inserting microdots into slits cut into the edge of post cards.</a:t>
            </a:r>
          </a:p>
          <a:p>
            <a:r>
              <a:rPr lang="en-US" sz="1100" dirty="0" smtClean="0">
                <a:latin typeface="Lucida Sans" panose="020B0602030504020204" pitchFamily="34" charset="0"/>
              </a:rPr>
              <a:t>Cold </a:t>
            </a:r>
            <a:r>
              <a:rPr lang="en-US" sz="1100" dirty="0">
                <a:latin typeface="Lucida Sans" panose="020B0602030504020204" pitchFamily="34" charset="0"/>
              </a:rPr>
              <a:t>War counter-propaganda. In 1968, crew members of the USS Pueblo intelligence ship held as prisoners by North Korea, communicated in sign language during staged photo opportunities, informing the United States they were not defectors, but were captives of the North Koreans. </a:t>
            </a:r>
          </a:p>
        </p:txBody>
      </p:sp>
      <p:sp>
        <p:nvSpPr>
          <p:cNvPr id="2" name="Title 1"/>
          <p:cNvSpPr>
            <a:spLocks noGrp="1"/>
          </p:cNvSpPr>
          <p:nvPr>
            <p:ph type="title"/>
          </p:nvPr>
        </p:nvSpPr>
        <p:spPr/>
        <p:txBody>
          <a:bodyPr>
            <a:normAutofit/>
          </a:bodyPr>
          <a:lstStyle/>
          <a:p>
            <a:r>
              <a:rPr lang="en-US" sz="3200" dirty="0" smtClean="0"/>
              <a:t>Examples of “physical” steganography:</a:t>
            </a:r>
            <a:endParaRPr lang="en-US" sz="3200" dirty="0"/>
          </a:p>
        </p:txBody>
      </p:sp>
    </p:spTree>
    <p:extLst>
      <p:ext uri="{BB962C8B-B14F-4D97-AF65-F5344CB8AC3E}">
        <p14:creationId xmlns:p14="http://schemas.microsoft.com/office/powerpoint/2010/main" val="3201057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latin typeface="Lucida Sans" panose="020B0602030504020204" pitchFamily="34" charset="0"/>
              </a:rPr>
              <a:t>Concealing messages within the lowest bits of noisy images or sound files.</a:t>
            </a:r>
          </a:p>
          <a:p>
            <a:r>
              <a:rPr lang="en-US" dirty="0" smtClean="0">
                <a:latin typeface="Lucida Sans" panose="020B0602030504020204" pitchFamily="34" charset="0"/>
              </a:rPr>
              <a:t>Concealing </a:t>
            </a:r>
            <a:r>
              <a:rPr lang="en-US" dirty="0">
                <a:latin typeface="Lucida Sans" panose="020B0602030504020204" pitchFamily="34" charset="0"/>
              </a:rPr>
              <a:t>messages in </a:t>
            </a:r>
            <a:r>
              <a:rPr lang="en-US" dirty="0" smtClean="0">
                <a:latin typeface="Lucida Sans" panose="020B0602030504020204" pitchFamily="34" charset="0"/>
              </a:rPr>
              <a:t>executable files.</a:t>
            </a:r>
          </a:p>
          <a:p>
            <a:r>
              <a:rPr lang="en-US" dirty="0" smtClean="0">
                <a:latin typeface="Lucida Sans" panose="020B0602030504020204" pitchFamily="34" charset="0"/>
              </a:rPr>
              <a:t>Pictures </a:t>
            </a:r>
            <a:r>
              <a:rPr lang="en-US" dirty="0">
                <a:latin typeface="Lucida Sans" panose="020B0602030504020204" pitchFamily="34" charset="0"/>
              </a:rPr>
              <a:t>embedded in video material (optionally played at slower or faster speed).</a:t>
            </a:r>
          </a:p>
          <a:p>
            <a:r>
              <a:rPr lang="en-US" dirty="0" smtClean="0">
                <a:latin typeface="Lucida Sans" panose="020B0602030504020204" pitchFamily="34" charset="0"/>
              </a:rPr>
              <a:t>Blog-Steganography</a:t>
            </a:r>
            <a:r>
              <a:rPr lang="en-US" dirty="0">
                <a:latin typeface="Lucida Sans" panose="020B0602030504020204" pitchFamily="34" charset="0"/>
              </a:rPr>
              <a:t>. Messages are fractionalized and the (encrypted) pieces are added as comments of orphaned web-logs (or pin boards on social network platforms). In this case the selection of blogs is the symmetric key that sender and recipient are using; the carrier of the hidden message is the whole blogosphere.</a:t>
            </a:r>
          </a:p>
          <a:p>
            <a:r>
              <a:rPr lang="en-US" dirty="0" smtClean="0">
                <a:latin typeface="Lucida Sans" panose="020B0602030504020204" pitchFamily="34" charset="0"/>
              </a:rPr>
              <a:t>Including </a:t>
            </a:r>
            <a:r>
              <a:rPr lang="en-US" dirty="0">
                <a:latin typeface="Lucida Sans" panose="020B0602030504020204" pitchFamily="34" charset="0"/>
              </a:rPr>
              <a:t>data in ignored sections of a file, such as after the logical end of the carrier file</a:t>
            </a:r>
            <a:r>
              <a:rPr lang="en-US" dirty="0" smtClean="0">
                <a:latin typeface="Lucida Sans" panose="020B0602030504020204" pitchFamily="34" charset="0"/>
              </a:rPr>
              <a:t>.</a:t>
            </a:r>
          </a:p>
          <a:p>
            <a:r>
              <a:rPr lang="en-US" dirty="0">
                <a:latin typeface="Lucida Sans" panose="020B0602030504020204" pitchFamily="34" charset="0"/>
              </a:rPr>
              <a:t>Making text the same color as the background in word processor documents, e-mails, and forum posts.</a:t>
            </a:r>
          </a:p>
          <a:p>
            <a:r>
              <a:rPr lang="en-US" dirty="0" smtClean="0">
                <a:latin typeface="Lucida Sans" panose="020B0602030504020204" pitchFamily="34" charset="0"/>
              </a:rPr>
              <a:t>Using </a:t>
            </a:r>
            <a:r>
              <a:rPr lang="en-US" dirty="0">
                <a:latin typeface="Lucida Sans" panose="020B0602030504020204" pitchFamily="34" charset="0"/>
              </a:rPr>
              <a:t>hidden (control) characters, and redundant use of markup (e.g., empty bold, underline or italics) to embed information within HTML, which is visible by examining the document source. HTML pages can contain code for extra blank spaces and tabs at the end of lines, and </a:t>
            </a:r>
            <a:r>
              <a:rPr lang="en-US" dirty="0" smtClean="0">
                <a:latin typeface="Lucida Sans" panose="020B0602030504020204" pitchFamily="34" charset="0"/>
              </a:rPr>
              <a:t>colors</a:t>
            </a:r>
            <a:r>
              <a:rPr lang="en-US" dirty="0">
                <a:latin typeface="Lucida Sans" panose="020B0602030504020204" pitchFamily="34" charset="0"/>
              </a:rPr>
              <a:t>, fonts and sizes, which are not visible when displayed.</a:t>
            </a:r>
          </a:p>
          <a:p>
            <a:endParaRPr lang="en-US" dirty="0">
              <a:latin typeface="Lucida Sans" panose="020B0602030504020204" pitchFamily="34" charset="0"/>
            </a:endParaRPr>
          </a:p>
          <a:p>
            <a:endParaRPr lang="en-US" dirty="0"/>
          </a:p>
        </p:txBody>
      </p:sp>
      <p:sp>
        <p:nvSpPr>
          <p:cNvPr id="3" name="Title 2"/>
          <p:cNvSpPr>
            <a:spLocks noGrp="1"/>
          </p:cNvSpPr>
          <p:nvPr>
            <p:ph type="title"/>
          </p:nvPr>
        </p:nvSpPr>
        <p:spPr/>
        <p:txBody>
          <a:bodyPr>
            <a:normAutofit fontScale="90000"/>
          </a:bodyPr>
          <a:lstStyle/>
          <a:p>
            <a:r>
              <a:rPr lang="en-US" dirty="0" smtClean="0"/>
              <a:t>Digital steganography examples:</a:t>
            </a:r>
            <a:endParaRPr lang="en-US" dirty="0"/>
          </a:p>
        </p:txBody>
      </p:sp>
    </p:spTree>
    <p:extLst>
      <p:ext uri="{BB962C8B-B14F-4D97-AF65-F5344CB8AC3E}">
        <p14:creationId xmlns:p14="http://schemas.microsoft.com/office/powerpoint/2010/main" val="1115551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The </a:t>
            </a:r>
            <a:r>
              <a:rPr lang="en-US" b="1" dirty="0">
                <a:solidFill>
                  <a:srgbClr val="FF0000"/>
                </a:solidFill>
              </a:rPr>
              <a:t>payload</a:t>
            </a:r>
            <a:r>
              <a:rPr lang="en-US" dirty="0"/>
              <a:t> is the data to be covertly communicated</a:t>
            </a:r>
            <a:r>
              <a:rPr lang="en-US" dirty="0" smtClean="0"/>
              <a:t>.</a:t>
            </a:r>
            <a:br>
              <a:rPr lang="en-US" dirty="0" smtClean="0"/>
            </a:br>
            <a:r>
              <a:rPr lang="en-US" dirty="0" smtClean="0"/>
              <a:t> </a:t>
            </a:r>
          </a:p>
          <a:p>
            <a:r>
              <a:rPr lang="en-US" dirty="0" smtClean="0"/>
              <a:t>The </a:t>
            </a:r>
            <a:r>
              <a:rPr lang="en-US" b="1" dirty="0">
                <a:solidFill>
                  <a:srgbClr val="FF0000"/>
                </a:solidFill>
              </a:rPr>
              <a:t>carrier</a:t>
            </a:r>
            <a:r>
              <a:rPr lang="en-US" dirty="0"/>
              <a:t> is the signal, stream, or data file into which the payload is </a:t>
            </a:r>
            <a:r>
              <a:rPr lang="en-US" dirty="0" smtClean="0"/>
              <a:t>hidden.</a:t>
            </a:r>
            <a:br>
              <a:rPr lang="en-US" dirty="0" smtClean="0"/>
            </a:br>
            <a:endParaRPr lang="en-US" dirty="0" smtClean="0"/>
          </a:p>
          <a:p>
            <a:r>
              <a:rPr lang="en-US" dirty="0" smtClean="0"/>
              <a:t>The </a:t>
            </a:r>
            <a:r>
              <a:rPr lang="en-US" dirty="0"/>
              <a:t>"</a:t>
            </a:r>
            <a:r>
              <a:rPr lang="en-US" b="1" dirty="0">
                <a:solidFill>
                  <a:srgbClr val="FF0000"/>
                </a:solidFill>
              </a:rPr>
              <a:t>channel</a:t>
            </a:r>
            <a:r>
              <a:rPr lang="en-US" dirty="0"/>
              <a:t>" </a:t>
            </a:r>
            <a:r>
              <a:rPr lang="en-US" dirty="0" smtClean="0"/>
              <a:t>is the </a:t>
            </a:r>
            <a:r>
              <a:rPr lang="en-US" dirty="0"/>
              <a:t>type of input, such as "a JPEG image</a:t>
            </a:r>
            <a:r>
              <a:rPr lang="en-US" dirty="0" smtClean="0"/>
              <a:t>". </a:t>
            </a:r>
            <a:br>
              <a:rPr lang="en-US" dirty="0" smtClean="0"/>
            </a:br>
            <a:endParaRPr lang="en-US" dirty="0" smtClean="0"/>
          </a:p>
          <a:p>
            <a:r>
              <a:rPr lang="en-US" dirty="0" smtClean="0"/>
              <a:t>The </a:t>
            </a:r>
            <a:r>
              <a:rPr lang="en-US" dirty="0"/>
              <a:t>resulting signal, stream, or data file which has the payload encoded into it is sometimes referred to as the </a:t>
            </a:r>
            <a:r>
              <a:rPr lang="en-US" b="1" dirty="0">
                <a:solidFill>
                  <a:srgbClr val="FF0000"/>
                </a:solidFill>
              </a:rPr>
              <a:t>package</a:t>
            </a:r>
            <a:r>
              <a:rPr lang="en-US" dirty="0"/>
              <a:t>, </a:t>
            </a:r>
            <a:r>
              <a:rPr lang="en-US" dirty="0" err="1"/>
              <a:t>stego</a:t>
            </a:r>
            <a:r>
              <a:rPr lang="en-US" dirty="0"/>
              <a:t> file, or covert message. </a:t>
            </a:r>
            <a:r>
              <a:rPr lang="en-US" dirty="0" smtClean="0"/>
              <a:t/>
            </a:r>
            <a:br>
              <a:rPr lang="en-US" dirty="0" smtClean="0"/>
            </a:br>
            <a:endParaRPr lang="en-US" dirty="0" smtClean="0"/>
          </a:p>
          <a:p>
            <a:r>
              <a:rPr lang="en-US" dirty="0" smtClean="0"/>
              <a:t>The </a:t>
            </a:r>
            <a:r>
              <a:rPr lang="en-US" dirty="0"/>
              <a:t>percentage of bytes, samples, or other signal elements which are modified to encode the payload is referred to as the </a:t>
            </a:r>
            <a:r>
              <a:rPr lang="en-US" b="1" dirty="0">
                <a:solidFill>
                  <a:srgbClr val="FF0000"/>
                </a:solidFill>
              </a:rPr>
              <a:t>encoding density </a:t>
            </a:r>
            <a:r>
              <a:rPr lang="en-US" dirty="0"/>
              <a:t>and is typically expressed as a number between 0 and 1</a:t>
            </a:r>
            <a:r>
              <a:rPr lang="en-US" dirty="0" smtClean="0"/>
              <a:t>.</a:t>
            </a:r>
            <a:br>
              <a:rPr lang="en-US" dirty="0" smtClean="0"/>
            </a:br>
            <a:endParaRPr lang="en-US" dirty="0"/>
          </a:p>
          <a:p>
            <a:r>
              <a:rPr lang="en-US" dirty="0"/>
              <a:t>In a set of files, those files considered likely to contain a payload are called </a:t>
            </a:r>
            <a:r>
              <a:rPr lang="en-US" b="1" dirty="0">
                <a:solidFill>
                  <a:srgbClr val="FF0000"/>
                </a:solidFill>
              </a:rPr>
              <a:t>suspects</a:t>
            </a:r>
            <a:r>
              <a:rPr lang="en-US" dirty="0"/>
              <a:t>. </a:t>
            </a:r>
          </a:p>
        </p:txBody>
      </p:sp>
      <p:sp>
        <p:nvSpPr>
          <p:cNvPr id="3" name="Title 2"/>
          <p:cNvSpPr>
            <a:spLocks noGrp="1"/>
          </p:cNvSpPr>
          <p:nvPr>
            <p:ph type="title"/>
          </p:nvPr>
        </p:nvSpPr>
        <p:spPr/>
        <p:txBody>
          <a:bodyPr/>
          <a:lstStyle/>
          <a:p>
            <a:r>
              <a:rPr lang="en-US" dirty="0" smtClean="0"/>
              <a:t>Terms used</a:t>
            </a:r>
            <a:endParaRPr lang="en-US" dirty="0"/>
          </a:p>
        </p:txBody>
      </p:sp>
    </p:spTree>
    <p:extLst>
      <p:ext uri="{BB962C8B-B14F-4D97-AF65-F5344CB8AC3E}">
        <p14:creationId xmlns:p14="http://schemas.microsoft.com/office/powerpoint/2010/main" val="2583271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fontScale="77500" lnSpcReduction="20000"/>
          </a:bodyPr>
          <a:lstStyle/>
          <a:p>
            <a:pPr marL="109728" indent="0">
              <a:buNone/>
            </a:pPr>
            <a:r>
              <a:rPr lang="en-US" dirty="0"/>
              <a:t>As a simple example of least significant bit substitution, imagine "hiding" the character 'G' across the following eight bytes of </a:t>
            </a:r>
            <a:r>
              <a:rPr lang="en-US" dirty="0" smtClean="0"/>
              <a:t>this section of a </a:t>
            </a:r>
            <a:r>
              <a:rPr lang="en-US" dirty="0"/>
              <a:t>carrier file </a:t>
            </a:r>
            <a:r>
              <a:rPr lang="en-US" dirty="0" smtClean="0"/>
              <a:t>:</a:t>
            </a:r>
            <a:endParaRPr lang="en-US" dirty="0"/>
          </a:p>
          <a:p>
            <a:pPr marL="109728" indent="0">
              <a:buNone/>
            </a:pPr>
            <a:endParaRPr lang="en-US" dirty="0"/>
          </a:p>
          <a:p>
            <a:pPr marL="109728" indent="0">
              <a:buNone/>
            </a:pPr>
            <a:r>
              <a:rPr lang="en-US" dirty="0"/>
              <a:t>10010101 00001101 11001001 10010110 </a:t>
            </a:r>
          </a:p>
          <a:p>
            <a:pPr marL="109728" indent="0">
              <a:buNone/>
            </a:pPr>
            <a:r>
              <a:rPr lang="en-US" dirty="0"/>
              <a:t>00001111 11001011 10011111 00010000 </a:t>
            </a:r>
          </a:p>
          <a:p>
            <a:pPr marL="109728" indent="0">
              <a:buNone/>
            </a:pPr>
            <a:endParaRPr lang="en-US" dirty="0"/>
          </a:p>
          <a:p>
            <a:pPr marL="109728" indent="0">
              <a:buNone/>
            </a:pPr>
            <a:r>
              <a:rPr lang="en-US" dirty="0"/>
              <a:t>A 'G' is represented in the American Standard Code for Information Interchange (ASCII) as the binary string </a:t>
            </a:r>
            <a:r>
              <a:rPr lang="en-US" b="1" dirty="0">
                <a:solidFill>
                  <a:srgbClr val="FF0000"/>
                </a:solidFill>
              </a:rPr>
              <a:t>01000111</a:t>
            </a:r>
            <a:r>
              <a:rPr lang="en-US" dirty="0"/>
              <a:t>. These eight bits can be "written" to the least significant bit of each of the eight carrier bytes as follows:</a:t>
            </a:r>
          </a:p>
          <a:p>
            <a:pPr marL="109728" indent="0">
              <a:buNone/>
            </a:pPr>
            <a:endParaRPr lang="en-US" dirty="0"/>
          </a:p>
          <a:p>
            <a:pPr marL="109728" indent="0">
              <a:buNone/>
            </a:pPr>
            <a:r>
              <a:rPr lang="en-US" dirty="0"/>
              <a:t>1001010</a:t>
            </a:r>
            <a:r>
              <a:rPr lang="en-US" b="1" u="sng" dirty="0">
                <a:solidFill>
                  <a:srgbClr val="FF0000"/>
                </a:solidFill>
              </a:rPr>
              <a:t>0</a:t>
            </a:r>
            <a:r>
              <a:rPr lang="en-US" dirty="0"/>
              <a:t> 0000110</a:t>
            </a:r>
            <a:r>
              <a:rPr lang="en-US" b="1" dirty="0">
                <a:solidFill>
                  <a:srgbClr val="FF0000"/>
                </a:solidFill>
              </a:rPr>
              <a:t>1</a:t>
            </a:r>
            <a:r>
              <a:rPr lang="en-US" dirty="0"/>
              <a:t> 1100100</a:t>
            </a:r>
            <a:r>
              <a:rPr lang="en-US" b="1" u="sng" dirty="0">
                <a:solidFill>
                  <a:srgbClr val="FF0000"/>
                </a:solidFill>
              </a:rPr>
              <a:t>0</a:t>
            </a:r>
            <a:r>
              <a:rPr lang="en-US" dirty="0"/>
              <a:t> 1001011</a:t>
            </a:r>
            <a:r>
              <a:rPr lang="en-US" b="1" dirty="0">
                <a:solidFill>
                  <a:srgbClr val="FF0000"/>
                </a:solidFill>
              </a:rPr>
              <a:t>0</a:t>
            </a:r>
            <a:r>
              <a:rPr lang="en-US" dirty="0"/>
              <a:t> </a:t>
            </a:r>
          </a:p>
          <a:p>
            <a:pPr marL="109728" indent="0">
              <a:buNone/>
            </a:pPr>
            <a:r>
              <a:rPr lang="en-US" dirty="0"/>
              <a:t>0000111</a:t>
            </a:r>
            <a:r>
              <a:rPr lang="en-US" b="1" u="sng" dirty="0">
                <a:solidFill>
                  <a:srgbClr val="FF0000"/>
                </a:solidFill>
              </a:rPr>
              <a:t>0</a:t>
            </a:r>
            <a:r>
              <a:rPr lang="en-US" dirty="0"/>
              <a:t> 1100101</a:t>
            </a:r>
            <a:r>
              <a:rPr lang="en-US" b="1" dirty="0">
                <a:solidFill>
                  <a:srgbClr val="FF0000"/>
                </a:solidFill>
              </a:rPr>
              <a:t>1</a:t>
            </a:r>
            <a:r>
              <a:rPr lang="en-US" dirty="0"/>
              <a:t> 1001111</a:t>
            </a:r>
            <a:r>
              <a:rPr lang="en-US" b="1" dirty="0">
                <a:solidFill>
                  <a:srgbClr val="FF0000"/>
                </a:solidFill>
              </a:rPr>
              <a:t>1</a:t>
            </a:r>
            <a:r>
              <a:rPr lang="en-US" dirty="0"/>
              <a:t> 0001000</a:t>
            </a:r>
            <a:r>
              <a:rPr lang="en-US" b="1" u="sng" dirty="0">
                <a:solidFill>
                  <a:srgbClr val="FF0000"/>
                </a:solidFill>
              </a:rPr>
              <a:t>1</a:t>
            </a:r>
            <a:r>
              <a:rPr lang="en-US" dirty="0"/>
              <a:t> </a:t>
            </a:r>
            <a:br>
              <a:rPr lang="en-US" dirty="0"/>
            </a:br>
            <a:r>
              <a:rPr lang="en-US" dirty="0"/>
              <a:t/>
            </a:r>
            <a:br>
              <a:rPr lang="en-US" dirty="0"/>
            </a:br>
            <a:r>
              <a:rPr lang="en-US" dirty="0"/>
              <a:t>In the sample above, only half of the least significant bits were actually </a:t>
            </a:r>
            <a:r>
              <a:rPr lang="en-US" dirty="0" smtClean="0"/>
              <a:t>changed! </a:t>
            </a:r>
            <a:endParaRPr lang="en-US" dirty="0"/>
          </a:p>
        </p:txBody>
      </p:sp>
    </p:spTree>
    <p:extLst>
      <p:ext uri="{BB962C8B-B14F-4D97-AF65-F5344CB8AC3E}">
        <p14:creationId xmlns:p14="http://schemas.microsoft.com/office/powerpoint/2010/main" val="2867241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normAutofit fontScale="85000" lnSpcReduction="20000"/>
          </a:bodyPr>
          <a:lstStyle/>
          <a:p>
            <a:pPr marL="109728" indent="0">
              <a:buNone/>
            </a:pPr>
            <a:r>
              <a:rPr lang="en-US" dirty="0"/>
              <a:t>Least significant bit substitution can be used to overwrite legitimate RGB color encodings or palette pointers in GIF and BMP files, coefficients in JPEG files, and pulse code modulation levels in audio files. </a:t>
            </a:r>
            <a:r>
              <a:rPr lang="en-US" b="1" i="1" dirty="0">
                <a:solidFill>
                  <a:srgbClr val="FF0000"/>
                </a:solidFill>
              </a:rPr>
              <a:t>By overwriting the least significant bit, the numeric value of the byte changes very little and is least likely to be detected by the human eye or ear.</a:t>
            </a:r>
          </a:p>
          <a:p>
            <a:pPr marL="109728" indent="0">
              <a:buNone/>
            </a:pPr>
            <a:endParaRPr lang="en-US" dirty="0"/>
          </a:p>
          <a:p>
            <a:pPr marL="109728" indent="0">
              <a:buNone/>
            </a:pPr>
            <a:r>
              <a:rPr lang="en-US" dirty="0"/>
              <a:t>Least significant bit substitution is a simple, albeit common, technique for steganography. Its use, however, is not necessarily as simplistic as the method sounds. Only the most naive steganography software would merely overwrite every least significant bit with hidden data. </a:t>
            </a:r>
            <a:r>
              <a:rPr lang="en-US" b="1" i="1" dirty="0">
                <a:solidFill>
                  <a:srgbClr val="FF0000"/>
                </a:solidFill>
              </a:rPr>
              <a:t>Almost all use some sort of means to randomize the actual bits in the carrier file that are modified. </a:t>
            </a:r>
            <a:r>
              <a:rPr lang="en-US" dirty="0"/>
              <a:t>This is one of the factors that makes steganography detection so difficult.</a:t>
            </a:r>
          </a:p>
          <a:p>
            <a:pPr marL="109728" indent="0">
              <a:buNone/>
            </a:pPr>
            <a:endParaRPr lang="en-US" dirty="0"/>
          </a:p>
        </p:txBody>
      </p:sp>
    </p:spTree>
    <p:extLst>
      <p:ext uri="{BB962C8B-B14F-4D97-AF65-F5344CB8AC3E}">
        <p14:creationId xmlns:p14="http://schemas.microsoft.com/office/powerpoint/2010/main" val="3115370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0"/>
            <a:ext cx="8229600" cy="715962"/>
          </a:xfrm>
        </p:spPr>
        <p:txBody>
          <a:bodyPr>
            <a:normAutofit/>
          </a:bodyPr>
          <a:lstStyle/>
          <a:p>
            <a:pPr algn="ctr"/>
            <a:r>
              <a:rPr lang="en-US" sz="1600" dirty="0">
                <a:latin typeface="Lucida Sans" panose="020B0602030504020204" pitchFamily="34" charset="0"/>
              </a:rPr>
              <a:t>There are </a:t>
            </a:r>
            <a:r>
              <a:rPr lang="en-US" sz="1600" dirty="0" smtClean="0">
                <a:latin typeface="Lucida Sans" panose="020B0602030504020204" pitchFamily="34" charset="0"/>
              </a:rPr>
              <a:t>many </a:t>
            </a:r>
            <a:r>
              <a:rPr lang="en-US" sz="1600" dirty="0">
                <a:latin typeface="Lucida Sans" panose="020B0602030504020204" pitchFamily="34" charset="0"/>
              </a:rPr>
              <a:t>steganography programs currently available, ranging from free downloads to commercial </a:t>
            </a:r>
            <a:r>
              <a:rPr lang="en-US" sz="1600" dirty="0" smtClean="0">
                <a:latin typeface="Lucida Sans" panose="020B0602030504020204" pitchFamily="34" charset="0"/>
              </a:rPr>
              <a:t>products: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6643670" cy="5072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457200" y="2667000"/>
            <a:ext cx="914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868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1325</TotalTime>
  <Words>1497</Words>
  <Application>Microsoft Office PowerPoint</Application>
  <PresentationFormat>On-screen Show (4:3)</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Steganography</vt:lpstr>
      <vt:lpstr>Steganography</vt:lpstr>
      <vt:lpstr>PowerPoint Presentation</vt:lpstr>
      <vt:lpstr>Examples of “physical” steganography:</vt:lpstr>
      <vt:lpstr>Digital steganography examples:</vt:lpstr>
      <vt:lpstr>Terms used</vt:lpstr>
      <vt:lpstr>PowerPoint Presentation</vt:lpstr>
      <vt:lpstr>PowerPoint Presentation</vt:lpstr>
      <vt:lpstr>There are many steganography programs currently available, ranging from free downloads to commercial products:</vt:lpstr>
      <vt:lpstr>PowerPoint Presentation</vt:lpstr>
      <vt:lpstr>PowerPoint Presentation</vt:lpstr>
      <vt:lpstr>PowerPoint Presentation</vt:lpstr>
      <vt:lpstr>PowerPoint Presentation</vt:lpstr>
      <vt:lpstr>Lab assignment</vt:lpstr>
    </vt:vector>
  </TitlesOfParts>
  <Company>South Plains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dc:title>
  <dc:creator>Young, Charlotte M</dc:creator>
  <cp:lastModifiedBy>Young, Charlotte M</cp:lastModifiedBy>
  <cp:revision>15</cp:revision>
  <dcterms:created xsi:type="dcterms:W3CDTF">2014-10-02T21:25:39Z</dcterms:created>
  <dcterms:modified xsi:type="dcterms:W3CDTF">2015-03-31T22:17:03Z</dcterms:modified>
</cp:coreProperties>
</file>