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7" r:id="rId14"/>
    <p:sldId id="279"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05B5C1-DCB1-4D22-9618-42F968784204}" type="datetimeFigureOut">
              <a:rPr lang="ro-RO" smtClean="0"/>
              <a:t>30.03.2012</a:t>
            </a:fld>
            <a:endParaRPr lang="ro-RO"/>
          </a:p>
        </p:txBody>
      </p:sp>
      <p:sp>
        <p:nvSpPr>
          <p:cNvPr id="4" name="Substituent imagine diapozitiv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6" name="Substituent subsol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20F60-ACCE-4BDE-827C-B60BD1346CF3}" type="slidenum">
              <a:rPr lang="ro-RO" smtClean="0"/>
              <a:t>‹#›</a:t>
            </a:fld>
            <a:endParaRPr lang="ro-R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normAutofit/>
          </a:bodyPr>
          <a:lstStyle/>
          <a:p>
            <a:endParaRPr lang="ro-RO" dirty="0"/>
          </a:p>
        </p:txBody>
      </p:sp>
      <p:sp>
        <p:nvSpPr>
          <p:cNvPr id="4" name="Substituent număr diapozitiv 3"/>
          <p:cNvSpPr>
            <a:spLocks noGrp="1"/>
          </p:cNvSpPr>
          <p:nvPr>
            <p:ph type="sldNum" sz="quarter" idx="10"/>
          </p:nvPr>
        </p:nvSpPr>
        <p:spPr/>
        <p:txBody>
          <a:bodyPr/>
          <a:lstStyle/>
          <a:p>
            <a:fld id="{61120F60-ACCE-4BDE-827C-B60BD1346CF3}" type="slidenum">
              <a:rPr lang="ro-RO" smtClean="0"/>
              <a:t>3</a:t>
            </a:fld>
            <a:endParaRPr lang="ro-R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9" name="Subtitlu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o-RO" smtClean="0"/>
              <a:t>Faceți clic pentru editarea stilului de subtitlu al coordonatorului</a:t>
            </a:r>
            <a:endParaRPr kumimoji="0" lang="en-US"/>
          </a:p>
        </p:txBody>
      </p:sp>
      <p:sp>
        <p:nvSpPr>
          <p:cNvPr id="28" name="Titlu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o-RO" smtClean="0"/>
              <a:t>Faceți clic pentru a edita stilul de titlu Coordonator</a:t>
            </a:r>
            <a:endParaRPr kumimoji="0" lang="en-US"/>
          </a:p>
        </p:txBody>
      </p:sp>
      <p:cxnSp>
        <p:nvCxnSpPr>
          <p:cNvPr id="8" name="Conector drept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Conector drept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Substituent dată 14"/>
          <p:cNvSpPr>
            <a:spLocks noGrp="1"/>
          </p:cNvSpPr>
          <p:nvPr>
            <p:ph type="dt" sz="half" idx="10"/>
          </p:nvPr>
        </p:nvSpPr>
        <p:spPr/>
        <p:txBody>
          <a:bodyPr/>
          <a:lstStyle/>
          <a:p>
            <a:fld id="{544BE18A-3902-47C8-AD4F-9EA85EAB511E}" type="datetimeFigureOut">
              <a:rPr lang="ro-RO" smtClean="0"/>
              <a:t>30.03.2012</a:t>
            </a:fld>
            <a:endParaRPr lang="ro-RO"/>
          </a:p>
        </p:txBody>
      </p:sp>
      <p:sp>
        <p:nvSpPr>
          <p:cNvPr id="16" name="Substituent număr diapozitiv 15"/>
          <p:cNvSpPr>
            <a:spLocks noGrp="1"/>
          </p:cNvSpPr>
          <p:nvPr>
            <p:ph type="sldNum" sz="quarter" idx="11"/>
          </p:nvPr>
        </p:nvSpPr>
        <p:spPr/>
        <p:txBody>
          <a:bodyPr/>
          <a:lstStyle/>
          <a:p>
            <a:fld id="{F1A97ADF-78DF-4EFA-8EC1-02AD0D6422E4}" type="slidenum">
              <a:rPr lang="ro-RO" smtClean="0"/>
              <a:t>‹#›</a:t>
            </a:fld>
            <a:endParaRPr lang="ro-RO"/>
          </a:p>
        </p:txBody>
      </p:sp>
      <p:sp>
        <p:nvSpPr>
          <p:cNvPr id="17" name="Substituent subsol 16"/>
          <p:cNvSpPr>
            <a:spLocks noGrp="1"/>
          </p:cNvSpPr>
          <p:nvPr>
            <p:ph type="ftr" sz="quarter" idx="12"/>
          </p:nvPr>
        </p:nvSpPr>
        <p:spPr/>
        <p:txBody>
          <a:bodyPr/>
          <a:lstStyle/>
          <a:p>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Faceți clic pentru a edita stilul de titlu Coordonator</a:t>
            </a:r>
            <a:endParaRPr kumimoji="0" lang="en-US"/>
          </a:p>
        </p:txBody>
      </p:sp>
      <p:sp>
        <p:nvSpPr>
          <p:cNvPr id="3" name="Substituent text vertical 2"/>
          <p:cNvSpPr>
            <a:spLocks noGrp="1"/>
          </p:cNvSpPr>
          <p:nvPr>
            <p:ph type="body" orient="vert" idx="1"/>
          </p:nvPr>
        </p:nvSpPr>
        <p:spPr/>
        <p:txBody>
          <a:bodyPr vert="eaVert"/>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4" name="Substituent dată 3"/>
          <p:cNvSpPr>
            <a:spLocks noGrp="1"/>
          </p:cNvSpPr>
          <p:nvPr>
            <p:ph type="dt" sz="half" idx="10"/>
          </p:nvPr>
        </p:nvSpPr>
        <p:spPr/>
        <p:txBody>
          <a:bodyPr/>
          <a:lstStyle/>
          <a:p>
            <a:fld id="{544BE18A-3902-47C8-AD4F-9EA85EAB511E}" type="datetimeFigureOut">
              <a:rPr lang="ro-RO" smtClean="0"/>
              <a:t>30.03.2012</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F1A97ADF-78DF-4EFA-8EC1-02AD0D6422E4}"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74638"/>
            <a:ext cx="2057400" cy="5851525"/>
          </a:xfrm>
        </p:spPr>
        <p:txBody>
          <a:bodyPr vert="eaVert"/>
          <a:lstStyle/>
          <a:p>
            <a:r>
              <a:rPr kumimoji="0" lang="ro-RO" smtClean="0"/>
              <a:t>Faceți clic pentru a edita stilul de titlu Coordonator</a:t>
            </a:r>
            <a:endParaRPr kumimoji="0" lang="en-US"/>
          </a:p>
        </p:txBody>
      </p:sp>
      <p:sp>
        <p:nvSpPr>
          <p:cNvPr id="3" name="Substituent text vertical 2"/>
          <p:cNvSpPr>
            <a:spLocks noGrp="1"/>
          </p:cNvSpPr>
          <p:nvPr>
            <p:ph type="body" orient="vert" idx="1"/>
          </p:nvPr>
        </p:nvSpPr>
        <p:spPr>
          <a:xfrm>
            <a:off x="457200" y="274638"/>
            <a:ext cx="6019800" cy="5851525"/>
          </a:xfrm>
        </p:spPr>
        <p:txBody>
          <a:bodyPr vert="eaVert"/>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4" name="Substituent dată 3"/>
          <p:cNvSpPr>
            <a:spLocks noGrp="1"/>
          </p:cNvSpPr>
          <p:nvPr>
            <p:ph type="dt" sz="half" idx="10"/>
          </p:nvPr>
        </p:nvSpPr>
        <p:spPr/>
        <p:txBody>
          <a:bodyPr/>
          <a:lstStyle/>
          <a:p>
            <a:fld id="{544BE18A-3902-47C8-AD4F-9EA85EAB511E}" type="datetimeFigureOut">
              <a:rPr lang="ro-RO" smtClean="0"/>
              <a:t>30.03.2012</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F1A97ADF-78DF-4EFA-8EC1-02AD0D6422E4}"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9" name="Substituent conținut 8"/>
          <p:cNvSpPr>
            <a:spLocks noGrp="1"/>
          </p:cNvSpPr>
          <p:nvPr>
            <p:ph idx="1"/>
          </p:nvPr>
        </p:nvSpPr>
        <p:spPr>
          <a:xfrm>
            <a:off x="457200" y="1524000"/>
            <a:ext cx="8229600" cy="4572000"/>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14" name="Substituent dată 13"/>
          <p:cNvSpPr>
            <a:spLocks noGrp="1"/>
          </p:cNvSpPr>
          <p:nvPr>
            <p:ph type="dt" sz="half" idx="14"/>
          </p:nvPr>
        </p:nvSpPr>
        <p:spPr/>
        <p:txBody>
          <a:bodyPr/>
          <a:lstStyle/>
          <a:p>
            <a:fld id="{544BE18A-3902-47C8-AD4F-9EA85EAB511E}" type="datetimeFigureOut">
              <a:rPr lang="ro-RO" smtClean="0"/>
              <a:t>30.03.2012</a:t>
            </a:fld>
            <a:endParaRPr lang="ro-RO"/>
          </a:p>
        </p:txBody>
      </p:sp>
      <p:sp>
        <p:nvSpPr>
          <p:cNvPr id="15" name="Substituent număr diapozitiv 14"/>
          <p:cNvSpPr>
            <a:spLocks noGrp="1"/>
          </p:cNvSpPr>
          <p:nvPr>
            <p:ph type="sldNum" sz="quarter" idx="15"/>
          </p:nvPr>
        </p:nvSpPr>
        <p:spPr/>
        <p:txBody>
          <a:bodyPr/>
          <a:lstStyle>
            <a:lvl1pPr algn="ctr">
              <a:defRPr/>
            </a:lvl1pPr>
          </a:lstStyle>
          <a:p>
            <a:fld id="{F1A97ADF-78DF-4EFA-8EC1-02AD0D6422E4}" type="slidenum">
              <a:rPr lang="ro-RO" smtClean="0"/>
              <a:t>‹#›</a:t>
            </a:fld>
            <a:endParaRPr lang="ro-RO"/>
          </a:p>
        </p:txBody>
      </p:sp>
      <p:sp>
        <p:nvSpPr>
          <p:cNvPr id="16" name="Substituent subsol 15"/>
          <p:cNvSpPr>
            <a:spLocks noGrp="1"/>
          </p:cNvSpPr>
          <p:nvPr>
            <p:ph type="ftr" sz="quarter" idx="16"/>
          </p:nvPr>
        </p:nvSpPr>
        <p:spPr/>
        <p:txBody>
          <a:bodyPr/>
          <a:lstStyle/>
          <a:p>
            <a:endParaRPr lang="ro-RO"/>
          </a:p>
        </p:txBody>
      </p:sp>
      <p:sp>
        <p:nvSpPr>
          <p:cNvPr id="17" name="Titlu 16"/>
          <p:cNvSpPr>
            <a:spLocks noGrp="1"/>
          </p:cNvSpPr>
          <p:nvPr>
            <p:ph type="title"/>
          </p:nvPr>
        </p:nvSpPr>
        <p:spPr/>
        <p:txBody>
          <a:bodyPr rtlCol="0" anchor="b" anchorCtr="0"/>
          <a:lstStyle/>
          <a:p>
            <a:r>
              <a:rPr kumimoji="0" lang="ro-RO" smtClean="0"/>
              <a:t>Faceți clic pentru a edita stilul de titlu Coordonator</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4" name="Substituent dată 3"/>
          <p:cNvSpPr>
            <a:spLocks noGrp="1"/>
          </p:cNvSpPr>
          <p:nvPr>
            <p:ph type="dt" sz="half" idx="10"/>
          </p:nvPr>
        </p:nvSpPr>
        <p:spPr/>
        <p:txBody>
          <a:bodyPr/>
          <a:lstStyle/>
          <a:p>
            <a:fld id="{544BE18A-3902-47C8-AD4F-9EA85EAB511E}" type="datetimeFigureOut">
              <a:rPr lang="ro-RO" smtClean="0"/>
              <a:t>30.03.2012</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F1A97ADF-78DF-4EFA-8EC1-02AD0D6422E4}" type="slidenum">
              <a:rPr lang="ro-RO" smtClean="0"/>
              <a:t>‹#›</a:t>
            </a:fld>
            <a:endParaRPr lang="ro-RO"/>
          </a:p>
        </p:txBody>
      </p:sp>
      <p:sp>
        <p:nvSpPr>
          <p:cNvPr id="2" name="Titlu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o-RO" smtClean="0"/>
              <a:t>Faceți clic pentru a edita stilul de titlu Coordonator</a:t>
            </a:r>
            <a:endParaRPr kumimoji="0" lang="en-US"/>
          </a:p>
        </p:txBody>
      </p:sp>
      <p:sp>
        <p:nvSpPr>
          <p:cNvPr id="3" name="Substituent text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o-RO" smtClean="0"/>
              <a:t>Faceți clic pentru a edita stilurile de text Coordonator</a:t>
            </a:r>
          </a:p>
        </p:txBody>
      </p:sp>
      <p:cxnSp>
        <p:nvCxnSpPr>
          <p:cNvPr id="7" name="Conector drept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5" name="Substituent dată 4"/>
          <p:cNvSpPr>
            <a:spLocks noGrp="1"/>
          </p:cNvSpPr>
          <p:nvPr>
            <p:ph type="dt" sz="half" idx="10"/>
          </p:nvPr>
        </p:nvSpPr>
        <p:spPr/>
        <p:txBody>
          <a:bodyPr/>
          <a:lstStyle/>
          <a:p>
            <a:fld id="{544BE18A-3902-47C8-AD4F-9EA85EAB511E}" type="datetimeFigureOut">
              <a:rPr lang="ro-RO" smtClean="0"/>
              <a:t>30.03.2012</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F1A97ADF-78DF-4EFA-8EC1-02AD0D6422E4}" type="slidenum">
              <a:rPr lang="ro-RO" smtClean="0"/>
              <a:t>‹#›</a:t>
            </a:fld>
            <a:endParaRPr lang="ro-RO"/>
          </a:p>
        </p:txBody>
      </p:sp>
      <p:sp>
        <p:nvSpPr>
          <p:cNvPr id="2" name="Titlu 1"/>
          <p:cNvSpPr>
            <a:spLocks noGrp="1"/>
          </p:cNvSpPr>
          <p:nvPr>
            <p:ph type="title"/>
          </p:nvPr>
        </p:nvSpPr>
        <p:spPr/>
        <p:txBody>
          <a:bodyPr/>
          <a:lstStyle/>
          <a:p>
            <a:r>
              <a:rPr kumimoji="0" lang="ro-RO" smtClean="0"/>
              <a:t>Faceți clic pentru a edita stilul de titlu Coordonator</a:t>
            </a:r>
            <a:endParaRPr kumimoji="0" lang="en-US"/>
          </a:p>
        </p:txBody>
      </p:sp>
      <p:sp>
        <p:nvSpPr>
          <p:cNvPr id="11" name="Substituent conținut 10"/>
          <p:cNvSpPr>
            <a:spLocks noGrp="1"/>
          </p:cNvSpPr>
          <p:nvPr>
            <p:ph sz="half" idx="1"/>
          </p:nvPr>
        </p:nvSpPr>
        <p:spPr>
          <a:xfrm>
            <a:off x="457200" y="1524000"/>
            <a:ext cx="4059936" cy="4572000"/>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13" name="Substituent conținut 12"/>
          <p:cNvSpPr>
            <a:spLocks noGrp="1"/>
          </p:cNvSpPr>
          <p:nvPr>
            <p:ph sz="half" idx="2"/>
          </p:nvPr>
        </p:nvSpPr>
        <p:spPr>
          <a:xfrm>
            <a:off x="4648200" y="1524000"/>
            <a:ext cx="4059936" cy="4572000"/>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9" name="Substituent număr diapozitiv 8"/>
          <p:cNvSpPr>
            <a:spLocks noGrp="1"/>
          </p:cNvSpPr>
          <p:nvPr>
            <p:ph type="sldNum" sz="quarter" idx="12"/>
          </p:nvPr>
        </p:nvSpPr>
        <p:spPr/>
        <p:txBody>
          <a:bodyPr/>
          <a:lstStyle/>
          <a:p>
            <a:fld id="{F1A97ADF-78DF-4EFA-8EC1-02AD0D6422E4}" type="slidenum">
              <a:rPr lang="ro-RO" smtClean="0"/>
              <a:t>‹#›</a:t>
            </a:fld>
            <a:endParaRPr lang="ro-RO"/>
          </a:p>
        </p:txBody>
      </p:sp>
      <p:sp>
        <p:nvSpPr>
          <p:cNvPr id="8" name="Substituent subsol 7"/>
          <p:cNvSpPr>
            <a:spLocks noGrp="1"/>
          </p:cNvSpPr>
          <p:nvPr>
            <p:ph type="ftr" sz="quarter" idx="11"/>
          </p:nvPr>
        </p:nvSpPr>
        <p:spPr/>
        <p:txBody>
          <a:bodyPr/>
          <a:lstStyle/>
          <a:p>
            <a:endParaRPr lang="ro-RO"/>
          </a:p>
        </p:txBody>
      </p:sp>
      <p:sp>
        <p:nvSpPr>
          <p:cNvPr id="7" name="Substituent dată 6"/>
          <p:cNvSpPr>
            <a:spLocks noGrp="1"/>
          </p:cNvSpPr>
          <p:nvPr>
            <p:ph type="dt" sz="half" idx="10"/>
          </p:nvPr>
        </p:nvSpPr>
        <p:spPr/>
        <p:txBody>
          <a:bodyPr/>
          <a:lstStyle/>
          <a:p>
            <a:fld id="{544BE18A-3902-47C8-AD4F-9EA85EAB511E}" type="datetimeFigureOut">
              <a:rPr lang="ro-RO" smtClean="0"/>
              <a:t>30.03.2012</a:t>
            </a:fld>
            <a:endParaRPr lang="ro-RO"/>
          </a:p>
        </p:txBody>
      </p:sp>
      <p:sp>
        <p:nvSpPr>
          <p:cNvPr id="3" name="Substituent text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o-RO" smtClean="0"/>
              <a:t>Faceți clic pentru a edita stilurile de text Coordonator</a:t>
            </a:r>
          </a:p>
        </p:txBody>
      </p:sp>
      <p:sp>
        <p:nvSpPr>
          <p:cNvPr id="32" name="Substituent conținut 31"/>
          <p:cNvSpPr>
            <a:spLocks noGrp="1"/>
          </p:cNvSpPr>
          <p:nvPr>
            <p:ph sz="half" idx="2"/>
          </p:nvPr>
        </p:nvSpPr>
        <p:spPr>
          <a:xfrm>
            <a:off x="457200" y="2201896"/>
            <a:ext cx="4038600" cy="3913632"/>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34" name="Substituent conținut 33"/>
          <p:cNvSpPr>
            <a:spLocks noGrp="1"/>
          </p:cNvSpPr>
          <p:nvPr>
            <p:ph sz="quarter" idx="4"/>
          </p:nvPr>
        </p:nvSpPr>
        <p:spPr>
          <a:xfrm>
            <a:off x="4649788" y="2201896"/>
            <a:ext cx="4038600" cy="3913632"/>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2" name="Titlu 1"/>
          <p:cNvSpPr>
            <a:spLocks noGrp="1"/>
          </p:cNvSpPr>
          <p:nvPr>
            <p:ph type="title"/>
          </p:nvPr>
        </p:nvSpPr>
        <p:spPr>
          <a:xfrm>
            <a:off x="457200" y="155448"/>
            <a:ext cx="8229600" cy="1143000"/>
          </a:xfrm>
        </p:spPr>
        <p:txBody>
          <a:bodyPr anchor="b" anchorCtr="0"/>
          <a:lstStyle>
            <a:lvl1pPr>
              <a:defRPr/>
            </a:lvl1pPr>
          </a:lstStyle>
          <a:p>
            <a:r>
              <a:rPr kumimoji="0" lang="ro-RO" smtClean="0"/>
              <a:t>Faceți clic pentru a edita stilul de titlu Coordonator</a:t>
            </a:r>
            <a:endParaRPr kumimoji="0" lang="en-US"/>
          </a:p>
        </p:txBody>
      </p:sp>
      <p:sp>
        <p:nvSpPr>
          <p:cNvPr id="12" name="Substituent text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o-RO" smtClean="0"/>
              <a:t>Faceți clic pentru a edita stilurile de text Coordonator</a:t>
            </a:r>
          </a:p>
        </p:txBody>
      </p:sp>
      <p:cxnSp>
        <p:nvCxnSpPr>
          <p:cNvPr id="10" name="Conector drept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Conector drept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3" name="Substituent dată 2"/>
          <p:cNvSpPr>
            <a:spLocks noGrp="1"/>
          </p:cNvSpPr>
          <p:nvPr>
            <p:ph type="dt" sz="half" idx="10"/>
          </p:nvPr>
        </p:nvSpPr>
        <p:spPr/>
        <p:txBody>
          <a:bodyPr/>
          <a:lstStyle/>
          <a:p>
            <a:fld id="{544BE18A-3902-47C8-AD4F-9EA85EAB511E}" type="datetimeFigureOut">
              <a:rPr lang="ro-RO" smtClean="0"/>
              <a:t>30.03.2012</a:t>
            </a:fld>
            <a:endParaRPr lang="ro-RO"/>
          </a:p>
        </p:txBody>
      </p:sp>
      <p:sp>
        <p:nvSpPr>
          <p:cNvPr id="4" name="Substituent subsol 3"/>
          <p:cNvSpPr>
            <a:spLocks noGrp="1"/>
          </p:cNvSpPr>
          <p:nvPr>
            <p:ph type="ftr" sz="quarter" idx="11"/>
          </p:nvPr>
        </p:nvSpPr>
        <p:spPr/>
        <p:txBody>
          <a:bodyPr/>
          <a:lstStyle/>
          <a:p>
            <a:endParaRPr lang="ro-RO"/>
          </a:p>
        </p:txBody>
      </p:sp>
      <p:sp>
        <p:nvSpPr>
          <p:cNvPr id="5" name="Substituent număr diapozitiv 4"/>
          <p:cNvSpPr>
            <a:spLocks noGrp="1"/>
          </p:cNvSpPr>
          <p:nvPr>
            <p:ph type="sldNum" sz="quarter" idx="12"/>
          </p:nvPr>
        </p:nvSpPr>
        <p:spPr/>
        <p:txBody>
          <a:bodyPr/>
          <a:lstStyle/>
          <a:p>
            <a:fld id="{F1A97ADF-78DF-4EFA-8EC1-02AD0D6422E4}" type="slidenum">
              <a:rPr lang="ro-RO" smtClean="0"/>
              <a:t>‹#›</a:t>
            </a:fld>
            <a:endParaRPr lang="ro-RO"/>
          </a:p>
        </p:txBody>
      </p:sp>
      <p:sp>
        <p:nvSpPr>
          <p:cNvPr id="2" name="Titlu 1"/>
          <p:cNvSpPr>
            <a:spLocks noGrp="1"/>
          </p:cNvSpPr>
          <p:nvPr>
            <p:ph type="title"/>
          </p:nvPr>
        </p:nvSpPr>
        <p:spPr/>
        <p:txBody>
          <a:bodyPr/>
          <a:lstStyle/>
          <a:p>
            <a:r>
              <a:rPr kumimoji="0" lang="ro-RO" smtClean="0"/>
              <a:t>Faceți clic pentru a edita stilul de titlu Coordonator</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544BE18A-3902-47C8-AD4F-9EA85EAB511E}" type="datetimeFigureOut">
              <a:rPr lang="ro-RO" smtClean="0"/>
              <a:t>30.03.2012</a:t>
            </a:fld>
            <a:endParaRPr lang="ro-RO"/>
          </a:p>
        </p:txBody>
      </p:sp>
      <p:sp>
        <p:nvSpPr>
          <p:cNvPr id="3" name="Substituent subsol 2"/>
          <p:cNvSpPr>
            <a:spLocks noGrp="1"/>
          </p:cNvSpPr>
          <p:nvPr>
            <p:ph type="ftr" sz="quarter" idx="11"/>
          </p:nvPr>
        </p:nvSpPr>
        <p:spPr/>
        <p:txBody>
          <a:bodyPr/>
          <a:lstStyle/>
          <a:p>
            <a:endParaRPr lang="ro-RO"/>
          </a:p>
        </p:txBody>
      </p:sp>
      <p:sp>
        <p:nvSpPr>
          <p:cNvPr id="4" name="Substituent număr diapozitiv 3"/>
          <p:cNvSpPr>
            <a:spLocks noGrp="1"/>
          </p:cNvSpPr>
          <p:nvPr>
            <p:ph type="sldNum" sz="quarter" idx="12"/>
          </p:nvPr>
        </p:nvSpPr>
        <p:spPr/>
        <p:txBody>
          <a:bodyPr/>
          <a:lstStyle/>
          <a:p>
            <a:fld id="{F1A97ADF-78DF-4EFA-8EC1-02AD0D6422E4}"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29" name="Substituent conținut 28"/>
          <p:cNvSpPr>
            <a:spLocks noGrp="1"/>
          </p:cNvSpPr>
          <p:nvPr>
            <p:ph sz="quarter" idx="1"/>
          </p:nvPr>
        </p:nvSpPr>
        <p:spPr>
          <a:xfrm>
            <a:off x="457200" y="457200"/>
            <a:ext cx="6248400" cy="5715000"/>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3" name="Substituent text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o-RO" smtClean="0"/>
              <a:t>Faceți clic pentru a edita stilurile de text Coordonator</a:t>
            </a:r>
          </a:p>
        </p:txBody>
      </p:sp>
      <p:sp>
        <p:nvSpPr>
          <p:cNvPr id="31" name="Titlu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o-RO" smtClean="0"/>
              <a:t>Faceți clic pentru a edita stilul de titlu Coordonator</a:t>
            </a:r>
            <a:endParaRPr kumimoji="0" lang="en-US"/>
          </a:p>
        </p:txBody>
      </p:sp>
      <p:sp>
        <p:nvSpPr>
          <p:cNvPr id="8" name="Substituent dată 7"/>
          <p:cNvSpPr>
            <a:spLocks noGrp="1"/>
          </p:cNvSpPr>
          <p:nvPr>
            <p:ph type="dt" sz="half" idx="14"/>
          </p:nvPr>
        </p:nvSpPr>
        <p:spPr/>
        <p:txBody>
          <a:bodyPr/>
          <a:lstStyle/>
          <a:p>
            <a:fld id="{544BE18A-3902-47C8-AD4F-9EA85EAB511E}" type="datetimeFigureOut">
              <a:rPr lang="ro-RO" smtClean="0"/>
              <a:t>30.03.2012</a:t>
            </a:fld>
            <a:endParaRPr lang="ro-RO"/>
          </a:p>
        </p:txBody>
      </p:sp>
      <p:sp>
        <p:nvSpPr>
          <p:cNvPr id="9" name="Substituent număr diapozitiv 8"/>
          <p:cNvSpPr>
            <a:spLocks noGrp="1"/>
          </p:cNvSpPr>
          <p:nvPr>
            <p:ph type="sldNum" sz="quarter" idx="15"/>
          </p:nvPr>
        </p:nvSpPr>
        <p:spPr/>
        <p:txBody>
          <a:bodyPr/>
          <a:lstStyle/>
          <a:p>
            <a:fld id="{F1A97ADF-78DF-4EFA-8EC1-02AD0D6422E4}" type="slidenum">
              <a:rPr lang="ro-RO" smtClean="0"/>
              <a:t>‹#›</a:t>
            </a:fld>
            <a:endParaRPr lang="ro-RO"/>
          </a:p>
        </p:txBody>
      </p:sp>
      <p:sp>
        <p:nvSpPr>
          <p:cNvPr id="10" name="Substituent subsol 9"/>
          <p:cNvSpPr>
            <a:spLocks noGrp="1"/>
          </p:cNvSpPr>
          <p:nvPr>
            <p:ph type="ftr" sz="quarter" idx="16"/>
          </p:nvPr>
        </p:nvSpPr>
        <p:spPr/>
        <p:txBody>
          <a:bodyPr/>
          <a:lstStyle/>
          <a:p>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o-RO" smtClean="0"/>
              <a:t>Faceți clic pentru a edita stilul de titlu Coordonator</a:t>
            </a:r>
            <a:endParaRPr kumimoji="0" lang="en-US"/>
          </a:p>
        </p:txBody>
      </p:sp>
      <p:sp>
        <p:nvSpPr>
          <p:cNvPr id="3" name="Substituent imagine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o-RO" smtClean="0"/>
              <a:t>Faceți clic pe pictogramă pentru a adăuga o imagine</a:t>
            </a:r>
            <a:endParaRPr kumimoji="0" lang="en-US"/>
          </a:p>
        </p:txBody>
      </p:sp>
      <p:sp>
        <p:nvSpPr>
          <p:cNvPr id="4" name="Substituent text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o-RO" smtClean="0"/>
              <a:t>Faceți clic pentru a edita stilurile de text Coordonator</a:t>
            </a:r>
          </a:p>
        </p:txBody>
      </p:sp>
      <p:sp>
        <p:nvSpPr>
          <p:cNvPr id="8" name="Substituent dată 7"/>
          <p:cNvSpPr>
            <a:spLocks noGrp="1"/>
          </p:cNvSpPr>
          <p:nvPr>
            <p:ph type="dt" sz="half" idx="10"/>
          </p:nvPr>
        </p:nvSpPr>
        <p:spPr/>
        <p:txBody>
          <a:bodyPr/>
          <a:lstStyle/>
          <a:p>
            <a:fld id="{544BE18A-3902-47C8-AD4F-9EA85EAB511E}" type="datetimeFigureOut">
              <a:rPr lang="ro-RO" smtClean="0"/>
              <a:t>30.03.2012</a:t>
            </a:fld>
            <a:endParaRPr lang="ro-RO"/>
          </a:p>
        </p:txBody>
      </p:sp>
      <p:sp>
        <p:nvSpPr>
          <p:cNvPr id="9" name="Substituent număr diapozitiv 8"/>
          <p:cNvSpPr>
            <a:spLocks noGrp="1"/>
          </p:cNvSpPr>
          <p:nvPr>
            <p:ph type="sldNum" sz="quarter" idx="11"/>
          </p:nvPr>
        </p:nvSpPr>
        <p:spPr/>
        <p:txBody>
          <a:bodyPr/>
          <a:lstStyle/>
          <a:p>
            <a:fld id="{F1A97ADF-78DF-4EFA-8EC1-02AD0D6422E4}" type="slidenum">
              <a:rPr lang="ro-RO" smtClean="0"/>
              <a:t>‹#›</a:t>
            </a:fld>
            <a:endParaRPr lang="ro-RO"/>
          </a:p>
        </p:txBody>
      </p:sp>
      <p:sp>
        <p:nvSpPr>
          <p:cNvPr id="10" name="Substituent subsol 9"/>
          <p:cNvSpPr>
            <a:spLocks noGrp="1"/>
          </p:cNvSpPr>
          <p:nvPr>
            <p:ph type="ftr" sz="quarter" idx="12"/>
          </p:nvPr>
        </p:nvSpPr>
        <p:spPr/>
        <p:txBody>
          <a:bodyPr/>
          <a:lstStyle/>
          <a:p>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Substituent text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o-RO" smtClean="0"/>
              <a:t>Faceți clic pentru a edita stilurile de text Coordonator</a:t>
            </a:r>
          </a:p>
          <a:p>
            <a:pPr lvl="1" eaLnBrk="1" latinLnBrk="0" hangingPunct="1"/>
            <a:r>
              <a:rPr kumimoji="0" lang="ro-RO" smtClean="0"/>
              <a:t>Al doilea nivel</a:t>
            </a:r>
          </a:p>
          <a:p>
            <a:pPr lvl="2" eaLnBrk="1" latinLnBrk="0" hangingPunct="1"/>
            <a:r>
              <a:rPr kumimoji="0" lang="ro-RO" smtClean="0"/>
              <a:t>Al treilea nivel</a:t>
            </a:r>
          </a:p>
          <a:p>
            <a:pPr lvl="3" eaLnBrk="1" latinLnBrk="0" hangingPunct="1"/>
            <a:r>
              <a:rPr kumimoji="0" lang="ro-RO" smtClean="0"/>
              <a:t>Al patrulea nivel</a:t>
            </a:r>
          </a:p>
          <a:p>
            <a:pPr lvl="4" eaLnBrk="1" latinLnBrk="0" hangingPunct="1"/>
            <a:r>
              <a:rPr kumimoji="0" lang="ro-RO" smtClean="0"/>
              <a:t>Al cincilea nivel</a:t>
            </a:r>
            <a:endParaRPr kumimoji="0" lang="en-US"/>
          </a:p>
        </p:txBody>
      </p:sp>
      <p:sp>
        <p:nvSpPr>
          <p:cNvPr id="24" name="Substituent dată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44BE18A-3902-47C8-AD4F-9EA85EAB511E}" type="datetimeFigureOut">
              <a:rPr lang="ro-RO" smtClean="0"/>
              <a:t>30.03.2012</a:t>
            </a:fld>
            <a:endParaRPr lang="ro-RO"/>
          </a:p>
        </p:txBody>
      </p:sp>
      <p:sp>
        <p:nvSpPr>
          <p:cNvPr id="10" name="Substituent subsol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o-RO"/>
          </a:p>
        </p:txBody>
      </p:sp>
      <p:sp>
        <p:nvSpPr>
          <p:cNvPr id="22" name="Substituent număr diapozitiv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1A97ADF-78DF-4EFA-8EC1-02AD0D6422E4}" type="slidenum">
              <a:rPr lang="ro-RO" smtClean="0"/>
              <a:t>‹#›</a:t>
            </a:fld>
            <a:endParaRPr lang="ro-RO"/>
          </a:p>
        </p:txBody>
      </p:sp>
      <p:sp>
        <p:nvSpPr>
          <p:cNvPr id="5" name="Substituent titlu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o-RO" smtClean="0"/>
              <a:t>Faceți clic pentru a edita stilul de titlu Coordonator</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3"/>
          <p:cNvGraphicFramePr>
            <a:graphicFrameLocks noGrp="1"/>
          </p:cNvGraphicFramePr>
          <p:nvPr/>
        </p:nvGraphicFramePr>
        <p:xfrm>
          <a:off x="3981450" y="3155188"/>
          <a:ext cx="1181100" cy="534353"/>
        </p:xfrm>
        <a:graphic>
          <a:graphicData uri="http://schemas.openxmlformats.org/drawingml/2006/table">
            <a:tbl>
              <a:tblPr/>
              <a:tblGrid>
                <a:gridCol w="1181100"/>
              </a:tblGrid>
              <a:tr h="381000">
                <a:tc>
                  <a:txBody>
                    <a:bodyPr/>
                    <a:lstStyle/>
                    <a:p>
                      <a:pPr>
                        <a:lnSpc>
                          <a:spcPct val="115000"/>
                        </a:lnSpc>
                        <a:spcAft>
                          <a:spcPts val="1000"/>
                        </a:spcAft>
                      </a:pPr>
                      <a:r>
                        <a:rPr lang="en-US" sz="1200" dirty="0" err="1">
                          <a:latin typeface="Times New Roman"/>
                          <a:ea typeface="Times New Roman"/>
                          <a:cs typeface="Times New Roman"/>
                        </a:rPr>
                        <a:t>Figura</a:t>
                      </a:r>
                      <a:r>
                        <a:rPr lang="en-US" sz="1200" dirty="0">
                          <a:latin typeface="Times New Roman"/>
                          <a:ea typeface="Times New Roman"/>
                          <a:cs typeface="Times New Roman"/>
                        </a:rPr>
                        <a:t> 1</a:t>
                      </a:r>
                      <a:endParaRPr lang="ro-RO" sz="1100" dirty="0">
                        <a:latin typeface="Calibri"/>
                        <a:ea typeface="Calibri"/>
                        <a:cs typeface="Times New Roman"/>
                      </a:endParaRPr>
                    </a:p>
                    <a:p>
                      <a:pPr>
                        <a:lnSpc>
                          <a:spcPct val="115000"/>
                        </a:lnSpc>
                        <a:spcAft>
                          <a:spcPts val="0"/>
                        </a:spcAft>
                      </a:pPr>
                      <a:r>
                        <a:rPr lang="ro-RO" sz="1200" dirty="0">
                          <a:latin typeface="Times New Roman"/>
                          <a:ea typeface="Times New Roman"/>
                          <a:cs typeface="Times New Roman"/>
                        </a:rPr>
                        <a:t> </a:t>
                      </a:r>
                      <a:endParaRPr lang="ro-RO" sz="1100" dirty="0">
                        <a:latin typeface="Calibri"/>
                        <a:ea typeface="Calibri"/>
                        <a:cs typeface="Times New Roman"/>
                      </a:endParaRPr>
                    </a:p>
                  </a:txBody>
                  <a:tcPr marL="0" marR="0" marT="0" marB="0">
                    <a:lnL>
                      <a:noFill/>
                    </a:lnL>
                    <a:lnR>
                      <a:noFill/>
                    </a:lnR>
                    <a:lnT>
                      <a:noFill/>
                    </a:lnT>
                    <a:lnB>
                      <a:noFill/>
                    </a:lnB>
                  </a:tcPr>
                </a:tc>
              </a:tr>
            </a:tbl>
          </a:graphicData>
        </a:graphic>
      </p:graphicFrame>
      <p:sp>
        <p:nvSpPr>
          <p:cNvPr id="1025" name="Rectangle 1"/>
          <p:cNvSpPr>
            <a:spLocks noChangeArrowheads="1"/>
          </p:cNvSpPr>
          <p:nvPr/>
        </p:nvSpPr>
        <p:spPr bwMode="auto">
          <a:xfrm>
            <a:off x="0" y="368996"/>
            <a:ext cx="9144000" cy="15388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ro-RO" sz="2400" b="1" i="1" u="none" strike="noStrike" cap="none" normalizeH="0" baseline="0" dirty="0" smtClean="0">
                <a:ln>
                  <a:noFill/>
                </a:ln>
                <a:solidFill>
                  <a:srgbClr val="FFC000"/>
                </a:solidFill>
                <a:effectLst/>
                <a:latin typeface="Calibri" pitchFamily="34" charset="0"/>
                <a:ea typeface="Times New Roman" pitchFamily="18" charset="0"/>
                <a:cs typeface="Times New Roman" pitchFamily="18" charset="0"/>
              </a:rPr>
              <a:t>Arhitectura unui sistem de calcul</a:t>
            </a:r>
            <a:endParaRPr kumimoji="0" lang="ro-RO" sz="2400" b="1" i="0" u="none" strike="noStrike" cap="none" normalizeH="0" baseline="0" dirty="0" smtClean="0">
              <a:ln>
                <a:noFill/>
              </a:ln>
              <a:solidFill>
                <a:srgbClr val="FFC000"/>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ro-RO"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Modelul  de  baza  pentru  arhitectura  unui  sistem  de  calcul  a  fost  introdus  de savantul american John von Neumann, ca rezultat al </a:t>
            </a:r>
            <a:r>
              <a:rPr kumimoji="0" lang="ro-RO" sz="14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participarii</a:t>
            </a:r>
            <a:r>
              <a:rPr kumimoji="0" lang="ro-RO"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sale la </a:t>
            </a:r>
            <a:r>
              <a:rPr kumimoji="0" lang="ro-RO" sz="14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constructia</a:t>
            </a:r>
            <a:r>
              <a:rPr kumimoji="0" lang="ro-RO"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calculatorului ENIAC, in anii 1944-1945. Acest model este cunoscut in literatura de specialitate ca arhitectura von Neumann.</a:t>
            </a:r>
            <a:endParaRPr kumimoji="0" lang="ro-RO"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ro-RO" sz="14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Dupa</a:t>
            </a:r>
            <a:r>
              <a:rPr kumimoji="0" lang="ro-RO"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cum se observa in Figura1, un sistem de calcul este format din 3 </a:t>
            </a:r>
            <a:r>
              <a:rPr kumimoji="0" lang="ro-RO" sz="14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unitati</a:t>
            </a:r>
            <a:r>
              <a:rPr kumimoji="0" lang="ro-RO"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  baza,  care  sunt  conectate  intre  ele  prin  3  cai  separate  de  </a:t>
            </a:r>
            <a:r>
              <a:rPr kumimoji="0" lang="ro-RO" sz="14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comunicatie</a:t>
            </a:r>
            <a:r>
              <a:rPr kumimoji="0" lang="ro-RO"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numite magistrale (mai des se </a:t>
            </a:r>
            <a:r>
              <a:rPr kumimoji="0" lang="ro-RO" sz="14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foloseste</a:t>
            </a:r>
            <a:r>
              <a:rPr kumimoji="0" lang="ro-RO"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termenul englezesc - bus).</a:t>
            </a:r>
            <a:endParaRPr kumimoji="0" lang="ro-RO" sz="1400" b="1"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Imagine 5" descr="http://www.scrigroup.com/files/informatica/492_poze/image002.jpg"/>
          <p:cNvPicPr/>
          <p:nvPr/>
        </p:nvPicPr>
        <p:blipFill>
          <a:blip r:embed="rId2" cstate="print"/>
          <a:srcRect/>
          <a:stretch>
            <a:fillRect/>
          </a:stretch>
        </p:blipFill>
        <p:spPr bwMode="auto">
          <a:xfrm>
            <a:off x="1619672" y="2060848"/>
            <a:ext cx="6502474" cy="4410224"/>
          </a:xfrm>
          <a:prstGeom prst="rect">
            <a:avLst/>
          </a:prstGeom>
          <a:noFill/>
          <a:ln w="9525">
            <a:noFill/>
            <a:miter lim="800000"/>
            <a:headEnd/>
            <a:tailEnd/>
          </a:ln>
        </p:spPr>
      </p:pic>
    </p:spTree>
  </p:cSld>
  <p:clrMapOvr>
    <a:masterClrMapping/>
  </p:clrMapOvr>
  <p:transition spd="med">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332656"/>
            <a:ext cx="8229600" cy="5763344"/>
          </a:xfrm>
        </p:spPr>
        <p:txBody>
          <a:bodyPr>
            <a:normAutofit/>
          </a:bodyPr>
          <a:lstStyle/>
          <a:p>
            <a:r>
              <a:rPr lang="ro-RO" b="1" dirty="0" smtClean="0">
                <a:solidFill>
                  <a:srgbClr val="FFC000"/>
                </a:solidFill>
              </a:rPr>
              <a:t>Placa video</a:t>
            </a:r>
            <a:r>
              <a:rPr lang="ro-RO" dirty="0" smtClean="0">
                <a:solidFill>
                  <a:srgbClr val="FFC000"/>
                </a:solidFill>
              </a:rPr>
              <a:t> </a:t>
            </a:r>
            <a:r>
              <a:rPr lang="ro-RO" dirty="0" smtClean="0"/>
              <a:t>asigura </a:t>
            </a:r>
            <a:r>
              <a:rPr lang="ro-RO" dirty="0" err="1" smtClean="0"/>
              <a:t>afisarea</a:t>
            </a:r>
            <a:r>
              <a:rPr lang="ro-RO" dirty="0" smtClean="0"/>
              <a:t> imaginilor pe monitor. Este a doua componenta, </a:t>
            </a:r>
            <a:r>
              <a:rPr lang="ro-RO" dirty="0" err="1" smtClean="0"/>
              <a:t>dupa</a:t>
            </a:r>
            <a:r>
              <a:rPr lang="ro-RO" dirty="0" smtClean="0"/>
              <a:t> procesor, care determina viteza calculatorului. Placa video se </a:t>
            </a:r>
            <a:r>
              <a:rPr lang="ro-RO" dirty="0" err="1" smtClean="0"/>
              <a:t>fixeaza</a:t>
            </a:r>
            <a:r>
              <a:rPr lang="ro-RO" dirty="0" smtClean="0"/>
              <a:t> de placa de baza printr-un </a:t>
            </a:r>
            <a:r>
              <a:rPr lang="ro-RO" dirty="0" err="1" smtClean="0"/>
              <a:t>slot</a:t>
            </a:r>
            <a:r>
              <a:rPr lang="ro-RO" dirty="0" smtClean="0"/>
              <a:t> AGP (cel mai frecvent) sau PCI.</a:t>
            </a:r>
          </a:p>
          <a:p>
            <a:r>
              <a:rPr lang="ro-RO" i="1" dirty="0" smtClean="0"/>
              <a:t>Caracteristicile</a:t>
            </a:r>
            <a:r>
              <a:rPr lang="ro-RO" dirty="0" smtClean="0"/>
              <a:t> memoriei video sunt</a:t>
            </a:r>
            <a:r>
              <a:rPr lang="ro-RO" dirty="0" smtClean="0"/>
              <a:t>:</a:t>
            </a:r>
            <a:endParaRPr lang="en-US" dirty="0" smtClean="0"/>
          </a:p>
          <a:p>
            <a:pPr>
              <a:buNone/>
            </a:pPr>
            <a:r>
              <a:rPr lang="ro-RO" dirty="0" smtClean="0"/>
              <a:t>     </a:t>
            </a:r>
            <a:r>
              <a:rPr lang="en-US" dirty="0" smtClean="0"/>
              <a:t>*</a:t>
            </a:r>
            <a:r>
              <a:rPr lang="ro-RO" i="1" dirty="0" smtClean="0"/>
              <a:t>memoria</a:t>
            </a:r>
            <a:r>
              <a:rPr lang="ro-RO" dirty="0" smtClean="0"/>
              <a:t> </a:t>
            </a:r>
            <a:r>
              <a:rPr lang="ro-RO" dirty="0" smtClean="0"/>
              <a:t>proprie folosita pentru a atenua </a:t>
            </a:r>
            <a:r>
              <a:rPr lang="ro-RO" dirty="0" err="1" smtClean="0"/>
              <a:t>diferenta</a:t>
            </a:r>
            <a:r>
              <a:rPr lang="ro-RO" dirty="0" smtClean="0"/>
              <a:t> dintre viteza mare a procesorului si viteza </a:t>
            </a:r>
            <a:r>
              <a:rPr lang="ro-RO" dirty="0" err="1" smtClean="0"/>
              <a:t>placii</a:t>
            </a:r>
            <a:r>
              <a:rPr lang="ro-RO" dirty="0" smtClean="0"/>
              <a:t> </a:t>
            </a:r>
            <a:r>
              <a:rPr lang="ro-RO" dirty="0" smtClean="0"/>
              <a:t>video;</a:t>
            </a:r>
            <a:endParaRPr lang="en-US" dirty="0" smtClean="0"/>
          </a:p>
          <a:p>
            <a:pPr>
              <a:buNone/>
            </a:pPr>
            <a:r>
              <a:rPr lang="en-US" i="1" dirty="0" smtClean="0"/>
              <a:t> </a:t>
            </a:r>
            <a:r>
              <a:rPr lang="en-US" i="1" dirty="0" smtClean="0"/>
              <a:t>   *</a:t>
            </a:r>
            <a:r>
              <a:rPr lang="ro-RO" i="1" dirty="0" err="1" smtClean="0"/>
              <a:t>interfata</a:t>
            </a:r>
            <a:r>
              <a:rPr lang="ro-RO" dirty="0" smtClean="0"/>
              <a:t> </a:t>
            </a:r>
            <a:r>
              <a:rPr lang="ro-RO" dirty="0" smtClean="0"/>
              <a:t>– tipul portului prin care se </a:t>
            </a:r>
            <a:r>
              <a:rPr lang="ro-RO" dirty="0" err="1" smtClean="0"/>
              <a:t>conecteaza</a:t>
            </a:r>
            <a:r>
              <a:rPr lang="ro-RO" dirty="0" smtClean="0"/>
              <a:t> la placa de baza si viteza de transfer a datelor prin </a:t>
            </a:r>
            <a:r>
              <a:rPr lang="ro-RO" dirty="0" err="1" smtClean="0"/>
              <a:t>interfata</a:t>
            </a:r>
            <a:endParaRPr lang="ro-RO" dirty="0"/>
          </a:p>
        </p:txBody>
      </p:sp>
    </p:spTree>
  </p:cSld>
  <p:clrMapOvr>
    <a:masterClrMapping/>
  </p:clrMapOvr>
  <p:transition spd="med">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332656"/>
            <a:ext cx="8229600" cy="5763344"/>
          </a:xfrm>
        </p:spPr>
        <p:txBody>
          <a:bodyPr>
            <a:normAutofit fontScale="92500" lnSpcReduction="10000"/>
          </a:bodyPr>
          <a:lstStyle/>
          <a:p>
            <a:r>
              <a:rPr lang="ro-RO" b="1" dirty="0" smtClean="0">
                <a:solidFill>
                  <a:srgbClr val="FFC000"/>
                </a:solidFill>
              </a:rPr>
              <a:t>Placa de sunet</a:t>
            </a:r>
            <a:r>
              <a:rPr lang="ro-RO" dirty="0" smtClean="0">
                <a:solidFill>
                  <a:srgbClr val="FFC000"/>
                </a:solidFill>
              </a:rPr>
              <a:t> </a:t>
            </a:r>
            <a:r>
              <a:rPr lang="ro-RO" dirty="0" smtClean="0"/>
              <a:t>este, de cele mai multe ori, integrata in placa de baza. </a:t>
            </a:r>
            <a:r>
              <a:rPr lang="ro-RO" dirty="0" err="1" smtClean="0"/>
              <a:t>Placile</a:t>
            </a:r>
            <a:r>
              <a:rPr lang="ro-RO" dirty="0" smtClean="0"/>
              <a:t> de sunet separate sunt mai performante </a:t>
            </a:r>
            <a:r>
              <a:rPr lang="ro-RO" dirty="0" err="1" smtClean="0"/>
              <a:t>decat</a:t>
            </a:r>
            <a:r>
              <a:rPr lang="ro-RO" dirty="0" smtClean="0"/>
              <a:t> </a:t>
            </a:r>
            <a:r>
              <a:rPr lang="ro-RO" dirty="0" err="1" smtClean="0"/>
              <a:t>placile</a:t>
            </a:r>
            <a:r>
              <a:rPr lang="ro-RO" dirty="0" smtClean="0"/>
              <a:t> de sunet integrate, dar, pentru </a:t>
            </a:r>
            <a:r>
              <a:rPr lang="ro-RO" dirty="0" err="1" smtClean="0"/>
              <a:t>aplicatii</a:t>
            </a:r>
            <a:r>
              <a:rPr lang="ro-RO" dirty="0" smtClean="0"/>
              <a:t> audio </a:t>
            </a:r>
            <a:r>
              <a:rPr lang="ro-RO" dirty="0" err="1" smtClean="0"/>
              <a:t>obisnuite</a:t>
            </a:r>
            <a:r>
              <a:rPr lang="ro-RO" dirty="0" smtClean="0"/>
              <a:t> (muzica in format mp3, filme sau jocuri), o placa de sunet inclusa in placa de baza este suficienta.</a:t>
            </a:r>
          </a:p>
          <a:p>
            <a:pPr algn="ctr"/>
            <a:r>
              <a:rPr lang="ro-RO" b="1" dirty="0" smtClean="0">
                <a:solidFill>
                  <a:srgbClr val="FFC000"/>
                </a:solidFill>
              </a:rPr>
              <a:t>Placa de </a:t>
            </a:r>
            <a:r>
              <a:rPr lang="ro-RO" b="1" dirty="0" err="1" smtClean="0">
                <a:solidFill>
                  <a:srgbClr val="FFC000"/>
                </a:solidFill>
              </a:rPr>
              <a:t>retea</a:t>
            </a:r>
            <a:r>
              <a:rPr lang="ro-RO" dirty="0" smtClean="0">
                <a:solidFill>
                  <a:srgbClr val="FFC000"/>
                </a:solidFill>
              </a:rPr>
              <a:t> </a:t>
            </a:r>
            <a:r>
              <a:rPr lang="ro-RO" dirty="0" smtClean="0"/>
              <a:t>permite conectarea calculatorului intr-o </a:t>
            </a:r>
            <a:r>
              <a:rPr lang="ro-RO" dirty="0" err="1" smtClean="0"/>
              <a:t>retea</a:t>
            </a:r>
            <a:r>
              <a:rPr lang="ro-RO" dirty="0" smtClean="0"/>
              <a:t> de calculatoare si  folosirea resurselor </a:t>
            </a:r>
            <a:r>
              <a:rPr lang="ro-RO" dirty="0" err="1" smtClean="0"/>
              <a:t>retelei</a:t>
            </a:r>
            <a:r>
              <a:rPr lang="ro-RO" dirty="0" smtClean="0"/>
              <a:t>. Placa de </a:t>
            </a:r>
            <a:r>
              <a:rPr lang="ro-RO" dirty="0" err="1" smtClean="0"/>
              <a:t>retea</a:t>
            </a:r>
            <a:r>
              <a:rPr lang="ro-RO" dirty="0" smtClean="0"/>
              <a:t> este necesara daca vrem sa avem acces la Internet prin cablu TV.</a:t>
            </a:r>
          </a:p>
          <a:p>
            <a:r>
              <a:rPr lang="ro-RO" b="1" dirty="0" smtClean="0">
                <a:solidFill>
                  <a:srgbClr val="FFC000"/>
                </a:solidFill>
              </a:rPr>
              <a:t>Modem</a:t>
            </a:r>
            <a:r>
              <a:rPr lang="ro-RO" dirty="0" smtClean="0"/>
              <a:t>-urile sunt dispozitive care convertesc un semnal binar in unul analogic. Viteza lor se </a:t>
            </a:r>
            <a:r>
              <a:rPr lang="ro-RO" dirty="0" err="1" smtClean="0"/>
              <a:t>masoara</a:t>
            </a:r>
            <a:r>
              <a:rPr lang="ro-RO" dirty="0" smtClean="0"/>
              <a:t> in </a:t>
            </a:r>
            <a:r>
              <a:rPr lang="ro-RO" dirty="0" err="1" smtClean="0"/>
              <a:t>kilobiti</a:t>
            </a:r>
            <a:r>
              <a:rPr lang="ro-RO" dirty="0" smtClean="0"/>
              <a:t> pe secunda. Se folosesc pentru a conecta calculatoarele intre ele prin intermediul unei linii telefonice (comunicarea presupune existenta </a:t>
            </a:r>
            <a:r>
              <a:rPr lang="ro-RO" dirty="0" err="1" smtClean="0"/>
              <a:t>modemurilor</a:t>
            </a:r>
            <a:r>
              <a:rPr lang="ro-RO" dirty="0" smtClean="0"/>
              <a:t> compatibile, cate unul pentru fiecare calculator).</a:t>
            </a:r>
          </a:p>
          <a:p>
            <a:endParaRPr lang="ro-RO" dirty="0"/>
          </a:p>
        </p:txBody>
      </p:sp>
    </p:spTree>
  </p:cSld>
  <p:clrMapOvr>
    <a:masterClrMapping/>
  </p:clrMapOvr>
  <p:transition spd="med">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395536" y="332656"/>
            <a:ext cx="8229600" cy="6096000"/>
          </a:xfrm>
        </p:spPr>
        <p:txBody>
          <a:bodyPr>
            <a:normAutofit fontScale="92500" lnSpcReduction="10000"/>
          </a:bodyPr>
          <a:lstStyle/>
          <a:p>
            <a:pPr algn="ctr"/>
            <a:r>
              <a:rPr lang="ro-RO" b="1" u="sng" dirty="0" smtClean="0">
                <a:solidFill>
                  <a:srgbClr val="FFC000"/>
                </a:solidFill>
              </a:rPr>
              <a:t>Memoria externa</a:t>
            </a:r>
            <a:endParaRPr lang="ro-RO" dirty="0" smtClean="0">
              <a:solidFill>
                <a:srgbClr val="FFC000"/>
              </a:solidFill>
            </a:endParaRPr>
          </a:p>
          <a:p>
            <a:r>
              <a:rPr lang="ro-RO" dirty="0" smtClean="0"/>
              <a:t>Memoria externa (auxiliara) este </a:t>
            </a:r>
            <a:r>
              <a:rPr lang="ro-RO" dirty="0" err="1" smtClean="0"/>
              <a:t>alcatuita</a:t>
            </a:r>
            <a:r>
              <a:rPr lang="ro-RO" dirty="0" smtClean="0"/>
              <a:t> din suporturi </a:t>
            </a:r>
            <a:r>
              <a:rPr lang="ro-RO" dirty="0" err="1" smtClean="0"/>
              <a:t>elecromagnetice</a:t>
            </a:r>
            <a:r>
              <a:rPr lang="ro-RO" dirty="0" smtClean="0"/>
              <a:t>: discuri flexibile si discuri dure. Unul din principalele dezavantaje ale sale este faptul ca este mai lenta fata de memoria interna. Principalele avantaje sunt ca este mai ieftina, iar suportul pe care se </a:t>
            </a:r>
            <a:r>
              <a:rPr lang="ro-RO" dirty="0" err="1" smtClean="0"/>
              <a:t>inregistreaza</a:t>
            </a:r>
            <a:r>
              <a:rPr lang="ro-RO" dirty="0" smtClean="0"/>
              <a:t> poate fi extras din calculator si dus in alta parte, eventual la alt calculator.</a:t>
            </a:r>
          </a:p>
          <a:p>
            <a:r>
              <a:rPr lang="ro-RO" dirty="0" smtClean="0"/>
              <a:t>Trebuie sa facem </a:t>
            </a:r>
            <a:r>
              <a:rPr lang="ro-RO" dirty="0" err="1" smtClean="0"/>
              <a:t>distinctia</a:t>
            </a:r>
            <a:r>
              <a:rPr lang="ro-RO" dirty="0" smtClean="0"/>
              <a:t> intre unitatea de disc, care este dispozitivul care </a:t>
            </a:r>
            <a:r>
              <a:rPr lang="ro-RO" dirty="0" err="1" smtClean="0"/>
              <a:t>gestioneaza</a:t>
            </a:r>
            <a:r>
              <a:rPr lang="ro-RO" dirty="0" smtClean="0"/>
              <a:t> un disc si discul propriu-zis, care este suportul de memorare.</a:t>
            </a:r>
          </a:p>
          <a:p>
            <a:r>
              <a:rPr lang="ro-RO" dirty="0" smtClean="0"/>
              <a:t>Discurile magnetice (flexibile sau dure) </a:t>
            </a:r>
            <a:r>
              <a:rPr lang="ro-RO" dirty="0" err="1" smtClean="0"/>
              <a:t>functioneaza</a:t>
            </a:r>
            <a:r>
              <a:rPr lang="ro-RO" dirty="0" smtClean="0"/>
              <a:t> </a:t>
            </a:r>
            <a:r>
              <a:rPr lang="ro-RO" dirty="0" err="1" smtClean="0"/>
              <a:t>dupa</a:t>
            </a:r>
            <a:r>
              <a:rPr lang="ro-RO" dirty="0" smtClean="0"/>
              <a:t> </a:t>
            </a:r>
            <a:r>
              <a:rPr lang="ro-RO" dirty="0" err="1" smtClean="0"/>
              <a:t>urmatorul</a:t>
            </a:r>
            <a:r>
              <a:rPr lang="ro-RO" dirty="0" smtClean="0"/>
              <a:t> principiu: discul este acoperit cu un strat de oxid magnetic pe ambele fete, este rotit in jurul axei sale, iar transversal este parcurs de un cap de citire/scriere. Astfel, intr-un timp scurt, capul de citire/scriere se </a:t>
            </a:r>
            <a:r>
              <a:rPr lang="ro-RO" dirty="0" err="1" smtClean="0"/>
              <a:t>plaseaza</a:t>
            </a:r>
            <a:r>
              <a:rPr lang="ro-RO" dirty="0" smtClean="0"/>
              <a:t> pe locul dorit.</a:t>
            </a:r>
          </a:p>
          <a:p>
            <a:endParaRPr lang="ro-RO" dirty="0"/>
          </a:p>
        </p:txBody>
      </p:sp>
    </p:spTree>
  </p:cSld>
  <p:clrMapOvr>
    <a:masterClrMapping/>
  </p:clrMapOvr>
  <p:transition spd="med">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188640"/>
            <a:ext cx="8229600" cy="5907360"/>
          </a:xfrm>
        </p:spPr>
        <p:txBody>
          <a:bodyPr>
            <a:normAutofit lnSpcReduction="10000"/>
          </a:bodyPr>
          <a:lstStyle/>
          <a:p>
            <a:r>
              <a:rPr lang="ro-RO" dirty="0" smtClean="0"/>
              <a:t>Un disc este organizat in piste (</a:t>
            </a:r>
            <a:r>
              <a:rPr lang="ro-RO" dirty="0" err="1" smtClean="0"/>
              <a:t>tracks</a:t>
            </a:r>
            <a:r>
              <a:rPr lang="ro-RO" dirty="0" smtClean="0"/>
              <a:t>) circulare, succesive, pistele fiind </a:t>
            </a:r>
            <a:r>
              <a:rPr lang="ro-RO" dirty="0" err="1" smtClean="0"/>
              <a:t>impartite</a:t>
            </a:r>
            <a:r>
              <a:rPr lang="ro-RO" dirty="0" smtClean="0"/>
              <a:t> in sectoare. Localizarea pistelor si sectoarelor nu este permanenta in structura fizica a discului magnetic. Ele sunt marcate printr-un proces numit formatare. Formatarea duce la pierderea tuturor datelor de pe disc.</a:t>
            </a:r>
          </a:p>
          <a:p>
            <a:r>
              <a:rPr lang="ro-RO" i="1" dirty="0" smtClean="0"/>
              <a:t>Caracteristicile</a:t>
            </a:r>
            <a:r>
              <a:rPr lang="ro-RO" dirty="0" smtClean="0"/>
              <a:t> unui disc magnetic sunt:</a:t>
            </a:r>
          </a:p>
          <a:p>
            <a:pPr algn="ctr">
              <a:buNone/>
            </a:pPr>
            <a:r>
              <a:rPr lang="ro-RO" dirty="0" smtClean="0"/>
              <a:t>       </a:t>
            </a:r>
            <a:r>
              <a:rPr lang="en-US" dirty="0" smtClean="0"/>
              <a:t>1. </a:t>
            </a:r>
            <a:r>
              <a:rPr lang="ro-RO" i="1" dirty="0" smtClean="0"/>
              <a:t>capacitatea de memorare</a:t>
            </a:r>
            <a:r>
              <a:rPr lang="ro-RO" dirty="0" smtClean="0"/>
              <a:t>, </a:t>
            </a:r>
            <a:r>
              <a:rPr lang="ro-RO" dirty="0" err="1" smtClean="0"/>
              <a:t>masurata</a:t>
            </a:r>
            <a:r>
              <a:rPr lang="ro-RO" dirty="0" smtClean="0"/>
              <a:t> in Mo sau </a:t>
            </a:r>
            <a:r>
              <a:rPr lang="ro-RO" dirty="0" err="1" smtClean="0"/>
              <a:t>Go</a:t>
            </a:r>
            <a:r>
              <a:rPr lang="ro-RO" dirty="0" smtClean="0"/>
              <a:t>;</a:t>
            </a:r>
            <a:endParaRPr lang="en-US" dirty="0" smtClean="0"/>
          </a:p>
          <a:p>
            <a:pPr algn="ctr">
              <a:buNone/>
            </a:pPr>
            <a:r>
              <a:rPr lang="ro-RO" dirty="0" smtClean="0"/>
              <a:t>        </a:t>
            </a:r>
            <a:r>
              <a:rPr lang="en-US" dirty="0" smtClean="0"/>
              <a:t> 2. </a:t>
            </a:r>
            <a:r>
              <a:rPr lang="ro-RO" i="1" dirty="0" smtClean="0"/>
              <a:t>viteza de acces la date</a:t>
            </a:r>
            <a:r>
              <a:rPr lang="ro-RO" dirty="0" smtClean="0"/>
              <a:t>, </a:t>
            </a:r>
            <a:r>
              <a:rPr lang="ro-RO" dirty="0" err="1" smtClean="0"/>
              <a:t>adica</a:t>
            </a:r>
            <a:r>
              <a:rPr lang="ro-RO" dirty="0" smtClean="0"/>
              <a:t> timpul de </a:t>
            </a:r>
            <a:r>
              <a:rPr lang="ro-RO" dirty="0" err="1" smtClean="0"/>
              <a:t>raspuns</a:t>
            </a:r>
            <a:r>
              <a:rPr lang="ro-RO" dirty="0" smtClean="0"/>
              <a:t> intre momentul unei cereri de acces si momentul </a:t>
            </a:r>
            <a:r>
              <a:rPr lang="ro-RO" dirty="0" err="1" smtClean="0"/>
              <a:t>obtinerii</a:t>
            </a:r>
            <a:r>
              <a:rPr lang="ro-RO" dirty="0" smtClean="0"/>
              <a:t> datelor;</a:t>
            </a:r>
          </a:p>
          <a:p>
            <a:pPr algn="ctr">
              <a:buNone/>
            </a:pPr>
            <a:r>
              <a:rPr lang="en-US" dirty="0" smtClean="0"/>
              <a:t> </a:t>
            </a:r>
            <a:r>
              <a:rPr lang="en-US" dirty="0" smtClean="0"/>
              <a:t>   </a:t>
            </a:r>
            <a:r>
              <a:rPr lang="ro-RO" dirty="0" smtClean="0"/>
              <a:t>  </a:t>
            </a:r>
            <a:r>
              <a:rPr lang="en-US" dirty="0" smtClean="0"/>
              <a:t>3. </a:t>
            </a:r>
            <a:r>
              <a:rPr lang="ro-RO" i="1" dirty="0" smtClean="0"/>
              <a:t>rata </a:t>
            </a:r>
            <a:r>
              <a:rPr lang="ro-RO" i="1" dirty="0" smtClean="0"/>
              <a:t>de transfer</a:t>
            </a:r>
            <a:r>
              <a:rPr lang="ro-RO" dirty="0" smtClean="0"/>
              <a:t> – cantitatea medie a datelor transferate in unitatea de timp;</a:t>
            </a:r>
          </a:p>
          <a:p>
            <a:pPr algn="ctr">
              <a:buNone/>
            </a:pPr>
            <a:r>
              <a:rPr lang="en-US" dirty="0" smtClean="0"/>
              <a:t> </a:t>
            </a:r>
            <a:r>
              <a:rPr lang="en-US" dirty="0" smtClean="0"/>
              <a:t>   </a:t>
            </a:r>
            <a:r>
              <a:rPr lang="ro-RO" dirty="0" smtClean="0"/>
              <a:t>  </a:t>
            </a:r>
            <a:r>
              <a:rPr lang="en-US" dirty="0" smtClean="0"/>
              <a:t>4. </a:t>
            </a:r>
            <a:r>
              <a:rPr lang="ro-RO" i="1" dirty="0" smtClean="0"/>
              <a:t>timpul </a:t>
            </a:r>
            <a:r>
              <a:rPr lang="ro-RO" i="1" dirty="0" smtClean="0"/>
              <a:t>de </a:t>
            </a:r>
            <a:r>
              <a:rPr lang="ro-RO" i="1" dirty="0" err="1" smtClean="0"/>
              <a:t>cautare</a:t>
            </a:r>
            <a:r>
              <a:rPr lang="ro-RO" dirty="0" smtClean="0"/>
              <a:t> – timpul necesar </a:t>
            </a:r>
            <a:r>
              <a:rPr lang="ro-RO" dirty="0" err="1" smtClean="0"/>
              <a:t>deplasarii</a:t>
            </a:r>
            <a:r>
              <a:rPr lang="ro-RO" dirty="0" smtClean="0"/>
              <a:t> capetelor de citire/scriere de la o pista la alta.</a:t>
            </a:r>
            <a:endParaRPr lang="ro-RO" dirty="0"/>
          </a:p>
        </p:txBody>
      </p:sp>
    </p:spTree>
  </p:cSld>
  <p:clrMapOvr>
    <a:masterClrMapping/>
  </p:clrMapOvr>
  <p:transition spd="med">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truct%20volum%20disc_fin"/>
          <p:cNvPicPr>
            <a:picLocks noGrp="1" noChangeAspect="1" noChangeArrowheads="1"/>
          </p:cNvPicPr>
          <p:nvPr>
            <p:ph idx="1"/>
          </p:nvPr>
        </p:nvPicPr>
        <p:blipFill>
          <a:blip r:embed="rId2" cstate="print">
            <a:clrChange>
              <a:clrFrom>
                <a:srgbClr val="FFFFFF"/>
              </a:clrFrom>
              <a:clrTo>
                <a:srgbClr val="FFFFFF">
                  <a:alpha val="0"/>
                </a:srgbClr>
              </a:clrTo>
            </a:clrChange>
          </a:blip>
          <a:srcRect/>
          <a:stretch>
            <a:fillRect/>
          </a:stretch>
        </p:blipFill>
        <p:spPr bwMode="auto">
          <a:xfrm>
            <a:off x="899592" y="404664"/>
            <a:ext cx="8136904" cy="5778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260648"/>
            <a:ext cx="8229600" cy="5835352"/>
          </a:xfrm>
        </p:spPr>
        <p:txBody>
          <a:bodyPr>
            <a:normAutofit fontScale="85000" lnSpcReduction="10000"/>
          </a:bodyPr>
          <a:lstStyle/>
          <a:p>
            <a:r>
              <a:rPr lang="ro-RO" dirty="0" smtClean="0"/>
              <a:t>a.       </a:t>
            </a:r>
            <a:r>
              <a:rPr lang="ro-RO" b="1" i="1" dirty="0" err="1" smtClean="0">
                <a:solidFill>
                  <a:srgbClr val="FFC000"/>
                </a:solidFill>
              </a:rPr>
              <a:t>Hard-disk</a:t>
            </a:r>
            <a:r>
              <a:rPr lang="ro-RO" b="1" dirty="0" err="1" smtClean="0">
                <a:solidFill>
                  <a:srgbClr val="FFC000"/>
                </a:solidFill>
              </a:rPr>
              <a:t>-</a:t>
            </a:r>
            <a:r>
              <a:rPr lang="ro-RO" dirty="0" err="1" smtClean="0">
                <a:solidFill>
                  <a:srgbClr val="FFC000"/>
                </a:solidFill>
              </a:rPr>
              <a:t>ul</a:t>
            </a:r>
            <a:r>
              <a:rPr lang="ro-RO" dirty="0" smtClean="0">
                <a:solidFill>
                  <a:srgbClr val="FFC000"/>
                </a:solidFill>
              </a:rPr>
              <a:t> (discul dur)</a:t>
            </a:r>
            <a:r>
              <a:rPr lang="ro-RO" dirty="0" smtClean="0"/>
              <a:t> este componenta in care sunt stocate sistemul de operare, </a:t>
            </a:r>
            <a:r>
              <a:rPr lang="ro-RO" dirty="0" err="1" smtClean="0"/>
              <a:t>fisierele</a:t>
            </a:r>
            <a:r>
              <a:rPr lang="ro-RO" dirty="0" smtClean="0"/>
              <a:t> instalate si programele utilizatorului. </a:t>
            </a:r>
            <a:r>
              <a:rPr lang="ro-RO" dirty="0" err="1" smtClean="0"/>
              <a:t>Hard-disk-ul</a:t>
            </a:r>
            <a:r>
              <a:rPr lang="ro-RO" dirty="0" smtClean="0"/>
              <a:t> este o memorie nevolatila. Este </a:t>
            </a:r>
            <a:r>
              <a:rPr lang="ro-RO" dirty="0" err="1" smtClean="0"/>
              <a:t>alcatuit</a:t>
            </a:r>
            <a:r>
              <a:rPr lang="ro-RO" dirty="0" smtClean="0"/>
              <a:t> din mai multe discuri de aluminiu (numite platane), acoperite cu oxid de fier, suprapuse pe </a:t>
            </a:r>
            <a:r>
              <a:rPr lang="ro-RO" dirty="0" err="1" smtClean="0"/>
              <a:t>acelasi</a:t>
            </a:r>
            <a:r>
              <a:rPr lang="ro-RO" dirty="0" smtClean="0"/>
              <a:t> ax. Fata superioara a primului disc si cea inferioara a ultimului disc nu sunt utilizate. Exista un cap de citire/scriere pentru fiecare fata. Capetele sunt montate pe un sistem de </a:t>
            </a:r>
            <a:r>
              <a:rPr lang="ro-RO" dirty="0" err="1" smtClean="0"/>
              <a:t>brate</a:t>
            </a:r>
            <a:r>
              <a:rPr lang="ro-RO" dirty="0" smtClean="0"/>
              <a:t> si se </a:t>
            </a:r>
            <a:r>
              <a:rPr lang="ro-RO" dirty="0" err="1" smtClean="0"/>
              <a:t>misca</a:t>
            </a:r>
            <a:r>
              <a:rPr lang="ro-RO" dirty="0" smtClean="0"/>
              <a:t> solidar. Capetele de citire/scriere </a:t>
            </a:r>
            <a:r>
              <a:rPr lang="ro-RO" dirty="0" err="1" smtClean="0"/>
              <a:t>functioneaza</a:t>
            </a:r>
            <a:r>
              <a:rPr lang="ro-RO" dirty="0" smtClean="0"/>
              <a:t> aproape simultan si asigura o viteza de transfer a </a:t>
            </a:r>
            <a:r>
              <a:rPr lang="ro-RO" dirty="0" err="1" smtClean="0"/>
              <a:t>informatiei</a:t>
            </a:r>
            <a:r>
              <a:rPr lang="ro-RO" dirty="0" smtClean="0"/>
              <a:t> mult mai mare </a:t>
            </a:r>
            <a:r>
              <a:rPr lang="ro-RO" dirty="0" err="1" smtClean="0"/>
              <a:t>decat</a:t>
            </a:r>
            <a:r>
              <a:rPr lang="ro-RO" dirty="0" smtClean="0"/>
              <a:t> cea a discurilor flexibile. </a:t>
            </a:r>
          </a:p>
          <a:p>
            <a:r>
              <a:rPr lang="ro-RO" i="1" dirty="0" smtClean="0"/>
              <a:t>Caracteristicile</a:t>
            </a:r>
            <a:r>
              <a:rPr lang="ro-RO" dirty="0" smtClean="0"/>
              <a:t> </a:t>
            </a:r>
            <a:r>
              <a:rPr lang="ro-RO" dirty="0" err="1" smtClean="0"/>
              <a:t>hard-disk-ului</a:t>
            </a:r>
            <a:r>
              <a:rPr lang="ro-RO" dirty="0" smtClean="0"/>
              <a:t> sunt:</a:t>
            </a:r>
          </a:p>
          <a:p>
            <a:pPr>
              <a:buNone/>
            </a:pPr>
            <a:r>
              <a:rPr lang="en-US" i="1" dirty="0" smtClean="0"/>
              <a:t>1. </a:t>
            </a:r>
            <a:r>
              <a:rPr lang="ro-RO" i="1" dirty="0" smtClean="0"/>
              <a:t>capacitatea </a:t>
            </a:r>
            <a:r>
              <a:rPr lang="ro-RO" i="1" dirty="0" smtClean="0"/>
              <a:t>de stocare</a:t>
            </a:r>
            <a:r>
              <a:rPr lang="ro-RO" dirty="0" smtClean="0"/>
              <a:t> (cantitatea de date care poate fi memorata, care se </a:t>
            </a:r>
            <a:r>
              <a:rPr lang="ro-RO" dirty="0" err="1" smtClean="0"/>
              <a:t>masoara</a:t>
            </a:r>
            <a:r>
              <a:rPr lang="ro-RO" dirty="0" smtClean="0"/>
              <a:t> in GB)</a:t>
            </a:r>
          </a:p>
          <a:p>
            <a:pPr>
              <a:buNone/>
            </a:pPr>
            <a:r>
              <a:rPr lang="ro-RO" dirty="0" smtClean="0"/>
              <a:t> </a:t>
            </a:r>
            <a:r>
              <a:rPr lang="en-US" dirty="0" smtClean="0"/>
              <a:t>2. </a:t>
            </a:r>
            <a:r>
              <a:rPr lang="ro-RO" dirty="0" smtClean="0"/>
              <a:t> </a:t>
            </a:r>
            <a:r>
              <a:rPr lang="ro-RO" i="1" dirty="0" smtClean="0"/>
              <a:t>viteza de </a:t>
            </a:r>
            <a:r>
              <a:rPr lang="ro-RO" i="1" dirty="0" err="1" smtClean="0"/>
              <a:t>rotatie</a:t>
            </a:r>
            <a:r>
              <a:rPr lang="ro-RO" dirty="0" smtClean="0"/>
              <a:t> (cu cat aceasta este mai mare, cu </a:t>
            </a:r>
            <a:r>
              <a:rPr lang="ro-RO" dirty="0" err="1" smtClean="0"/>
              <a:t>atat</a:t>
            </a:r>
            <a:r>
              <a:rPr lang="ro-RO" dirty="0" smtClean="0"/>
              <a:t> citirea </a:t>
            </a:r>
            <a:r>
              <a:rPr lang="ro-RO" dirty="0" smtClean="0"/>
              <a:t>si </a:t>
            </a:r>
            <a:r>
              <a:rPr lang="ro-RO" dirty="0" smtClean="0"/>
              <a:t>scrierea datelor este mai rapida, iar calculatorul este, si el, mai rapid). Rata de transfer a </a:t>
            </a:r>
            <a:r>
              <a:rPr lang="ro-RO" dirty="0" err="1" smtClean="0"/>
              <a:t>hard-disk-urilor</a:t>
            </a:r>
            <a:r>
              <a:rPr lang="ro-RO" dirty="0" smtClean="0"/>
              <a:t> este de ordinul </a:t>
            </a:r>
            <a:r>
              <a:rPr lang="ro-RO" dirty="0" err="1" smtClean="0"/>
              <a:t>megaoctetilor</a:t>
            </a:r>
            <a:r>
              <a:rPr lang="ro-RO" dirty="0" smtClean="0"/>
              <a:t> pe secunda.</a:t>
            </a:r>
          </a:p>
          <a:p>
            <a:endParaRPr lang="ro-RO" dirty="0"/>
          </a:p>
        </p:txBody>
      </p:sp>
    </p:spTree>
  </p:cSld>
  <p:clrMapOvr>
    <a:masterClrMapping/>
  </p:clrMapOvr>
  <p:transition spd="med">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395536" y="476672"/>
            <a:ext cx="8229600" cy="5979368"/>
          </a:xfrm>
        </p:spPr>
        <p:txBody>
          <a:bodyPr>
            <a:normAutofit fontScale="92500" lnSpcReduction="20000"/>
          </a:bodyPr>
          <a:lstStyle/>
          <a:p>
            <a:r>
              <a:rPr lang="ro-RO" dirty="0" smtClean="0"/>
              <a:t>b.      </a:t>
            </a:r>
            <a:r>
              <a:rPr lang="ro-RO" b="1" dirty="0" smtClean="0">
                <a:solidFill>
                  <a:srgbClr val="FFC000"/>
                </a:solidFill>
              </a:rPr>
              <a:t>Discheta </a:t>
            </a:r>
            <a:r>
              <a:rPr lang="ro-RO" dirty="0" smtClean="0">
                <a:solidFill>
                  <a:srgbClr val="FFC000"/>
                </a:solidFill>
              </a:rPr>
              <a:t>(floppy-disk) </a:t>
            </a:r>
            <a:r>
              <a:rPr lang="ro-RO" dirty="0" smtClean="0"/>
              <a:t>este un disc magnetic flexibil, portabil. Capacitatea sa de stocare este foarte mica, dar si timpul de acces este redus. O discheta are dezavantajul ca se </a:t>
            </a:r>
            <a:r>
              <a:rPr lang="ro-RO" dirty="0" err="1" smtClean="0"/>
              <a:t>deterioreaza</a:t>
            </a:r>
            <a:r>
              <a:rPr lang="ro-RO" dirty="0" smtClean="0"/>
              <a:t> repede. Dischetele se rotesc in unitate cu o viteza de 300 sau 360 </a:t>
            </a:r>
            <a:r>
              <a:rPr lang="ro-RO" dirty="0" err="1" smtClean="0"/>
              <a:t>rot</a:t>
            </a:r>
            <a:r>
              <a:rPr lang="ro-RO" dirty="0" smtClean="0"/>
              <a:t>/min. Capul de citire intra in contact direct cu pistele. Rata de transfer este de </a:t>
            </a:r>
            <a:r>
              <a:rPr lang="ro-RO" dirty="0" err="1" smtClean="0"/>
              <a:t>cativa</a:t>
            </a:r>
            <a:r>
              <a:rPr lang="ro-RO" dirty="0" smtClean="0"/>
              <a:t> </a:t>
            </a:r>
            <a:r>
              <a:rPr lang="ro-RO" dirty="0" err="1" smtClean="0"/>
              <a:t>kiloocteti</a:t>
            </a:r>
            <a:r>
              <a:rPr lang="ro-RO" dirty="0" smtClean="0"/>
              <a:t> pe secunda.</a:t>
            </a:r>
          </a:p>
          <a:p>
            <a:r>
              <a:rPr lang="ro-RO" dirty="0" smtClean="0"/>
              <a:t>c.       </a:t>
            </a:r>
            <a:r>
              <a:rPr lang="ro-RO" b="1" dirty="0" smtClean="0">
                <a:solidFill>
                  <a:srgbClr val="FFC000"/>
                </a:solidFill>
              </a:rPr>
              <a:t>CD-ROM</a:t>
            </a:r>
            <a:r>
              <a:rPr lang="ro-RO" dirty="0" smtClean="0">
                <a:solidFill>
                  <a:srgbClr val="FFC000"/>
                </a:solidFill>
              </a:rPr>
              <a:t>-ul (</a:t>
            </a:r>
            <a:r>
              <a:rPr lang="ro-RO" u="sng" dirty="0" smtClean="0">
                <a:solidFill>
                  <a:srgbClr val="FFC000"/>
                </a:solidFill>
              </a:rPr>
              <a:t>C</a:t>
            </a:r>
            <a:r>
              <a:rPr lang="ro-RO" dirty="0" smtClean="0">
                <a:solidFill>
                  <a:srgbClr val="FFC000"/>
                </a:solidFill>
              </a:rPr>
              <a:t>ompact </a:t>
            </a:r>
            <a:r>
              <a:rPr lang="ro-RO" u="sng" dirty="0" smtClean="0">
                <a:solidFill>
                  <a:srgbClr val="FFC000"/>
                </a:solidFill>
              </a:rPr>
              <a:t>D</a:t>
            </a:r>
            <a:r>
              <a:rPr lang="ro-RO" dirty="0" smtClean="0">
                <a:solidFill>
                  <a:srgbClr val="FFC000"/>
                </a:solidFill>
              </a:rPr>
              <a:t>isk – </a:t>
            </a:r>
            <a:r>
              <a:rPr lang="ro-RO" u="sng" dirty="0" err="1" smtClean="0">
                <a:solidFill>
                  <a:srgbClr val="FFC000"/>
                </a:solidFill>
              </a:rPr>
              <a:t>R</a:t>
            </a:r>
            <a:r>
              <a:rPr lang="ro-RO" dirty="0" err="1" smtClean="0">
                <a:solidFill>
                  <a:srgbClr val="FFC000"/>
                </a:solidFill>
              </a:rPr>
              <a:t>ead-</a:t>
            </a:r>
            <a:r>
              <a:rPr lang="ro-RO" u="sng" dirty="0" err="1" smtClean="0">
                <a:solidFill>
                  <a:srgbClr val="FFC000"/>
                </a:solidFill>
              </a:rPr>
              <a:t>O</a:t>
            </a:r>
            <a:r>
              <a:rPr lang="ro-RO" dirty="0" err="1" smtClean="0">
                <a:solidFill>
                  <a:srgbClr val="FFC000"/>
                </a:solidFill>
              </a:rPr>
              <a:t>nly</a:t>
            </a:r>
            <a:r>
              <a:rPr lang="ro-RO" dirty="0" smtClean="0">
                <a:solidFill>
                  <a:srgbClr val="FFC000"/>
                </a:solidFill>
              </a:rPr>
              <a:t> </a:t>
            </a:r>
            <a:r>
              <a:rPr lang="ro-RO" u="sng" dirty="0" err="1" smtClean="0">
                <a:solidFill>
                  <a:srgbClr val="FFC000"/>
                </a:solidFill>
              </a:rPr>
              <a:t>M</a:t>
            </a:r>
            <a:r>
              <a:rPr lang="ro-RO" dirty="0" err="1" smtClean="0">
                <a:solidFill>
                  <a:srgbClr val="FFC000"/>
                </a:solidFill>
              </a:rPr>
              <a:t>emory</a:t>
            </a:r>
            <a:r>
              <a:rPr lang="ro-RO" dirty="0" smtClean="0">
                <a:solidFill>
                  <a:srgbClr val="FFC000"/>
                </a:solidFill>
              </a:rPr>
              <a:t>) </a:t>
            </a:r>
            <a:r>
              <a:rPr lang="ro-RO" dirty="0" smtClean="0"/>
              <a:t>permite citirea datelor de pe CD, sau citirea CD-urilor audio. </a:t>
            </a:r>
            <a:r>
              <a:rPr lang="ro-RO" i="1" dirty="0" smtClean="0"/>
              <a:t>Caracteristica principala</a:t>
            </a:r>
            <a:r>
              <a:rPr lang="ro-RO" dirty="0" smtClean="0"/>
              <a:t> a unui CD-ROM este </a:t>
            </a:r>
            <a:r>
              <a:rPr lang="ro-RO" i="1" dirty="0" smtClean="0"/>
              <a:t>viteza de </a:t>
            </a:r>
            <a:r>
              <a:rPr lang="ro-RO" i="1" dirty="0" err="1" smtClean="0"/>
              <a:t>rotatie</a:t>
            </a:r>
            <a:r>
              <a:rPr lang="ro-RO" dirty="0" smtClean="0"/>
              <a:t> care este </a:t>
            </a:r>
            <a:r>
              <a:rPr lang="ro-RO" dirty="0" err="1" smtClean="0"/>
              <a:t>proportionala</a:t>
            </a:r>
            <a:r>
              <a:rPr lang="ro-RO" dirty="0" smtClean="0"/>
              <a:t> cu viteza de citire. Capacitatea de memorare este de aproximativ 700Mo. CD-urile sunt realizate dintr-un material reflectorizant acoperit cu o pelicula protectoare transparenta. </a:t>
            </a:r>
            <a:r>
              <a:rPr lang="ro-RO" dirty="0" err="1" smtClean="0"/>
              <a:t>Inregistrarea</a:t>
            </a:r>
            <a:r>
              <a:rPr lang="ro-RO" dirty="0" smtClean="0"/>
              <a:t> de </a:t>
            </a:r>
            <a:r>
              <a:rPr lang="ro-RO" dirty="0" err="1" smtClean="0"/>
              <a:t>informatii</a:t>
            </a:r>
            <a:r>
              <a:rPr lang="ro-RO" dirty="0" smtClean="0"/>
              <a:t> pe CD se face prin crearea unei </a:t>
            </a:r>
            <a:r>
              <a:rPr lang="ro-RO" dirty="0" err="1" smtClean="0"/>
              <a:t>variatii</a:t>
            </a:r>
            <a:r>
              <a:rPr lang="ro-RO" dirty="0" smtClean="0"/>
              <a:t> pe </a:t>
            </a:r>
            <a:r>
              <a:rPr lang="ro-RO" dirty="0" err="1" smtClean="0"/>
              <a:t>suprafata</a:t>
            </a:r>
            <a:r>
              <a:rPr lang="ro-RO" dirty="0" smtClean="0"/>
              <a:t> reflectorizanta. Citirea lor se face cu un fascicul laser care determina aceste </a:t>
            </a:r>
            <a:r>
              <a:rPr lang="ro-RO" dirty="0" err="1" smtClean="0"/>
              <a:t>variatii</a:t>
            </a:r>
            <a:r>
              <a:rPr lang="ro-RO" dirty="0" smtClean="0"/>
              <a:t>, uzura discului fiind mult mai redusa </a:t>
            </a:r>
            <a:r>
              <a:rPr lang="ro-RO" dirty="0" err="1" smtClean="0"/>
              <a:t>decat</a:t>
            </a:r>
            <a:r>
              <a:rPr lang="ro-RO" dirty="0" smtClean="0"/>
              <a:t> la cele magnetice. Dezavantajul este ca CD-urile pot fi doar citite si nu scrise.</a:t>
            </a:r>
          </a:p>
          <a:p>
            <a:endParaRPr lang="ro-RO" dirty="0"/>
          </a:p>
        </p:txBody>
      </p:sp>
    </p:spTree>
  </p:cSld>
  <p:clrMapOvr>
    <a:masterClrMapping/>
  </p:clrMapOvr>
  <p:transition spd="med">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260648"/>
            <a:ext cx="8229600" cy="5835352"/>
          </a:xfrm>
        </p:spPr>
        <p:txBody>
          <a:bodyPr>
            <a:normAutofit fontScale="77500" lnSpcReduction="20000"/>
          </a:bodyPr>
          <a:lstStyle/>
          <a:p>
            <a:r>
              <a:rPr lang="ro-RO" dirty="0" smtClean="0"/>
              <a:t>d.     </a:t>
            </a:r>
            <a:r>
              <a:rPr lang="ro-RO" dirty="0" smtClean="0">
                <a:solidFill>
                  <a:srgbClr val="FFC000"/>
                </a:solidFill>
              </a:rPr>
              <a:t> </a:t>
            </a:r>
            <a:r>
              <a:rPr lang="ro-RO" b="1" dirty="0" smtClean="0">
                <a:solidFill>
                  <a:srgbClr val="FFC000"/>
                </a:solidFill>
              </a:rPr>
              <a:t>CD</a:t>
            </a:r>
            <a:r>
              <a:rPr lang="ro-RO" dirty="0" smtClean="0">
                <a:solidFill>
                  <a:srgbClr val="FFC000"/>
                </a:solidFill>
              </a:rPr>
              <a:t>-</a:t>
            </a:r>
            <a:r>
              <a:rPr lang="ro-RO" b="1" dirty="0" smtClean="0">
                <a:solidFill>
                  <a:srgbClr val="FFC000"/>
                </a:solidFill>
              </a:rPr>
              <a:t>R (</a:t>
            </a:r>
            <a:r>
              <a:rPr lang="ro-RO" dirty="0" smtClean="0">
                <a:solidFill>
                  <a:srgbClr val="FFC000"/>
                </a:solidFill>
              </a:rPr>
              <a:t>CD – </a:t>
            </a:r>
            <a:r>
              <a:rPr lang="ro-RO" u="sng" dirty="0" err="1" smtClean="0">
                <a:solidFill>
                  <a:srgbClr val="FFC000"/>
                </a:solidFill>
              </a:rPr>
              <a:t>R</a:t>
            </a:r>
            <a:r>
              <a:rPr lang="ro-RO" dirty="0" err="1" smtClean="0">
                <a:solidFill>
                  <a:srgbClr val="FFC000"/>
                </a:solidFill>
              </a:rPr>
              <a:t>ecordable</a:t>
            </a:r>
            <a:r>
              <a:rPr lang="ro-RO" dirty="0" smtClean="0">
                <a:solidFill>
                  <a:srgbClr val="FFC000"/>
                </a:solidFill>
              </a:rPr>
              <a:t>) </a:t>
            </a:r>
            <a:r>
              <a:rPr lang="ro-RO" dirty="0" smtClean="0"/>
              <a:t>este </a:t>
            </a:r>
            <a:r>
              <a:rPr lang="ro-RO" dirty="0" err="1" smtClean="0"/>
              <a:t>asemanator</a:t>
            </a:r>
            <a:r>
              <a:rPr lang="ro-RO" dirty="0" smtClean="0"/>
              <a:t> cu un CD-ROM, dar poate, </a:t>
            </a:r>
            <a:r>
              <a:rPr lang="ro-RO" dirty="0" err="1" smtClean="0"/>
              <a:t>atat</a:t>
            </a:r>
            <a:r>
              <a:rPr lang="ro-RO" dirty="0" smtClean="0"/>
              <a:t> sa </a:t>
            </a:r>
            <a:r>
              <a:rPr lang="ro-RO" dirty="0" err="1" smtClean="0"/>
              <a:t>citeasca</a:t>
            </a:r>
            <a:r>
              <a:rPr lang="ro-RO" dirty="0" smtClean="0"/>
              <a:t> CD-uri, dar sa le si scrie.</a:t>
            </a:r>
          </a:p>
          <a:p>
            <a:r>
              <a:rPr lang="ro-RO" dirty="0" smtClean="0"/>
              <a:t>e.       </a:t>
            </a:r>
            <a:r>
              <a:rPr lang="ro-RO" b="1" dirty="0" smtClean="0">
                <a:solidFill>
                  <a:srgbClr val="FFC000"/>
                </a:solidFill>
              </a:rPr>
              <a:t>CD</a:t>
            </a:r>
            <a:r>
              <a:rPr lang="ro-RO" dirty="0" smtClean="0">
                <a:solidFill>
                  <a:srgbClr val="FFC000"/>
                </a:solidFill>
              </a:rPr>
              <a:t>-</a:t>
            </a:r>
            <a:r>
              <a:rPr lang="ro-RO" b="1" dirty="0" smtClean="0">
                <a:solidFill>
                  <a:srgbClr val="FFC000"/>
                </a:solidFill>
              </a:rPr>
              <a:t>RW</a:t>
            </a:r>
            <a:r>
              <a:rPr lang="ro-RO" dirty="0" smtClean="0">
                <a:solidFill>
                  <a:srgbClr val="FFC000"/>
                </a:solidFill>
              </a:rPr>
              <a:t> (CD – </a:t>
            </a:r>
            <a:r>
              <a:rPr lang="ro-RO" u="sng" dirty="0" err="1" smtClean="0">
                <a:solidFill>
                  <a:srgbClr val="FFC000"/>
                </a:solidFill>
              </a:rPr>
              <a:t>R</a:t>
            </a:r>
            <a:r>
              <a:rPr lang="ro-RO" dirty="0" err="1" smtClean="0">
                <a:solidFill>
                  <a:srgbClr val="FFC000"/>
                </a:solidFill>
              </a:rPr>
              <a:t>e</a:t>
            </a:r>
            <a:r>
              <a:rPr lang="ro-RO" u="sng" dirty="0" err="1" smtClean="0">
                <a:solidFill>
                  <a:srgbClr val="FFC000"/>
                </a:solidFill>
              </a:rPr>
              <a:t>w</a:t>
            </a:r>
            <a:r>
              <a:rPr lang="ro-RO" dirty="0" err="1" smtClean="0">
                <a:solidFill>
                  <a:srgbClr val="FFC000"/>
                </a:solidFill>
              </a:rPr>
              <a:t>ritable</a:t>
            </a:r>
            <a:r>
              <a:rPr lang="ro-RO" dirty="0" smtClean="0">
                <a:solidFill>
                  <a:srgbClr val="FFC000"/>
                </a:solidFill>
              </a:rPr>
              <a:t>) </a:t>
            </a:r>
            <a:r>
              <a:rPr lang="ro-RO" dirty="0" smtClean="0"/>
              <a:t>pentru discuri optice care pot fi rescrise.</a:t>
            </a:r>
          </a:p>
          <a:p>
            <a:r>
              <a:rPr lang="ro-RO" dirty="0" smtClean="0"/>
              <a:t>f.       </a:t>
            </a:r>
            <a:r>
              <a:rPr lang="ro-RO" dirty="0" smtClean="0">
                <a:solidFill>
                  <a:srgbClr val="FFC000"/>
                </a:solidFill>
              </a:rPr>
              <a:t> </a:t>
            </a:r>
            <a:r>
              <a:rPr lang="ro-RO" b="1" dirty="0" smtClean="0">
                <a:solidFill>
                  <a:srgbClr val="FFC000"/>
                </a:solidFill>
              </a:rPr>
              <a:t>DVD</a:t>
            </a:r>
            <a:r>
              <a:rPr lang="ro-RO" dirty="0" smtClean="0">
                <a:solidFill>
                  <a:srgbClr val="FFC000"/>
                </a:solidFill>
              </a:rPr>
              <a:t>-</a:t>
            </a:r>
            <a:r>
              <a:rPr lang="ro-RO" b="1" dirty="0" smtClean="0">
                <a:solidFill>
                  <a:srgbClr val="FFC000"/>
                </a:solidFill>
              </a:rPr>
              <a:t>ROM</a:t>
            </a:r>
            <a:r>
              <a:rPr lang="ro-RO" dirty="0" smtClean="0">
                <a:solidFill>
                  <a:srgbClr val="FFC000"/>
                </a:solidFill>
              </a:rPr>
              <a:t> (</a:t>
            </a:r>
            <a:r>
              <a:rPr lang="ro-RO" u="sng" dirty="0" smtClean="0">
                <a:solidFill>
                  <a:srgbClr val="FFC000"/>
                </a:solidFill>
              </a:rPr>
              <a:t>D</a:t>
            </a:r>
            <a:r>
              <a:rPr lang="ro-RO" dirty="0" smtClean="0">
                <a:solidFill>
                  <a:srgbClr val="FFC000"/>
                </a:solidFill>
              </a:rPr>
              <a:t>igital </a:t>
            </a:r>
            <a:r>
              <a:rPr lang="ro-RO" u="sng" dirty="0" smtClean="0">
                <a:solidFill>
                  <a:srgbClr val="FFC000"/>
                </a:solidFill>
              </a:rPr>
              <a:t>V</a:t>
            </a:r>
            <a:r>
              <a:rPr lang="ro-RO" dirty="0" smtClean="0">
                <a:solidFill>
                  <a:srgbClr val="FFC000"/>
                </a:solidFill>
              </a:rPr>
              <a:t>ersatile </a:t>
            </a:r>
            <a:r>
              <a:rPr lang="ro-RO" u="sng" dirty="0" smtClean="0">
                <a:solidFill>
                  <a:srgbClr val="FFC000"/>
                </a:solidFill>
              </a:rPr>
              <a:t>D</a:t>
            </a:r>
            <a:r>
              <a:rPr lang="ro-RO" dirty="0" smtClean="0">
                <a:solidFill>
                  <a:srgbClr val="FFC000"/>
                </a:solidFill>
              </a:rPr>
              <a:t>isk– </a:t>
            </a:r>
            <a:r>
              <a:rPr lang="ro-RO" u="sng" dirty="0" err="1" smtClean="0">
                <a:solidFill>
                  <a:srgbClr val="FFC000"/>
                </a:solidFill>
              </a:rPr>
              <a:t>R</a:t>
            </a:r>
            <a:r>
              <a:rPr lang="ro-RO" dirty="0" err="1" smtClean="0">
                <a:solidFill>
                  <a:srgbClr val="FFC000"/>
                </a:solidFill>
              </a:rPr>
              <a:t>ead-</a:t>
            </a:r>
            <a:r>
              <a:rPr lang="ro-RO" u="sng" dirty="0" err="1" smtClean="0">
                <a:solidFill>
                  <a:srgbClr val="FFC000"/>
                </a:solidFill>
              </a:rPr>
              <a:t>O</a:t>
            </a:r>
            <a:r>
              <a:rPr lang="ro-RO" dirty="0" err="1" smtClean="0">
                <a:solidFill>
                  <a:srgbClr val="FFC000"/>
                </a:solidFill>
              </a:rPr>
              <a:t>nly</a:t>
            </a:r>
            <a:r>
              <a:rPr lang="ro-RO" dirty="0" smtClean="0">
                <a:solidFill>
                  <a:srgbClr val="FFC000"/>
                </a:solidFill>
              </a:rPr>
              <a:t> </a:t>
            </a:r>
            <a:r>
              <a:rPr lang="ro-RO" u="sng" dirty="0" err="1" smtClean="0">
                <a:solidFill>
                  <a:srgbClr val="FFC000"/>
                </a:solidFill>
              </a:rPr>
              <a:t>M</a:t>
            </a:r>
            <a:r>
              <a:rPr lang="ro-RO" dirty="0" err="1" smtClean="0">
                <a:solidFill>
                  <a:srgbClr val="FFC000"/>
                </a:solidFill>
              </a:rPr>
              <a:t>emory</a:t>
            </a:r>
            <a:r>
              <a:rPr lang="ro-RO" dirty="0" smtClean="0">
                <a:solidFill>
                  <a:srgbClr val="FFC000"/>
                </a:solidFill>
              </a:rPr>
              <a:t>) </a:t>
            </a:r>
            <a:r>
              <a:rPr lang="ro-RO" dirty="0" smtClean="0"/>
              <a:t>a </a:t>
            </a:r>
            <a:r>
              <a:rPr lang="ro-RO" dirty="0" err="1" smtClean="0"/>
              <a:t>aparut</a:t>
            </a:r>
            <a:r>
              <a:rPr lang="ro-RO" dirty="0" smtClean="0"/>
              <a:t> ca o extensie a CD-ROM-ului, </a:t>
            </a:r>
            <a:r>
              <a:rPr lang="ro-RO" dirty="0" err="1" smtClean="0"/>
              <a:t>avand</a:t>
            </a:r>
            <a:r>
              <a:rPr lang="ro-RO" dirty="0" smtClean="0"/>
              <a:t> </a:t>
            </a:r>
            <a:r>
              <a:rPr lang="ro-RO" dirty="0" err="1" smtClean="0"/>
              <a:t>aceleasi</a:t>
            </a:r>
            <a:r>
              <a:rPr lang="ro-RO" dirty="0" smtClean="0"/>
              <a:t> </a:t>
            </a:r>
            <a:r>
              <a:rPr lang="ro-RO" dirty="0" err="1" smtClean="0"/>
              <a:t>proprietati</a:t>
            </a:r>
            <a:r>
              <a:rPr lang="ro-RO" dirty="0" smtClean="0"/>
              <a:t>, dar o capacitate de stocare mult mai mare (pana la 4,7GB). </a:t>
            </a:r>
            <a:r>
              <a:rPr lang="ro-RO" dirty="0" err="1" smtClean="0"/>
              <a:t>DVD-ROM-ul</a:t>
            </a:r>
            <a:r>
              <a:rPr lang="ro-RO" dirty="0" smtClean="0"/>
              <a:t> tinde sa </a:t>
            </a:r>
            <a:r>
              <a:rPr lang="ro-RO" dirty="0" err="1" smtClean="0"/>
              <a:t>inlocuiasca</a:t>
            </a:r>
            <a:r>
              <a:rPr lang="ro-RO" dirty="0" smtClean="0"/>
              <a:t> CD-ROM-ul </a:t>
            </a:r>
            <a:r>
              <a:rPr lang="ro-RO" dirty="0" err="1" smtClean="0"/>
              <a:t>avand</a:t>
            </a:r>
            <a:r>
              <a:rPr lang="ro-RO" dirty="0" smtClean="0"/>
              <a:t> o mai mare capacitate de stocare a datelor.</a:t>
            </a:r>
          </a:p>
          <a:p>
            <a:r>
              <a:rPr lang="ro-RO" dirty="0" smtClean="0"/>
              <a:t>g.      </a:t>
            </a:r>
            <a:r>
              <a:rPr lang="ro-RO" dirty="0" smtClean="0">
                <a:solidFill>
                  <a:srgbClr val="FFC000"/>
                </a:solidFill>
              </a:rPr>
              <a:t> </a:t>
            </a:r>
            <a:r>
              <a:rPr lang="ro-RO" b="1" dirty="0" smtClean="0">
                <a:solidFill>
                  <a:srgbClr val="FFC000"/>
                </a:solidFill>
              </a:rPr>
              <a:t>Memoria Flash USB</a:t>
            </a:r>
            <a:r>
              <a:rPr lang="ro-RO" dirty="0" smtClean="0"/>
              <a:t> este </a:t>
            </a:r>
            <a:r>
              <a:rPr lang="ro-RO" dirty="0" err="1" smtClean="0"/>
              <a:t>usor</a:t>
            </a:r>
            <a:r>
              <a:rPr lang="ro-RO" dirty="0" smtClean="0"/>
              <a:t> de folosit, este mai rezistenta </a:t>
            </a:r>
            <a:r>
              <a:rPr lang="ro-RO" dirty="0" err="1" smtClean="0"/>
              <a:t>decat</a:t>
            </a:r>
            <a:r>
              <a:rPr lang="ro-RO" dirty="0" smtClean="0"/>
              <a:t> discheta, are viteza mare de transfer si capacitatea sa de stocare este de pana la 2GB.</a:t>
            </a:r>
          </a:p>
          <a:p>
            <a:r>
              <a:rPr lang="ro-RO" dirty="0" smtClean="0"/>
              <a:t>h.      </a:t>
            </a:r>
            <a:r>
              <a:rPr lang="ro-RO" dirty="0" smtClean="0">
                <a:solidFill>
                  <a:srgbClr val="FFC000"/>
                </a:solidFill>
              </a:rPr>
              <a:t> </a:t>
            </a:r>
            <a:r>
              <a:rPr lang="ro-RO" b="1" dirty="0" err="1" smtClean="0">
                <a:solidFill>
                  <a:srgbClr val="FFC000"/>
                </a:solidFill>
              </a:rPr>
              <a:t>Streamer-ul</a:t>
            </a:r>
            <a:r>
              <a:rPr lang="ro-RO" dirty="0" smtClean="0">
                <a:solidFill>
                  <a:srgbClr val="FFC000"/>
                </a:solidFill>
              </a:rPr>
              <a:t> </a:t>
            </a:r>
            <a:r>
              <a:rPr lang="ro-RO" dirty="0" smtClean="0"/>
              <a:t>este o caseta magnetica </a:t>
            </a:r>
            <a:r>
              <a:rPr lang="ro-RO" dirty="0" err="1" smtClean="0"/>
              <a:t>asemanatoare</a:t>
            </a:r>
            <a:r>
              <a:rPr lang="ro-RO" dirty="0" smtClean="0"/>
              <a:t> unei casete video. Poate fi scrisa sau citita. Capacitatea de memorarea este de sute de Mo, dar are viteza de lucru mica in raport cu discurile optice, iar accesul la date este </a:t>
            </a:r>
            <a:r>
              <a:rPr lang="ro-RO" dirty="0" err="1" smtClean="0"/>
              <a:t>secvential</a:t>
            </a:r>
            <a:r>
              <a:rPr lang="ro-RO" dirty="0" smtClean="0"/>
              <a:t>.</a:t>
            </a:r>
          </a:p>
          <a:p>
            <a:r>
              <a:rPr lang="ro-RO" dirty="0" smtClean="0"/>
              <a:t>i.         </a:t>
            </a:r>
            <a:r>
              <a:rPr lang="ro-RO" b="1" dirty="0" err="1" smtClean="0">
                <a:solidFill>
                  <a:srgbClr val="FFC000"/>
                </a:solidFill>
              </a:rPr>
              <a:t>Unitatile</a:t>
            </a:r>
            <a:r>
              <a:rPr lang="ro-RO" b="1" dirty="0" smtClean="0">
                <a:solidFill>
                  <a:srgbClr val="FFC000"/>
                </a:solidFill>
              </a:rPr>
              <a:t> de memorare amovibile </a:t>
            </a:r>
            <a:r>
              <a:rPr lang="ro-RO" b="1" dirty="0" smtClean="0"/>
              <a:t>– </a:t>
            </a:r>
            <a:r>
              <a:rPr lang="ro-RO" dirty="0" smtClean="0"/>
              <a:t>au  </a:t>
            </a:r>
            <a:r>
              <a:rPr lang="ro-RO" dirty="0" err="1" smtClean="0"/>
              <a:t>capacitati</a:t>
            </a:r>
            <a:r>
              <a:rPr lang="ro-RO" dirty="0" smtClean="0"/>
              <a:t> de memorate mari (sute de Mo) si viteze de acces </a:t>
            </a:r>
            <a:r>
              <a:rPr lang="ro-RO" dirty="0" err="1" smtClean="0"/>
              <a:t>satisfacatoare</a:t>
            </a:r>
            <a:r>
              <a:rPr lang="ro-RO" dirty="0" smtClean="0"/>
              <a:t>. Sunt cu suport magnetic (folosesc o tehnologie </a:t>
            </a:r>
            <a:r>
              <a:rPr lang="ro-RO" dirty="0" err="1" smtClean="0"/>
              <a:t>asemanatoare</a:t>
            </a:r>
            <a:r>
              <a:rPr lang="ro-RO" dirty="0" smtClean="0"/>
              <a:t> cu floppy-disk si hard-disk) si cu suport magneto-optic (</a:t>
            </a:r>
            <a:r>
              <a:rPr lang="ro-RO" dirty="0" err="1" smtClean="0"/>
              <a:t>imbina</a:t>
            </a:r>
            <a:r>
              <a:rPr lang="ro-RO" dirty="0" smtClean="0"/>
              <a:t> tehnologiile </a:t>
            </a:r>
            <a:r>
              <a:rPr lang="ro-RO" dirty="0" err="1" smtClean="0"/>
              <a:t>traditionale</a:t>
            </a:r>
            <a:r>
              <a:rPr lang="ro-RO" dirty="0" smtClean="0"/>
              <a:t> de </a:t>
            </a:r>
            <a:r>
              <a:rPr lang="ro-RO" dirty="0" err="1" smtClean="0"/>
              <a:t>inregistrare</a:t>
            </a:r>
            <a:r>
              <a:rPr lang="ro-RO" dirty="0" smtClean="0"/>
              <a:t> magnetica cu cele realizate cu ajutorul laserului).</a:t>
            </a:r>
          </a:p>
          <a:p>
            <a:endParaRPr lang="ro-RO" dirty="0"/>
          </a:p>
        </p:txBody>
      </p:sp>
    </p:spTree>
  </p:cSld>
  <p:clrMapOvr>
    <a:masterClrMapping/>
  </p:clrMapOvr>
  <p:transition spd="med">
    <p:diamon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0" y="188640"/>
            <a:ext cx="9489232" cy="6840760"/>
          </a:xfrm>
        </p:spPr>
        <p:txBody>
          <a:bodyPr>
            <a:normAutofit fontScale="70000" lnSpcReduction="20000"/>
          </a:bodyPr>
          <a:lstStyle/>
          <a:p>
            <a:r>
              <a:rPr lang="ro-RO" b="1" u="sng" dirty="0" smtClean="0">
                <a:solidFill>
                  <a:srgbClr val="FFC000"/>
                </a:solidFill>
              </a:rPr>
              <a:t>Dispozitivele periferice</a:t>
            </a:r>
            <a:endParaRPr lang="ro-RO" dirty="0" smtClean="0">
              <a:solidFill>
                <a:srgbClr val="FFC000"/>
              </a:solidFill>
            </a:endParaRPr>
          </a:p>
          <a:p>
            <a:r>
              <a:rPr lang="ro-RO" b="1" dirty="0" smtClean="0"/>
              <a:t>a) </a:t>
            </a:r>
            <a:r>
              <a:rPr lang="ro-RO" b="1" u="sng" dirty="0" smtClean="0">
                <a:solidFill>
                  <a:srgbClr val="FFFF00"/>
                </a:solidFill>
              </a:rPr>
              <a:t>Dispozitive periferice de intrare</a:t>
            </a:r>
            <a:endParaRPr lang="ro-RO" dirty="0" smtClean="0">
              <a:solidFill>
                <a:srgbClr val="FFFF00"/>
              </a:solidFill>
            </a:endParaRPr>
          </a:p>
          <a:p>
            <a:pPr>
              <a:buNone/>
            </a:pPr>
            <a:r>
              <a:rPr lang="en-US" b="1" dirty="0" smtClean="0">
                <a:solidFill>
                  <a:srgbClr val="FFC000"/>
                </a:solidFill>
              </a:rPr>
              <a:t>I. </a:t>
            </a:r>
            <a:r>
              <a:rPr lang="ro-RO" b="1" dirty="0" smtClean="0">
                <a:solidFill>
                  <a:srgbClr val="FFC000"/>
                </a:solidFill>
              </a:rPr>
              <a:t>Tastatura</a:t>
            </a:r>
            <a:r>
              <a:rPr lang="ro-RO" dirty="0" smtClean="0">
                <a:solidFill>
                  <a:srgbClr val="FFC000"/>
                </a:solidFill>
              </a:rPr>
              <a:t> </a:t>
            </a:r>
            <a:r>
              <a:rPr lang="ro-RO" dirty="0" smtClean="0">
                <a:solidFill>
                  <a:srgbClr val="FFC000"/>
                </a:solidFill>
              </a:rPr>
              <a:t>(</a:t>
            </a:r>
            <a:r>
              <a:rPr lang="ro-RO" dirty="0" err="1" smtClean="0">
                <a:solidFill>
                  <a:srgbClr val="FFC000"/>
                </a:solidFill>
              </a:rPr>
              <a:t>keyboard</a:t>
            </a:r>
            <a:r>
              <a:rPr lang="ro-RO" dirty="0" smtClean="0">
                <a:solidFill>
                  <a:srgbClr val="FFC000"/>
                </a:solidFill>
              </a:rPr>
              <a:t>) </a:t>
            </a:r>
            <a:r>
              <a:rPr lang="ro-RO" dirty="0" smtClean="0"/>
              <a:t>este cel mai utilizat dispozitiv periferic. De la tastatura putem introduce date, comenzi, </a:t>
            </a:r>
            <a:r>
              <a:rPr lang="ro-RO" dirty="0" err="1" smtClean="0"/>
              <a:t>etc.Tastele</a:t>
            </a:r>
            <a:r>
              <a:rPr lang="ro-RO" dirty="0" smtClean="0"/>
              <a:t> </a:t>
            </a:r>
            <a:r>
              <a:rPr lang="ro-RO" dirty="0" smtClean="0"/>
              <a:t>se </a:t>
            </a:r>
            <a:r>
              <a:rPr lang="ro-RO" dirty="0" err="1" smtClean="0"/>
              <a:t>impart</a:t>
            </a:r>
            <a:r>
              <a:rPr lang="ro-RO" dirty="0" smtClean="0"/>
              <a:t> in mai multe categorii:</a:t>
            </a:r>
          </a:p>
          <a:p>
            <a:pPr>
              <a:buNone/>
            </a:pPr>
            <a:r>
              <a:rPr lang="en-US" dirty="0" smtClean="0"/>
              <a:t>	</a:t>
            </a:r>
            <a:r>
              <a:rPr lang="en-US" dirty="0" smtClean="0"/>
              <a:t>	1. </a:t>
            </a:r>
            <a:r>
              <a:rPr lang="ro-RO" i="1" dirty="0" smtClean="0"/>
              <a:t>taste </a:t>
            </a:r>
            <a:r>
              <a:rPr lang="ro-RO" i="1" dirty="0" smtClean="0"/>
              <a:t>caracter</a:t>
            </a:r>
            <a:r>
              <a:rPr lang="ro-RO" dirty="0" smtClean="0"/>
              <a:t> – sunt amplasate in partea </a:t>
            </a:r>
            <a:r>
              <a:rPr lang="ro-RO" dirty="0" err="1" smtClean="0"/>
              <a:t>stanga</a:t>
            </a:r>
            <a:r>
              <a:rPr lang="ro-RO" dirty="0" smtClean="0"/>
              <a:t> a tastaturii si sunt </a:t>
            </a:r>
            <a:r>
              <a:rPr lang="ro-RO" dirty="0" err="1" smtClean="0"/>
              <a:t>pozitionate</a:t>
            </a:r>
            <a:r>
              <a:rPr lang="ro-RO" dirty="0" smtClean="0"/>
              <a:t> ca la </a:t>
            </a:r>
            <a:r>
              <a:rPr lang="ro-RO" dirty="0" err="1" smtClean="0"/>
              <a:t>masina</a:t>
            </a:r>
            <a:r>
              <a:rPr lang="ro-RO" dirty="0" smtClean="0"/>
              <a:t> de scris. Aici se afla caracterele alfabetului, semnele de </a:t>
            </a:r>
            <a:r>
              <a:rPr lang="ro-RO" dirty="0" err="1" smtClean="0"/>
              <a:t>punctuatie</a:t>
            </a:r>
            <a:r>
              <a:rPr lang="ro-RO" dirty="0" smtClean="0"/>
              <a:t> si caracterele speciale. Simbolurile din partea de sus a tastelor se </a:t>
            </a:r>
            <a:r>
              <a:rPr lang="ro-RO" dirty="0" err="1" smtClean="0"/>
              <a:t>obtin</a:t>
            </a:r>
            <a:r>
              <a:rPr lang="ro-RO" dirty="0" smtClean="0"/>
              <a:t> astfel: se </a:t>
            </a:r>
            <a:r>
              <a:rPr lang="ro-RO" dirty="0" err="1" smtClean="0"/>
              <a:t>apasa</a:t>
            </a:r>
            <a:r>
              <a:rPr lang="ro-RO" dirty="0" smtClean="0"/>
              <a:t> simultan tasta care </a:t>
            </a:r>
            <a:r>
              <a:rPr lang="ro-RO" dirty="0" err="1" smtClean="0"/>
              <a:t>contine</a:t>
            </a:r>
            <a:r>
              <a:rPr lang="ro-RO" dirty="0" smtClean="0"/>
              <a:t> simbolul respectiv si tasta </a:t>
            </a:r>
            <a:r>
              <a:rPr lang="ro-RO" b="1" dirty="0" err="1" smtClean="0"/>
              <a:t>Shift</a:t>
            </a:r>
            <a:r>
              <a:rPr lang="ro-RO" dirty="0" smtClean="0"/>
              <a:t>.</a:t>
            </a:r>
            <a:endParaRPr lang="en-US" dirty="0" smtClean="0"/>
          </a:p>
          <a:p>
            <a:pPr>
              <a:buNone/>
            </a:pPr>
            <a:r>
              <a:rPr lang="en-US" dirty="0" smtClean="0"/>
              <a:t>		2.</a:t>
            </a:r>
            <a:r>
              <a:rPr lang="ro-RO" dirty="0" smtClean="0"/>
              <a:t> </a:t>
            </a:r>
            <a:r>
              <a:rPr lang="ro-RO" i="1" dirty="0" smtClean="0"/>
              <a:t>taste </a:t>
            </a:r>
            <a:r>
              <a:rPr lang="ro-RO" i="1" dirty="0" err="1" smtClean="0"/>
              <a:t>functionale</a:t>
            </a:r>
            <a:r>
              <a:rPr lang="ro-RO" dirty="0" smtClean="0"/>
              <a:t> (F1, F2, , F12) se afla in partea </a:t>
            </a:r>
            <a:r>
              <a:rPr lang="ro-RO" dirty="0" err="1" smtClean="0"/>
              <a:t>stanga</a:t>
            </a:r>
            <a:r>
              <a:rPr lang="ro-RO" dirty="0" smtClean="0"/>
              <a:t>, sus, a tastaturii. </a:t>
            </a:r>
            <a:r>
              <a:rPr lang="ro-RO" dirty="0" err="1" smtClean="0"/>
              <a:t>Apasarea</a:t>
            </a:r>
            <a:r>
              <a:rPr lang="ro-RO" dirty="0" smtClean="0"/>
              <a:t> unei astfel de taste duce la executarea unei comenzi</a:t>
            </a:r>
            <a:r>
              <a:rPr lang="ro-RO" dirty="0" smtClean="0"/>
              <a:t>.</a:t>
            </a:r>
            <a:endParaRPr lang="en-US" dirty="0" smtClean="0"/>
          </a:p>
          <a:p>
            <a:pPr>
              <a:buNone/>
            </a:pPr>
            <a:r>
              <a:rPr lang="en-US" dirty="0" smtClean="0"/>
              <a:t>		3. </a:t>
            </a:r>
            <a:r>
              <a:rPr lang="ro-RO" i="1" dirty="0" smtClean="0"/>
              <a:t>taste </a:t>
            </a:r>
            <a:r>
              <a:rPr lang="ro-RO" i="1" dirty="0" smtClean="0"/>
              <a:t>de </a:t>
            </a:r>
            <a:r>
              <a:rPr lang="ro-RO" i="1" dirty="0" err="1" smtClean="0"/>
              <a:t>pozitionare</a:t>
            </a:r>
            <a:r>
              <a:rPr lang="ro-RO" i="1" dirty="0" smtClean="0"/>
              <a:t> si editare</a:t>
            </a:r>
            <a:r>
              <a:rPr lang="ro-RO" dirty="0" smtClean="0"/>
              <a:t> – sunt </a:t>
            </a:r>
            <a:r>
              <a:rPr lang="ro-RO" dirty="0" err="1" smtClean="0"/>
              <a:t>pozitionate</a:t>
            </a:r>
            <a:r>
              <a:rPr lang="ro-RO" dirty="0" smtClean="0"/>
              <a:t> in dreapta tastelor caracter si au </a:t>
            </a:r>
            <a:r>
              <a:rPr lang="ro-RO" dirty="0" err="1" smtClean="0"/>
              <a:t>urmatoarele</a:t>
            </a:r>
            <a:r>
              <a:rPr lang="ro-RO" dirty="0" smtClean="0"/>
              <a:t> </a:t>
            </a:r>
            <a:r>
              <a:rPr lang="ro-RO" dirty="0" err="1" smtClean="0"/>
              <a:t>intrebuintari</a:t>
            </a:r>
            <a:endParaRPr lang="ro-RO" dirty="0" smtClean="0"/>
          </a:p>
          <a:p>
            <a:pPr>
              <a:buNone/>
            </a:pPr>
            <a:r>
              <a:rPr lang="en-US" dirty="0" smtClean="0"/>
              <a:t>	</a:t>
            </a:r>
            <a:r>
              <a:rPr lang="en-US" dirty="0" smtClean="0"/>
              <a:t>	</a:t>
            </a:r>
            <a:r>
              <a:rPr lang="ro-RO" dirty="0" smtClean="0"/>
              <a:t>  </a:t>
            </a:r>
            <a:r>
              <a:rPr lang="ro-RO" dirty="0" err="1" smtClean="0"/>
              <a:t>sagetile</a:t>
            </a:r>
            <a:r>
              <a:rPr lang="ro-RO" dirty="0" smtClean="0"/>
              <a:t> – determina modificarea </a:t>
            </a:r>
            <a:r>
              <a:rPr lang="ro-RO" dirty="0" err="1" smtClean="0"/>
              <a:t>pozitiei</a:t>
            </a:r>
            <a:r>
              <a:rPr lang="ro-RO" dirty="0" smtClean="0"/>
              <a:t> cursorului in </a:t>
            </a:r>
            <a:r>
              <a:rPr lang="ro-RO" dirty="0" err="1" smtClean="0"/>
              <a:t>directia</a:t>
            </a:r>
            <a:r>
              <a:rPr lang="ro-RO" dirty="0" smtClean="0"/>
              <a:t> respectiva</a:t>
            </a:r>
            <a:r>
              <a:rPr lang="ro-RO" dirty="0" smtClean="0"/>
              <a:t>;</a:t>
            </a:r>
            <a:endParaRPr lang="en-US" dirty="0" smtClean="0"/>
          </a:p>
          <a:p>
            <a:pPr>
              <a:buNone/>
            </a:pPr>
            <a:r>
              <a:rPr lang="en-US" dirty="0" smtClean="0"/>
              <a:t>	</a:t>
            </a:r>
            <a:r>
              <a:rPr lang="en-US" dirty="0" smtClean="0"/>
              <a:t>	</a:t>
            </a:r>
            <a:r>
              <a:rPr lang="ro-RO" dirty="0" smtClean="0"/>
              <a:t> </a:t>
            </a:r>
            <a:r>
              <a:rPr lang="ro-RO" b="1" dirty="0" smtClean="0"/>
              <a:t>Page </a:t>
            </a:r>
            <a:r>
              <a:rPr lang="ro-RO" b="1" dirty="0" err="1" smtClean="0"/>
              <a:t>Up</a:t>
            </a:r>
            <a:r>
              <a:rPr lang="ro-RO" dirty="0" smtClean="0"/>
              <a:t> si </a:t>
            </a:r>
            <a:r>
              <a:rPr lang="ro-RO" b="1" dirty="0" smtClean="0"/>
              <a:t>Page </a:t>
            </a:r>
            <a:r>
              <a:rPr lang="ro-RO" b="1" dirty="0" err="1" smtClean="0"/>
              <a:t>Down</a:t>
            </a:r>
            <a:r>
              <a:rPr lang="ro-RO" dirty="0" smtClean="0"/>
              <a:t> – </a:t>
            </a:r>
            <a:r>
              <a:rPr lang="ro-RO" dirty="0" err="1" smtClean="0"/>
              <a:t>afiseaza</a:t>
            </a:r>
            <a:r>
              <a:rPr lang="ro-RO" dirty="0" smtClean="0"/>
              <a:t> </a:t>
            </a:r>
            <a:r>
              <a:rPr lang="ro-RO" dirty="0" err="1" smtClean="0"/>
              <a:t>continutul</a:t>
            </a:r>
            <a:r>
              <a:rPr lang="ro-RO" dirty="0" smtClean="0"/>
              <a:t> ecranului anterior, respectiv </a:t>
            </a:r>
            <a:r>
              <a:rPr lang="ro-RO" dirty="0" err="1" smtClean="0"/>
              <a:t>urmator</a:t>
            </a:r>
            <a:r>
              <a:rPr lang="ro-RO" dirty="0" smtClean="0"/>
              <a:t>;</a:t>
            </a:r>
            <a:endParaRPr lang="en-US" dirty="0" smtClean="0"/>
          </a:p>
          <a:p>
            <a:pPr>
              <a:buNone/>
            </a:pPr>
            <a:r>
              <a:rPr lang="en-US" dirty="0" smtClean="0"/>
              <a:t>	 </a:t>
            </a:r>
            <a:r>
              <a:rPr lang="en-US" dirty="0" smtClean="0"/>
              <a:t>      </a:t>
            </a:r>
            <a:r>
              <a:rPr lang="ro-RO" dirty="0" smtClean="0"/>
              <a:t>      </a:t>
            </a:r>
            <a:r>
              <a:rPr lang="ro-RO" b="1" dirty="0" err="1" smtClean="0"/>
              <a:t>Delete</a:t>
            </a:r>
            <a:r>
              <a:rPr lang="ro-RO" b="1" dirty="0" smtClean="0"/>
              <a:t> </a:t>
            </a:r>
            <a:r>
              <a:rPr lang="ro-RO" dirty="0" smtClean="0"/>
              <a:t>– </a:t>
            </a:r>
            <a:r>
              <a:rPr lang="ro-RO" dirty="0" err="1" smtClean="0"/>
              <a:t>sterge</a:t>
            </a:r>
            <a:r>
              <a:rPr lang="ro-RO" dirty="0" smtClean="0"/>
              <a:t> caracterul care </a:t>
            </a:r>
            <a:r>
              <a:rPr lang="ro-RO" dirty="0" err="1" smtClean="0"/>
              <a:t>urmeaza</a:t>
            </a:r>
            <a:r>
              <a:rPr lang="ro-RO" dirty="0" smtClean="0"/>
              <a:t> cursorului</a:t>
            </a:r>
            <a:r>
              <a:rPr lang="ro-RO" dirty="0" smtClean="0"/>
              <a:t>;</a:t>
            </a:r>
            <a:endParaRPr lang="en-US" dirty="0" smtClean="0"/>
          </a:p>
          <a:p>
            <a:pPr>
              <a:buNone/>
            </a:pPr>
            <a:r>
              <a:rPr lang="en-US" b="1" dirty="0" smtClean="0"/>
              <a:t>		</a:t>
            </a:r>
            <a:r>
              <a:rPr lang="ro-RO" b="1" dirty="0" smtClean="0"/>
              <a:t>End</a:t>
            </a:r>
            <a:r>
              <a:rPr lang="ro-RO" dirty="0" smtClean="0"/>
              <a:t> </a:t>
            </a:r>
            <a:r>
              <a:rPr lang="ro-RO" dirty="0" smtClean="0"/>
              <a:t>– muta cursorul la </a:t>
            </a:r>
            <a:r>
              <a:rPr lang="ro-RO" dirty="0" err="1" smtClean="0"/>
              <a:t>sfarsit</a:t>
            </a:r>
            <a:r>
              <a:rPr lang="ro-RO" dirty="0" smtClean="0"/>
              <a:t> de linie/pagina/document</a:t>
            </a:r>
            <a:r>
              <a:rPr lang="ro-RO" dirty="0" smtClean="0"/>
              <a:t>;</a:t>
            </a:r>
            <a:endParaRPr lang="en-US" dirty="0" smtClean="0"/>
          </a:p>
          <a:p>
            <a:pPr>
              <a:buNone/>
            </a:pPr>
            <a:r>
              <a:rPr lang="en-US" dirty="0" smtClean="0"/>
              <a:t>		</a:t>
            </a:r>
            <a:r>
              <a:rPr lang="ro-RO" dirty="0" smtClean="0"/>
              <a:t> </a:t>
            </a:r>
            <a:r>
              <a:rPr lang="ro-RO" b="1" dirty="0" smtClean="0"/>
              <a:t>Home</a:t>
            </a:r>
            <a:r>
              <a:rPr lang="ro-RO" dirty="0" smtClean="0"/>
              <a:t> – muta cursorul la </a:t>
            </a:r>
            <a:r>
              <a:rPr lang="ro-RO" dirty="0" err="1" smtClean="0"/>
              <a:t>inceput</a:t>
            </a:r>
            <a:r>
              <a:rPr lang="ro-RO" dirty="0" smtClean="0"/>
              <a:t> de linie/pagina/document;</a:t>
            </a:r>
          </a:p>
          <a:p>
            <a:pPr>
              <a:buNone/>
            </a:pPr>
            <a:r>
              <a:rPr lang="en-US" b="1" dirty="0" smtClean="0"/>
              <a:t>		</a:t>
            </a:r>
            <a:r>
              <a:rPr lang="ro-RO" b="1" dirty="0" smtClean="0"/>
              <a:t>Insert </a:t>
            </a:r>
            <a:r>
              <a:rPr lang="ro-RO" dirty="0" smtClean="0"/>
              <a:t>– comuta intre modul de</a:t>
            </a:r>
            <a:r>
              <a:rPr lang="ro-RO" b="1" dirty="0" smtClean="0"/>
              <a:t> </a:t>
            </a:r>
            <a:r>
              <a:rPr lang="ro-RO" dirty="0" smtClean="0"/>
              <a:t>lucru in inserare sau suprapunere;</a:t>
            </a:r>
          </a:p>
          <a:p>
            <a:pPr>
              <a:buNone/>
            </a:pPr>
            <a:r>
              <a:rPr lang="en-US" b="1" dirty="0" smtClean="0"/>
              <a:t>		</a:t>
            </a:r>
            <a:r>
              <a:rPr lang="ro-RO" b="1" dirty="0" err="1" smtClean="0"/>
              <a:t>Pause</a:t>
            </a:r>
            <a:r>
              <a:rPr lang="ro-RO" b="1" dirty="0" smtClean="0"/>
              <a:t> </a:t>
            </a:r>
            <a:r>
              <a:rPr lang="ro-RO" b="1" dirty="0" smtClean="0"/>
              <a:t>– </a:t>
            </a:r>
            <a:r>
              <a:rPr lang="ro-RO" dirty="0" err="1" smtClean="0"/>
              <a:t>opreste</a:t>
            </a:r>
            <a:r>
              <a:rPr lang="ro-RO" dirty="0" smtClean="0"/>
              <a:t> </a:t>
            </a:r>
            <a:r>
              <a:rPr lang="ro-RO" dirty="0" err="1" smtClean="0"/>
              <a:t>afisarea</a:t>
            </a:r>
            <a:r>
              <a:rPr lang="ro-RO" dirty="0" smtClean="0"/>
              <a:t> pe ecran;</a:t>
            </a:r>
          </a:p>
          <a:p>
            <a:pPr>
              <a:buNone/>
            </a:pPr>
            <a:r>
              <a:rPr lang="en-US" b="1" dirty="0" smtClean="0"/>
              <a:t>		</a:t>
            </a:r>
            <a:r>
              <a:rPr lang="ro-RO" b="1" dirty="0" err="1" smtClean="0"/>
              <a:t>Scroll</a:t>
            </a:r>
            <a:r>
              <a:rPr lang="ro-RO" b="1" dirty="0" smtClean="0"/>
              <a:t> </a:t>
            </a:r>
            <a:r>
              <a:rPr lang="ro-RO" b="1" dirty="0" err="1" smtClean="0"/>
              <a:t>Lock</a:t>
            </a:r>
            <a:r>
              <a:rPr lang="ro-RO" b="1" dirty="0" smtClean="0"/>
              <a:t> </a:t>
            </a:r>
            <a:r>
              <a:rPr lang="ro-RO" dirty="0" smtClean="0"/>
              <a:t>– </a:t>
            </a:r>
            <a:r>
              <a:rPr lang="ro-RO" dirty="0" err="1" smtClean="0"/>
              <a:t>opreste</a:t>
            </a:r>
            <a:r>
              <a:rPr lang="ro-RO" dirty="0" smtClean="0"/>
              <a:t> „defilarea” textului pe ecran;</a:t>
            </a:r>
          </a:p>
          <a:p>
            <a:pPr>
              <a:buNone/>
            </a:pPr>
            <a:r>
              <a:rPr lang="en-US" b="1" dirty="0" smtClean="0"/>
              <a:t>		</a:t>
            </a:r>
            <a:r>
              <a:rPr lang="ro-RO" b="1" dirty="0" smtClean="0"/>
              <a:t>Print </a:t>
            </a:r>
            <a:r>
              <a:rPr lang="ro-RO" b="1" dirty="0" err="1" smtClean="0"/>
              <a:t>Screen</a:t>
            </a:r>
            <a:r>
              <a:rPr lang="ro-RO" dirty="0" smtClean="0"/>
              <a:t> – </a:t>
            </a:r>
            <a:r>
              <a:rPr lang="ro-RO" dirty="0" err="1" smtClean="0"/>
              <a:t>tipareste</a:t>
            </a:r>
            <a:r>
              <a:rPr lang="ro-RO" dirty="0" smtClean="0"/>
              <a:t> ecranul curent;</a:t>
            </a:r>
          </a:p>
          <a:p>
            <a:pPr>
              <a:buNone/>
            </a:pPr>
            <a:r>
              <a:rPr lang="en-US" b="1" dirty="0" smtClean="0"/>
              <a:t>		</a:t>
            </a:r>
            <a:r>
              <a:rPr lang="ro-RO" b="1" dirty="0" err="1" smtClean="0"/>
              <a:t>BackSpace</a:t>
            </a:r>
            <a:r>
              <a:rPr lang="ro-RO" b="1" dirty="0" smtClean="0"/>
              <a:t> </a:t>
            </a:r>
            <a:r>
              <a:rPr lang="ro-RO" dirty="0" smtClean="0"/>
              <a:t>– </a:t>
            </a:r>
            <a:r>
              <a:rPr lang="ro-RO" dirty="0" err="1" smtClean="0"/>
              <a:t>sterge</a:t>
            </a:r>
            <a:r>
              <a:rPr lang="ro-RO" dirty="0" smtClean="0"/>
              <a:t> caracterul din </a:t>
            </a:r>
            <a:r>
              <a:rPr lang="ro-RO" dirty="0" err="1" smtClean="0"/>
              <a:t>stanga</a:t>
            </a:r>
            <a:r>
              <a:rPr lang="ro-RO" dirty="0" smtClean="0"/>
              <a:t> cursorului.</a:t>
            </a:r>
          </a:p>
          <a:p>
            <a:r>
              <a:rPr lang="ro-RO" dirty="0" smtClean="0"/>
              <a:t>    </a:t>
            </a:r>
            <a:endParaRPr lang="ro-RO" dirty="0"/>
          </a:p>
        </p:txBody>
      </p:sp>
    </p:spTree>
  </p:cSld>
  <p:clrMapOvr>
    <a:masterClrMapping/>
  </p:clrMapOvr>
  <p:transition spd="med">
    <p:diamon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548680"/>
            <a:ext cx="8229600" cy="6120680"/>
          </a:xfrm>
        </p:spPr>
        <p:txBody>
          <a:bodyPr>
            <a:normAutofit fontScale="92500" lnSpcReduction="10000"/>
          </a:bodyPr>
          <a:lstStyle/>
          <a:p>
            <a:pPr>
              <a:buNone/>
            </a:pPr>
            <a:r>
              <a:rPr lang="en-US" dirty="0" smtClean="0"/>
              <a:t>		4.</a:t>
            </a:r>
            <a:r>
              <a:rPr lang="ro-RO" dirty="0" smtClean="0"/>
              <a:t> </a:t>
            </a:r>
            <a:r>
              <a:rPr lang="ro-RO" i="1" dirty="0" smtClean="0"/>
              <a:t>taste numerice </a:t>
            </a:r>
            <a:r>
              <a:rPr lang="ro-RO" dirty="0" smtClean="0"/>
              <a:t>– sunt situate in partea dreapta a tastaturii. Acest bloc de taste se </a:t>
            </a:r>
            <a:r>
              <a:rPr lang="ro-RO" dirty="0" err="1" smtClean="0"/>
              <a:t>activeaza</a:t>
            </a:r>
            <a:r>
              <a:rPr lang="ro-RO" dirty="0" smtClean="0"/>
              <a:t>/</a:t>
            </a:r>
            <a:r>
              <a:rPr lang="ro-RO" dirty="0" err="1" smtClean="0"/>
              <a:t>dezactiveaza</a:t>
            </a:r>
            <a:r>
              <a:rPr lang="ro-RO" dirty="0" smtClean="0"/>
              <a:t> prin </a:t>
            </a:r>
            <a:r>
              <a:rPr lang="ro-RO" dirty="0" err="1" smtClean="0"/>
              <a:t>apasarea</a:t>
            </a:r>
            <a:r>
              <a:rPr lang="ro-RO" dirty="0" smtClean="0"/>
              <a:t> tastei </a:t>
            </a:r>
            <a:r>
              <a:rPr lang="ro-RO" b="1" dirty="0" smtClean="0"/>
              <a:t>Num </a:t>
            </a:r>
            <a:r>
              <a:rPr lang="ro-RO" b="1" dirty="0" err="1" smtClean="0"/>
              <a:t>Lock</a:t>
            </a:r>
            <a:r>
              <a:rPr lang="ro-RO" dirty="0" smtClean="0"/>
              <a:t>.</a:t>
            </a:r>
            <a:endParaRPr lang="en-US" dirty="0" smtClean="0"/>
          </a:p>
          <a:p>
            <a:pPr>
              <a:buNone/>
            </a:pPr>
            <a:r>
              <a:rPr lang="en-US" i="1" dirty="0" smtClean="0"/>
              <a:t>	</a:t>
            </a:r>
            <a:r>
              <a:rPr lang="en-US" i="1" dirty="0" smtClean="0"/>
              <a:t>	5. </a:t>
            </a:r>
            <a:r>
              <a:rPr lang="ro-RO" i="1" dirty="0" smtClean="0"/>
              <a:t>taste </a:t>
            </a:r>
            <a:r>
              <a:rPr lang="ro-RO" i="1" dirty="0" smtClean="0"/>
              <a:t>speciale</a:t>
            </a:r>
            <a:endParaRPr lang="ro-RO" dirty="0" smtClean="0"/>
          </a:p>
          <a:p>
            <a:pPr>
              <a:buNone/>
            </a:pPr>
            <a:r>
              <a:rPr lang="ro-RO" dirty="0" smtClean="0"/>
              <a:t>  </a:t>
            </a:r>
            <a:r>
              <a:rPr lang="en-US" dirty="0" smtClean="0"/>
              <a:t>		</a:t>
            </a:r>
            <a:r>
              <a:rPr lang="ro-RO" b="1" dirty="0" err="1" smtClean="0"/>
              <a:t>Shift</a:t>
            </a:r>
            <a:r>
              <a:rPr lang="ro-RO" dirty="0" smtClean="0"/>
              <a:t>, </a:t>
            </a:r>
            <a:r>
              <a:rPr lang="ro-RO" b="1" dirty="0" smtClean="0"/>
              <a:t>CTRL</a:t>
            </a:r>
            <a:r>
              <a:rPr lang="ro-RO" dirty="0" smtClean="0"/>
              <a:t>, </a:t>
            </a:r>
            <a:r>
              <a:rPr lang="ro-RO" b="1" dirty="0" smtClean="0"/>
              <a:t>ALT</a:t>
            </a:r>
            <a:r>
              <a:rPr lang="ro-RO" dirty="0" smtClean="0"/>
              <a:t>  - taste de alternate, </a:t>
            </a:r>
            <a:r>
              <a:rPr lang="ro-RO" b="1" dirty="0" smtClean="0"/>
              <a:t>CTRL</a:t>
            </a:r>
            <a:r>
              <a:rPr lang="ro-RO" dirty="0" smtClean="0"/>
              <a:t> si </a:t>
            </a:r>
            <a:r>
              <a:rPr lang="en-US" dirty="0" smtClean="0"/>
              <a:t>	</a:t>
            </a:r>
            <a:r>
              <a:rPr lang="ro-RO" b="1" dirty="0" smtClean="0"/>
              <a:t>ALT</a:t>
            </a:r>
            <a:r>
              <a:rPr lang="ro-RO" dirty="0" smtClean="0"/>
              <a:t> </a:t>
            </a:r>
            <a:r>
              <a:rPr lang="ro-RO" dirty="0" err="1" smtClean="0"/>
              <a:t>impreuna</a:t>
            </a:r>
            <a:r>
              <a:rPr lang="ro-RO" dirty="0" smtClean="0"/>
              <a:t> cu alte taste pot genera comenzi;</a:t>
            </a:r>
          </a:p>
          <a:p>
            <a:pPr>
              <a:buNone/>
            </a:pPr>
            <a:r>
              <a:rPr lang="en-US" dirty="0" smtClean="0"/>
              <a:t>		</a:t>
            </a:r>
            <a:r>
              <a:rPr lang="ro-RO" b="1" dirty="0" err="1" smtClean="0"/>
              <a:t>Enter</a:t>
            </a:r>
            <a:r>
              <a:rPr lang="ro-RO" b="1" dirty="0" smtClean="0"/>
              <a:t> </a:t>
            </a:r>
            <a:r>
              <a:rPr lang="ro-RO" b="1" dirty="0" smtClean="0"/>
              <a:t>– </a:t>
            </a:r>
            <a:r>
              <a:rPr lang="ro-RO" dirty="0" err="1" smtClean="0"/>
              <a:t>sfarsit</a:t>
            </a:r>
            <a:r>
              <a:rPr lang="ro-RO" dirty="0" smtClean="0"/>
              <a:t> de </a:t>
            </a:r>
            <a:r>
              <a:rPr lang="ro-RO" dirty="0" err="1" smtClean="0"/>
              <a:t>rand</a:t>
            </a:r>
            <a:r>
              <a:rPr lang="ro-RO" dirty="0" smtClean="0"/>
              <a:t> sau de comanda;</a:t>
            </a:r>
          </a:p>
          <a:p>
            <a:pPr>
              <a:buNone/>
            </a:pPr>
            <a:r>
              <a:rPr lang="en-US" b="1" dirty="0" smtClean="0"/>
              <a:t>		</a:t>
            </a:r>
            <a:r>
              <a:rPr lang="ro-RO" b="1" dirty="0" smtClean="0"/>
              <a:t>ESC </a:t>
            </a:r>
            <a:r>
              <a:rPr lang="ro-RO" dirty="0" smtClean="0"/>
              <a:t>– se </a:t>
            </a:r>
            <a:r>
              <a:rPr lang="ro-RO" dirty="0" err="1" smtClean="0"/>
              <a:t>renunta</a:t>
            </a:r>
            <a:r>
              <a:rPr lang="ro-RO" dirty="0" smtClean="0"/>
              <a:t> la meniul curent;</a:t>
            </a:r>
          </a:p>
          <a:p>
            <a:pPr>
              <a:buNone/>
            </a:pPr>
            <a:r>
              <a:rPr lang="en-US" dirty="0" smtClean="0"/>
              <a:t>		</a:t>
            </a:r>
            <a:r>
              <a:rPr lang="ro-RO" dirty="0" smtClean="0"/>
              <a:t>   </a:t>
            </a:r>
            <a:r>
              <a:rPr lang="ro-RO" b="1" dirty="0" smtClean="0"/>
              <a:t>Tab</a:t>
            </a:r>
            <a:r>
              <a:rPr lang="ro-RO" dirty="0" smtClean="0"/>
              <a:t> – trece cursorul la rubrica </a:t>
            </a:r>
            <a:r>
              <a:rPr lang="ro-RO" dirty="0" err="1" smtClean="0"/>
              <a:t>urmatoare</a:t>
            </a:r>
            <a:r>
              <a:rPr lang="ro-RO" dirty="0" smtClean="0"/>
              <a:t>;</a:t>
            </a:r>
          </a:p>
          <a:p>
            <a:pPr>
              <a:buNone/>
            </a:pPr>
            <a:r>
              <a:rPr lang="en-US" dirty="0" smtClean="0"/>
              <a:t>	</a:t>
            </a:r>
            <a:r>
              <a:rPr lang="ro-RO" dirty="0" smtClean="0"/>
              <a:t>    </a:t>
            </a:r>
            <a:r>
              <a:rPr lang="en-US" dirty="0" smtClean="0"/>
              <a:t>	</a:t>
            </a:r>
            <a:r>
              <a:rPr lang="ro-RO" dirty="0" smtClean="0"/>
              <a:t> </a:t>
            </a:r>
            <a:r>
              <a:rPr lang="ro-RO" dirty="0" smtClean="0"/>
              <a:t>tasta</a:t>
            </a:r>
            <a:r>
              <a:rPr lang="ro-RO" b="1" dirty="0" smtClean="0"/>
              <a:t> </a:t>
            </a:r>
            <a:r>
              <a:rPr lang="ro-RO" dirty="0" smtClean="0"/>
              <a:t>cu simbolul </a:t>
            </a:r>
            <a:r>
              <a:rPr lang="ro-RO" dirty="0" err="1" smtClean="0"/>
              <a:t>Window</a:t>
            </a:r>
            <a:r>
              <a:rPr lang="ro-RO" dirty="0" smtClean="0"/>
              <a:t> – deschide meniul</a:t>
            </a:r>
            <a:r>
              <a:rPr lang="ro-RO" b="1" dirty="0" smtClean="0"/>
              <a:t> START</a:t>
            </a:r>
            <a:r>
              <a:rPr lang="ro-RO" b="1" dirty="0" smtClean="0"/>
              <a:t>.</a:t>
            </a:r>
            <a:endParaRPr lang="en-US" b="1" dirty="0" smtClean="0"/>
          </a:p>
          <a:p>
            <a:pPr>
              <a:buNone/>
            </a:pPr>
            <a:r>
              <a:rPr lang="ro-RO" dirty="0" smtClean="0">
                <a:solidFill>
                  <a:srgbClr val="FFFF00"/>
                </a:solidFill>
              </a:rPr>
              <a:t>In mod </a:t>
            </a:r>
            <a:r>
              <a:rPr lang="ro-RO" dirty="0" err="1" smtClean="0">
                <a:solidFill>
                  <a:srgbClr val="FFFF00"/>
                </a:solidFill>
              </a:rPr>
              <a:t>obisnuit</a:t>
            </a:r>
            <a:r>
              <a:rPr lang="ro-RO" dirty="0" smtClean="0">
                <a:solidFill>
                  <a:srgbClr val="FFFF00"/>
                </a:solidFill>
              </a:rPr>
              <a:t>, tastatura are 102 sau 103 taste. Exista si tastaturi cu butoane suplimentare pentru multimedia si Internet, sau tastaturi wireless (</a:t>
            </a:r>
            <a:r>
              <a:rPr lang="ro-RO" dirty="0" err="1" smtClean="0">
                <a:solidFill>
                  <a:srgbClr val="FFFF00"/>
                </a:solidFill>
              </a:rPr>
              <a:t>fara</a:t>
            </a:r>
            <a:r>
              <a:rPr lang="ro-RO" dirty="0" smtClean="0">
                <a:solidFill>
                  <a:srgbClr val="FFFF00"/>
                </a:solidFill>
              </a:rPr>
              <a:t> cablu, </a:t>
            </a:r>
            <a:r>
              <a:rPr lang="ro-RO" dirty="0" err="1" smtClean="0">
                <a:solidFill>
                  <a:srgbClr val="FFFF00"/>
                </a:solidFill>
              </a:rPr>
              <a:t>legatura</a:t>
            </a:r>
            <a:r>
              <a:rPr lang="ro-RO" dirty="0" smtClean="0">
                <a:solidFill>
                  <a:srgbClr val="FFFF00"/>
                </a:solidFill>
              </a:rPr>
              <a:t> cu unitatea centrala </a:t>
            </a:r>
            <a:r>
              <a:rPr lang="ro-RO" dirty="0" err="1" smtClean="0">
                <a:solidFill>
                  <a:srgbClr val="FFFF00"/>
                </a:solidFill>
              </a:rPr>
              <a:t>facandu-se</a:t>
            </a:r>
            <a:r>
              <a:rPr lang="ro-RO" dirty="0" smtClean="0">
                <a:solidFill>
                  <a:srgbClr val="FFFF00"/>
                </a:solidFill>
              </a:rPr>
              <a:t> prin unde radio).</a:t>
            </a:r>
          </a:p>
          <a:p>
            <a:pPr>
              <a:buNone/>
            </a:pPr>
            <a:endParaRPr lang="ro-RO" dirty="0" smtClean="0"/>
          </a:p>
          <a:p>
            <a:pPr>
              <a:buNone/>
            </a:pPr>
            <a:r>
              <a:rPr lang="en-US" dirty="0" smtClean="0"/>
              <a:t>	</a:t>
            </a:r>
            <a:endParaRPr lang="ro-RO" dirty="0" smtClean="0"/>
          </a:p>
          <a:p>
            <a:endParaRPr lang="ro-RO" dirty="0"/>
          </a:p>
        </p:txBody>
      </p:sp>
    </p:spTree>
  </p:cSld>
  <p:clrMapOvr>
    <a:masterClrMapping/>
  </p:clrMapOvr>
  <p:transition spd="med">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Substituent conținut 3"/>
          <p:cNvGrpSpPr>
            <a:grpSpLocks noGrp="1"/>
          </p:cNvGrpSpPr>
          <p:nvPr>
            <p:ph idx="1"/>
          </p:nvPr>
        </p:nvGrpSpPr>
        <p:grpSpPr>
          <a:xfrm>
            <a:off x="179512" y="548680"/>
            <a:ext cx="8507288" cy="5547320"/>
            <a:chOff x="617538" y="1849438"/>
            <a:chExt cx="7832725" cy="4102100"/>
          </a:xfrm>
        </p:grpSpPr>
        <p:sp>
          <p:nvSpPr>
            <p:cNvPr id="5" name="Rectangle 4"/>
            <p:cNvSpPr>
              <a:spLocks noChangeArrowheads="1"/>
            </p:cNvSpPr>
            <p:nvPr/>
          </p:nvSpPr>
          <p:spPr bwMode="auto">
            <a:xfrm>
              <a:off x="617538" y="1849438"/>
              <a:ext cx="3995737" cy="1989137"/>
            </a:xfrm>
            <a:prstGeom prst="rect">
              <a:avLst/>
            </a:prstGeom>
            <a:noFill/>
            <a:ln w="9525">
              <a:solidFill>
                <a:srgbClr val="000000"/>
              </a:solidFill>
              <a:miter lim="800000"/>
              <a:headEnd/>
              <a:tailEnd/>
            </a:ln>
          </p:spPr>
          <p:txBody>
            <a:bodyPr/>
            <a:lstStyle/>
            <a:p>
              <a:endParaRPr lang="ro-RO"/>
            </a:p>
          </p:txBody>
        </p:sp>
        <p:sp>
          <p:nvSpPr>
            <p:cNvPr id="6" name="Text Box 5"/>
            <p:cNvSpPr txBox="1">
              <a:spLocks noChangeArrowheads="1"/>
            </p:cNvSpPr>
            <p:nvPr/>
          </p:nvSpPr>
          <p:spPr bwMode="auto">
            <a:xfrm>
              <a:off x="776288" y="2097088"/>
              <a:ext cx="1279525" cy="622300"/>
            </a:xfrm>
            <a:prstGeom prst="rect">
              <a:avLst/>
            </a:prstGeom>
            <a:noFill/>
            <a:ln w="9525">
              <a:solidFill>
                <a:srgbClr val="000000"/>
              </a:solidFill>
              <a:miter lim="800000"/>
              <a:headEnd/>
              <a:tailEnd/>
            </a:ln>
          </p:spPr>
          <p:txBody>
            <a:bodyPr/>
            <a:lstStyle/>
            <a:p>
              <a:pPr algn="ctr" eaLnBrk="1" hangingPunct="1"/>
              <a:r>
                <a:rPr lang="en-US" sz="1100"/>
                <a:t>Unitatea Aritmetică-Logică</a:t>
              </a:r>
              <a:endParaRPr lang="en-US"/>
            </a:p>
          </p:txBody>
        </p:sp>
        <p:sp>
          <p:nvSpPr>
            <p:cNvPr id="7" name="Text Box 6"/>
            <p:cNvSpPr txBox="1">
              <a:spLocks noChangeArrowheads="1"/>
            </p:cNvSpPr>
            <p:nvPr/>
          </p:nvSpPr>
          <p:spPr bwMode="auto">
            <a:xfrm>
              <a:off x="776288" y="2967038"/>
              <a:ext cx="1279525" cy="622300"/>
            </a:xfrm>
            <a:prstGeom prst="rect">
              <a:avLst/>
            </a:prstGeom>
            <a:noFill/>
            <a:ln w="9525">
              <a:solidFill>
                <a:srgbClr val="000000"/>
              </a:solidFill>
              <a:miter lim="800000"/>
              <a:headEnd/>
              <a:tailEnd/>
            </a:ln>
          </p:spPr>
          <p:txBody>
            <a:bodyPr/>
            <a:lstStyle/>
            <a:p>
              <a:pPr algn="ctr" eaLnBrk="1" hangingPunct="1"/>
              <a:r>
                <a:rPr lang="en-US" sz="1100">
                  <a:solidFill>
                    <a:srgbClr val="000000"/>
                  </a:solidFill>
                </a:rPr>
                <a:t>Unitatea de Comandă şi Control</a:t>
              </a:r>
              <a:endParaRPr lang="en-US"/>
            </a:p>
          </p:txBody>
        </p:sp>
        <p:sp>
          <p:nvSpPr>
            <p:cNvPr id="8" name="Text Box 7"/>
            <p:cNvSpPr txBox="1">
              <a:spLocks noChangeArrowheads="1"/>
            </p:cNvSpPr>
            <p:nvPr/>
          </p:nvSpPr>
          <p:spPr bwMode="auto">
            <a:xfrm>
              <a:off x="3494088" y="2470150"/>
              <a:ext cx="960437" cy="622300"/>
            </a:xfrm>
            <a:prstGeom prst="rect">
              <a:avLst/>
            </a:prstGeom>
            <a:noFill/>
            <a:ln w="9525">
              <a:solidFill>
                <a:srgbClr val="000000"/>
              </a:solidFill>
              <a:miter lim="800000"/>
              <a:headEnd/>
              <a:tailEnd/>
            </a:ln>
          </p:spPr>
          <p:txBody>
            <a:bodyPr/>
            <a:lstStyle/>
            <a:p>
              <a:pPr algn="ctr" eaLnBrk="1" hangingPunct="1"/>
              <a:endParaRPr lang="en-US" sz="1200"/>
            </a:p>
            <a:p>
              <a:pPr algn="ctr" eaLnBrk="1" hangingPunct="1"/>
              <a:r>
                <a:rPr lang="en-US" sz="1100"/>
                <a:t>Regiştri</a:t>
              </a:r>
            </a:p>
            <a:p>
              <a:pPr eaLnBrk="1" hangingPunct="1"/>
              <a:endParaRPr lang="en-US"/>
            </a:p>
          </p:txBody>
        </p:sp>
        <p:sp>
          <p:nvSpPr>
            <p:cNvPr id="9" name="Line 10"/>
            <p:cNvSpPr>
              <a:spLocks noChangeShapeType="1"/>
            </p:cNvSpPr>
            <p:nvPr/>
          </p:nvSpPr>
          <p:spPr bwMode="auto">
            <a:xfrm>
              <a:off x="2055813" y="3340100"/>
              <a:ext cx="479425" cy="1588"/>
            </a:xfrm>
            <a:prstGeom prst="line">
              <a:avLst/>
            </a:prstGeom>
            <a:noFill/>
            <a:ln w="9525">
              <a:solidFill>
                <a:srgbClr val="000000"/>
              </a:solidFill>
              <a:round/>
              <a:headEnd type="triangle" w="med" len="med"/>
              <a:tailEnd type="triangle" w="med" len="med"/>
            </a:ln>
          </p:spPr>
          <p:txBody>
            <a:bodyPr/>
            <a:lstStyle/>
            <a:p>
              <a:endParaRPr lang="ro-RO"/>
            </a:p>
          </p:txBody>
        </p:sp>
        <p:sp>
          <p:nvSpPr>
            <p:cNvPr id="10" name="Line 11"/>
            <p:cNvSpPr>
              <a:spLocks noChangeShapeType="1"/>
            </p:cNvSpPr>
            <p:nvPr/>
          </p:nvSpPr>
          <p:spPr bwMode="auto">
            <a:xfrm>
              <a:off x="2055813" y="2346325"/>
              <a:ext cx="479425" cy="0"/>
            </a:xfrm>
            <a:prstGeom prst="line">
              <a:avLst/>
            </a:prstGeom>
            <a:noFill/>
            <a:ln w="9525">
              <a:solidFill>
                <a:srgbClr val="000000"/>
              </a:solidFill>
              <a:round/>
              <a:headEnd type="triangle" w="med" len="med"/>
              <a:tailEnd type="triangle" w="med" len="med"/>
            </a:ln>
          </p:spPr>
          <p:txBody>
            <a:bodyPr/>
            <a:lstStyle/>
            <a:p>
              <a:endParaRPr lang="ro-RO"/>
            </a:p>
          </p:txBody>
        </p:sp>
        <p:sp>
          <p:nvSpPr>
            <p:cNvPr id="11" name="Line 12"/>
            <p:cNvSpPr>
              <a:spLocks noChangeShapeType="1"/>
            </p:cNvSpPr>
            <p:nvPr/>
          </p:nvSpPr>
          <p:spPr bwMode="auto">
            <a:xfrm>
              <a:off x="3014663" y="2843213"/>
              <a:ext cx="479425" cy="1587"/>
            </a:xfrm>
            <a:prstGeom prst="line">
              <a:avLst/>
            </a:prstGeom>
            <a:noFill/>
            <a:ln w="9525">
              <a:solidFill>
                <a:srgbClr val="000000"/>
              </a:solidFill>
              <a:round/>
              <a:headEnd type="triangle" w="med" len="med"/>
              <a:tailEnd type="triangle" w="med" len="med"/>
            </a:ln>
          </p:spPr>
          <p:txBody>
            <a:bodyPr/>
            <a:lstStyle/>
            <a:p>
              <a:endParaRPr lang="ro-RO"/>
            </a:p>
          </p:txBody>
        </p:sp>
        <p:sp>
          <p:nvSpPr>
            <p:cNvPr id="12" name="Line 13"/>
            <p:cNvSpPr>
              <a:spLocks noChangeShapeType="1"/>
            </p:cNvSpPr>
            <p:nvPr/>
          </p:nvSpPr>
          <p:spPr bwMode="auto">
            <a:xfrm>
              <a:off x="5092700" y="1849438"/>
              <a:ext cx="1588" cy="4102100"/>
            </a:xfrm>
            <a:prstGeom prst="line">
              <a:avLst/>
            </a:prstGeom>
            <a:noFill/>
            <a:ln w="9525">
              <a:solidFill>
                <a:srgbClr val="000000"/>
              </a:solidFill>
              <a:round/>
              <a:headEnd/>
              <a:tailEnd/>
            </a:ln>
          </p:spPr>
          <p:txBody>
            <a:bodyPr/>
            <a:lstStyle/>
            <a:p>
              <a:endParaRPr lang="ro-RO"/>
            </a:p>
          </p:txBody>
        </p:sp>
        <p:sp>
          <p:nvSpPr>
            <p:cNvPr id="13" name="Line 14"/>
            <p:cNvSpPr>
              <a:spLocks noChangeShapeType="1"/>
            </p:cNvSpPr>
            <p:nvPr/>
          </p:nvSpPr>
          <p:spPr bwMode="auto">
            <a:xfrm>
              <a:off x="5573713" y="1849438"/>
              <a:ext cx="0" cy="4102100"/>
            </a:xfrm>
            <a:prstGeom prst="line">
              <a:avLst/>
            </a:prstGeom>
            <a:noFill/>
            <a:ln w="9525">
              <a:solidFill>
                <a:srgbClr val="000000"/>
              </a:solidFill>
              <a:prstDash val="dash"/>
              <a:round/>
              <a:headEnd/>
              <a:tailEnd/>
            </a:ln>
          </p:spPr>
          <p:txBody>
            <a:bodyPr/>
            <a:lstStyle/>
            <a:p>
              <a:endParaRPr lang="ro-RO"/>
            </a:p>
          </p:txBody>
        </p:sp>
        <p:sp>
          <p:nvSpPr>
            <p:cNvPr id="14" name="Line 15"/>
            <p:cNvSpPr>
              <a:spLocks noChangeShapeType="1"/>
            </p:cNvSpPr>
            <p:nvPr/>
          </p:nvSpPr>
          <p:spPr bwMode="auto">
            <a:xfrm>
              <a:off x="6053138" y="1849438"/>
              <a:ext cx="0" cy="4102100"/>
            </a:xfrm>
            <a:prstGeom prst="line">
              <a:avLst/>
            </a:prstGeom>
            <a:noFill/>
            <a:ln w="9525">
              <a:solidFill>
                <a:srgbClr val="000000"/>
              </a:solidFill>
              <a:prstDash val="dash"/>
              <a:round/>
              <a:headEnd/>
              <a:tailEnd/>
            </a:ln>
          </p:spPr>
          <p:txBody>
            <a:bodyPr/>
            <a:lstStyle/>
            <a:p>
              <a:endParaRPr lang="ro-RO"/>
            </a:p>
          </p:txBody>
        </p:sp>
        <p:sp>
          <p:nvSpPr>
            <p:cNvPr id="15" name="Line 16"/>
            <p:cNvSpPr>
              <a:spLocks noChangeShapeType="1"/>
            </p:cNvSpPr>
            <p:nvPr/>
          </p:nvSpPr>
          <p:spPr bwMode="auto">
            <a:xfrm>
              <a:off x="6532563" y="1849438"/>
              <a:ext cx="0" cy="4102100"/>
            </a:xfrm>
            <a:prstGeom prst="line">
              <a:avLst/>
            </a:prstGeom>
            <a:noFill/>
            <a:ln w="9525">
              <a:solidFill>
                <a:srgbClr val="000000"/>
              </a:solidFill>
              <a:round/>
              <a:headEnd/>
              <a:tailEnd/>
            </a:ln>
          </p:spPr>
          <p:txBody>
            <a:bodyPr/>
            <a:lstStyle/>
            <a:p>
              <a:endParaRPr lang="ro-RO"/>
            </a:p>
          </p:txBody>
        </p:sp>
        <p:sp>
          <p:nvSpPr>
            <p:cNvPr id="16" name="Text Box 18"/>
            <p:cNvSpPr txBox="1">
              <a:spLocks noChangeArrowheads="1"/>
            </p:cNvSpPr>
            <p:nvPr/>
          </p:nvSpPr>
          <p:spPr bwMode="auto">
            <a:xfrm>
              <a:off x="7491413" y="2346325"/>
              <a:ext cx="958850" cy="373063"/>
            </a:xfrm>
            <a:prstGeom prst="rect">
              <a:avLst/>
            </a:prstGeom>
            <a:noFill/>
            <a:ln w="9525">
              <a:solidFill>
                <a:srgbClr val="000000"/>
              </a:solidFill>
              <a:miter lim="800000"/>
              <a:headEnd/>
              <a:tailEnd/>
            </a:ln>
          </p:spPr>
          <p:txBody>
            <a:bodyPr/>
            <a:lstStyle/>
            <a:p>
              <a:pPr algn="ctr" eaLnBrk="1" hangingPunct="1"/>
              <a:r>
                <a:rPr lang="en-US" sz="1200"/>
                <a:t>I/O 1</a:t>
              </a:r>
              <a:endParaRPr lang="en-US"/>
            </a:p>
          </p:txBody>
        </p:sp>
        <p:sp>
          <p:nvSpPr>
            <p:cNvPr id="17" name="Line 19"/>
            <p:cNvSpPr>
              <a:spLocks noChangeShapeType="1"/>
            </p:cNvSpPr>
            <p:nvPr/>
          </p:nvSpPr>
          <p:spPr bwMode="auto">
            <a:xfrm>
              <a:off x="6532563" y="2595563"/>
              <a:ext cx="958850" cy="0"/>
            </a:xfrm>
            <a:prstGeom prst="line">
              <a:avLst/>
            </a:prstGeom>
            <a:noFill/>
            <a:ln w="9525">
              <a:solidFill>
                <a:srgbClr val="000000"/>
              </a:solidFill>
              <a:round/>
              <a:headEnd type="triangle" w="med" len="med"/>
              <a:tailEnd type="triangle" w="med" len="med"/>
            </a:ln>
          </p:spPr>
          <p:txBody>
            <a:bodyPr/>
            <a:lstStyle/>
            <a:p>
              <a:endParaRPr lang="ro-RO"/>
            </a:p>
          </p:txBody>
        </p:sp>
        <p:sp>
          <p:nvSpPr>
            <p:cNvPr id="18" name="Line 20"/>
            <p:cNvSpPr>
              <a:spLocks noChangeShapeType="1"/>
            </p:cNvSpPr>
            <p:nvPr/>
          </p:nvSpPr>
          <p:spPr bwMode="auto">
            <a:xfrm>
              <a:off x="6532563" y="3713163"/>
              <a:ext cx="958850" cy="1587"/>
            </a:xfrm>
            <a:prstGeom prst="line">
              <a:avLst/>
            </a:prstGeom>
            <a:noFill/>
            <a:ln w="9525">
              <a:solidFill>
                <a:srgbClr val="000000"/>
              </a:solidFill>
              <a:round/>
              <a:headEnd type="triangle" w="med" len="med"/>
              <a:tailEnd type="triangle" w="med" len="med"/>
            </a:ln>
          </p:spPr>
          <p:txBody>
            <a:bodyPr/>
            <a:lstStyle/>
            <a:p>
              <a:endParaRPr lang="ro-RO"/>
            </a:p>
          </p:txBody>
        </p:sp>
        <p:sp>
          <p:nvSpPr>
            <p:cNvPr id="19" name="Line 22"/>
            <p:cNvSpPr>
              <a:spLocks noChangeShapeType="1"/>
            </p:cNvSpPr>
            <p:nvPr/>
          </p:nvSpPr>
          <p:spPr bwMode="auto">
            <a:xfrm>
              <a:off x="3814763" y="3838575"/>
              <a:ext cx="0" cy="373063"/>
            </a:xfrm>
            <a:prstGeom prst="line">
              <a:avLst/>
            </a:prstGeom>
            <a:noFill/>
            <a:ln w="9525">
              <a:solidFill>
                <a:srgbClr val="000000"/>
              </a:solidFill>
              <a:round/>
              <a:headEnd type="triangle" w="med" len="med"/>
              <a:tailEnd type="triangle" w="med" len="med"/>
            </a:ln>
          </p:spPr>
          <p:txBody>
            <a:bodyPr/>
            <a:lstStyle/>
            <a:p>
              <a:endParaRPr lang="ro-RO"/>
            </a:p>
          </p:txBody>
        </p:sp>
        <p:sp>
          <p:nvSpPr>
            <p:cNvPr id="20" name="Text Box 23"/>
            <p:cNvSpPr txBox="1">
              <a:spLocks noChangeArrowheads="1"/>
            </p:cNvSpPr>
            <p:nvPr/>
          </p:nvSpPr>
          <p:spPr bwMode="auto">
            <a:xfrm>
              <a:off x="617538" y="5205413"/>
              <a:ext cx="2078037" cy="746125"/>
            </a:xfrm>
            <a:prstGeom prst="rect">
              <a:avLst/>
            </a:prstGeom>
            <a:noFill/>
            <a:ln w="9525">
              <a:solidFill>
                <a:srgbClr val="000000"/>
              </a:solidFill>
              <a:miter lim="800000"/>
              <a:headEnd/>
              <a:tailEnd/>
            </a:ln>
          </p:spPr>
          <p:txBody>
            <a:bodyPr/>
            <a:lstStyle/>
            <a:p>
              <a:pPr algn="ctr" eaLnBrk="1" hangingPunct="1"/>
              <a:endParaRPr lang="en-US" sz="1200"/>
            </a:p>
            <a:p>
              <a:pPr algn="ctr" eaLnBrk="1" hangingPunct="1"/>
              <a:r>
                <a:rPr lang="en-US" sz="1200"/>
                <a:t>Memoria principală</a:t>
              </a:r>
              <a:endParaRPr lang="en-US"/>
            </a:p>
          </p:txBody>
        </p:sp>
        <p:sp>
          <p:nvSpPr>
            <p:cNvPr id="21" name="Line 24"/>
            <p:cNvSpPr>
              <a:spLocks noChangeShapeType="1"/>
            </p:cNvSpPr>
            <p:nvPr/>
          </p:nvSpPr>
          <p:spPr bwMode="auto">
            <a:xfrm>
              <a:off x="2695575" y="5578475"/>
              <a:ext cx="2397125" cy="1588"/>
            </a:xfrm>
            <a:prstGeom prst="line">
              <a:avLst/>
            </a:prstGeom>
            <a:noFill/>
            <a:ln w="9525">
              <a:solidFill>
                <a:srgbClr val="000000"/>
              </a:solidFill>
              <a:round/>
              <a:headEnd type="triangle" w="med" len="med"/>
              <a:tailEnd type="triangle" w="med" len="med"/>
            </a:ln>
          </p:spPr>
          <p:txBody>
            <a:bodyPr/>
            <a:lstStyle/>
            <a:p>
              <a:endParaRPr lang="ro-RO"/>
            </a:p>
          </p:txBody>
        </p:sp>
        <p:sp>
          <p:nvSpPr>
            <p:cNvPr id="22" name="Text Box 25"/>
            <p:cNvSpPr txBox="1">
              <a:spLocks noChangeArrowheads="1"/>
            </p:cNvSpPr>
            <p:nvPr/>
          </p:nvSpPr>
          <p:spPr bwMode="auto">
            <a:xfrm>
              <a:off x="7172325" y="4584700"/>
              <a:ext cx="1277938" cy="869950"/>
            </a:xfrm>
            <a:prstGeom prst="rect">
              <a:avLst/>
            </a:prstGeom>
            <a:noFill/>
            <a:ln w="9525">
              <a:solidFill>
                <a:srgbClr val="000000"/>
              </a:solidFill>
              <a:miter lim="800000"/>
              <a:headEnd/>
              <a:tailEnd/>
            </a:ln>
          </p:spPr>
          <p:txBody>
            <a:bodyPr/>
            <a:lstStyle/>
            <a:p>
              <a:pPr algn="ctr" eaLnBrk="1" hangingPunct="1"/>
              <a:endParaRPr lang="en-US" sz="1200"/>
            </a:p>
            <a:p>
              <a:pPr algn="ctr" eaLnBrk="1" hangingPunct="1"/>
              <a:r>
                <a:rPr lang="en-US" sz="1200"/>
                <a:t>Memoria secundară</a:t>
              </a:r>
              <a:endParaRPr lang="en-US"/>
            </a:p>
          </p:txBody>
        </p:sp>
        <p:sp>
          <p:nvSpPr>
            <p:cNvPr id="23" name="Line 26"/>
            <p:cNvSpPr>
              <a:spLocks noChangeShapeType="1"/>
            </p:cNvSpPr>
            <p:nvPr/>
          </p:nvSpPr>
          <p:spPr bwMode="auto">
            <a:xfrm>
              <a:off x="6532563" y="5081588"/>
              <a:ext cx="639762" cy="0"/>
            </a:xfrm>
            <a:prstGeom prst="line">
              <a:avLst/>
            </a:prstGeom>
            <a:noFill/>
            <a:ln w="9525">
              <a:solidFill>
                <a:srgbClr val="000000"/>
              </a:solidFill>
              <a:round/>
              <a:headEnd type="triangle" w="med" len="med"/>
              <a:tailEnd type="triangle" w="med" len="med"/>
            </a:ln>
          </p:spPr>
          <p:txBody>
            <a:bodyPr/>
            <a:lstStyle/>
            <a:p>
              <a:endParaRPr lang="ro-RO"/>
            </a:p>
          </p:txBody>
        </p:sp>
        <p:sp>
          <p:nvSpPr>
            <p:cNvPr id="25" name="Text Box 28"/>
            <p:cNvSpPr txBox="1">
              <a:spLocks noChangeArrowheads="1"/>
            </p:cNvSpPr>
            <p:nvPr/>
          </p:nvSpPr>
          <p:spPr bwMode="auto">
            <a:xfrm>
              <a:off x="4953000" y="3124200"/>
              <a:ext cx="639763" cy="1366838"/>
            </a:xfrm>
            <a:prstGeom prst="rect">
              <a:avLst/>
            </a:prstGeom>
            <a:noFill/>
            <a:ln w="9525">
              <a:noFill/>
              <a:miter lim="800000"/>
              <a:headEnd/>
              <a:tailEnd/>
            </a:ln>
          </p:spPr>
          <p:txBody>
            <a:bodyPr vert="eaVert"/>
            <a:lstStyle/>
            <a:p>
              <a:pPr eaLnBrk="1" hangingPunct="1"/>
              <a:r>
                <a:rPr lang="en-US" sz="1100"/>
                <a:t>Magistrala de date</a:t>
              </a:r>
              <a:endParaRPr lang="en-US"/>
            </a:p>
          </p:txBody>
        </p:sp>
        <p:sp>
          <p:nvSpPr>
            <p:cNvPr id="26" name="Text Box 29"/>
            <p:cNvSpPr txBox="1">
              <a:spLocks noChangeArrowheads="1"/>
            </p:cNvSpPr>
            <p:nvPr/>
          </p:nvSpPr>
          <p:spPr bwMode="auto">
            <a:xfrm>
              <a:off x="5422900" y="3124200"/>
              <a:ext cx="638175" cy="1366838"/>
            </a:xfrm>
            <a:prstGeom prst="rect">
              <a:avLst/>
            </a:prstGeom>
            <a:noFill/>
            <a:ln w="9525">
              <a:noFill/>
              <a:miter lim="800000"/>
              <a:headEnd/>
              <a:tailEnd/>
            </a:ln>
          </p:spPr>
          <p:txBody>
            <a:bodyPr vert="eaVert"/>
            <a:lstStyle/>
            <a:p>
              <a:pPr eaLnBrk="1" hangingPunct="1"/>
              <a:r>
                <a:rPr lang="en-US" sz="1100"/>
                <a:t>Magistrala de adrese</a:t>
              </a:r>
              <a:endParaRPr lang="en-US"/>
            </a:p>
          </p:txBody>
        </p:sp>
        <p:sp>
          <p:nvSpPr>
            <p:cNvPr id="27" name="Text Box 30"/>
            <p:cNvSpPr txBox="1">
              <a:spLocks noChangeArrowheads="1"/>
            </p:cNvSpPr>
            <p:nvPr/>
          </p:nvSpPr>
          <p:spPr bwMode="auto">
            <a:xfrm>
              <a:off x="5913438" y="3124200"/>
              <a:ext cx="639762" cy="1492250"/>
            </a:xfrm>
            <a:prstGeom prst="rect">
              <a:avLst/>
            </a:prstGeom>
            <a:noFill/>
            <a:ln w="9525">
              <a:noFill/>
              <a:miter lim="800000"/>
              <a:headEnd/>
              <a:tailEnd/>
            </a:ln>
          </p:spPr>
          <p:txBody>
            <a:bodyPr vert="eaVert"/>
            <a:lstStyle/>
            <a:p>
              <a:pPr eaLnBrk="1" hangingPunct="1"/>
              <a:r>
                <a:rPr lang="en-US" sz="1100"/>
                <a:t>Magistrala de control</a:t>
              </a:r>
              <a:endParaRPr lang="en-US"/>
            </a:p>
          </p:txBody>
        </p:sp>
        <p:sp>
          <p:nvSpPr>
            <p:cNvPr id="28" name="Text Box 31"/>
            <p:cNvSpPr txBox="1">
              <a:spLocks noChangeArrowheads="1"/>
            </p:cNvSpPr>
            <p:nvPr/>
          </p:nvSpPr>
          <p:spPr bwMode="auto">
            <a:xfrm>
              <a:off x="7491413" y="3589338"/>
              <a:ext cx="958850" cy="373062"/>
            </a:xfrm>
            <a:prstGeom prst="rect">
              <a:avLst/>
            </a:prstGeom>
            <a:noFill/>
            <a:ln w="9525">
              <a:solidFill>
                <a:srgbClr val="000000"/>
              </a:solidFill>
              <a:miter lim="800000"/>
              <a:headEnd/>
              <a:tailEnd/>
            </a:ln>
          </p:spPr>
          <p:txBody>
            <a:bodyPr/>
            <a:lstStyle/>
            <a:p>
              <a:pPr algn="ctr" eaLnBrk="1" hangingPunct="1"/>
              <a:r>
                <a:rPr lang="en-US" sz="1200"/>
                <a:t>I/O n</a:t>
              </a:r>
              <a:endParaRPr lang="en-US"/>
            </a:p>
          </p:txBody>
        </p:sp>
        <p:sp>
          <p:nvSpPr>
            <p:cNvPr id="29" name="Text Box 32"/>
            <p:cNvSpPr txBox="1">
              <a:spLocks noChangeArrowheads="1"/>
            </p:cNvSpPr>
            <p:nvPr/>
          </p:nvSpPr>
          <p:spPr bwMode="auto">
            <a:xfrm>
              <a:off x="3175000" y="4211638"/>
              <a:ext cx="1438275" cy="869950"/>
            </a:xfrm>
            <a:prstGeom prst="rect">
              <a:avLst/>
            </a:prstGeom>
            <a:noFill/>
            <a:ln w="9525">
              <a:solidFill>
                <a:srgbClr val="000000"/>
              </a:solidFill>
              <a:miter lim="800000"/>
              <a:headEnd/>
              <a:tailEnd/>
            </a:ln>
          </p:spPr>
          <p:txBody>
            <a:bodyPr/>
            <a:lstStyle/>
            <a:p>
              <a:pPr algn="ctr" eaLnBrk="1" hangingPunct="1"/>
              <a:r>
                <a:rPr lang="en-US" sz="1200" dirty="0" err="1"/>
                <a:t>Memoria</a:t>
              </a:r>
              <a:r>
                <a:rPr lang="en-US" sz="1200" dirty="0"/>
                <a:t> cache (CPU-</a:t>
              </a:r>
              <a:r>
                <a:rPr lang="en-US" sz="1200" dirty="0" err="1"/>
                <a:t>memoria</a:t>
              </a:r>
              <a:r>
                <a:rPr lang="en-US" sz="1200" dirty="0"/>
                <a:t> </a:t>
              </a:r>
              <a:r>
                <a:rPr lang="en-US" sz="1200" dirty="0" err="1"/>
                <a:t>principală</a:t>
              </a:r>
              <a:r>
                <a:rPr lang="en-US" sz="1200" dirty="0"/>
                <a:t>)</a:t>
              </a:r>
              <a:endParaRPr lang="en-US" dirty="0"/>
            </a:p>
          </p:txBody>
        </p:sp>
        <p:sp>
          <p:nvSpPr>
            <p:cNvPr id="30" name="Text Box 33"/>
            <p:cNvSpPr txBox="1">
              <a:spLocks noChangeArrowheads="1"/>
            </p:cNvSpPr>
            <p:nvPr/>
          </p:nvSpPr>
          <p:spPr bwMode="auto">
            <a:xfrm>
              <a:off x="7810500" y="2719388"/>
              <a:ext cx="320675" cy="746125"/>
            </a:xfrm>
            <a:prstGeom prst="rect">
              <a:avLst/>
            </a:prstGeom>
            <a:noFill/>
            <a:ln w="9525">
              <a:noFill/>
              <a:miter lim="800000"/>
              <a:headEnd/>
              <a:tailEnd/>
            </a:ln>
          </p:spPr>
          <p:txBody>
            <a:bodyPr/>
            <a:lstStyle/>
            <a:p>
              <a:pPr eaLnBrk="1" hangingPunct="1"/>
              <a:r>
                <a:rPr lang="en-US" sz="1400" b="1"/>
                <a:t>.</a:t>
              </a:r>
            </a:p>
            <a:p>
              <a:pPr eaLnBrk="1" hangingPunct="1"/>
              <a:r>
                <a:rPr lang="en-US" sz="1400" b="1"/>
                <a:t>.</a:t>
              </a:r>
            </a:p>
            <a:p>
              <a:pPr eaLnBrk="1" hangingPunct="1"/>
              <a:r>
                <a:rPr lang="en-US" sz="1400" b="1"/>
                <a:t>.</a:t>
              </a:r>
            </a:p>
            <a:p>
              <a:pPr eaLnBrk="1" hangingPunct="1"/>
              <a:endParaRPr lang="en-US"/>
            </a:p>
          </p:txBody>
        </p:sp>
      </p:grpSp>
      <p:sp>
        <p:nvSpPr>
          <p:cNvPr id="31" name="Text Box 27"/>
          <p:cNvSpPr txBox="1">
            <a:spLocks noChangeArrowheads="1"/>
          </p:cNvSpPr>
          <p:nvPr/>
        </p:nvSpPr>
        <p:spPr bwMode="auto">
          <a:xfrm>
            <a:off x="2195736" y="1052736"/>
            <a:ext cx="639763" cy="1739900"/>
          </a:xfrm>
          <a:prstGeom prst="rect">
            <a:avLst/>
          </a:prstGeom>
          <a:noFill/>
          <a:ln w="9525">
            <a:noFill/>
            <a:miter lim="800000"/>
            <a:headEnd/>
            <a:tailEnd/>
          </a:ln>
        </p:spPr>
        <p:txBody>
          <a:bodyPr vert="eaVert"/>
          <a:lstStyle/>
          <a:p>
            <a:pPr eaLnBrk="1" hangingPunct="1"/>
            <a:r>
              <a:rPr lang="en-US" sz="1100" dirty="0" err="1"/>
              <a:t>Magistrala</a:t>
            </a:r>
            <a:r>
              <a:rPr lang="en-US" sz="1100" dirty="0"/>
              <a:t> CPU </a:t>
            </a:r>
            <a:r>
              <a:rPr lang="en-US" sz="1100" dirty="0" err="1"/>
              <a:t>internă</a:t>
            </a:r>
            <a:endParaRPr lang="en-US" dirty="0"/>
          </a:p>
        </p:txBody>
      </p:sp>
      <p:sp>
        <p:nvSpPr>
          <p:cNvPr id="32" name="Line 8"/>
          <p:cNvSpPr>
            <a:spLocks noChangeShapeType="1"/>
          </p:cNvSpPr>
          <p:nvPr/>
        </p:nvSpPr>
        <p:spPr bwMode="auto">
          <a:xfrm>
            <a:off x="2339752" y="980728"/>
            <a:ext cx="1587" cy="1739900"/>
          </a:xfrm>
          <a:prstGeom prst="line">
            <a:avLst/>
          </a:prstGeom>
          <a:noFill/>
          <a:ln w="9525">
            <a:solidFill>
              <a:srgbClr val="000000"/>
            </a:solidFill>
            <a:round/>
            <a:headEnd/>
            <a:tailEnd/>
          </a:ln>
        </p:spPr>
        <p:txBody>
          <a:bodyPr/>
          <a:lstStyle/>
          <a:p>
            <a:endParaRPr lang="ro-RO"/>
          </a:p>
        </p:txBody>
      </p:sp>
      <p:sp>
        <p:nvSpPr>
          <p:cNvPr id="33" name="Line 8"/>
          <p:cNvSpPr>
            <a:spLocks noChangeShapeType="1"/>
          </p:cNvSpPr>
          <p:nvPr/>
        </p:nvSpPr>
        <p:spPr bwMode="auto">
          <a:xfrm>
            <a:off x="2771800" y="980728"/>
            <a:ext cx="1587" cy="1739900"/>
          </a:xfrm>
          <a:prstGeom prst="line">
            <a:avLst/>
          </a:prstGeom>
          <a:noFill/>
          <a:ln w="9525">
            <a:solidFill>
              <a:srgbClr val="000000"/>
            </a:solidFill>
            <a:round/>
            <a:headEnd/>
            <a:tailEnd/>
          </a:ln>
        </p:spPr>
        <p:txBody>
          <a:bodyPr/>
          <a:lstStyle/>
          <a:p>
            <a:endParaRPr lang="ro-RO"/>
          </a:p>
        </p:txBody>
      </p:sp>
      <p:sp>
        <p:nvSpPr>
          <p:cNvPr id="34" name="Line 34"/>
          <p:cNvSpPr>
            <a:spLocks noChangeShapeType="1"/>
          </p:cNvSpPr>
          <p:nvPr/>
        </p:nvSpPr>
        <p:spPr bwMode="auto">
          <a:xfrm>
            <a:off x="4572000" y="4365104"/>
            <a:ext cx="479425" cy="0"/>
          </a:xfrm>
          <a:prstGeom prst="line">
            <a:avLst/>
          </a:prstGeom>
          <a:noFill/>
          <a:ln w="9525">
            <a:solidFill>
              <a:srgbClr val="000000"/>
            </a:solidFill>
            <a:round/>
            <a:headEnd type="triangle" w="med" len="med"/>
            <a:tailEnd type="triangle" w="med" len="med"/>
          </a:ln>
        </p:spPr>
        <p:txBody>
          <a:bodyPr/>
          <a:lstStyle/>
          <a:p>
            <a:endParaRPr lang="ro-RO"/>
          </a:p>
        </p:txBody>
      </p:sp>
      <p:sp>
        <p:nvSpPr>
          <p:cNvPr id="35" name="Text Box 17"/>
          <p:cNvSpPr txBox="1">
            <a:spLocks noChangeArrowheads="1"/>
          </p:cNvSpPr>
          <p:nvPr/>
        </p:nvSpPr>
        <p:spPr bwMode="auto">
          <a:xfrm>
            <a:off x="5004048" y="6093296"/>
            <a:ext cx="1917700" cy="373063"/>
          </a:xfrm>
          <a:prstGeom prst="rect">
            <a:avLst/>
          </a:prstGeom>
          <a:noFill/>
          <a:ln w="9525">
            <a:noFill/>
            <a:miter lim="800000"/>
            <a:headEnd/>
            <a:tailEnd/>
          </a:ln>
        </p:spPr>
        <p:txBody>
          <a:bodyPr/>
          <a:lstStyle/>
          <a:p>
            <a:pPr eaLnBrk="1" hangingPunct="1"/>
            <a:r>
              <a:rPr lang="en-US" sz="1200" dirty="0" err="1"/>
              <a:t>Magistrala</a:t>
            </a:r>
            <a:r>
              <a:rPr lang="en-US" sz="1200" dirty="0"/>
              <a:t> </a:t>
            </a:r>
            <a:r>
              <a:rPr lang="en-US" sz="1200" dirty="0" err="1"/>
              <a:t>sistem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404664"/>
            <a:ext cx="8229600" cy="5691336"/>
          </a:xfrm>
        </p:spPr>
        <p:txBody>
          <a:bodyPr>
            <a:normAutofit fontScale="92500" lnSpcReduction="10000"/>
          </a:bodyPr>
          <a:lstStyle/>
          <a:p>
            <a:pPr>
              <a:buNone/>
            </a:pPr>
            <a:r>
              <a:rPr lang="en-US" b="1" dirty="0" smtClean="0">
                <a:solidFill>
                  <a:srgbClr val="FFC000"/>
                </a:solidFill>
              </a:rPr>
              <a:t>II. </a:t>
            </a:r>
            <a:r>
              <a:rPr lang="ro-RO" b="1" dirty="0" smtClean="0">
                <a:solidFill>
                  <a:srgbClr val="FFC000"/>
                </a:solidFill>
              </a:rPr>
              <a:t>Mouse</a:t>
            </a:r>
            <a:r>
              <a:rPr lang="ro-RO" dirty="0" smtClean="0">
                <a:solidFill>
                  <a:srgbClr val="FFC000"/>
                </a:solidFill>
              </a:rPr>
              <a:t>-ul</a:t>
            </a:r>
            <a:r>
              <a:rPr lang="ro-RO" dirty="0" smtClean="0"/>
              <a:t> </a:t>
            </a:r>
            <a:r>
              <a:rPr lang="ro-RO" dirty="0" smtClean="0"/>
              <a:t>este un dispozitiv periferic de intrare cu doua sau trei butoane cu ajutorul </a:t>
            </a:r>
            <a:r>
              <a:rPr lang="ro-RO" dirty="0" err="1" smtClean="0"/>
              <a:t>caruia</a:t>
            </a:r>
            <a:r>
              <a:rPr lang="ro-RO" dirty="0" smtClean="0"/>
              <a:t> se poate deschide un meniu, se poate selecta o </a:t>
            </a:r>
            <a:r>
              <a:rPr lang="ro-RO" dirty="0" err="1" smtClean="0"/>
              <a:t>optiune</a:t>
            </a:r>
            <a:r>
              <a:rPr lang="ro-RO" dirty="0" smtClean="0"/>
              <a:t> a unui meniu, se poate selecta un text. Mouse-ul poate avea unul sau doua butoane </a:t>
            </a:r>
            <a:r>
              <a:rPr lang="ro-RO" b="1" dirty="0" err="1" smtClean="0"/>
              <a:t>Scroll</a:t>
            </a:r>
            <a:r>
              <a:rPr lang="ro-RO" dirty="0" smtClean="0"/>
              <a:t> care sunt folosite pentru deplasarea rapida in cadrul unui document mare, sau a unei pagini </a:t>
            </a:r>
            <a:r>
              <a:rPr lang="ro-RO" b="1" dirty="0" smtClean="0"/>
              <a:t>Web</a:t>
            </a:r>
            <a:r>
              <a:rPr lang="ro-RO" dirty="0" smtClean="0"/>
              <a:t>.</a:t>
            </a:r>
          </a:p>
          <a:p>
            <a:r>
              <a:rPr lang="ro-RO" i="1" dirty="0" smtClean="0"/>
              <a:t>Tipuri de </a:t>
            </a:r>
            <a:r>
              <a:rPr lang="ro-RO" i="1" dirty="0" err="1" smtClean="0"/>
              <a:t>mouse</a:t>
            </a:r>
            <a:r>
              <a:rPr lang="ro-RO" dirty="0" smtClean="0"/>
              <a:t>:</a:t>
            </a:r>
          </a:p>
          <a:p>
            <a:pPr>
              <a:buNone/>
            </a:pPr>
            <a:r>
              <a:rPr lang="en-US" i="1" dirty="0" smtClean="0"/>
              <a:t>		</a:t>
            </a:r>
            <a:r>
              <a:rPr lang="ro-RO" i="1" dirty="0" err="1" smtClean="0"/>
              <a:t>mouse</a:t>
            </a:r>
            <a:r>
              <a:rPr lang="ro-RO" i="1" dirty="0" smtClean="0"/>
              <a:t> </a:t>
            </a:r>
            <a:r>
              <a:rPr lang="ro-RO" i="1" dirty="0" smtClean="0"/>
              <a:t>mecanic</a:t>
            </a:r>
            <a:r>
              <a:rPr lang="ro-RO" dirty="0" smtClean="0"/>
              <a:t> – are o bila grea care se </a:t>
            </a:r>
            <a:r>
              <a:rPr lang="ro-RO" dirty="0" err="1" smtClean="0"/>
              <a:t>roteste</a:t>
            </a:r>
            <a:r>
              <a:rPr lang="ro-RO" dirty="0" smtClean="0"/>
              <a:t> in toate </a:t>
            </a:r>
            <a:r>
              <a:rPr lang="ro-RO" dirty="0" err="1" smtClean="0"/>
              <a:t>directiile</a:t>
            </a:r>
            <a:r>
              <a:rPr lang="ro-RO" dirty="0" smtClean="0"/>
              <a:t> si senzori care </a:t>
            </a:r>
            <a:r>
              <a:rPr lang="ro-RO" dirty="0" err="1" smtClean="0"/>
              <a:t>detecteaza</a:t>
            </a:r>
            <a:r>
              <a:rPr lang="ro-RO" dirty="0" smtClean="0"/>
              <a:t> sensul de </a:t>
            </a:r>
            <a:r>
              <a:rPr lang="ro-RO" dirty="0" err="1" smtClean="0"/>
              <a:t>miscare</a:t>
            </a:r>
            <a:r>
              <a:rPr lang="ro-RO" dirty="0" smtClean="0"/>
              <a:t> al bilei;</a:t>
            </a:r>
          </a:p>
          <a:p>
            <a:pPr>
              <a:buNone/>
            </a:pPr>
            <a:r>
              <a:rPr lang="en-US" i="1" dirty="0" smtClean="0"/>
              <a:t>		</a:t>
            </a:r>
            <a:r>
              <a:rPr lang="ro-RO" i="1" dirty="0" err="1" smtClean="0"/>
              <a:t>mouse</a:t>
            </a:r>
            <a:r>
              <a:rPr lang="ro-RO" i="1" dirty="0" smtClean="0"/>
              <a:t> </a:t>
            </a:r>
            <a:r>
              <a:rPr lang="ro-RO" i="1" dirty="0" smtClean="0"/>
              <a:t>optic</a:t>
            </a:r>
            <a:r>
              <a:rPr lang="ro-RO" dirty="0" smtClean="0"/>
              <a:t> – deplasarea se face cu ajutorul unui laser si este mai rapid si mai precis </a:t>
            </a:r>
            <a:r>
              <a:rPr lang="ro-RO" dirty="0" err="1" smtClean="0"/>
              <a:t>decat</a:t>
            </a:r>
            <a:r>
              <a:rPr lang="ro-RO" dirty="0" smtClean="0"/>
              <a:t> un </a:t>
            </a:r>
            <a:r>
              <a:rPr lang="ro-RO" dirty="0" err="1" smtClean="0"/>
              <a:t>mouse</a:t>
            </a:r>
            <a:r>
              <a:rPr lang="ro-RO" dirty="0" smtClean="0"/>
              <a:t> cu bila, dar este mai scump;</a:t>
            </a:r>
          </a:p>
          <a:p>
            <a:pPr>
              <a:buNone/>
            </a:pPr>
            <a:r>
              <a:rPr lang="ro-RO" dirty="0" smtClean="0"/>
              <a:t>  </a:t>
            </a:r>
            <a:r>
              <a:rPr lang="en-US" dirty="0" smtClean="0"/>
              <a:t>		</a:t>
            </a:r>
            <a:r>
              <a:rPr lang="ro-RO" i="1" dirty="0" err="1" smtClean="0"/>
              <a:t>mouse</a:t>
            </a:r>
            <a:r>
              <a:rPr lang="ro-RO" i="1" dirty="0" smtClean="0"/>
              <a:t> </a:t>
            </a:r>
            <a:r>
              <a:rPr lang="ro-RO" i="1" dirty="0" smtClean="0"/>
              <a:t>wireless</a:t>
            </a:r>
            <a:r>
              <a:rPr lang="ro-RO" dirty="0" smtClean="0"/>
              <a:t> – conexiunea cu unitatea centrala se face prin unde radio.</a:t>
            </a:r>
          </a:p>
          <a:p>
            <a:endParaRPr lang="ro-RO" dirty="0"/>
          </a:p>
        </p:txBody>
      </p:sp>
    </p:spTree>
  </p:cSld>
  <p:clrMapOvr>
    <a:masterClrMapping/>
  </p:clrMapOvr>
  <p:transition spd="med">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332656"/>
            <a:ext cx="8229600" cy="6192688"/>
          </a:xfrm>
        </p:spPr>
        <p:txBody>
          <a:bodyPr>
            <a:normAutofit fontScale="92500"/>
          </a:bodyPr>
          <a:lstStyle/>
          <a:p>
            <a:pPr>
              <a:buNone/>
            </a:pPr>
            <a:r>
              <a:rPr lang="en-US" b="1" dirty="0" smtClean="0">
                <a:solidFill>
                  <a:srgbClr val="FFC000"/>
                </a:solidFill>
              </a:rPr>
              <a:t>III. </a:t>
            </a:r>
            <a:r>
              <a:rPr lang="ro-RO" b="1" dirty="0" smtClean="0">
                <a:solidFill>
                  <a:srgbClr val="FFC000"/>
                </a:solidFill>
              </a:rPr>
              <a:t>Scanner-</a:t>
            </a:r>
            <a:r>
              <a:rPr lang="ro-RO" dirty="0" smtClean="0">
                <a:solidFill>
                  <a:srgbClr val="FFC000"/>
                </a:solidFill>
              </a:rPr>
              <a:t>ul </a:t>
            </a:r>
            <a:r>
              <a:rPr lang="ro-RO" dirty="0" smtClean="0"/>
              <a:t>– este un dispozitiv care poate converti imagini si texte in </a:t>
            </a:r>
            <a:r>
              <a:rPr lang="ro-RO" dirty="0" err="1" smtClean="0"/>
              <a:t>fisiere</a:t>
            </a:r>
            <a:r>
              <a:rPr lang="ro-RO" dirty="0" smtClean="0"/>
              <a:t> de un tip specific, pentru a fi apoi </a:t>
            </a:r>
            <a:r>
              <a:rPr lang="ro-RO" dirty="0" err="1" smtClean="0"/>
              <a:t>afisate</a:t>
            </a:r>
            <a:r>
              <a:rPr lang="ro-RO" dirty="0" smtClean="0"/>
              <a:t> si preluc</a:t>
            </a:r>
            <a:r>
              <a:rPr lang="ro-RO" i="1" dirty="0" smtClean="0"/>
              <a:t>rate cu ajutorul calculatorului. Caracteristici principale: </a:t>
            </a:r>
            <a:r>
              <a:rPr lang="ro-RO" i="1" dirty="0" err="1" smtClean="0"/>
              <a:t>rezolutia</a:t>
            </a:r>
            <a:r>
              <a:rPr lang="ro-RO" i="1" dirty="0" smtClean="0"/>
              <a:t> de scanare,</a:t>
            </a:r>
            <a:r>
              <a:rPr lang="ro-RO" dirty="0" smtClean="0"/>
              <a:t> </a:t>
            </a:r>
            <a:r>
              <a:rPr lang="ro-RO" dirty="0" err="1" smtClean="0"/>
              <a:t>numarul</a:t>
            </a:r>
            <a:r>
              <a:rPr lang="ro-RO" dirty="0" smtClean="0"/>
              <a:t> de culori, </a:t>
            </a:r>
            <a:r>
              <a:rPr lang="ro-RO" i="1" dirty="0" smtClean="0"/>
              <a:t>viteza de scanare</a:t>
            </a:r>
            <a:r>
              <a:rPr lang="ro-RO" dirty="0" smtClean="0"/>
              <a:t>, </a:t>
            </a:r>
            <a:r>
              <a:rPr lang="ro-RO" i="1" dirty="0" smtClean="0"/>
              <a:t>compatibilitatea cu programele de prelucrare a imaginilor</a:t>
            </a:r>
            <a:r>
              <a:rPr lang="ro-RO" dirty="0" smtClean="0"/>
              <a:t>. Scanerele dispun de soft-uri de </a:t>
            </a:r>
            <a:r>
              <a:rPr lang="ro-RO" dirty="0" err="1" smtClean="0"/>
              <a:t>recunoastere</a:t>
            </a:r>
            <a:r>
              <a:rPr lang="ro-RO" dirty="0" smtClean="0"/>
              <a:t> a caracterelor, </a:t>
            </a:r>
            <a:r>
              <a:rPr lang="ro-RO" dirty="0" err="1" smtClean="0"/>
              <a:t>fisierul</a:t>
            </a:r>
            <a:r>
              <a:rPr lang="ro-RO" dirty="0" smtClean="0"/>
              <a:t> rezultat in urma </a:t>
            </a:r>
            <a:r>
              <a:rPr lang="ro-RO" dirty="0" err="1" smtClean="0"/>
              <a:t>scanarii</a:t>
            </a:r>
            <a:r>
              <a:rPr lang="ro-RO" dirty="0" smtClean="0"/>
              <a:t> unui text </a:t>
            </a:r>
            <a:r>
              <a:rPr lang="ro-RO" dirty="0" err="1" smtClean="0"/>
              <a:t>putand</a:t>
            </a:r>
            <a:r>
              <a:rPr lang="ro-RO" dirty="0" smtClean="0"/>
              <a:t> fi si unul de tip text (nu grafic) care va putea fi apoi prelucrat cu editoarele de </a:t>
            </a:r>
            <a:r>
              <a:rPr lang="ro-RO" dirty="0" smtClean="0"/>
              <a:t>texte.</a:t>
            </a:r>
            <a:endParaRPr lang="en-US" dirty="0" smtClean="0"/>
          </a:p>
          <a:p>
            <a:pPr>
              <a:buNone/>
            </a:pPr>
            <a:r>
              <a:rPr lang="en-US" b="1" dirty="0" smtClean="0">
                <a:solidFill>
                  <a:srgbClr val="FFC000"/>
                </a:solidFill>
              </a:rPr>
              <a:t>IV. </a:t>
            </a:r>
            <a:r>
              <a:rPr lang="ro-RO" b="1" dirty="0" smtClean="0">
                <a:solidFill>
                  <a:srgbClr val="FFC000"/>
                </a:solidFill>
              </a:rPr>
              <a:t>Ecranul </a:t>
            </a:r>
            <a:r>
              <a:rPr lang="ro-RO" b="1" dirty="0" smtClean="0">
                <a:solidFill>
                  <a:srgbClr val="FFC000"/>
                </a:solidFill>
              </a:rPr>
              <a:t>tactil</a:t>
            </a:r>
            <a:r>
              <a:rPr lang="ro-RO" dirty="0" smtClean="0">
                <a:solidFill>
                  <a:srgbClr val="FFC000"/>
                </a:solidFill>
              </a:rPr>
              <a:t> </a:t>
            </a:r>
            <a:r>
              <a:rPr lang="ro-RO" dirty="0" smtClean="0"/>
              <a:t>(</a:t>
            </a:r>
            <a:r>
              <a:rPr lang="ro-RO" dirty="0" err="1" smtClean="0"/>
              <a:t>touchpad</a:t>
            </a:r>
            <a:r>
              <a:rPr lang="ro-RO" dirty="0" smtClean="0"/>
              <a:t>) este o </a:t>
            </a:r>
            <a:r>
              <a:rPr lang="ro-RO" dirty="0" err="1" smtClean="0"/>
              <a:t>suprafata</a:t>
            </a:r>
            <a:r>
              <a:rPr lang="ro-RO" dirty="0" smtClean="0"/>
              <a:t> sensibila la atingere. Prin schimbarea </a:t>
            </a:r>
            <a:r>
              <a:rPr lang="ro-RO" dirty="0" err="1" smtClean="0"/>
              <a:t>pozitiei</a:t>
            </a:r>
            <a:r>
              <a:rPr lang="ro-RO" dirty="0" smtClean="0"/>
              <a:t> degetului pe aceasta </a:t>
            </a:r>
            <a:r>
              <a:rPr lang="ro-RO" dirty="0" err="1" smtClean="0"/>
              <a:t>suprafata</a:t>
            </a:r>
            <a:r>
              <a:rPr lang="ro-RO" dirty="0" smtClean="0"/>
              <a:t> se schimba </a:t>
            </a:r>
            <a:r>
              <a:rPr lang="ro-RO" dirty="0" err="1" smtClean="0"/>
              <a:t>pozitia</a:t>
            </a:r>
            <a:r>
              <a:rPr lang="ro-RO" dirty="0" smtClean="0"/>
              <a:t> cursorului. Se </a:t>
            </a:r>
            <a:r>
              <a:rPr lang="ro-RO" dirty="0" err="1" smtClean="0"/>
              <a:t>foloseste</a:t>
            </a:r>
            <a:r>
              <a:rPr lang="ro-RO" dirty="0" smtClean="0"/>
              <a:t>, in special, la calculatoarele portabile (laptop). Una din </a:t>
            </a:r>
            <a:r>
              <a:rPr lang="ro-RO" dirty="0" err="1" smtClean="0"/>
              <a:t>solutiile</a:t>
            </a:r>
            <a:r>
              <a:rPr lang="ro-RO" dirty="0" smtClean="0"/>
              <a:t> tehnologice consta intr-un ansamblu de fire conductoare dispuse uniform pe acest ecran, parcurse de curent electric.</a:t>
            </a:r>
          </a:p>
          <a:p>
            <a:endParaRPr lang="ro-RO" dirty="0"/>
          </a:p>
        </p:txBody>
      </p:sp>
    </p:spTree>
  </p:cSld>
  <p:clrMapOvr>
    <a:masterClrMapping/>
  </p:clrMapOvr>
  <p:transition spd="med">
    <p:diamon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404664"/>
            <a:ext cx="8229600" cy="5691336"/>
          </a:xfrm>
        </p:spPr>
        <p:txBody>
          <a:bodyPr>
            <a:normAutofit fontScale="92500" lnSpcReduction="10000"/>
          </a:bodyPr>
          <a:lstStyle/>
          <a:p>
            <a:pPr>
              <a:buNone/>
            </a:pPr>
            <a:r>
              <a:rPr lang="en-US" b="1" dirty="0" smtClean="0">
                <a:solidFill>
                  <a:srgbClr val="FFC000"/>
                </a:solidFill>
              </a:rPr>
              <a:t>V. </a:t>
            </a:r>
            <a:r>
              <a:rPr lang="ro-RO" b="1" dirty="0" err="1" smtClean="0">
                <a:solidFill>
                  <a:srgbClr val="FFC000"/>
                </a:solidFill>
              </a:rPr>
              <a:t>Joystick</a:t>
            </a:r>
            <a:r>
              <a:rPr lang="ro-RO" dirty="0" err="1" smtClean="0">
                <a:solidFill>
                  <a:srgbClr val="FFC000"/>
                </a:solidFill>
              </a:rPr>
              <a:t>-ul</a:t>
            </a:r>
            <a:r>
              <a:rPr lang="ro-RO" dirty="0" smtClean="0">
                <a:solidFill>
                  <a:srgbClr val="FFC000"/>
                </a:solidFill>
              </a:rPr>
              <a:t> </a:t>
            </a:r>
            <a:r>
              <a:rPr lang="ro-RO" dirty="0" smtClean="0"/>
              <a:t>este un dispozitiv utilizat pentru jocurile pe calculator. Rolul sau este de a deplasa cursorul pe ecran. El are doua sau mai multe butoane si un ax central. Modele mai noi au si un mic motor care </a:t>
            </a:r>
            <a:r>
              <a:rPr lang="ro-RO" dirty="0" err="1" smtClean="0"/>
              <a:t>simuleaza</a:t>
            </a:r>
            <a:r>
              <a:rPr lang="ro-RO" dirty="0" smtClean="0"/>
              <a:t>, de exemplu, rezistenta pe care o opune </a:t>
            </a:r>
            <a:r>
              <a:rPr lang="ro-RO" dirty="0" err="1" smtClean="0"/>
              <a:t>mansa</a:t>
            </a:r>
            <a:r>
              <a:rPr lang="ro-RO" dirty="0" smtClean="0"/>
              <a:t> unui avion.</a:t>
            </a:r>
          </a:p>
          <a:p>
            <a:pPr>
              <a:buNone/>
            </a:pPr>
            <a:r>
              <a:rPr lang="en-US" b="1" dirty="0" smtClean="0">
                <a:solidFill>
                  <a:srgbClr val="FFC000"/>
                </a:solidFill>
              </a:rPr>
              <a:t>VI. </a:t>
            </a:r>
            <a:r>
              <a:rPr lang="ro-RO" b="1" dirty="0" smtClean="0">
                <a:solidFill>
                  <a:srgbClr val="FFC000"/>
                </a:solidFill>
              </a:rPr>
              <a:t>TrackBall</a:t>
            </a:r>
            <a:r>
              <a:rPr lang="ro-RO" dirty="0" smtClean="0"/>
              <a:t> </a:t>
            </a:r>
            <a:r>
              <a:rPr lang="ro-RO" dirty="0" smtClean="0"/>
              <a:t>este </a:t>
            </a:r>
            <a:r>
              <a:rPr lang="ro-RO" dirty="0" err="1" smtClean="0"/>
              <a:t>asemanator</a:t>
            </a:r>
            <a:r>
              <a:rPr lang="ro-RO" dirty="0" smtClean="0"/>
              <a:t> cu </a:t>
            </a:r>
            <a:r>
              <a:rPr lang="ro-RO" dirty="0" err="1" smtClean="0"/>
              <a:t>mouse-ul</a:t>
            </a:r>
            <a:r>
              <a:rPr lang="ro-RO" dirty="0" smtClean="0"/>
              <a:t>, numai ca bila este deasupra si se </a:t>
            </a:r>
            <a:r>
              <a:rPr lang="ro-RO" dirty="0" err="1" smtClean="0"/>
              <a:t>roteste</a:t>
            </a:r>
            <a:r>
              <a:rPr lang="ro-RO" dirty="0" smtClean="0"/>
              <a:t> cu degetul. Pe </a:t>
            </a:r>
            <a:r>
              <a:rPr lang="ro-RO" dirty="0" err="1" smtClean="0"/>
              <a:t>langa</a:t>
            </a:r>
            <a:r>
              <a:rPr lang="ro-RO" dirty="0" smtClean="0"/>
              <a:t> bila mau sunt amplasate si butoane. Fata de </a:t>
            </a:r>
            <a:r>
              <a:rPr lang="ro-RO" dirty="0" err="1" smtClean="0"/>
              <a:t>mouse</a:t>
            </a:r>
            <a:r>
              <a:rPr lang="ro-RO" dirty="0" smtClean="0"/>
              <a:t> are avantajul ca necesita mai </a:t>
            </a:r>
            <a:r>
              <a:rPr lang="ro-RO" dirty="0" err="1" smtClean="0"/>
              <a:t>putin</a:t>
            </a:r>
            <a:r>
              <a:rPr lang="ro-RO" dirty="0" smtClean="0"/>
              <a:t> </a:t>
            </a:r>
            <a:r>
              <a:rPr lang="ro-RO" dirty="0" err="1" smtClean="0"/>
              <a:t>spatiu</a:t>
            </a:r>
            <a:r>
              <a:rPr lang="ro-RO" dirty="0" smtClean="0"/>
              <a:t>.</a:t>
            </a:r>
            <a:endParaRPr lang="en-US" dirty="0" smtClean="0"/>
          </a:p>
          <a:p>
            <a:pPr>
              <a:buNone/>
            </a:pPr>
            <a:r>
              <a:rPr lang="en-US" b="1" dirty="0" smtClean="0">
                <a:solidFill>
                  <a:srgbClr val="FFC000"/>
                </a:solidFill>
              </a:rPr>
              <a:t>VII.</a:t>
            </a:r>
            <a:r>
              <a:rPr lang="en-US" dirty="0" smtClean="0">
                <a:solidFill>
                  <a:srgbClr val="FFC000"/>
                </a:solidFill>
              </a:rPr>
              <a:t> </a:t>
            </a:r>
            <a:r>
              <a:rPr lang="ro-RO" b="1" dirty="0" smtClean="0">
                <a:solidFill>
                  <a:srgbClr val="FFC000"/>
                </a:solidFill>
              </a:rPr>
              <a:t>Tableta </a:t>
            </a:r>
            <a:r>
              <a:rPr lang="ro-RO" b="1" dirty="0" smtClean="0">
                <a:solidFill>
                  <a:srgbClr val="FFC000"/>
                </a:solidFill>
              </a:rPr>
              <a:t>grafica</a:t>
            </a:r>
            <a:r>
              <a:rPr lang="ro-RO" dirty="0" smtClean="0">
                <a:solidFill>
                  <a:srgbClr val="FFC000"/>
                </a:solidFill>
              </a:rPr>
              <a:t> </a:t>
            </a:r>
            <a:r>
              <a:rPr lang="ro-RO" dirty="0" smtClean="0"/>
              <a:t>este </a:t>
            </a:r>
            <a:r>
              <a:rPr lang="ro-RO" dirty="0" err="1" smtClean="0"/>
              <a:t>alcatuita</a:t>
            </a:r>
            <a:r>
              <a:rPr lang="ro-RO" dirty="0" smtClean="0"/>
              <a:t> dintr-o </a:t>
            </a:r>
            <a:r>
              <a:rPr lang="ro-RO" dirty="0" err="1" smtClean="0"/>
              <a:t>tablita</a:t>
            </a:r>
            <a:r>
              <a:rPr lang="ro-RO" dirty="0" smtClean="0"/>
              <a:t> si un creion al </a:t>
            </a:r>
            <a:r>
              <a:rPr lang="ro-RO" dirty="0" err="1" smtClean="0"/>
              <a:t>carui</a:t>
            </a:r>
            <a:r>
              <a:rPr lang="ro-RO" dirty="0" smtClean="0"/>
              <a:t> </a:t>
            </a:r>
            <a:r>
              <a:rPr lang="ro-RO" dirty="0" err="1" smtClean="0"/>
              <a:t>varf</a:t>
            </a:r>
            <a:r>
              <a:rPr lang="ro-RO" dirty="0" smtClean="0"/>
              <a:t> emite un </a:t>
            </a:r>
            <a:r>
              <a:rPr lang="ro-RO" dirty="0" err="1" smtClean="0"/>
              <a:t>camp</a:t>
            </a:r>
            <a:r>
              <a:rPr lang="ro-RO" dirty="0" smtClean="0"/>
              <a:t> magnetic. </a:t>
            </a:r>
            <a:r>
              <a:rPr lang="ro-RO" dirty="0" err="1" smtClean="0"/>
              <a:t>Desenand</a:t>
            </a:r>
            <a:r>
              <a:rPr lang="ro-RO" dirty="0" smtClean="0"/>
              <a:t> cu creionul pe </a:t>
            </a:r>
            <a:r>
              <a:rPr lang="ro-RO" dirty="0" err="1" smtClean="0"/>
              <a:t>tablita</a:t>
            </a:r>
            <a:r>
              <a:rPr lang="ro-RO" dirty="0" smtClean="0"/>
              <a:t>, vom </a:t>
            </a:r>
            <a:r>
              <a:rPr lang="ro-RO" dirty="0" err="1" smtClean="0"/>
              <a:t>obtine</a:t>
            </a:r>
            <a:r>
              <a:rPr lang="ro-RO" dirty="0" smtClean="0"/>
              <a:t> </a:t>
            </a:r>
            <a:r>
              <a:rPr lang="ro-RO" dirty="0" err="1" smtClean="0"/>
              <a:t>acelasi</a:t>
            </a:r>
            <a:r>
              <a:rPr lang="ro-RO" dirty="0" smtClean="0"/>
              <a:t> desen pe ecran.</a:t>
            </a:r>
          </a:p>
          <a:p>
            <a:pPr>
              <a:buNone/>
            </a:pPr>
            <a:r>
              <a:rPr lang="en-US" b="1" dirty="0" smtClean="0">
                <a:solidFill>
                  <a:srgbClr val="FFC000"/>
                </a:solidFill>
              </a:rPr>
              <a:t>VIII. </a:t>
            </a:r>
            <a:r>
              <a:rPr lang="ro-RO" b="1" dirty="0" smtClean="0">
                <a:solidFill>
                  <a:srgbClr val="FFC000"/>
                </a:solidFill>
              </a:rPr>
              <a:t>Cititorul </a:t>
            </a:r>
            <a:r>
              <a:rPr lang="ro-RO" b="1" dirty="0" smtClean="0">
                <a:solidFill>
                  <a:srgbClr val="FFC000"/>
                </a:solidFill>
              </a:rPr>
              <a:t>de coduri </a:t>
            </a:r>
            <a:r>
              <a:rPr lang="ro-RO" dirty="0" smtClean="0"/>
              <a:t>este un dispozitiv dedicat culegerii unor </a:t>
            </a:r>
            <a:r>
              <a:rPr lang="ro-RO" dirty="0" err="1" smtClean="0"/>
              <a:t>informatii</a:t>
            </a:r>
            <a:r>
              <a:rPr lang="ro-RO" dirty="0" smtClean="0"/>
              <a:t> scurte (valori de coduri numerice sau alfanumerice).</a:t>
            </a:r>
          </a:p>
          <a:p>
            <a:endParaRPr lang="ro-RO" dirty="0"/>
          </a:p>
        </p:txBody>
      </p:sp>
    </p:spTree>
  </p:cSld>
  <p:clrMapOvr>
    <a:masterClrMapping/>
  </p:clrMapOvr>
  <p:transition spd="med">
    <p:diamon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251520" y="620688"/>
            <a:ext cx="8712968" cy="5475312"/>
          </a:xfrm>
        </p:spPr>
        <p:txBody>
          <a:bodyPr>
            <a:normAutofit fontScale="92500"/>
          </a:bodyPr>
          <a:lstStyle/>
          <a:p>
            <a:r>
              <a:rPr lang="ro-RO" b="1" dirty="0" smtClean="0">
                <a:solidFill>
                  <a:srgbClr val="FFFF00"/>
                </a:solidFill>
              </a:rPr>
              <a:t>b) </a:t>
            </a:r>
            <a:r>
              <a:rPr lang="ro-RO" b="1" u="sng" dirty="0" smtClean="0">
                <a:solidFill>
                  <a:srgbClr val="FFFF00"/>
                </a:solidFill>
              </a:rPr>
              <a:t>Dispozitive periferice de </a:t>
            </a:r>
            <a:r>
              <a:rPr lang="ro-RO" b="1" u="sng" dirty="0" err="1" smtClean="0">
                <a:solidFill>
                  <a:srgbClr val="FFFF00"/>
                </a:solidFill>
              </a:rPr>
              <a:t>iesire</a:t>
            </a:r>
            <a:endParaRPr lang="ro-RO" dirty="0" smtClean="0">
              <a:solidFill>
                <a:srgbClr val="FFFF00"/>
              </a:solidFill>
            </a:endParaRPr>
          </a:p>
          <a:p>
            <a:pPr>
              <a:buNone/>
            </a:pPr>
            <a:r>
              <a:rPr lang="en-US" b="1" dirty="0" smtClean="0">
                <a:solidFill>
                  <a:srgbClr val="FFC000"/>
                </a:solidFill>
              </a:rPr>
              <a:t>I. </a:t>
            </a:r>
            <a:r>
              <a:rPr lang="ro-RO" b="1" dirty="0" smtClean="0">
                <a:solidFill>
                  <a:srgbClr val="FFC000"/>
                </a:solidFill>
              </a:rPr>
              <a:t>Monitorul</a:t>
            </a:r>
            <a:r>
              <a:rPr lang="ro-RO" dirty="0" smtClean="0">
                <a:solidFill>
                  <a:srgbClr val="FFC000"/>
                </a:solidFill>
              </a:rPr>
              <a:t> </a:t>
            </a:r>
            <a:r>
              <a:rPr lang="ro-RO" dirty="0" smtClean="0">
                <a:solidFill>
                  <a:srgbClr val="FFC000"/>
                </a:solidFill>
              </a:rPr>
              <a:t>(display) </a:t>
            </a:r>
            <a:r>
              <a:rPr lang="ro-RO" dirty="0" smtClean="0"/>
              <a:t>este perifericul de </a:t>
            </a:r>
            <a:r>
              <a:rPr lang="ro-RO" dirty="0" err="1" smtClean="0"/>
              <a:t>iesire</a:t>
            </a:r>
            <a:r>
              <a:rPr lang="ro-RO" dirty="0" smtClean="0"/>
              <a:t> care face </a:t>
            </a:r>
            <a:r>
              <a:rPr lang="ro-RO" dirty="0" err="1" smtClean="0"/>
              <a:t>legatura</a:t>
            </a:r>
            <a:r>
              <a:rPr lang="ro-RO" dirty="0" smtClean="0"/>
              <a:t> vizuala dintre utilizator si calculator. </a:t>
            </a:r>
          </a:p>
          <a:p>
            <a:pPr>
              <a:buNone/>
            </a:pPr>
            <a:r>
              <a:rPr lang="ro-RO" dirty="0" smtClean="0"/>
              <a:t>Monitoarele se deosebesc </a:t>
            </a:r>
            <a:r>
              <a:rPr lang="ro-RO" dirty="0" err="1" smtClean="0"/>
              <a:t>dupa</a:t>
            </a:r>
            <a:r>
              <a:rPr lang="ro-RO" dirty="0" smtClean="0"/>
              <a:t> </a:t>
            </a:r>
            <a:r>
              <a:rPr lang="ro-RO" i="1" dirty="0" smtClean="0"/>
              <a:t>tipul de </a:t>
            </a:r>
            <a:r>
              <a:rPr lang="ro-RO" i="1" dirty="0" err="1" smtClean="0"/>
              <a:t>afisare</a:t>
            </a:r>
            <a:r>
              <a:rPr lang="ro-RO" i="1" dirty="0" smtClean="0"/>
              <a:t> a imaginilor</a:t>
            </a:r>
            <a:r>
              <a:rPr lang="ro-RO" dirty="0" smtClean="0"/>
              <a:t>:</a:t>
            </a:r>
          </a:p>
          <a:p>
            <a:pPr>
              <a:buNone/>
            </a:pPr>
            <a:r>
              <a:rPr lang="en-US" i="1" dirty="0" smtClean="0"/>
              <a:t>	1. </a:t>
            </a:r>
            <a:r>
              <a:rPr lang="ro-RO" i="1" dirty="0" smtClean="0"/>
              <a:t>monitoare </a:t>
            </a:r>
            <a:r>
              <a:rPr lang="ro-RO" i="1" dirty="0" smtClean="0"/>
              <a:t>cu tub catodic</a:t>
            </a:r>
            <a:r>
              <a:rPr lang="ro-RO" dirty="0" smtClean="0"/>
              <a:t> (</a:t>
            </a:r>
            <a:r>
              <a:rPr lang="ro-RO" u="sng" dirty="0" err="1" smtClean="0"/>
              <a:t>C</a:t>
            </a:r>
            <a:r>
              <a:rPr lang="ro-RO" dirty="0" err="1" smtClean="0"/>
              <a:t>athodic</a:t>
            </a:r>
            <a:r>
              <a:rPr lang="ro-RO" dirty="0" smtClean="0"/>
              <a:t> </a:t>
            </a:r>
            <a:r>
              <a:rPr lang="ro-RO" u="sng" dirty="0" smtClean="0"/>
              <a:t>R</a:t>
            </a:r>
            <a:r>
              <a:rPr lang="ro-RO" dirty="0" smtClean="0"/>
              <a:t>ay </a:t>
            </a:r>
            <a:r>
              <a:rPr lang="ro-RO" u="sng" dirty="0" smtClean="0"/>
              <a:t>T</a:t>
            </a:r>
            <a:r>
              <a:rPr lang="ro-RO" dirty="0" smtClean="0"/>
              <a:t>ube –CRT);</a:t>
            </a:r>
          </a:p>
          <a:p>
            <a:pPr>
              <a:buNone/>
            </a:pPr>
            <a:r>
              <a:rPr lang="en-US" i="1" dirty="0" smtClean="0"/>
              <a:t>	2. </a:t>
            </a:r>
            <a:r>
              <a:rPr lang="ro-RO" i="1" dirty="0" smtClean="0"/>
              <a:t>monitoare </a:t>
            </a:r>
            <a:r>
              <a:rPr lang="ro-RO" i="1" dirty="0" smtClean="0"/>
              <a:t>cu cristale lichide</a:t>
            </a:r>
            <a:r>
              <a:rPr lang="ro-RO" dirty="0" smtClean="0"/>
              <a:t> (</a:t>
            </a:r>
            <a:r>
              <a:rPr lang="ro-RO" u="sng" dirty="0" err="1" smtClean="0"/>
              <a:t>L</a:t>
            </a:r>
            <a:r>
              <a:rPr lang="ro-RO" dirty="0" err="1" smtClean="0"/>
              <a:t>iquid</a:t>
            </a:r>
            <a:r>
              <a:rPr lang="ro-RO" dirty="0" smtClean="0"/>
              <a:t> </a:t>
            </a:r>
            <a:r>
              <a:rPr lang="ro-RO" u="sng" dirty="0" smtClean="0"/>
              <a:t>C</a:t>
            </a:r>
            <a:r>
              <a:rPr lang="ro-RO" dirty="0" smtClean="0"/>
              <a:t>rystal </a:t>
            </a:r>
            <a:r>
              <a:rPr lang="ro-RO" u="sng" dirty="0" smtClean="0"/>
              <a:t>D</a:t>
            </a:r>
            <a:r>
              <a:rPr lang="ro-RO" dirty="0" smtClean="0"/>
              <a:t>isplay -LCD);</a:t>
            </a:r>
          </a:p>
          <a:p>
            <a:pPr>
              <a:buNone/>
            </a:pPr>
            <a:r>
              <a:rPr lang="en-US" i="1" dirty="0" smtClean="0"/>
              <a:t>	3. </a:t>
            </a:r>
            <a:r>
              <a:rPr lang="ro-RO" i="1" dirty="0" smtClean="0"/>
              <a:t>monitoare </a:t>
            </a:r>
            <a:r>
              <a:rPr lang="ro-RO" i="1" dirty="0" smtClean="0"/>
              <a:t>cu plasma</a:t>
            </a:r>
            <a:r>
              <a:rPr lang="ro-RO" dirty="0" smtClean="0"/>
              <a:t> (</a:t>
            </a:r>
            <a:r>
              <a:rPr lang="ro-RO" u="sng" dirty="0" err="1" smtClean="0"/>
              <a:t>P</a:t>
            </a:r>
            <a:r>
              <a:rPr lang="ro-RO" dirty="0" err="1" smtClean="0"/>
              <a:t>lasma</a:t>
            </a:r>
            <a:r>
              <a:rPr lang="ro-RO" dirty="0" smtClean="0"/>
              <a:t> </a:t>
            </a:r>
            <a:r>
              <a:rPr lang="ro-RO" u="sng" dirty="0" smtClean="0"/>
              <a:t>D</a:t>
            </a:r>
            <a:r>
              <a:rPr lang="ro-RO" dirty="0" smtClean="0"/>
              <a:t>isplay </a:t>
            </a:r>
            <a:r>
              <a:rPr lang="ro-RO" u="sng" dirty="0" smtClean="0"/>
              <a:t>P</a:t>
            </a:r>
            <a:r>
              <a:rPr lang="ro-RO" dirty="0" smtClean="0"/>
              <a:t>anel – PDP).</a:t>
            </a:r>
          </a:p>
          <a:p>
            <a:r>
              <a:rPr lang="ro-RO" dirty="0" smtClean="0"/>
              <a:t>Principalele caracteristici ale monitorului sunt:</a:t>
            </a:r>
          </a:p>
          <a:p>
            <a:pPr>
              <a:buNone/>
            </a:pPr>
            <a:r>
              <a:rPr lang="en-US" i="1" dirty="0" smtClean="0"/>
              <a:t> a)</a:t>
            </a:r>
            <a:r>
              <a:rPr lang="ro-RO" i="1" dirty="0" err="1" smtClean="0"/>
              <a:t>rezolutia</a:t>
            </a:r>
            <a:r>
              <a:rPr lang="ro-RO" dirty="0" smtClean="0"/>
              <a:t> </a:t>
            </a:r>
            <a:r>
              <a:rPr lang="ro-RO" dirty="0" smtClean="0"/>
              <a:t>– </a:t>
            </a:r>
            <a:r>
              <a:rPr lang="ro-RO" dirty="0" err="1" smtClean="0"/>
              <a:t>marime</a:t>
            </a:r>
            <a:r>
              <a:rPr lang="ro-RO" dirty="0" smtClean="0"/>
              <a:t> care se </a:t>
            </a:r>
            <a:r>
              <a:rPr lang="ro-RO" dirty="0" err="1" smtClean="0"/>
              <a:t>masoara</a:t>
            </a:r>
            <a:r>
              <a:rPr lang="ro-RO" dirty="0" smtClean="0"/>
              <a:t> in pixeli (pixel = punct intr-o imagine). Cu cat </a:t>
            </a:r>
            <a:r>
              <a:rPr lang="ro-RO" dirty="0" err="1" smtClean="0"/>
              <a:t>rezolutia</a:t>
            </a:r>
            <a:r>
              <a:rPr lang="ro-RO" dirty="0" smtClean="0"/>
              <a:t> este mai mare, cu </a:t>
            </a:r>
            <a:r>
              <a:rPr lang="ro-RO" dirty="0" err="1" smtClean="0"/>
              <a:t>atat</a:t>
            </a:r>
            <a:r>
              <a:rPr lang="ro-RO" dirty="0" smtClean="0"/>
              <a:t> calitatea imaginilor </a:t>
            </a:r>
            <a:r>
              <a:rPr lang="ro-RO" dirty="0" err="1" smtClean="0"/>
              <a:t>afisate</a:t>
            </a:r>
            <a:r>
              <a:rPr lang="ro-RO" dirty="0" smtClean="0"/>
              <a:t> pe monitor este mai buna;</a:t>
            </a:r>
          </a:p>
          <a:p>
            <a:pPr>
              <a:buNone/>
            </a:pPr>
            <a:r>
              <a:rPr lang="en-US" dirty="0" smtClean="0"/>
              <a:t>b)</a:t>
            </a:r>
            <a:r>
              <a:rPr lang="ro-RO" dirty="0" smtClean="0"/>
              <a:t>  </a:t>
            </a:r>
            <a:r>
              <a:rPr lang="ro-RO" i="1" dirty="0" err="1" smtClean="0"/>
              <a:t>definitia</a:t>
            </a:r>
            <a:r>
              <a:rPr lang="ro-RO" dirty="0" smtClean="0"/>
              <a:t> – este diametrul unui pixel. Cu cat valoarea este mai mica, imaginea este mai clara si mai </a:t>
            </a:r>
            <a:r>
              <a:rPr lang="ro-RO" dirty="0" err="1" smtClean="0"/>
              <a:t>putin</a:t>
            </a:r>
            <a:r>
              <a:rPr lang="ro-RO" dirty="0" smtClean="0"/>
              <a:t> obositoare;</a:t>
            </a:r>
          </a:p>
          <a:p>
            <a:endParaRPr lang="ro-RO" dirty="0"/>
          </a:p>
        </p:txBody>
      </p:sp>
    </p:spTree>
  </p:cSld>
  <p:clrMapOvr>
    <a:masterClrMapping/>
  </p:clrMapOvr>
  <p:transition spd="med">
    <p:comb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620688"/>
            <a:ext cx="8229600" cy="5475312"/>
          </a:xfrm>
        </p:spPr>
        <p:txBody>
          <a:bodyPr>
            <a:normAutofit/>
          </a:bodyPr>
          <a:lstStyle/>
          <a:p>
            <a:pPr>
              <a:buNone/>
            </a:pPr>
            <a:r>
              <a:rPr lang="en-US" i="1" dirty="0" smtClean="0"/>
              <a:t>	c) </a:t>
            </a:r>
            <a:r>
              <a:rPr lang="ro-RO" i="1" dirty="0" smtClean="0"/>
              <a:t>frecventa</a:t>
            </a:r>
            <a:r>
              <a:rPr lang="ro-RO" dirty="0" smtClean="0"/>
              <a:t> </a:t>
            </a:r>
            <a:r>
              <a:rPr lang="ro-RO" dirty="0" smtClean="0"/>
              <a:t>– </a:t>
            </a:r>
            <a:r>
              <a:rPr lang="ro-RO" dirty="0" err="1" smtClean="0"/>
              <a:t>marime</a:t>
            </a:r>
            <a:r>
              <a:rPr lang="ro-RO" dirty="0" smtClean="0"/>
              <a:t> care se </a:t>
            </a:r>
            <a:r>
              <a:rPr lang="ro-RO" dirty="0" err="1" smtClean="0"/>
              <a:t>masoara</a:t>
            </a:r>
            <a:r>
              <a:rPr lang="ro-RO" dirty="0" smtClean="0"/>
              <a:t> in hertzi. Frecventa </a:t>
            </a:r>
            <a:r>
              <a:rPr lang="ro-RO" dirty="0" err="1" smtClean="0"/>
              <a:t>reprezinta</a:t>
            </a:r>
            <a:r>
              <a:rPr lang="ro-RO" dirty="0" smtClean="0"/>
              <a:t> </a:t>
            </a:r>
            <a:r>
              <a:rPr lang="ro-RO" dirty="0" err="1" smtClean="0"/>
              <a:t>numarul</a:t>
            </a:r>
            <a:r>
              <a:rPr lang="ro-RO" dirty="0" smtClean="0"/>
              <a:t> de imagini noi care apar pe monitor intr-o secunda. Cu cat este mai mare a valoare, cu </a:t>
            </a:r>
            <a:r>
              <a:rPr lang="ro-RO" dirty="0" err="1" smtClean="0"/>
              <a:t>atat</a:t>
            </a:r>
            <a:r>
              <a:rPr lang="ro-RO" dirty="0" smtClean="0"/>
              <a:t> este mai odihnitor pentru ochi;</a:t>
            </a:r>
          </a:p>
          <a:p>
            <a:pPr>
              <a:buNone/>
            </a:pPr>
            <a:r>
              <a:rPr lang="en-US" dirty="0" smtClean="0"/>
              <a:t>	d) </a:t>
            </a:r>
            <a:r>
              <a:rPr lang="ro-RO" dirty="0" smtClean="0"/>
              <a:t>  </a:t>
            </a:r>
            <a:r>
              <a:rPr lang="ro-RO" i="1" dirty="0" smtClean="0"/>
              <a:t>dimensiunea diagonalei </a:t>
            </a:r>
            <a:r>
              <a:rPr lang="ro-RO" dirty="0" smtClean="0"/>
              <a:t>ecranului – se </a:t>
            </a:r>
            <a:r>
              <a:rPr lang="ro-RO" dirty="0" err="1" smtClean="0"/>
              <a:t>masoara</a:t>
            </a:r>
            <a:r>
              <a:rPr lang="ro-RO" dirty="0" smtClean="0"/>
              <a:t> in inch;</a:t>
            </a:r>
          </a:p>
          <a:p>
            <a:pPr>
              <a:buNone/>
            </a:pPr>
            <a:r>
              <a:rPr lang="en-US" dirty="0" smtClean="0"/>
              <a:t>	e) </a:t>
            </a:r>
            <a:r>
              <a:rPr lang="ro-RO" dirty="0" smtClean="0"/>
              <a:t>  </a:t>
            </a:r>
            <a:r>
              <a:rPr lang="ro-RO" i="1" dirty="0" smtClean="0"/>
              <a:t>cantitatea de </a:t>
            </a:r>
            <a:r>
              <a:rPr lang="ro-RO" i="1" dirty="0" err="1" smtClean="0"/>
              <a:t>radiatii</a:t>
            </a:r>
            <a:r>
              <a:rPr lang="ro-RO" dirty="0" smtClean="0"/>
              <a:t> emise de monitor – este invers </a:t>
            </a:r>
            <a:r>
              <a:rPr lang="ro-RO" dirty="0" err="1" smtClean="0"/>
              <a:t>proportionala</a:t>
            </a:r>
            <a:r>
              <a:rPr lang="ro-RO" dirty="0" smtClean="0"/>
              <a:t> cu calitatea monitorului. Cantitatea de </a:t>
            </a:r>
            <a:r>
              <a:rPr lang="ro-RO" dirty="0" err="1" smtClean="0"/>
              <a:t>radiatii</a:t>
            </a:r>
            <a:r>
              <a:rPr lang="ro-RO" dirty="0" smtClean="0"/>
              <a:t> arata cat sunt de </a:t>
            </a:r>
            <a:r>
              <a:rPr lang="ro-RO" dirty="0" err="1" smtClean="0"/>
              <a:t>sanatoase</a:t>
            </a:r>
            <a:r>
              <a:rPr lang="ro-RO" dirty="0" smtClean="0"/>
              <a:t> monitoarele pentru vedere. Ultima </a:t>
            </a:r>
            <a:r>
              <a:rPr lang="ro-RO" dirty="0" err="1" smtClean="0"/>
              <a:t>generatie</a:t>
            </a:r>
            <a:r>
              <a:rPr lang="ro-RO" dirty="0" smtClean="0"/>
              <a:t> de monitoare este cu </a:t>
            </a:r>
            <a:r>
              <a:rPr lang="ro-RO" dirty="0" err="1" smtClean="0"/>
              <a:t>radiatie</a:t>
            </a:r>
            <a:r>
              <a:rPr lang="ro-RO" dirty="0" smtClean="0"/>
              <a:t> redusa (</a:t>
            </a:r>
            <a:r>
              <a:rPr lang="ro-RO" dirty="0" err="1" smtClean="0"/>
              <a:t>low</a:t>
            </a:r>
            <a:r>
              <a:rPr lang="ro-RO" dirty="0" smtClean="0"/>
              <a:t> </a:t>
            </a:r>
            <a:r>
              <a:rPr lang="ro-RO" dirty="0" err="1" smtClean="0"/>
              <a:t>radiation</a:t>
            </a:r>
            <a:r>
              <a:rPr lang="ro-RO" dirty="0" smtClean="0"/>
              <a:t>);</a:t>
            </a:r>
          </a:p>
          <a:p>
            <a:pPr>
              <a:buNone/>
            </a:pPr>
            <a:r>
              <a:rPr lang="en-US" dirty="0" smtClean="0"/>
              <a:t>	f)</a:t>
            </a:r>
            <a:r>
              <a:rPr lang="ro-RO" dirty="0" smtClean="0"/>
              <a:t>    </a:t>
            </a:r>
            <a:r>
              <a:rPr lang="ro-RO" i="1" dirty="0" err="1" smtClean="0"/>
              <a:t>numarul</a:t>
            </a:r>
            <a:r>
              <a:rPr lang="ro-RO" i="1" dirty="0" smtClean="0"/>
              <a:t> de culori</a:t>
            </a:r>
            <a:r>
              <a:rPr lang="ro-RO" dirty="0" smtClean="0"/>
              <a:t>.</a:t>
            </a:r>
          </a:p>
          <a:p>
            <a:endParaRPr lang="ro-RO" dirty="0"/>
          </a:p>
        </p:txBody>
      </p:sp>
    </p:spTree>
  </p:cSld>
  <p:clrMapOvr>
    <a:masterClrMapping/>
  </p:clrMapOvr>
  <p:transition spd="med">
    <p:comb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188640"/>
            <a:ext cx="8229600" cy="6669360"/>
          </a:xfrm>
        </p:spPr>
        <p:txBody>
          <a:bodyPr>
            <a:normAutofit fontScale="77500" lnSpcReduction="20000"/>
          </a:bodyPr>
          <a:lstStyle/>
          <a:p>
            <a:r>
              <a:rPr lang="en-US" b="1" dirty="0" smtClean="0">
                <a:solidFill>
                  <a:srgbClr val="FFC000"/>
                </a:solidFill>
              </a:rPr>
              <a:t>II. </a:t>
            </a:r>
            <a:r>
              <a:rPr lang="ro-RO" b="1" dirty="0" smtClean="0">
                <a:solidFill>
                  <a:srgbClr val="FFC000"/>
                </a:solidFill>
              </a:rPr>
              <a:t>Imprimanta</a:t>
            </a:r>
            <a:r>
              <a:rPr lang="ro-RO" dirty="0" smtClean="0">
                <a:solidFill>
                  <a:srgbClr val="FFC000"/>
                </a:solidFill>
              </a:rPr>
              <a:t> </a:t>
            </a:r>
            <a:r>
              <a:rPr lang="ro-RO" dirty="0" smtClean="0"/>
              <a:t>este un dispozitiv care transfera pe </a:t>
            </a:r>
            <a:r>
              <a:rPr lang="ro-RO" dirty="0" err="1" smtClean="0"/>
              <a:t>hartie</a:t>
            </a:r>
            <a:r>
              <a:rPr lang="ro-RO" dirty="0" smtClean="0"/>
              <a:t> texte sau imagini.</a:t>
            </a:r>
          </a:p>
          <a:p>
            <a:pPr>
              <a:buNone/>
            </a:pPr>
            <a:r>
              <a:rPr lang="ro-RO" dirty="0" err="1" smtClean="0"/>
              <a:t>Dupa</a:t>
            </a:r>
            <a:r>
              <a:rPr lang="ro-RO" dirty="0" smtClean="0"/>
              <a:t> </a:t>
            </a:r>
            <a:r>
              <a:rPr lang="ro-RO" i="1" dirty="0" smtClean="0"/>
              <a:t>modul de imprimare</a:t>
            </a:r>
            <a:r>
              <a:rPr lang="ro-RO" dirty="0" smtClean="0"/>
              <a:t> exista mai multe categorii de imprimante:</a:t>
            </a:r>
          </a:p>
          <a:p>
            <a:pPr>
              <a:buNone/>
            </a:pPr>
            <a:r>
              <a:rPr lang="ro-RO" dirty="0" smtClean="0"/>
              <a:t>  </a:t>
            </a:r>
            <a:r>
              <a:rPr lang="en-US" dirty="0" smtClean="0"/>
              <a:t>	a)</a:t>
            </a:r>
            <a:r>
              <a:rPr lang="ro-RO" i="1" dirty="0" smtClean="0"/>
              <a:t>matriceale</a:t>
            </a:r>
            <a:r>
              <a:rPr lang="ro-RO" dirty="0" smtClean="0"/>
              <a:t> </a:t>
            </a:r>
            <a:r>
              <a:rPr lang="ro-RO" dirty="0" smtClean="0"/>
              <a:t>– Fiecare caracter imprimabil este descris cu o matrice de puncte (5×7). </a:t>
            </a:r>
            <a:r>
              <a:rPr lang="ro-RO" dirty="0" err="1" smtClean="0"/>
              <a:t>Fiecarui</a:t>
            </a:r>
            <a:r>
              <a:rPr lang="ro-RO" dirty="0" smtClean="0"/>
              <a:t> punct din matrice ii va corespunde un ac care, pentru caracterele unde este necesar, va lovi </a:t>
            </a:r>
            <a:r>
              <a:rPr lang="ro-RO" dirty="0" err="1" smtClean="0"/>
              <a:t>hartia</a:t>
            </a:r>
            <a:r>
              <a:rPr lang="ro-RO" dirty="0" smtClean="0"/>
              <a:t> si o panglica </a:t>
            </a:r>
            <a:r>
              <a:rPr lang="ro-RO" dirty="0" err="1" smtClean="0"/>
              <a:t>tusata</a:t>
            </a:r>
            <a:r>
              <a:rPr lang="ro-RO" dirty="0" smtClean="0"/>
              <a:t> (</a:t>
            </a:r>
            <a:r>
              <a:rPr lang="ro-RO" dirty="0" err="1" smtClean="0"/>
              <a:t>ribbon</a:t>
            </a:r>
            <a:r>
              <a:rPr lang="ro-RO" dirty="0" smtClean="0"/>
              <a:t>). Sunt destul de lente si </a:t>
            </a:r>
            <a:r>
              <a:rPr lang="ro-RO" dirty="0" smtClean="0"/>
              <a:t>zgomotoase;</a:t>
            </a:r>
            <a:endParaRPr lang="ro-RO" dirty="0" smtClean="0"/>
          </a:p>
          <a:p>
            <a:pPr>
              <a:buNone/>
            </a:pPr>
            <a:r>
              <a:rPr lang="en-US" i="1" dirty="0" smtClean="0"/>
              <a:t>	b)</a:t>
            </a:r>
            <a:r>
              <a:rPr lang="ro-RO" i="1" dirty="0" smtClean="0"/>
              <a:t>cu </a:t>
            </a:r>
            <a:r>
              <a:rPr lang="ro-RO" i="1" dirty="0" smtClean="0"/>
              <a:t>cap-margareta</a:t>
            </a:r>
            <a:r>
              <a:rPr lang="ro-RO" dirty="0" smtClean="0"/>
              <a:t> – </a:t>
            </a:r>
            <a:r>
              <a:rPr lang="ro-RO" dirty="0" err="1" smtClean="0"/>
              <a:t>functioneaza</a:t>
            </a:r>
            <a:r>
              <a:rPr lang="ro-RO" dirty="0" smtClean="0"/>
              <a:t> </a:t>
            </a:r>
            <a:r>
              <a:rPr lang="ro-RO" dirty="0" err="1" smtClean="0"/>
              <a:t>dupa</a:t>
            </a:r>
            <a:r>
              <a:rPr lang="ro-RO" dirty="0" smtClean="0"/>
              <a:t> un principiu similar </a:t>
            </a:r>
            <a:r>
              <a:rPr lang="ro-RO" dirty="0" err="1" smtClean="0"/>
              <a:t>masinii</a:t>
            </a:r>
            <a:r>
              <a:rPr lang="ro-RO" dirty="0" smtClean="0"/>
              <a:t> de scris. Pentru fiecare caracter exista cate un desen reliefat al caracterului respectiv, dispus pe un cap. Un </a:t>
            </a:r>
            <a:r>
              <a:rPr lang="ro-RO" dirty="0" err="1" smtClean="0"/>
              <a:t>brat</a:t>
            </a:r>
            <a:r>
              <a:rPr lang="ro-RO" dirty="0" smtClean="0"/>
              <a:t> va lovi acest cap, astfel </a:t>
            </a:r>
            <a:r>
              <a:rPr lang="ro-RO" dirty="0" err="1" smtClean="0"/>
              <a:t>atingand</a:t>
            </a:r>
            <a:r>
              <a:rPr lang="ro-RO" dirty="0" smtClean="0"/>
              <a:t> banda </a:t>
            </a:r>
            <a:r>
              <a:rPr lang="ro-RO" dirty="0" err="1" smtClean="0"/>
              <a:t>tusata</a:t>
            </a:r>
            <a:r>
              <a:rPr lang="ro-RO" dirty="0" smtClean="0"/>
              <a:t> si </a:t>
            </a:r>
            <a:r>
              <a:rPr lang="ro-RO" dirty="0" err="1" smtClean="0"/>
              <a:t>hartia</a:t>
            </a:r>
            <a:r>
              <a:rPr lang="ro-RO" dirty="0" smtClean="0"/>
              <a:t> aflata sub aceasta</a:t>
            </a:r>
            <a:r>
              <a:rPr lang="ro-RO" dirty="0" smtClean="0"/>
              <a:t>;</a:t>
            </a:r>
            <a:endParaRPr lang="en-US" dirty="0" smtClean="0"/>
          </a:p>
          <a:p>
            <a:pPr>
              <a:buNone/>
            </a:pPr>
            <a:r>
              <a:rPr lang="en-US" dirty="0" smtClean="0"/>
              <a:t>	c)</a:t>
            </a:r>
            <a:r>
              <a:rPr lang="ro-RO" i="1" dirty="0" smtClean="0"/>
              <a:t>cu </a:t>
            </a:r>
            <a:r>
              <a:rPr lang="ro-RO" i="1" dirty="0" smtClean="0"/>
              <a:t>jet de cerneala</a:t>
            </a:r>
            <a:r>
              <a:rPr lang="ro-RO" dirty="0" smtClean="0"/>
              <a:t> – imprima </a:t>
            </a:r>
            <a:r>
              <a:rPr lang="ro-RO" dirty="0" err="1" smtClean="0"/>
              <a:t>proiectand</a:t>
            </a:r>
            <a:r>
              <a:rPr lang="ro-RO" dirty="0" smtClean="0"/>
              <a:t> </a:t>
            </a:r>
            <a:r>
              <a:rPr lang="ro-RO" dirty="0" err="1" smtClean="0"/>
              <a:t>picaturi</a:t>
            </a:r>
            <a:r>
              <a:rPr lang="ro-RO" dirty="0" smtClean="0"/>
              <a:t> fine de cerneala pe </a:t>
            </a:r>
            <a:r>
              <a:rPr lang="ro-RO" dirty="0" err="1" smtClean="0"/>
              <a:t>hartie</a:t>
            </a:r>
            <a:r>
              <a:rPr lang="ro-RO" dirty="0" smtClean="0"/>
              <a:t>, calitatea </a:t>
            </a:r>
            <a:r>
              <a:rPr lang="ro-RO" dirty="0" err="1" smtClean="0"/>
              <a:t>imprimarii</a:t>
            </a:r>
            <a:r>
              <a:rPr lang="ro-RO" dirty="0" smtClean="0"/>
              <a:t> fiind foarte buna; </a:t>
            </a:r>
          </a:p>
          <a:p>
            <a:pPr>
              <a:buNone/>
            </a:pPr>
            <a:r>
              <a:rPr lang="ro-RO" dirty="0" smtClean="0"/>
              <a:t>   </a:t>
            </a:r>
            <a:r>
              <a:rPr lang="en-US" dirty="0" smtClean="0"/>
              <a:t> d) </a:t>
            </a:r>
            <a:r>
              <a:rPr lang="ro-RO" i="1" dirty="0" smtClean="0"/>
              <a:t>laser</a:t>
            </a:r>
            <a:r>
              <a:rPr lang="ro-RO" dirty="0" smtClean="0"/>
              <a:t> </a:t>
            </a:r>
            <a:r>
              <a:rPr lang="ro-RO" dirty="0" smtClean="0"/>
              <a:t>– </a:t>
            </a:r>
            <a:r>
              <a:rPr lang="ro-RO" dirty="0" err="1" smtClean="0"/>
              <a:t>functioneaza</a:t>
            </a:r>
            <a:r>
              <a:rPr lang="ro-RO" dirty="0" smtClean="0"/>
              <a:t> </a:t>
            </a:r>
            <a:r>
              <a:rPr lang="ro-RO" dirty="0" err="1" smtClean="0"/>
              <a:t>dupa</a:t>
            </a:r>
            <a:r>
              <a:rPr lang="ro-RO" dirty="0" smtClean="0"/>
              <a:t> principiul copiatoarelor. O raza laser </a:t>
            </a:r>
            <a:r>
              <a:rPr lang="ro-RO" dirty="0" err="1" smtClean="0"/>
              <a:t>polarizeaza</a:t>
            </a:r>
            <a:r>
              <a:rPr lang="ro-RO" dirty="0" smtClean="0"/>
              <a:t> electrostatic mai mult sau mai </a:t>
            </a:r>
            <a:r>
              <a:rPr lang="ro-RO" dirty="0" err="1" smtClean="0"/>
              <a:t>putin</a:t>
            </a:r>
            <a:r>
              <a:rPr lang="ro-RO" dirty="0" smtClean="0"/>
              <a:t> un cilindru special pe care apoi se depune mai mult sau mai </a:t>
            </a:r>
            <a:r>
              <a:rPr lang="ro-RO" dirty="0" err="1" smtClean="0"/>
              <a:t>putin</a:t>
            </a:r>
            <a:r>
              <a:rPr lang="ro-RO" dirty="0" smtClean="0"/>
              <a:t> toner (un fel de praf de </a:t>
            </a:r>
            <a:r>
              <a:rPr lang="ro-RO" dirty="0" err="1" smtClean="0"/>
              <a:t>carbune</a:t>
            </a:r>
            <a:r>
              <a:rPr lang="ro-RO" dirty="0" smtClean="0"/>
              <a:t>) care se va depune pe </a:t>
            </a:r>
            <a:r>
              <a:rPr lang="ro-RO" dirty="0" err="1" smtClean="0"/>
              <a:t>hartie</a:t>
            </a:r>
            <a:r>
              <a:rPr lang="ro-RO" dirty="0" smtClean="0"/>
              <a:t>. Calitatea </a:t>
            </a:r>
            <a:r>
              <a:rPr lang="ro-RO" dirty="0" err="1" smtClean="0"/>
              <a:t>imprimarii</a:t>
            </a:r>
            <a:r>
              <a:rPr lang="ro-RO" dirty="0" smtClean="0"/>
              <a:t> este mai buna </a:t>
            </a:r>
            <a:r>
              <a:rPr lang="ro-RO" dirty="0" err="1" smtClean="0"/>
              <a:t>decat</a:t>
            </a:r>
            <a:r>
              <a:rPr lang="ro-RO" dirty="0" smtClean="0"/>
              <a:t> la imprimantele cu jet de cerneala, dar sunt mai scumpe.</a:t>
            </a:r>
          </a:p>
          <a:p>
            <a:pPr>
              <a:buNone/>
            </a:pPr>
            <a:r>
              <a:rPr lang="en-US" b="1" dirty="0" smtClean="0">
                <a:solidFill>
                  <a:srgbClr val="FFC000"/>
                </a:solidFill>
              </a:rPr>
              <a:t>III. </a:t>
            </a:r>
            <a:r>
              <a:rPr lang="ro-RO" b="1" dirty="0" smtClean="0">
                <a:solidFill>
                  <a:srgbClr val="FFC000"/>
                </a:solidFill>
              </a:rPr>
              <a:t>Plotter</a:t>
            </a:r>
            <a:r>
              <a:rPr lang="ro-RO" dirty="0" smtClean="0">
                <a:solidFill>
                  <a:srgbClr val="FFC000"/>
                </a:solidFill>
              </a:rPr>
              <a:t>-ul </a:t>
            </a:r>
            <a:r>
              <a:rPr lang="ro-RO" dirty="0" smtClean="0"/>
              <a:t>este un trasator de curbe, </a:t>
            </a:r>
            <a:r>
              <a:rPr lang="ro-RO" dirty="0" err="1" smtClean="0"/>
              <a:t>avand</a:t>
            </a:r>
            <a:r>
              <a:rPr lang="ro-RO" dirty="0" smtClean="0"/>
              <a:t> un dispozitiv de scriere montat pe un </a:t>
            </a:r>
            <a:r>
              <a:rPr lang="ro-RO" dirty="0" err="1" smtClean="0"/>
              <a:t>brat</a:t>
            </a:r>
            <a:r>
              <a:rPr lang="ro-RO" dirty="0" smtClean="0"/>
              <a:t>, a </a:t>
            </a:r>
            <a:r>
              <a:rPr lang="ro-RO" dirty="0" err="1" smtClean="0"/>
              <a:t>carui</a:t>
            </a:r>
            <a:r>
              <a:rPr lang="ro-RO" dirty="0" smtClean="0"/>
              <a:t> deplasare poate fi comandata cu valori numerice sau analogice de un calculator. Curbele trasate sunt continue, </a:t>
            </a:r>
            <a:r>
              <a:rPr lang="ro-RO" dirty="0" err="1" smtClean="0"/>
              <a:t>fara</a:t>
            </a:r>
            <a:r>
              <a:rPr lang="ro-RO" dirty="0" smtClean="0"/>
              <a:t> </a:t>
            </a:r>
            <a:r>
              <a:rPr lang="ro-RO" dirty="0" err="1" smtClean="0"/>
              <a:t>deformari</a:t>
            </a:r>
            <a:r>
              <a:rPr lang="ro-RO" dirty="0" smtClean="0"/>
              <a:t> specifice imprimantelor. Este folosit pentru realizarea de desene tehnice, </a:t>
            </a:r>
            <a:r>
              <a:rPr lang="ro-RO" dirty="0" err="1" smtClean="0"/>
              <a:t>harti</a:t>
            </a:r>
            <a:r>
              <a:rPr lang="ro-RO" dirty="0" smtClean="0"/>
              <a:t>, postere.  </a:t>
            </a:r>
          </a:p>
          <a:p>
            <a:endParaRPr lang="ro-RO" dirty="0"/>
          </a:p>
        </p:txBody>
      </p:sp>
    </p:spTree>
  </p:cSld>
  <p:clrMapOvr>
    <a:masterClrMapping/>
  </p:clrMapOvr>
  <p:transition spd="med">
    <p:comb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611560" y="5661248"/>
            <a:ext cx="8229600" cy="1440160"/>
          </a:xfrm>
        </p:spPr>
        <p:txBody>
          <a:bodyPr>
            <a:noAutofit/>
          </a:bodyPr>
          <a:lstStyle/>
          <a:p>
            <a:pPr indent="457200" algn="ctr" fontAlgn="base">
              <a:spcAft>
                <a:spcPct val="0"/>
              </a:spcAf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lang="en-US" sz="2000" dirty="0">
                <a:latin typeface="Calibri" pitchFamily="34" charset="0"/>
                <a:ea typeface="Times New Roman" pitchFamily="18" charset="0"/>
                <a:cs typeface="Times New Roman" pitchFamily="18" charset="0"/>
              </a:rPr>
              <a:t/>
            </a:r>
            <a:br>
              <a:rPr lang="en-US" sz="2000" dirty="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a:latin typeface="Calibri" pitchFamily="34" charset="0"/>
                <a:ea typeface="Times New Roman" pitchFamily="18" charset="0"/>
                <a:cs typeface="Times New Roman" pitchFamily="18" charset="0"/>
              </a:rPr>
              <a:t/>
            </a:r>
            <a:br>
              <a:rPr lang="en-US" sz="2000" dirty="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a:latin typeface="Calibri" pitchFamily="34" charset="0"/>
                <a:ea typeface="Times New Roman" pitchFamily="18" charset="0"/>
                <a:cs typeface="Times New Roman" pitchFamily="18" charset="0"/>
              </a:rPr>
              <a:t/>
            </a:r>
            <a:br>
              <a:rPr lang="en-US" sz="2000" dirty="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a:latin typeface="Calibri" pitchFamily="34" charset="0"/>
                <a:ea typeface="Times New Roman" pitchFamily="18" charset="0"/>
                <a:cs typeface="Times New Roman" pitchFamily="18" charset="0"/>
              </a:rPr>
              <a:t/>
            </a:r>
            <a:br>
              <a:rPr lang="en-US" sz="2000" dirty="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a:latin typeface="Calibri" pitchFamily="34" charset="0"/>
                <a:ea typeface="Times New Roman" pitchFamily="18" charset="0"/>
                <a:cs typeface="Times New Roman" pitchFamily="18" charset="0"/>
              </a:rPr>
              <a:t/>
            </a:r>
            <a:br>
              <a:rPr lang="en-US" sz="2000" dirty="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a:latin typeface="Calibri" pitchFamily="34" charset="0"/>
                <a:ea typeface="Times New Roman" pitchFamily="18" charset="0"/>
                <a:cs typeface="Times New Roman" pitchFamily="18" charset="0"/>
              </a:rPr>
              <a:t/>
            </a:r>
            <a:br>
              <a:rPr lang="en-US" sz="2000" dirty="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a:latin typeface="Calibri" pitchFamily="34" charset="0"/>
                <a:ea typeface="Times New Roman" pitchFamily="18" charset="0"/>
                <a:cs typeface="Times New Roman" pitchFamily="18" charset="0"/>
              </a:rPr>
              <a:t/>
            </a:r>
            <a:br>
              <a:rPr lang="en-US" sz="2000" dirty="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a:latin typeface="Calibri" pitchFamily="34" charset="0"/>
                <a:ea typeface="Times New Roman" pitchFamily="18" charset="0"/>
                <a:cs typeface="Times New Roman" pitchFamily="18" charset="0"/>
              </a:rPr>
              <a:t/>
            </a:r>
            <a:br>
              <a:rPr lang="en-US" sz="2000" dirty="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lang="en-US" sz="2000" dirty="0" smtClean="0">
                <a:latin typeface="Calibri" pitchFamily="34" charset="0"/>
                <a:ea typeface="Times New Roman" pitchFamily="18" charset="0"/>
                <a:cs typeface="Times New Roman" pitchFamily="18" charset="0"/>
              </a:rPr>
              <a:t/>
            </a:r>
            <a:br>
              <a:rPr lang="en-US" sz="2000" dirty="0" smtClean="0">
                <a:latin typeface="Calibri" pitchFamily="34" charset="0"/>
                <a:ea typeface="Times New Roman" pitchFamily="18" charset="0"/>
                <a:cs typeface="Times New Roman" pitchFamily="18" charset="0"/>
              </a:rPr>
            </a:br>
            <a:r>
              <a:rPr kumimoji="0" lang="ro-RO" sz="2000" b="1" i="0" u="none" strike="noStrike" cap="none" normalizeH="0" baseline="0" dirty="0" err="1" smtClean="0">
                <a:ln>
                  <a:noFill/>
                </a:ln>
                <a:solidFill>
                  <a:schemeClr val="accent2"/>
                </a:solidFill>
                <a:effectLst/>
                <a:latin typeface="Arial" pitchFamily="34" charset="0"/>
                <a:ea typeface="Times New Roman" pitchFamily="18" charset="0"/>
                <a:cs typeface="Arial" pitchFamily="34" charset="0"/>
              </a:rPr>
              <a:t>Informatiile</a:t>
            </a: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vehiculate in sistemul de calcul se </a:t>
            </a:r>
            <a:r>
              <a:rPr kumimoji="0" lang="ro-RO" sz="2000" b="1" i="0" u="none" strike="noStrike" cap="none" normalizeH="0" baseline="0" dirty="0" err="1" smtClean="0">
                <a:ln>
                  <a:noFill/>
                </a:ln>
                <a:solidFill>
                  <a:schemeClr val="accent2"/>
                </a:solidFill>
                <a:effectLst/>
                <a:latin typeface="Arial" pitchFamily="34" charset="0"/>
                <a:ea typeface="Times New Roman" pitchFamily="18" charset="0"/>
                <a:cs typeface="Arial" pitchFamily="34" charset="0"/>
              </a:rPr>
              <a:t>impart</a:t>
            </a: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in 3 categorii:</a:t>
            </a:r>
            <a:r>
              <a:rPr kumimoji="0" lang="ro-RO" sz="2000" b="1" i="0" u="none" strike="noStrike" cap="none" normalizeH="0" baseline="0" dirty="0" smtClean="0">
                <a:ln>
                  <a:noFill/>
                </a:ln>
                <a:solidFill>
                  <a:schemeClr val="accent2"/>
                </a:solidFill>
                <a:effectLst/>
                <a:latin typeface="Arial" pitchFamily="34" charset="0"/>
                <a:cs typeface="Arial" pitchFamily="34" charset="0"/>
              </a:rPr>
              <a:t/>
            </a:r>
            <a:br>
              <a:rPr kumimoji="0" lang="ro-RO" sz="2000" b="1" i="0" u="none" strike="noStrike" cap="none" normalizeH="0" baseline="0" dirty="0" smtClean="0">
                <a:ln>
                  <a:noFill/>
                </a:ln>
                <a:solidFill>
                  <a:schemeClr val="accent2"/>
                </a:solidFill>
                <a:effectLst/>
                <a:latin typeface="Arial" pitchFamily="34" charset="0"/>
                <a:cs typeface="Arial" pitchFamily="34" charset="0"/>
              </a:rPr>
            </a:b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date care trebuie prelucrate</a:t>
            </a:r>
            <a:r>
              <a:rPr kumimoji="0" lang="ro-RO" sz="2000" b="1" i="0" u="none" strike="noStrike" cap="none" normalizeH="0" baseline="0" dirty="0" smtClean="0">
                <a:ln>
                  <a:noFill/>
                </a:ln>
                <a:solidFill>
                  <a:schemeClr val="accent2"/>
                </a:solidFill>
                <a:effectLst/>
                <a:latin typeface="Arial" pitchFamily="34" charset="0"/>
                <a:cs typeface="Arial" pitchFamily="34" charset="0"/>
              </a:rPr>
              <a:t/>
            </a:r>
            <a:br>
              <a:rPr kumimoji="0" lang="ro-RO" sz="2000" b="1" i="0" u="none" strike="noStrike" cap="none" normalizeH="0" baseline="0" dirty="0" smtClean="0">
                <a:ln>
                  <a:noFill/>
                </a:ln>
                <a:solidFill>
                  <a:schemeClr val="accent2"/>
                </a:solidFill>
                <a:effectLst/>
                <a:latin typeface="Arial" pitchFamily="34" charset="0"/>
                <a:cs typeface="Arial" pitchFamily="34" charset="0"/>
              </a:rPr>
            </a:b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a:t>
            </a:r>
            <a:r>
              <a:rPr kumimoji="0" lang="ro-RO" sz="2000" b="1" i="0" u="none" strike="noStrike" cap="none" normalizeH="0" baseline="0" dirty="0" err="1" smtClean="0">
                <a:ln>
                  <a:noFill/>
                </a:ln>
                <a:solidFill>
                  <a:schemeClr val="accent2"/>
                </a:solidFill>
                <a:effectLst/>
                <a:latin typeface="Arial" pitchFamily="34" charset="0"/>
                <a:ea typeface="Times New Roman" pitchFamily="18" charset="0"/>
                <a:cs typeface="Arial" pitchFamily="34" charset="0"/>
              </a:rPr>
              <a:t>instructiuni</a:t>
            </a: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care  indica  </a:t>
            </a:r>
            <a:r>
              <a:rPr kumimoji="0" lang="ro-RO" sz="2000" b="1" i="0" u="none" strike="noStrike" cap="none" normalizeH="0" baseline="0" dirty="0" err="1" smtClean="0">
                <a:ln>
                  <a:noFill/>
                </a:ln>
                <a:solidFill>
                  <a:schemeClr val="accent2"/>
                </a:solidFill>
                <a:effectLst/>
                <a:latin typeface="Arial" pitchFamily="34" charset="0"/>
                <a:ea typeface="Times New Roman" pitchFamily="18" charset="0"/>
                <a:cs typeface="Arial" pitchFamily="34" charset="0"/>
              </a:rPr>
              <a:t>prelucrarile</a:t>
            </a: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ce  trebuie  efectuate  asupra  datelor</a:t>
            </a:r>
            <a:r>
              <a:rPr kumimoji="0" lang="ro-RO" sz="2000" b="1" i="0" u="none" strike="noStrike" cap="none" normalizeH="0" baseline="0" dirty="0" smtClean="0">
                <a:ln>
                  <a:noFill/>
                </a:ln>
                <a:solidFill>
                  <a:schemeClr val="accent2"/>
                </a:solidFill>
                <a:effectLst/>
                <a:latin typeface="Arial" pitchFamily="34" charset="0"/>
                <a:cs typeface="Arial" pitchFamily="34" charset="0"/>
              </a:rPr>
              <a:t/>
            </a:r>
            <a:br>
              <a:rPr kumimoji="0" lang="ro-RO" sz="2000" b="1" i="0" u="none" strike="noStrike" cap="none" normalizeH="0" baseline="0" dirty="0" smtClean="0">
                <a:ln>
                  <a:noFill/>
                </a:ln>
                <a:solidFill>
                  <a:schemeClr val="accent2"/>
                </a:solidFill>
                <a:effectLst/>
                <a:latin typeface="Arial" pitchFamily="34" charset="0"/>
                <a:cs typeface="Arial" pitchFamily="34" charset="0"/>
              </a:rPr>
            </a:b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(adunare, </a:t>
            </a:r>
            <a:r>
              <a:rPr kumimoji="0" lang="ro-RO" sz="2000" b="1" i="0" u="none" strike="noStrike" cap="none" normalizeH="0" baseline="0" dirty="0" err="1" smtClean="0">
                <a:ln>
                  <a:noFill/>
                </a:ln>
                <a:solidFill>
                  <a:schemeClr val="accent2"/>
                </a:solidFill>
                <a:effectLst/>
                <a:latin typeface="Arial" pitchFamily="34" charset="0"/>
                <a:ea typeface="Times New Roman" pitchFamily="18" charset="0"/>
                <a:cs typeface="Arial" pitchFamily="34" charset="0"/>
              </a:rPr>
              <a:t>scadere</a:t>
            </a: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comparare etc.)</a:t>
            </a:r>
            <a:r>
              <a:rPr kumimoji="0" lang="ro-RO" sz="2000" b="1" i="0" u="none" strike="noStrike" cap="none" normalizeH="0" baseline="0" dirty="0" smtClean="0">
                <a:ln>
                  <a:noFill/>
                </a:ln>
                <a:solidFill>
                  <a:schemeClr val="accent2"/>
                </a:solidFill>
                <a:effectLst/>
                <a:latin typeface="Arial" pitchFamily="34" charset="0"/>
                <a:cs typeface="Arial" pitchFamily="34" charset="0"/>
              </a:rPr>
              <a:t/>
            </a:r>
            <a:br>
              <a:rPr kumimoji="0" lang="ro-RO" sz="2000" b="1" i="0" u="none" strike="noStrike" cap="none" normalizeH="0" baseline="0" dirty="0" smtClean="0">
                <a:ln>
                  <a:noFill/>
                </a:ln>
                <a:solidFill>
                  <a:schemeClr val="accent2"/>
                </a:solidFill>
                <a:effectLst/>
                <a:latin typeface="Arial" pitchFamily="34" charset="0"/>
                <a:cs typeface="Arial" pitchFamily="34" charset="0"/>
              </a:rPr>
            </a:b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adrese care permit localizarea diferitelor date si </a:t>
            </a:r>
            <a:r>
              <a:rPr kumimoji="0" lang="ro-RO" sz="2000" b="1" i="0" u="none" strike="noStrike" cap="none" normalizeH="0" baseline="0" dirty="0" err="1" smtClean="0">
                <a:ln>
                  <a:noFill/>
                </a:ln>
                <a:solidFill>
                  <a:schemeClr val="accent2"/>
                </a:solidFill>
                <a:effectLst/>
                <a:latin typeface="Arial" pitchFamily="34" charset="0"/>
                <a:ea typeface="Times New Roman" pitchFamily="18" charset="0"/>
                <a:cs typeface="Arial" pitchFamily="34" charset="0"/>
              </a:rPr>
              <a:t>instructiuni</a:t>
            </a:r>
            <a:r>
              <a:rPr kumimoji="0" lang="ro-RO" sz="2000" b="1" i="0" u="none" strike="noStrike" cap="none" normalizeH="0" baseline="0" dirty="0" smtClean="0">
                <a:ln>
                  <a:noFill/>
                </a:ln>
                <a:solidFill>
                  <a:schemeClr val="accent2"/>
                </a:solidFill>
                <a:effectLst/>
                <a:latin typeface="Arial" pitchFamily="34" charset="0"/>
                <a:cs typeface="Arial" pitchFamily="34" charset="0"/>
              </a:rPr>
              <a:t/>
            </a:r>
            <a:br>
              <a:rPr kumimoji="0" lang="ro-RO" sz="2000" b="1" i="0" u="none" strike="noStrike" cap="none" normalizeH="0" baseline="0" dirty="0" smtClean="0">
                <a:ln>
                  <a:noFill/>
                </a:ln>
                <a:solidFill>
                  <a:schemeClr val="accent2"/>
                </a:solidFill>
                <a:effectLst/>
                <a:latin typeface="Arial" pitchFamily="34" charset="0"/>
                <a:cs typeface="Arial" pitchFamily="34" charset="0"/>
              </a:rPr>
            </a:b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Simplist  spus,  sarcina  unui  sistem  de  calcul  este  de  a  executa  </a:t>
            </a:r>
            <a:r>
              <a:rPr kumimoji="0" lang="ro-RO" sz="2000" b="1" i="0" u="none" strike="noStrike" cap="none" normalizeH="0" baseline="0" dirty="0" err="1" smtClean="0">
                <a:ln>
                  <a:noFill/>
                </a:ln>
                <a:solidFill>
                  <a:schemeClr val="accent2"/>
                </a:solidFill>
                <a:effectLst/>
                <a:latin typeface="Arial" pitchFamily="34" charset="0"/>
                <a:ea typeface="Times New Roman" pitchFamily="18" charset="0"/>
                <a:cs typeface="Arial" pitchFamily="34" charset="0"/>
              </a:rPr>
              <a:t>instructiuni</a:t>
            </a: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(grupate  in  </a:t>
            </a:r>
            <a:r>
              <a:rPr kumimoji="0" lang="ro-RO" sz="2000" b="1" i="0" u="none" strike="noStrike" cap="none" normalizeH="0" baseline="0" dirty="0" err="1" smtClean="0">
                <a:ln>
                  <a:noFill/>
                </a:ln>
                <a:solidFill>
                  <a:schemeClr val="accent2"/>
                </a:solidFill>
                <a:effectLst/>
                <a:latin typeface="Arial" pitchFamily="34" charset="0"/>
                <a:ea typeface="Times New Roman" pitchFamily="18" charset="0"/>
                <a:cs typeface="Arial" pitchFamily="34" charset="0"/>
              </a:rPr>
              <a:t>secvente</a:t>
            </a: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coerente,  care  </a:t>
            </a:r>
            <a:r>
              <a:rPr kumimoji="0" lang="ro-RO" sz="2000" b="1" i="0" u="none" strike="noStrike" cap="none" normalizeH="0" baseline="0" dirty="0" err="1" smtClean="0">
                <a:ln>
                  <a:noFill/>
                </a:ln>
                <a:solidFill>
                  <a:schemeClr val="accent2"/>
                </a:solidFill>
                <a:effectLst/>
                <a:latin typeface="Arial" pitchFamily="34" charset="0"/>
                <a:ea typeface="Times New Roman" pitchFamily="18" charset="0"/>
                <a:cs typeface="Arial" pitchFamily="34" charset="0"/>
              </a:rPr>
              <a:t>urmaresc</a:t>
            </a: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un  obiectiv  bine  stabilit,  numite programe) asupra datelor; adresele joaca un rol auxiliar, dar nu mai </a:t>
            </a:r>
            <a:r>
              <a:rPr kumimoji="0" lang="ro-RO" sz="2000" b="1" i="0" u="none" strike="noStrike" cap="none" normalizeH="0" baseline="0" dirty="0" err="1" smtClean="0">
                <a:ln>
                  <a:noFill/>
                </a:ln>
                <a:solidFill>
                  <a:schemeClr val="accent2"/>
                </a:solidFill>
                <a:effectLst/>
                <a:latin typeface="Arial" pitchFamily="34" charset="0"/>
                <a:ea typeface="Times New Roman" pitchFamily="18" charset="0"/>
                <a:cs typeface="Arial" pitchFamily="34" charset="0"/>
              </a:rPr>
              <a:t>putin</a:t>
            </a:r>
            <a:r>
              <a:rPr kumimoji="0" lang="ro-RO" sz="2000" b="1"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a:t>
            </a:r>
            <a:r>
              <a:rPr kumimoji="0" lang="ro-RO" sz="2000" b="0"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important. </a:t>
            </a:r>
            <a:r>
              <a:rPr kumimoji="0" lang="en-US" sz="2000" b="0"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t/>
            </a:r>
            <a:br>
              <a:rPr kumimoji="0" lang="en-US" sz="2000" b="0" i="0" u="none" strike="noStrike" cap="none" normalizeH="0" baseline="0" dirty="0" smtClean="0">
                <a:ln>
                  <a:noFill/>
                </a:ln>
                <a:solidFill>
                  <a:schemeClr val="accent2"/>
                </a:solidFill>
                <a:effectLst/>
                <a:latin typeface="Arial" pitchFamily="34" charset="0"/>
                <a:ea typeface="Times New Roman" pitchFamily="18" charset="0"/>
                <a:cs typeface="Arial" pitchFamily="34" charset="0"/>
              </a:rPr>
            </a:br>
            <a:r>
              <a:rPr lang="ro-RO" sz="2000" b="1" dirty="0" smtClean="0">
                <a:solidFill>
                  <a:schemeClr val="accent2"/>
                </a:solidFill>
                <a:latin typeface="Arial" pitchFamily="34" charset="0"/>
                <a:cs typeface="Arial" pitchFamily="34" charset="0"/>
              </a:rPr>
              <a:t>Unitatea </a:t>
            </a:r>
            <a:r>
              <a:rPr lang="ro-RO" sz="2000" b="1" dirty="0">
                <a:solidFill>
                  <a:schemeClr val="accent2"/>
                </a:solidFill>
                <a:latin typeface="Arial" pitchFamily="34" charset="0"/>
                <a:cs typeface="Arial" pitchFamily="34" charset="0"/>
              </a:rPr>
              <a:t>de memorie are rolul de a stoca </a:t>
            </a:r>
            <a:r>
              <a:rPr lang="ro-RO" sz="2000" b="1" dirty="0" err="1">
                <a:solidFill>
                  <a:schemeClr val="accent2"/>
                </a:solidFill>
                <a:latin typeface="Arial" pitchFamily="34" charset="0"/>
                <a:cs typeface="Arial" pitchFamily="34" charset="0"/>
              </a:rPr>
              <a:t>atat</a:t>
            </a:r>
            <a:r>
              <a:rPr lang="ro-RO" sz="2000" b="1" dirty="0">
                <a:solidFill>
                  <a:schemeClr val="accent2"/>
                </a:solidFill>
                <a:latin typeface="Arial" pitchFamily="34" charset="0"/>
                <a:cs typeface="Arial" pitchFamily="34" charset="0"/>
              </a:rPr>
              <a:t> </a:t>
            </a:r>
            <a:r>
              <a:rPr lang="ro-RO" sz="2000" b="1" dirty="0" err="1">
                <a:solidFill>
                  <a:schemeClr val="accent2"/>
                </a:solidFill>
                <a:latin typeface="Arial" pitchFamily="34" charset="0"/>
                <a:cs typeface="Arial" pitchFamily="34" charset="0"/>
              </a:rPr>
              <a:t>instructiunile</a:t>
            </a:r>
            <a:r>
              <a:rPr lang="ro-RO" sz="2000" b="1" dirty="0">
                <a:solidFill>
                  <a:schemeClr val="accent2"/>
                </a:solidFill>
                <a:latin typeface="Arial" pitchFamily="34" charset="0"/>
                <a:cs typeface="Arial" pitchFamily="34" charset="0"/>
              </a:rPr>
              <a:t>, cat si datele asupra </a:t>
            </a:r>
            <a:r>
              <a:rPr lang="ro-RO" sz="2000" b="1" dirty="0" err="1">
                <a:solidFill>
                  <a:schemeClr val="accent2"/>
                </a:solidFill>
                <a:latin typeface="Arial" pitchFamily="34" charset="0"/>
                <a:cs typeface="Arial" pitchFamily="34" charset="0"/>
              </a:rPr>
              <a:t>carora</a:t>
            </a:r>
            <a:r>
              <a:rPr lang="ro-RO" sz="2000" b="1" dirty="0">
                <a:solidFill>
                  <a:schemeClr val="accent2"/>
                </a:solidFill>
                <a:latin typeface="Arial" pitchFamily="34" charset="0"/>
                <a:cs typeface="Arial" pitchFamily="34" charset="0"/>
              </a:rPr>
              <a:t> vor opera </a:t>
            </a:r>
            <a:r>
              <a:rPr lang="ro-RO" sz="2000" b="1" dirty="0" err="1">
                <a:solidFill>
                  <a:schemeClr val="accent2"/>
                </a:solidFill>
                <a:latin typeface="Arial" pitchFamily="34" charset="0"/>
                <a:cs typeface="Arial" pitchFamily="34" charset="0"/>
              </a:rPr>
              <a:t>instructiunile</a:t>
            </a:r>
            <a:r>
              <a:rPr lang="ro-RO" sz="2000" b="1" dirty="0">
                <a:solidFill>
                  <a:schemeClr val="accent2"/>
                </a:solidFill>
                <a:latin typeface="Arial" pitchFamily="34" charset="0"/>
                <a:cs typeface="Arial" pitchFamily="34" charset="0"/>
              </a:rPr>
              <a:t> (operanzii). </a:t>
            </a:r>
            <a:r>
              <a:rPr lang="ro-RO" sz="2000" b="1" dirty="0" err="1">
                <a:solidFill>
                  <a:schemeClr val="accent2"/>
                </a:solidFill>
                <a:latin typeface="Arial" pitchFamily="34" charset="0"/>
                <a:cs typeface="Arial" pitchFamily="34" charset="0"/>
              </a:rPr>
              <a:t>Instructiunile</a:t>
            </a:r>
            <a:r>
              <a:rPr lang="ro-RO" sz="2000" b="1" dirty="0">
                <a:solidFill>
                  <a:schemeClr val="accent2"/>
                </a:solidFill>
                <a:latin typeface="Arial" pitchFamily="34" charset="0"/>
                <a:cs typeface="Arial" pitchFamily="34" charset="0"/>
              </a:rPr>
              <a:t> unui program trebuie aduse in  memorie  anterior  </a:t>
            </a:r>
            <a:r>
              <a:rPr lang="ro-RO" sz="2000" b="1" dirty="0" err="1">
                <a:solidFill>
                  <a:schemeClr val="accent2"/>
                </a:solidFill>
                <a:latin typeface="Arial" pitchFamily="34" charset="0"/>
                <a:cs typeface="Arial" pitchFamily="34" charset="0"/>
              </a:rPr>
              <a:t>inceperii</a:t>
            </a:r>
            <a:r>
              <a:rPr lang="ro-RO" sz="2000" b="1" dirty="0">
                <a:solidFill>
                  <a:schemeClr val="accent2"/>
                </a:solidFill>
                <a:latin typeface="Arial" pitchFamily="34" charset="0"/>
                <a:cs typeface="Arial" pitchFamily="34" charset="0"/>
              </a:rPr>
              <a:t>  </a:t>
            </a:r>
            <a:r>
              <a:rPr lang="ro-RO" sz="2000" b="1" dirty="0" err="1">
                <a:solidFill>
                  <a:schemeClr val="accent2"/>
                </a:solidFill>
                <a:latin typeface="Arial" pitchFamily="34" charset="0"/>
                <a:cs typeface="Arial" pitchFamily="34" charset="0"/>
              </a:rPr>
              <a:t>executiei</a:t>
            </a:r>
            <a:r>
              <a:rPr lang="ro-RO" sz="2000" b="1" dirty="0">
                <a:solidFill>
                  <a:schemeClr val="accent2"/>
                </a:solidFill>
                <a:latin typeface="Arial" pitchFamily="34" charset="0"/>
                <a:cs typeface="Arial" pitchFamily="34" charset="0"/>
              </a:rPr>
              <a:t>  programului  respectiv.  De  asemenea,  unele date se vor afla in memorie </a:t>
            </a:r>
            <a:r>
              <a:rPr lang="ro-RO" sz="2000" b="1" dirty="0" err="1">
                <a:solidFill>
                  <a:schemeClr val="accent2"/>
                </a:solidFill>
                <a:latin typeface="Arial" pitchFamily="34" charset="0"/>
                <a:cs typeface="Arial" pitchFamily="34" charset="0"/>
              </a:rPr>
              <a:t>inaintea</a:t>
            </a:r>
            <a:r>
              <a:rPr lang="ro-RO" sz="2000" b="1" dirty="0">
                <a:solidFill>
                  <a:schemeClr val="accent2"/>
                </a:solidFill>
                <a:latin typeface="Arial" pitchFamily="34" charset="0"/>
                <a:cs typeface="Arial" pitchFamily="34" charset="0"/>
              </a:rPr>
              <a:t> pornirii </a:t>
            </a:r>
            <a:r>
              <a:rPr lang="ro-RO" sz="2000" b="1" dirty="0" err="1">
                <a:solidFill>
                  <a:schemeClr val="accent2"/>
                </a:solidFill>
                <a:latin typeface="Arial" pitchFamily="34" charset="0"/>
                <a:cs typeface="Arial" pitchFamily="34" charset="0"/>
              </a:rPr>
              <a:t>prelucrarii</a:t>
            </a:r>
            <a:r>
              <a:rPr lang="ro-RO" sz="2000" b="1" dirty="0">
                <a:solidFill>
                  <a:schemeClr val="accent2"/>
                </a:solidFill>
                <a:latin typeface="Arial" pitchFamily="34" charset="0"/>
                <a:cs typeface="Arial" pitchFamily="34" charset="0"/>
              </a:rPr>
              <a:t>, iar rezultatele </a:t>
            </a:r>
            <a:r>
              <a:rPr lang="ro-RO" sz="2000" b="1" dirty="0" err="1">
                <a:solidFill>
                  <a:schemeClr val="accent2"/>
                </a:solidFill>
                <a:latin typeface="Arial" pitchFamily="34" charset="0"/>
                <a:cs typeface="Arial" pitchFamily="34" charset="0"/>
              </a:rPr>
              <a:t>prelucrarii</a:t>
            </a:r>
            <a:r>
              <a:rPr lang="ro-RO" sz="2000" b="1" dirty="0">
                <a:solidFill>
                  <a:schemeClr val="accent2"/>
                </a:solidFill>
                <a:latin typeface="Arial" pitchFamily="34" charset="0"/>
                <a:cs typeface="Arial" pitchFamily="34" charset="0"/>
              </a:rPr>
              <a:t> se vor memora in timpul </a:t>
            </a:r>
            <a:r>
              <a:rPr lang="ro-RO" sz="2000" b="1" dirty="0" err="1">
                <a:solidFill>
                  <a:schemeClr val="accent2"/>
                </a:solidFill>
                <a:latin typeface="Arial" pitchFamily="34" charset="0"/>
                <a:cs typeface="Arial" pitchFamily="34" charset="0"/>
              </a:rPr>
              <a:t>executiei</a:t>
            </a:r>
            <a:r>
              <a:rPr lang="ro-RO" sz="2000" b="1" dirty="0">
                <a:solidFill>
                  <a:schemeClr val="accent2"/>
                </a:solidFill>
                <a:latin typeface="Arial" pitchFamily="34" charset="0"/>
                <a:cs typeface="Arial" pitchFamily="34" charset="0"/>
              </a:rPr>
              <a:t> programului. Aceasta memorie, realizata in diverse tehnologii  de-a  lungul  </a:t>
            </a:r>
            <a:r>
              <a:rPr lang="ro-RO" sz="2000" b="1" dirty="0" err="1">
                <a:solidFill>
                  <a:schemeClr val="accent2"/>
                </a:solidFill>
                <a:latin typeface="Arial" pitchFamily="34" charset="0"/>
                <a:cs typeface="Arial" pitchFamily="34" charset="0"/>
              </a:rPr>
              <a:t>evolutiei</a:t>
            </a:r>
            <a:r>
              <a:rPr lang="ro-RO" sz="2000" b="1" dirty="0">
                <a:solidFill>
                  <a:schemeClr val="accent2"/>
                </a:solidFill>
                <a:latin typeface="Arial" pitchFamily="34" charset="0"/>
                <a:cs typeface="Arial" pitchFamily="34" charset="0"/>
              </a:rPr>
              <a:t>  calculatoarelor,  constituie  suportul  fizic  necesar </a:t>
            </a:r>
            <a:r>
              <a:rPr lang="ro-RO" sz="2000" b="1" dirty="0" err="1">
                <a:solidFill>
                  <a:schemeClr val="accent2"/>
                </a:solidFill>
                <a:latin typeface="Arial" pitchFamily="34" charset="0"/>
                <a:cs typeface="Arial" pitchFamily="34" charset="0"/>
              </a:rPr>
              <a:t>desfasurarii</a:t>
            </a:r>
            <a:r>
              <a:rPr lang="ro-RO" sz="2000" b="1" dirty="0">
                <a:solidFill>
                  <a:schemeClr val="accent2"/>
                </a:solidFill>
                <a:latin typeface="Arial" pitchFamily="34" charset="0"/>
                <a:cs typeface="Arial" pitchFamily="34" charset="0"/>
              </a:rPr>
              <a:t> </a:t>
            </a:r>
            <a:r>
              <a:rPr lang="ro-RO" sz="2000" b="1" dirty="0" err="1">
                <a:solidFill>
                  <a:schemeClr val="accent2"/>
                </a:solidFill>
                <a:latin typeface="Arial" pitchFamily="34" charset="0"/>
                <a:cs typeface="Arial" pitchFamily="34" charset="0"/>
              </a:rPr>
              <a:t>operatiilor</a:t>
            </a:r>
            <a:r>
              <a:rPr lang="ro-RO" sz="2000" b="1" dirty="0">
                <a:solidFill>
                  <a:schemeClr val="accent2"/>
                </a:solidFill>
                <a:latin typeface="Arial" pitchFamily="34" charset="0"/>
                <a:cs typeface="Arial" pitchFamily="34" charset="0"/>
              </a:rPr>
              <a:t> executate de CPU. Structural, memoria este formata dintr-un </a:t>
            </a:r>
            <a:r>
              <a:rPr lang="ro-RO" sz="2000" b="1" dirty="0" err="1">
                <a:solidFill>
                  <a:schemeClr val="accent2"/>
                </a:solidFill>
                <a:latin typeface="Arial" pitchFamily="34" charset="0"/>
                <a:cs typeface="Arial" pitchFamily="34" charset="0"/>
              </a:rPr>
              <a:t>numar</a:t>
            </a:r>
            <a:r>
              <a:rPr lang="ro-RO" sz="2000" b="1" dirty="0">
                <a:solidFill>
                  <a:schemeClr val="accent2"/>
                </a:solidFill>
                <a:latin typeface="Arial" pitchFamily="34" charset="0"/>
                <a:cs typeface="Arial" pitchFamily="34" charset="0"/>
              </a:rPr>
              <a:t> mare de celule independente (numite si </a:t>
            </a:r>
            <a:r>
              <a:rPr lang="ro-RO" sz="2000" b="1" dirty="0" err="1">
                <a:solidFill>
                  <a:schemeClr val="accent2"/>
                </a:solidFill>
                <a:latin typeface="Arial" pitchFamily="34" charset="0"/>
                <a:cs typeface="Arial" pitchFamily="34" charset="0"/>
              </a:rPr>
              <a:t>locatii</a:t>
            </a:r>
            <a:r>
              <a:rPr lang="ro-RO" sz="2000" b="1" dirty="0">
                <a:solidFill>
                  <a:schemeClr val="accent2"/>
                </a:solidFill>
                <a:latin typeface="Arial" pitchFamily="34" charset="0"/>
                <a:cs typeface="Arial" pitchFamily="34" charset="0"/>
              </a:rPr>
              <a:t>), fiecare celula </a:t>
            </a:r>
            <a:r>
              <a:rPr lang="ro-RO" sz="2000" b="1" dirty="0" err="1">
                <a:solidFill>
                  <a:schemeClr val="accent2"/>
                </a:solidFill>
                <a:latin typeface="Arial" pitchFamily="34" charset="0"/>
                <a:cs typeface="Arial" pitchFamily="34" charset="0"/>
              </a:rPr>
              <a:t>putand</a:t>
            </a:r>
            <a:r>
              <a:rPr lang="ro-RO" sz="2000" b="1" dirty="0">
                <a:solidFill>
                  <a:schemeClr val="accent2"/>
                </a:solidFill>
                <a:latin typeface="Arial" pitchFamily="34" charset="0"/>
                <a:cs typeface="Arial" pitchFamily="34" charset="0"/>
              </a:rPr>
              <a:t> memora o valoare.</a:t>
            </a:r>
            <a:br>
              <a:rPr lang="ro-RO" sz="2000" b="1" dirty="0">
                <a:solidFill>
                  <a:schemeClr val="accent2"/>
                </a:solidFill>
                <a:latin typeface="Arial" pitchFamily="34" charset="0"/>
                <a:cs typeface="Arial" pitchFamily="34" charset="0"/>
              </a:rPr>
            </a:br>
            <a:r>
              <a:rPr kumimoji="0" lang="ro-RO" sz="2000" b="1" i="0" u="none" strike="noStrike" cap="none" normalizeH="0" baseline="0" dirty="0" smtClean="0">
                <a:ln>
                  <a:noFill/>
                </a:ln>
                <a:solidFill>
                  <a:schemeClr val="accent2"/>
                </a:solidFill>
                <a:effectLst/>
                <a:latin typeface="Arial" pitchFamily="34" charset="0"/>
                <a:cs typeface="Arial" pitchFamily="34" charset="0"/>
              </a:rPr>
              <a:t/>
            </a:r>
            <a:br>
              <a:rPr kumimoji="0" lang="ro-RO" sz="2000" b="1" i="0" u="none" strike="noStrike" cap="none" normalizeH="0" baseline="0" dirty="0" smtClean="0">
                <a:ln>
                  <a:noFill/>
                </a:ln>
                <a:solidFill>
                  <a:schemeClr val="accent2"/>
                </a:solidFill>
                <a:effectLst/>
                <a:latin typeface="Arial" pitchFamily="34" charset="0"/>
                <a:cs typeface="Arial" pitchFamily="34" charset="0"/>
              </a:rPr>
            </a:br>
            <a:endParaRPr lang="ro-RO" sz="2000" b="1" dirty="0">
              <a:solidFill>
                <a:schemeClr val="accent2"/>
              </a:solidFill>
              <a:latin typeface="Arial" pitchFamily="34" charset="0"/>
              <a:cs typeface="Arial" pitchFamily="34" charset="0"/>
            </a:endParaRPr>
          </a:p>
        </p:txBody>
      </p:sp>
      <p:sp>
        <p:nvSpPr>
          <p:cNvPr id="4097" name="Rectangle 1"/>
          <p:cNvSpPr>
            <a:spLocks noChangeArrowheads="1"/>
          </p:cNvSpPr>
          <p:nvPr/>
        </p:nvSpPr>
        <p:spPr bwMode="auto">
          <a:xfrm>
            <a:off x="7971614" y="1894765"/>
            <a:ext cx="646331"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1200" dirty="0">
              <a:latin typeface="Calibri" pitchFamily="34"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1200" dirty="0">
              <a:latin typeface="Calibri" pitchFamily="34"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1200" dirty="0">
              <a:latin typeface="Calibri" pitchFamily="34" charset="0"/>
              <a:ea typeface="Times New Roman" pitchFamily="18" charset="0"/>
              <a:cs typeface="Times New Roman" pitchFamily="18" charset="0"/>
            </a:endParaRPr>
          </a:p>
        </p:txBody>
      </p:sp>
    </p:spTree>
  </p:cSld>
  <p:clrMapOvr>
    <a:masterClrMapping/>
  </p:clrMapOvr>
  <p:transition spd="med">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467544" y="2996952"/>
            <a:ext cx="8229600" cy="3312368"/>
          </a:xfrm>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ro-RO" sz="2200" dirty="0" smtClean="0">
                <a:solidFill>
                  <a:schemeClr val="accent2"/>
                </a:solidFill>
                <a:latin typeface="Aharoni" pitchFamily="2" charset="-79"/>
                <a:cs typeface="Aharoni" pitchFamily="2" charset="-79"/>
              </a:rPr>
              <a:t>Pentru  </a:t>
            </a:r>
            <a:r>
              <a:rPr lang="ro-RO" sz="2200" dirty="0" smtClean="0">
                <a:solidFill>
                  <a:schemeClr val="accent2"/>
                </a:solidFill>
                <a:latin typeface="Aharoni" pitchFamily="2" charset="-79"/>
                <a:cs typeface="Aharoni" pitchFamily="2" charset="-79"/>
              </a:rPr>
              <a:t>organizarea  si  </a:t>
            </a:r>
            <a:r>
              <a:rPr lang="ro-RO" sz="2200" dirty="0" smtClean="0">
                <a:solidFill>
                  <a:schemeClr val="accent2"/>
                </a:solidFill>
                <a:latin typeface="Aharoni" pitchFamily="2" charset="-79"/>
                <a:cs typeface="Aharoni" pitchFamily="2" charset="-79"/>
              </a:rPr>
              <a:t>regasirea  informatiilor  in  memorie  se  folosesc  asa-numitele adrese. O adresa este de fapt un numar care identifica in mod unic o locatie de memorie. Cu alte cuvinte, fiecarei locatii ii este asociat un numar unic (adresa sa), in asa fel incat sa nu existe doua locatii diferite cu aceeasi adresa. Pentru accesarea unei informatii din memorie se furnizeaza adresa acelei informatii, iar circuitele de control al memoriei vor furniza continutul locatiei care reprezinta informatia ceruta. Similar se petrec lucrurile si la scrierea in memorie.</a:t>
            </a:r>
            <a:br>
              <a:rPr lang="ro-RO" sz="2200" dirty="0" smtClean="0">
                <a:solidFill>
                  <a:schemeClr val="accent2"/>
                </a:solidFill>
                <a:latin typeface="Aharoni" pitchFamily="2" charset="-79"/>
                <a:cs typeface="Aharoni" pitchFamily="2" charset="-79"/>
              </a:rPr>
            </a:br>
            <a:r>
              <a:rPr lang="ro-RO" sz="2200" dirty="0" smtClean="0">
                <a:solidFill>
                  <a:schemeClr val="accent2"/>
                </a:solidFill>
                <a:latin typeface="Aharoni" pitchFamily="2" charset="-79"/>
                <a:cs typeface="Aharoni" pitchFamily="2" charset="-79"/>
              </a:rPr>
              <a:t>Tehnologic, unele dispozitive de memorie pot retine informatia numai cand sunt alimentate electric (si avem de-a face cu asa-zisa memorie volatila), in timp ce altele pastreaza  informatia  si  atunci  cand  nu  sunt  alimentate  electric,  formand  memoria nevolatila.  Aceasta  din  urma  este  folosita  in  mod  special  la  stocarea  programelor pentru initializarea calculatorului si a sistemului de operare.</a:t>
            </a:r>
            <a:br>
              <a:rPr lang="ro-RO" sz="2200" dirty="0" smtClean="0">
                <a:solidFill>
                  <a:schemeClr val="accent2"/>
                </a:solidFill>
                <a:latin typeface="Aharoni" pitchFamily="2" charset="-79"/>
                <a:cs typeface="Aharoni" pitchFamily="2" charset="-79"/>
              </a:rPr>
            </a:br>
            <a:r>
              <a:rPr lang="ro-RO" sz="2200" dirty="0" smtClean="0">
                <a:solidFill>
                  <a:schemeClr val="accent2"/>
                </a:solidFill>
                <a:latin typeface="Aharoni" pitchFamily="2" charset="-79"/>
                <a:cs typeface="Aharoni" pitchFamily="2" charset="-79"/>
              </a:rPr>
              <a:t>Unitatea centrala de prelucrare (CPU) are rolul de a executa instructiunile. Din  acest  motiv,  CPU  reprezinta  componenta  cea  mai  importanta  a  sistemului  de calcul si poate controla activitatea celorlalte componente. </a:t>
            </a:r>
            <a:br>
              <a:rPr lang="ro-RO" sz="2200" dirty="0" smtClean="0">
                <a:solidFill>
                  <a:schemeClr val="accent2"/>
                </a:solidFill>
                <a:latin typeface="Aharoni" pitchFamily="2" charset="-79"/>
                <a:cs typeface="Aharoni" pitchFamily="2" charset="-79"/>
              </a:rPr>
            </a:br>
            <a:endParaRPr lang="ro-RO" sz="2200" dirty="0">
              <a:solidFill>
                <a:schemeClr val="accent2"/>
              </a:solidFill>
              <a:latin typeface="Aharoni" pitchFamily="2" charset="-79"/>
              <a:cs typeface="Aharoni" pitchFamily="2" charset="-79"/>
            </a:endParaRPr>
          </a:p>
        </p:txBody>
      </p:sp>
    </p:spTree>
  </p:cSld>
  <p:clrMapOvr>
    <a:masterClrMapping/>
  </p:clrMapOvr>
  <p:transition spd="med">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67544" y="476672"/>
            <a:ext cx="8229600" cy="5907360"/>
          </a:xfrm>
        </p:spPr>
        <p:txBody>
          <a:bodyPr>
            <a:normAutofit lnSpcReduction="10000"/>
          </a:bodyPr>
          <a:lstStyle/>
          <a:p>
            <a:pPr algn="ctr"/>
            <a:r>
              <a:rPr lang="ro-RO" dirty="0" smtClean="0">
                <a:latin typeface="Aharoni" pitchFamily="2" charset="-79"/>
                <a:cs typeface="Aharoni" pitchFamily="2" charset="-79"/>
              </a:rPr>
              <a:t>Dispozitivele  de  intrare/</a:t>
            </a:r>
            <a:r>
              <a:rPr lang="ro-RO" dirty="0" err="1" smtClean="0">
                <a:latin typeface="Aharoni" pitchFamily="2" charset="-79"/>
                <a:cs typeface="Aharoni" pitchFamily="2" charset="-79"/>
              </a:rPr>
              <a:t>iesire</a:t>
            </a:r>
            <a:r>
              <a:rPr lang="ro-RO" dirty="0" smtClean="0">
                <a:latin typeface="Aharoni" pitchFamily="2" charset="-79"/>
                <a:cs typeface="Aharoni" pitchFamily="2" charset="-79"/>
              </a:rPr>
              <a:t>  (I/O  -  input/output),  numite  si  dispozitive periferice, permit transferul </a:t>
            </a:r>
            <a:r>
              <a:rPr lang="ro-RO" dirty="0" err="1" smtClean="0">
                <a:latin typeface="Aharoni" pitchFamily="2" charset="-79"/>
                <a:cs typeface="Aharoni" pitchFamily="2" charset="-79"/>
              </a:rPr>
              <a:t>informatiei</a:t>
            </a:r>
            <a:r>
              <a:rPr lang="ro-RO" dirty="0" smtClean="0">
                <a:latin typeface="Aharoni" pitchFamily="2" charset="-79"/>
                <a:cs typeface="Aharoni" pitchFamily="2" charset="-79"/>
              </a:rPr>
              <a:t> intre CPU, memorie si lumea externa</a:t>
            </a:r>
            <a:r>
              <a:rPr lang="ro-RO" dirty="0" smtClean="0">
                <a:latin typeface="Aharoni" pitchFamily="2" charset="-79"/>
                <a:cs typeface="Aharoni" pitchFamily="2" charset="-79"/>
              </a:rPr>
              <a:t>.</a:t>
            </a:r>
            <a:endParaRPr lang="en-US" dirty="0" smtClean="0">
              <a:latin typeface="Aharoni" pitchFamily="2" charset="-79"/>
              <a:cs typeface="Aharoni" pitchFamily="2" charset="-79"/>
            </a:endParaRPr>
          </a:p>
          <a:p>
            <a:pPr algn="ctr"/>
            <a:endParaRPr lang="ro-RO" dirty="0" smtClean="0">
              <a:latin typeface="Aharoni" pitchFamily="2" charset="-79"/>
              <a:cs typeface="Aharoni" pitchFamily="2" charset="-79"/>
            </a:endParaRPr>
          </a:p>
          <a:p>
            <a:pPr algn="ctr"/>
            <a:r>
              <a:rPr lang="ro-RO" dirty="0" err="1" smtClean="0">
                <a:latin typeface="Aharoni" pitchFamily="2" charset="-79"/>
                <a:cs typeface="Aharoni" pitchFamily="2" charset="-79"/>
              </a:rPr>
              <a:t>Functional</a:t>
            </a:r>
            <a:r>
              <a:rPr lang="ro-RO" dirty="0" smtClean="0">
                <a:latin typeface="Aharoni" pitchFamily="2" charset="-79"/>
                <a:cs typeface="Aharoni" pitchFamily="2" charset="-79"/>
              </a:rPr>
              <a:t>,  aceste  dispozitive  de  I/O  pot  fi  adresate  (apelate)  de  </a:t>
            </a:r>
            <a:r>
              <a:rPr lang="ro-RO" dirty="0" err="1" smtClean="0">
                <a:latin typeface="Aharoni" pitchFamily="2" charset="-79"/>
                <a:cs typeface="Aharoni" pitchFamily="2" charset="-79"/>
              </a:rPr>
              <a:t>catre</a:t>
            </a:r>
            <a:r>
              <a:rPr lang="ro-RO" dirty="0" smtClean="0">
                <a:latin typeface="Aharoni" pitchFamily="2" charset="-79"/>
                <a:cs typeface="Aharoni" pitchFamily="2" charset="-79"/>
              </a:rPr>
              <a:t>  CPU similar  cu  memoria,  ele  </a:t>
            </a:r>
            <a:r>
              <a:rPr lang="ro-RO" dirty="0" err="1" smtClean="0">
                <a:latin typeface="Aharoni" pitchFamily="2" charset="-79"/>
                <a:cs typeface="Aharoni" pitchFamily="2" charset="-79"/>
              </a:rPr>
              <a:t>dispunand</a:t>
            </a:r>
            <a:r>
              <a:rPr lang="ro-RO" dirty="0" smtClean="0">
                <a:latin typeface="Aharoni" pitchFamily="2" charset="-79"/>
                <a:cs typeface="Aharoni" pitchFamily="2" charset="-79"/>
              </a:rPr>
              <a:t>  de  asemenea  de  cate  un  set  de  adrese. </a:t>
            </a:r>
            <a:endParaRPr lang="en-US" dirty="0" smtClean="0">
              <a:latin typeface="Aharoni" pitchFamily="2" charset="-79"/>
              <a:cs typeface="Aharoni" pitchFamily="2" charset="-79"/>
            </a:endParaRPr>
          </a:p>
          <a:p>
            <a:pPr algn="ctr"/>
            <a:endParaRPr lang="en-US" dirty="0" smtClean="0">
              <a:latin typeface="Aharoni" pitchFamily="2" charset="-79"/>
              <a:cs typeface="Aharoni" pitchFamily="2" charset="-79"/>
            </a:endParaRPr>
          </a:p>
          <a:p>
            <a:pPr algn="ctr"/>
            <a:r>
              <a:rPr lang="ro-RO" dirty="0" smtClean="0">
                <a:latin typeface="Aharoni" pitchFamily="2" charset="-79"/>
                <a:cs typeface="Aharoni" pitchFamily="2" charset="-79"/>
              </a:rPr>
              <a:t>Cele  mai  utilizate  periferice  sunt:  monitorul,  tastatura,  </a:t>
            </a:r>
            <a:r>
              <a:rPr lang="ro-RO" dirty="0" err="1" smtClean="0">
                <a:latin typeface="Aharoni" pitchFamily="2" charset="-79"/>
                <a:cs typeface="Aharoni" pitchFamily="2" charset="-79"/>
              </a:rPr>
              <a:t>mouse-ul</a:t>
            </a:r>
            <a:r>
              <a:rPr lang="ro-RO" dirty="0" smtClean="0">
                <a:latin typeface="Aharoni" pitchFamily="2" charset="-79"/>
                <a:cs typeface="Aharoni" pitchFamily="2" charset="-79"/>
              </a:rPr>
              <a:t>,  discul  dur, mediile de stocare portabile (discheta, CD, DVD etc.), imprimanta</a:t>
            </a:r>
            <a:endParaRPr lang="ro-RO" dirty="0">
              <a:latin typeface="Aharoni" pitchFamily="2" charset="-79"/>
              <a:cs typeface="Aharoni" pitchFamily="2" charset="-79"/>
            </a:endParaRPr>
          </a:p>
        </p:txBody>
      </p:sp>
    </p:spTree>
  </p:cSld>
  <p:clrMapOvr>
    <a:masterClrMapping/>
  </p:clrMapOvr>
  <p:transition spd="med">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260648"/>
            <a:ext cx="8229600" cy="6597352"/>
          </a:xfrm>
        </p:spPr>
        <p:txBody>
          <a:bodyPr>
            <a:normAutofit fontScale="55000" lnSpcReduction="20000"/>
          </a:bodyPr>
          <a:lstStyle/>
          <a:p>
            <a:pPr algn="ctr"/>
            <a:r>
              <a:rPr lang="ro-RO" sz="3600" dirty="0" smtClean="0">
                <a:solidFill>
                  <a:srgbClr val="FFC000"/>
                </a:solidFill>
                <a:latin typeface="Aharoni" pitchFamily="2" charset="-79"/>
                <a:cs typeface="Aharoni" pitchFamily="2" charset="-79"/>
              </a:rPr>
              <a:t>Arhitectura de tipul von Neumann a fost o </a:t>
            </a:r>
            <a:r>
              <a:rPr lang="ro-RO" sz="3600" dirty="0" err="1" smtClean="0">
                <a:solidFill>
                  <a:srgbClr val="FFC000"/>
                </a:solidFill>
                <a:latin typeface="Aharoni" pitchFamily="2" charset="-79"/>
                <a:cs typeface="Aharoni" pitchFamily="2" charset="-79"/>
              </a:rPr>
              <a:t>inovatie</a:t>
            </a:r>
            <a:r>
              <a:rPr lang="ro-RO" sz="3600" dirty="0" smtClean="0">
                <a:solidFill>
                  <a:srgbClr val="FFC000"/>
                </a:solidFill>
                <a:latin typeface="Aharoni" pitchFamily="2" charset="-79"/>
                <a:cs typeface="Aharoni" pitchFamily="2" charset="-79"/>
              </a:rPr>
              <a:t> in logica </a:t>
            </a:r>
            <a:r>
              <a:rPr lang="ro-RO" sz="3600" dirty="0" err="1" smtClean="0">
                <a:solidFill>
                  <a:srgbClr val="FFC000"/>
                </a:solidFill>
                <a:latin typeface="Aharoni" pitchFamily="2" charset="-79"/>
                <a:cs typeface="Aharoni" pitchFamily="2" charset="-79"/>
              </a:rPr>
              <a:t>masinilor</a:t>
            </a:r>
            <a:r>
              <a:rPr lang="ro-RO" sz="3600" dirty="0" smtClean="0">
                <a:solidFill>
                  <a:srgbClr val="FFC000"/>
                </a:solidFill>
                <a:latin typeface="Aharoni" pitchFamily="2" charset="-79"/>
                <a:cs typeface="Aharoni" pitchFamily="2" charset="-79"/>
              </a:rPr>
              <a:t> de calcul, deosebindu-se de cele care se </a:t>
            </a:r>
            <a:r>
              <a:rPr lang="ro-RO" sz="3600" dirty="0" err="1" smtClean="0">
                <a:solidFill>
                  <a:srgbClr val="FFC000"/>
                </a:solidFill>
                <a:latin typeface="Aharoni" pitchFamily="2" charset="-79"/>
                <a:cs typeface="Aharoni" pitchFamily="2" charset="-79"/>
              </a:rPr>
              <a:t>construisera</a:t>
            </a:r>
            <a:r>
              <a:rPr lang="ro-RO" sz="3600" dirty="0" smtClean="0">
                <a:solidFill>
                  <a:srgbClr val="FFC000"/>
                </a:solidFill>
                <a:latin typeface="Aharoni" pitchFamily="2" charset="-79"/>
                <a:cs typeface="Aharoni" pitchFamily="2" charset="-79"/>
              </a:rPr>
              <a:t> pana atunci prin faptul ca sistemul trebuia sa  </a:t>
            </a:r>
            <a:r>
              <a:rPr lang="ro-RO" sz="3600" dirty="0" err="1" smtClean="0">
                <a:solidFill>
                  <a:srgbClr val="FFC000"/>
                </a:solidFill>
                <a:latin typeface="Aharoni" pitchFamily="2" charset="-79"/>
                <a:cs typeface="Aharoni" pitchFamily="2" charset="-79"/>
              </a:rPr>
              <a:t>aiba</a:t>
            </a:r>
            <a:r>
              <a:rPr lang="ro-RO" sz="3600" dirty="0" smtClean="0">
                <a:solidFill>
                  <a:srgbClr val="FFC000"/>
                </a:solidFill>
                <a:latin typeface="Aharoni" pitchFamily="2" charset="-79"/>
                <a:cs typeface="Aharoni" pitchFamily="2" charset="-79"/>
              </a:rPr>
              <a:t>  o  cantitate  de  memorie,  similar  creierului  uman,  in  care  sa  fie  stocate  </a:t>
            </a:r>
            <a:r>
              <a:rPr lang="ro-RO" sz="3600" dirty="0" err="1" smtClean="0">
                <a:solidFill>
                  <a:srgbClr val="FFC000"/>
                </a:solidFill>
                <a:latin typeface="Aharoni" pitchFamily="2" charset="-79"/>
                <a:cs typeface="Aharoni" pitchFamily="2" charset="-79"/>
              </a:rPr>
              <a:t>atat</a:t>
            </a:r>
            <a:r>
              <a:rPr lang="ro-RO" sz="3600" dirty="0" smtClean="0">
                <a:solidFill>
                  <a:srgbClr val="FFC000"/>
                </a:solidFill>
                <a:latin typeface="Aharoni" pitchFamily="2" charset="-79"/>
                <a:cs typeface="Aharoni" pitchFamily="2" charset="-79"/>
              </a:rPr>
              <a:t> datele, cat si </a:t>
            </a:r>
            <a:r>
              <a:rPr lang="ro-RO" sz="3600" dirty="0" err="1" smtClean="0">
                <a:solidFill>
                  <a:srgbClr val="FFC000"/>
                </a:solidFill>
                <a:latin typeface="Aharoni" pitchFamily="2" charset="-79"/>
                <a:cs typeface="Aharoni" pitchFamily="2" charset="-79"/>
              </a:rPr>
              <a:t>instructiunile</a:t>
            </a:r>
            <a:r>
              <a:rPr lang="ro-RO" sz="3600" dirty="0" smtClean="0">
                <a:solidFill>
                  <a:srgbClr val="FFC000"/>
                </a:solidFill>
                <a:latin typeface="Aharoni" pitchFamily="2" charset="-79"/>
                <a:cs typeface="Aharoni" pitchFamily="2" charset="-79"/>
              </a:rPr>
              <a:t> de prelucrare (programul). Acest principiu al memoriei a reprezentat   unul   din   fundamentele   arhitecturale   ale   calculatoarelor.   </a:t>
            </a:r>
            <a:r>
              <a:rPr lang="ro-RO" sz="3600" dirty="0" err="1" smtClean="0">
                <a:solidFill>
                  <a:srgbClr val="FFC000"/>
                </a:solidFill>
                <a:latin typeface="Aharoni" pitchFamily="2" charset="-79"/>
                <a:cs typeface="Aharoni" pitchFamily="2" charset="-79"/>
              </a:rPr>
              <a:t>Diferenta</a:t>
            </a:r>
            <a:r>
              <a:rPr lang="ro-RO" sz="3600" dirty="0" smtClean="0">
                <a:solidFill>
                  <a:srgbClr val="FFC000"/>
                </a:solidFill>
                <a:latin typeface="Aharoni" pitchFamily="2" charset="-79"/>
                <a:cs typeface="Aharoni" pitchFamily="2" charset="-79"/>
              </a:rPr>
              <a:t> fundamentala consta in stocarea in memorie nu numai a datelor, ci si a programelor</a:t>
            </a:r>
            <a:r>
              <a:rPr lang="ro-RO" sz="3600" dirty="0" smtClean="0">
                <a:solidFill>
                  <a:srgbClr val="FFC000"/>
                </a:solidFill>
                <a:latin typeface="Aharoni" pitchFamily="2" charset="-79"/>
                <a:cs typeface="Aharoni" pitchFamily="2" charset="-79"/>
              </a:rPr>
              <a:t>.</a:t>
            </a:r>
            <a:endParaRPr lang="ro-RO" sz="3600" dirty="0" smtClean="0">
              <a:solidFill>
                <a:srgbClr val="FFC000"/>
              </a:solidFill>
              <a:latin typeface="Aharoni" pitchFamily="2" charset="-79"/>
              <a:cs typeface="Aharoni" pitchFamily="2" charset="-79"/>
            </a:endParaRPr>
          </a:p>
          <a:p>
            <a:r>
              <a:rPr lang="ro-RO" sz="3600" dirty="0" smtClean="0">
                <a:solidFill>
                  <a:srgbClr val="FFC000"/>
                </a:solidFill>
                <a:latin typeface="Aharoni" pitchFamily="2" charset="-79"/>
                <a:cs typeface="Aharoni" pitchFamily="2" charset="-79"/>
              </a:rPr>
              <a:t>A </a:t>
            </a:r>
            <a:r>
              <a:rPr lang="ro-RO" sz="3600" dirty="0" err="1" smtClean="0">
                <a:solidFill>
                  <a:srgbClr val="FFC000"/>
                </a:solidFill>
                <a:latin typeface="Aharoni" pitchFamily="2" charset="-79"/>
                <a:cs typeface="Aharoni" pitchFamily="2" charset="-79"/>
              </a:rPr>
              <a:t>inceput</a:t>
            </a:r>
            <a:r>
              <a:rPr lang="ro-RO" sz="3600" dirty="0" smtClean="0">
                <a:solidFill>
                  <a:srgbClr val="FFC000"/>
                </a:solidFill>
                <a:latin typeface="Aharoni" pitchFamily="2" charset="-79"/>
                <a:cs typeface="Aharoni" pitchFamily="2" charset="-79"/>
              </a:rPr>
              <a:t> astfel sa </a:t>
            </a:r>
            <a:r>
              <a:rPr lang="ro-RO" sz="3600" dirty="0" err="1" smtClean="0">
                <a:solidFill>
                  <a:srgbClr val="FFC000"/>
                </a:solidFill>
                <a:latin typeface="Aharoni" pitchFamily="2" charset="-79"/>
                <a:cs typeface="Aharoni" pitchFamily="2" charset="-79"/>
              </a:rPr>
              <a:t>apara</a:t>
            </a:r>
            <a:r>
              <a:rPr lang="ro-RO" sz="3600" dirty="0" smtClean="0">
                <a:solidFill>
                  <a:srgbClr val="FFC000"/>
                </a:solidFill>
                <a:latin typeface="Aharoni" pitchFamily="2" charset="-79"/>
                <a:cs typeface="Aharoni" pitchFamily="2" charset="-79"/>
              </a:rPr>
              <a:t> din ce in ce mai clar care este aplicabilitatea memoriei. Datele  numerice  puteau  fi  tratate  ca  si  valori  atribuite  unor  </a:t>
            </a:r>
            <a:r>
              <a:rPr lang="ro-RO" sz="3600" dirty="0" err="1" smtClean="0">
                <a:solidFill>
                  <a:srgbClr val="FFC000"/>
                </a:solidFill>
                <a:latin typeface="Aharoni" pitchFamily="2" charset="-79"/>
                <a:cs typeface="Aharoni" pitchFamily="2" charset="-79"/>
              </a:rPr>
              <a:t>locatii</a:t>
            </a:r>
            <a:r>
              <a:rPr lang="ro-RO" sz="3600" dirty="0" smtClean="0">
                <a:solidFill>
                  <a:srgbClr val="FFC000"/>
                </a:solidFill>
                <a:latin typeface="Aharoni" pitchFamily="2" charset="-79"/>
                <a:cs typeface="Aharoni" pitchFamily="2" charset="-79"/>
              </a:rPr>
              <a:t>  specifice  ale memoriei.  Aceste  </a:t>
            </a:r>
            <a:r>
              <a:rPr lang="ro-RO" sz="3600" dirty="0" err="1" smtClean="0">
                <a:solidFill>
                  <a:srgbClr val="FFC000"/>
                </a:solidFill>
                <a:latin typeface="Aharoni" pitchFamily="2" charset="-79"/>
                <a:cs typeface="Aharoni" pitchFamily="2" charset="-79"/>
              </a:rPr>
              <a:t>locatii</a:t>
            </a:r>
            <a:r>
              <a:rPr lang="ro-RO" sz="3600" dirty="0" smtClean="0">
                <a:solidFill>
                  <a:srgbClr val="FFC000"/>
                </a:solidFill>
                <a:latin typeface="Aharoni" pitchFamily="2" charset="-79"/>
                <a:cs typeface="Aharoni" pitchFamily="2" charset="-79"/>
              </a:rPr>
              <a:t>  erau  </a:t>
            </a:r>
            <a:r>
              <a:rPr lang="ro-RO" sz="3600" dirty="0" err="1" smtClean="0">
                <a:solidFill>
                  <a:srgbClr val="FFC000"/>
                </a:solidFill>
                <a:latin typeface="Aharoni" pitchFamily="2" charset="-79"/>
                <a:cs typeface="Aharoni" pitchFamily="2" charset="-79"/>
              </a:rPr>
              <a:t>asemanate</a:t>
            </a:r>
            <a:r>
              <a:rPr lang="ro-RO" sz="3600" dirty="0" smtClean="0">
                <a:solidFill>
                  <a:srgbClr val="FFC000"/>
                </a:solidFill>
                <a:latin typeface="Aharoni" pitchFamily="2" charset="-79"/>
                <a:cs typeface="Aharoni" pitchFamily="2" charset="-79"/>
              </a:rPr>
              <a:t>  cu  </a:t>
            </a:r>
            <a:r>
              <a:rPr lang="ro-RO" sz="3600" dirty="0" err="1" smtClean="0">
                <a:solidFill>
                  <a:srgbClr val="FFC000"/>
                </a:solidFill>
                <a:latin typeface="Aharoni" pitchFamily="2" charset="-79"/>
                <a:cs typeface="Aharoni" pitchFamily="2" charset="-79"/>
              </a:rPr>
              <a:t>niste</a:t>
            </a:r>
            <a:r>
              <a:rPr lang="ro-RO" sz="3600" dirty="0" smtClean="0">
                <a:solidFill>
                  <a:srgbClr val="FFC000"/>
                </a:solidFill>
                <a:latin typeface="Aharoni" pitchFamily="2" charset="-79"/>
                <a:cs typeface="Aharoni" pitchFamily="2" charset="-79"/>
              </a:rPr>
              <a:t>  cutii  </a:t>
            </a:r>
            <a:r>
              <a:rPr lang="ro-RO" sz="3600" dirty="0" err="1" smtClean="0">
                <a:solidFill>
                  <a:srgbClr val="FFC000"/>
                </a:solidFill>
                <a:latin typeface="Aharoni" pitchFamily="2" charset="-79"/>
                <a:cs typeface="Aharoni" pitchFamily="2" charset="-79"/>
              </a:rPr>
              <a:t>postale</a:t>
            </a:r>
            <a:r>
              <a:rPr lang="ro-RO" sz="3600" dirty="0" smtClean="0">
                <a:solidFill>
                  <a:srgbClr val="FFC000"/>
                </a:solidFill>
                <a:latin typeface="Aharoni" pitchFamily="2" charset="-79"/>
                <a:cs typeface="Aharoni" pitchFamily="2" charset="-79"/>
              </a:rPr>
              <a:t>  care  aveau  aplicate etichete numerotate. O astfel de </a:t>
            </a:r>
            <a:r>
              <a:rPr lang="ro-RO" sz="3600" dirty="0" err="1" smtClean="0">
                <a:solidFill>
                  <a:srgbClr val="FFC000"/>
                </a:solidFill>
                <a:latin typeface="Aharoni" pitchFamily="2" charset="-79"/>
                <a:cs typeface="Aharoni" pitchFamily="2" charset="-79"/>
              </a:rPr>
              <a:t>locatie</a:t>
            </a:r>
            <a:r>
              <a:rPr lang="ro-RO" sz="3600" dirty="0" smtClean="0">
                <a:solidFill>
                  <a:srgbClr val="FFC000"/>
                </a:solidFill>
                <a:latin typeface="Aharoni" pitchFamily="2" charset="-79"/>
                <a:cs typeface="Aharoni" pitchFamily="2" charset="-79"/>
              </a:rPr>
              <a:t> putea </a:t>
            </a:r>
            <a:r>
              <a:rPr lang="ro-RO" sz="3600" dirty="0" err="1" smtClean="0">
                <a:solidFill>
                  <a:srgbClr val="FFC000"/>
                </a:solidFill>
                <a:latin typeface="Aharoni" pitchFamily="2" charset="-79"/>
                <a:cs typeface="Aharoni" pitchFamily="2" charset="-79"/>
              </a:rPr>
              <a:t>contine</a:t>
            </a:r>
            <a:r>
              <a:rPr lang="ro-RO" sz="3600" dirty="0" smtClean="0">
                <a:solidFill>
                  <a:srgbClr val="FFC000"/>
                </a:solidFill>
                <a:latin typeface="Aharoni" pitchFamily="2" charset="-79"/>
                <a:cs typeface="Aharoni" pitchFamily="2" charset="-79"/>
              </a:rPr>
              <a:t> o variabila sau o </a:t>
            </a:r>
            <a:r>
              <a:rPr lang="ro-RO" sz="3600" dirty="0" err="1" smtClean="0">
                <a:solidFill>
                  <a:srgbClr val="FFC000"/>
                </a:solidFill>
                <a:latin typeface="Aharoni" pitchFamily="2" charset="-79"/>
                <a:cs typeface="Aharoni" pitchFamily="2" charset="-79"/>
              </a:rPr>
              <a:t>instructiune</a:t>
            </a:r>
            <a:r>
              <a:rPr lang="ro-RO" sz="3600" dirty="0" smtClean="0">
                <a:solidFill>
                  <a:srgbClr val="FFC000"/>
                </a:solidFill>
                <a:latin typeface="Aharoni" pitchFamily="2" charset="-79"/>
                <a:cs typeface="Aharoni" pitchFamily="2" charset="-79"/>
              </a:rPr>
              <a:t>. A devenit posibil ca datele stocate la o anumita adresa sa se schimbe in decursul calculului, ca urmare a </a:t>
            </a:r>
            <a:r>
              <a:rPr lang="ro-RO" sz="3600" dirty="0" err="1" smtClean="0">
                <a:solidFill>
                  <a:srgbClr val="FFC000"/>
                </a:solidFill>
                <a:latin typeface="Aharoni" pitchFamily="2" charset="-79"/>
                <a:cs typeface="Aharoni" pitchFamily="2" charset="-79"/>
              </a:rPr>
              <a:t>pasilor</a:t>
            </a:r>
            <a:r>
              <a:rPr lang="ro-RO" sz="3600" dirty="0" smtClean="0">
                <a:solidFill>
                  <a:srgbClr val="FFC000"/>
                </a:solidFill>
                <a:latin typeface="Aharoni" pitchFamily="2" charset="-79"/>
                <a:cs typeface="Aharoni" pitchFamily="2" charset="-79"/>
              </a:rPr>
              <a:t> anteriori. Astfel, numerele stocate in memorie au devenit simboluri ale </a:t>
            </a:r>
            <a:r>
              <a:rPr lang="ro-RO" sz="3600" dirty="0" err="1" smtClean="0">
                <a:solidFill>
                  <a:srgbClr val="FFC000"/>
                </a:solidFill>
                <a:latin typeface="Aharoni" pitchFamily="2" charset="-79"/>
                <a:cs typeface="Aharoni" pitchFamily="2" charset="-79"/>
              </a:rPr>
              <a:t>cantitatilor</a:t>
            </a:r>
            <a:r>
              <a:rPr lang="ro-RO" sz="3600" dirty="0" smtClean="0">
                <a:solidFill>
                  <a:srgbClr val="FFC000"/>
                </a:solidFill>
                <a:latin typeface="Aharoni" pitchFamily="2" charset="-79"/>
                <a:cs typeface="Aharoni" pitchFamily="2" charset="-79"/>
              </a:rPr>
              <a:t> si nu </a:t>
            </a:r>
            <a:r>
              <a:rPr lang="ro-RO" sz="3600" dirty="0" err="1" smtClean="0">
                <a:solidFill>
                  <a:srgbClr val="FFC000"/>
                </a:solidFill>
                <a:latin typeface="Aharoni" pitchFamily="2" charset="-79"/>
                <a:cs typeface="Aharoni" pitchFamily="2" charset="-79"/>
              </a:rPr>
              <a:t>neaparat</a:t>
            </a:r>
            <a:r>
              <a:rPr lang="ro-RO" sz="3600" dirty="0" smtClean="0">
                <a:solidFill>
                  <a:srgbClr val="FFC000"/>
                </a:solidFill>
                <a:latin typeface="Aharoni" pitchFamily="2" charset="-79"/>
                <a:cs typeface="Aharoni" pitchFamily="2" charset="-79"/>
              </a:rPr>
              <a:t> valori numerice, in </a:t>
            </a:r>
            <a:r>
              <a:rPr lang="ro-RO" sz="3600" dirty="0" err="1" smtClean="0">
                <a:solidFill>
                  <a:srgbClr val="FFC000"/>
                </a:solidFill>
                <a:latin typeface="Aharoni" pitchFamily="2" charset="-79"/>
                <a:cs typeface="Aharoni" pitchFamily="2" charset="-79"/>
              </a:rPr>
              <a:t>acelasi</a:t>
            </a:r>
            <a:r>
              <a:rPr lang="ro-RO" sz="3600" dirty="0" smtClean="0">
                <a:solidFill>
                  <a:srgbClr val="FFC000"/>
                </a:solidFill>
                <a:latin typeface="Aharoni" pitchFamily="2" charset="-79"/>
                <a:cs typeface="Aharoni" pitchFamily="2" charset="-79"/>
              </a:rPr>
              <a:t> mod in care algebra permite manipularea simbolurilor x si y </a:t>
            </a:r>
            <a:r>
              <a:rPr lang="ro-RO" sz="3600" dirty="0" err="1" smtClean="0">
                <a:solidFill>
                  <a:srgbClr val="FFC000"/>
                </a:solidFill>
                <a:latin typeface="Aharoni" pitchFamily="2" charset="-79"/>
                <a:cs typeface="Aharoni" pitchFamily="2" charset="-79"/>
              </a:rPr>
              <a:t>fara</a:t>
            </a:r>
            <a:r>
              <a:rPr lang="ro-RO" sz="3600" dirty="0" smtClean="0">
                <a:solidFill>
                  <a:srgbClr val="FFC000"/>
                </a:solidFill>
                <a:latin typeface="Aharoni" pitchFamily="2" charset="-79"/>
                <a:cs typeface="Aharoni" pitchFamily="2" charset="-79"/>
              </a:rPr>
              <a:t> a le specifica valorile. Cu alte cuvinte, se putea lucra cu </a:t>
            </a:r>
            <a:r>
              <a:rPr lang="ro-RO" sz="3600" dirty="0" err="1" smtClean="0">
                <a:solidFill>
                  <a:srgbClr val="FFC000"/>
                </a:solidFill>
                <a:latin typeface="Aharoni" pitchFamily="2" charset="-79"/>
                <a:cs typeface="Aharoni" pitchFamily="2" charset="-79"/>
              </a:rPr>
              <a:t>entitati</a:t>
            </a:r>
            <a:r>
              <a:rPr lang="ro-RO" sz="3600" dirty="0" smtClean="0">
                <a:solidFill>
                  <a:srgbClr val="FFC000"/>
                </a:solidFill>
                <a:latin typeface="Aharoni" pitchFamily="2" charset="-79"/>
                <a:cs typeface="Aharoni" pitchFamily="2" charset="-79"/>
              </a:rPr>
              <a:t> abstracte.</a:t>
            </a:r>
          </a:p>
          <a:p>
            <a:pPr algn="ctr"/>
            <a:r>
              <a:rPr lang="ro-RO" sz="3600" dirty="0" smtClean="0">
                <a:solidFill>
                  <a:srgbClr val="FFC000"/>
                </a:solidFill>
                <a:latin typeface="Aharoni" pitchFamily="2" charset="-79"/>
                <a:cs typeface="Aharoni" pitchFamily="2" charset="-79"/>
              </a:rPr>
              <a:t>Calculatoarele ulterioare si mai </a:t>
            </a:r>
            <a:r>
              <a:rPr lang="ro-RO" sz="3600" dirty="0" err="1" smtClean="0">
                <a:solidFill>
                  <a:srgbClr val="FFC000"/>
                </a:solidFill>
                <a:latin typeface="Aharoni" pitchFamily="2" charset="-79"/>
                <a:cs typeface="Aharoni" pitchFamily="2" charset="-79"/>
              </a:rPr>
              <a:t>tarziu</a:t>
            </a:r>
            <a:r>
              <a:rPr lang="ro-RO" sz="3600" dirty="0" smtClean="0">
                <a:solidFill>
                  <a:srgbClr val="FFC000"/>
                </a:solidFill>
                <a:latin typeface="Aharoni" pitchFamily="2" charset="-79"/>
                <a:cs typeface="Aharoni" pitchFamily="2" charset="-79"/>
              </a:rPr>
              <a:t> microprocesoarele au implementat aceasta arhitectura,  care  a  devenit  un  standard.  In  ciuda  vechimii  sale,  arhitectura  von Neumann nu a putut fi </a:t>
            </a:r>
            <a:r>
              <a:rPr lang="ro-RO" sz="3600" dirty="0" err="1" smtClean="0">
                <a:solidFill>
                  <a:srgbClr val="FFC000"/>
                </a:solidFill>
                <a:latin typeface="Aharoni" pitchFamily="2" charset="-79"/>
                <a:cs typeface="Aharoni" pitchFamily="2" charset="-79"/>
              </a:rPr>
              <a:t>inlocuita</a:t>
            </a:r>
            <a:r>
              <a:rPr lang="ro-RO" sz="3600" dirty="0" smtClean="0">
                <a:solidFill>
                  <a:srgbClr val="FFC000"/>
                </a:solidFill>
                <a:latin typeface="Aharoni" pitchFamily="2" charset="-79"/>
                <a:cs typeface="Aharoni" pitchFamily="2" charset="-79"/>
              </a:rPr>
              <a:t> pana azi.</a:t>
            </a:r>
          </a:p>
          <a:p>
            <a:endParaRPr lang="ro-RO" dirty="0"/>
          </a:p>
        </p:txBody>
      </p:sp>
    </p:spTree>
  </p:cSld>
  <p:clrMapOvr>
    <a:masterClrMapping/>
  </p:clrMapOvr>
  <p:transition spd="med">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188640"/>
            <a:ext cx="8229600" cy="5907360"/>
          </a:xfrm>
        </p:spPr>
        <p:txBody>
          <a:bodyPr>
            <a:normAutofit fontScale="85000" lnSpcReduction="10000"/>
          </a:bodyPr>
          <a:lstStyle/>
          <a:p>
            <a:pPr algn="ctr"/>
            <a:r>
              <a:rPr lang="ro-RO" b="1" u="sng" dirty="0" smtClean="0">
                <a:solidFill>
                  <a:srgbClr val="FFC000"/>
                </a:solidFill>
              </a:rPr>
              <a:t>Unitatea centrala</a:t>
            </a:r>
            <a:endParaRPr lang="ro-RO" dirty="0" smtClean="0">
              <a:solidFill>
                <a:srgbClr val="FFC000"/>
              </a:solidFill>
            </a:endParaRPr>
          </a:p>
          <a:p>
            <a:r>
              <a:rPr lang="ro-RO" dirty="0" smtClean="0"/>
              <a:t>Elementele fizice ale calculatorului sunt </a:t>
            </a:r>
            <a:r>
              <a:rPr lang="ro-RO" dirty="0" err="1" smtClean="0"/>
              <a:t>alcatuite</a:t>
            </a:r>
            <a:r>
              <a:rPr lang="ro-RO" dirty="0" smtClean="0"/>
              <a:t>, din punct de vedere constructiv, din componente electronice.</a:t>
            </a:r>
          </a:p>
          <a:p>
            <a:r>
              <a:rPr lang="ro-RO" b="1" dirty="0" smtClean="0"/>
              <a:t>Placa de baza</a:t>
            </a:r>
            <a:r>
              <a:rPr lang="ro-RO" dirty="0" smtClean="0"/>
              <a:t> </a:t>
            </a:r>
            <a:r>
              <a:rPr lang="ro-RO" dirty="0" err="1" smtClean="0"/>
              <a:t>contine</a:t>
            </a:r>
            <a:r>
              <a:rPr lang="ro-RO" dirty="0" smtClean="0"/>
              <a:t> mai multe circuite si conectorii care asigura </a:t>
            </a:r>
            <a:r>
              <a:rPr lang="ro-RO" dirty="0" err="1" smtClean="0"/>
              <a:t>functionarea</a:t>
            </a:r>
            <a:r>
              <a:rPr lang="ro-RO" dirty="0" smtClean="0"/>
              <a:t> calculatorului. Pe placa de baza se </a:t>
            </a:r>
            <a:r>
              <a:rPr lang="ro-RO" dirty="0" err="1" smtClean="0"/>
              <a:t>conecteaza</a:t>
            </a:r>
            <a:r>
              <a:rPr lang="ro-RO" dirty="0" smtClean="0"/>
              <a:t> toate celelalte componente: microprocesorul, memoria RAM si memoria ROM, precum si alte placi (placa video, placa de sunet, etc.), tastatura, </a:t>
            </a:r>
            <a:r>
              <a:rPr lang="ro-RO" dirty="0" err="1" smtClean="0"/>
              <a:t>mouse</a:t>
            </a:r>
            <a:r>
              <a:rPr lang="ro-RO" dirty="0" smtClean="0"/>
              <a:t>, etc. Pe placa de baza se </a:t>
            </a:r>
            <a:r>
              <a:rPr lang="ro-RO" dirty="0" err="1" smtClean="0"/>
              <a:t>gasesc</a:t>
            </a:r>
            <a:r>
              <a:rPr lang="ro-RO" dirty="0" smtClean="0"/>
              <a:t>:</a:t>
            </a:r>
          </a:p>
          <a:p>
            <a:r>
              <a:rPr lang="ro-RO" dirty="0" smtClean="0"/>
              <a:t>        </a:t>
            </a:r>
            <a:r>
              <a:rPr lang="ro-RO" dirty="0" err="1" smtClean="0"/>
              <a:t>Slot-uri</a:t>
            </a:r>
            <a:r>
              <a:rPr lang="ro-RO" dirty="0" smtClean="0"/>
              <a:t>: dispozitive care permit montarea componentelor interne (</a:t>
            </a:r>
            <a:r>
              <a:rPr lang="ro-RO" dirty="0" err="1" smtClean="0"/>
              <a:t>slot</a:t>
            </a:r>
            <a:r>
              <a:rPr lang="ro-RO" dirty="0" smtClean="0"/>
              <a:t> pentru procesor, </a:t>
            </a:r>
            <a:r>
              <a:rPr lang="ro-RO" dirty="0" err="1" smtClean="0"/>
              <a:t>slot</a:t>
            </a:r>
            <a:r>
              <a:rPr lang="ro-RO" dirty="0" smtClean="0"/>
              <a:t> AGP pentru placa video, etc.);</a:t>
            </a:r>
          </a:p>
          <a:p>
            <a:r>
              <a:rPr lang="ro-RO" dirty="0" smtClean="0"/>
              <a:t>         porturi: seriale, paralele, USB, la care se </a:t>
            </a:r>
            <a:r>
              <a:rPr lang="ro-RO" dirty="0" err="1" smtClean="0"/>
              <a:t>conecteaza</a:t>
            </a:r>
            <a:r>
              <a:rPr lang="ro-RO" dirty="0" smtClean="0"/>
              <a:t> componentele externe (tastatura, </a:t>
            </a:r>
            <a:r>
              <a:rPr lang="ro-RO" dirty="0" err="1" smtClean="0"/>
              <a:t>mouse</a:t>
            </a:r>
            <a:r>
              <a:rPr lang="ro-RO" dirty="0" smtClean="0"/>
              <a:t>, memorie flash, camera foto digitala, etc.);</a:t>
            </a:r>
          </a:p>
          <a:p>
            <a:r>
              <a:rPr lang="ro-RO" dirty="0" smtClean="0"/>
              <a:t>         componente integrate (de exemplu, placa de sunet).</a:t>
            </a:r>
          </a:p>
          <a:p>
            <a:r>
              <a:rPr lang="ro-RO" dirty="0" err="1" smtClean="0"/>
              <a:t>Placile</a:t>
            </a:r>
            <a:r>
              <a:rPr lang="ro-RO" dirty="0" smtClean="0"/>
              <a:t> de baza se aleg in </a:t>
            </a:r>
            <a:r>
              <a:rPr lang="ro-RO" dirty="0" err="1" smtClean="0"/>
              <a:t>functie</a:t>
            </a:r>
            <a:r>
              <a:rPr lang="ro-RO" dirty="0" smtClean="0"/>
              <a:t> de procesor. Daca procesorul si placa de baza nu sunt compatibile, calculatorul nu va porni.</a:t>
            </a:r>
          </a:p>
          <a:p>
            <a:endParaRPr lang="ro-RO" dirty="0"/>
          </a:p>
        </p:txBody>
      </p:sp>
    </p:spTree>
  </p:cSld>
  <p:clrMapOvr>
    <a:masterClrMapping/>
  </p:clrMapOvr>
  <p:transition spd="med">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260648"/>
            <a:ext cx="8229600" cy="6408712"/>
          </a:xfrm>
        </p:spPr>
        <p:txBody>
          <a:bodyPr>
            <a:normAutofit lnSpcReduction="10000"/>
          </a:bodyPr>
          <a:lstStyle/>
          <a:p>
            <a:pPr algn="ctr"/>
            <a:r>
              <a:rPr lang="ro-RO" b="1" u="sng" dirty="0" smtClean="0">
                <a:solidFill>
                  <a:srgbClr val="FFC000"/>
                </a:solidFill>
              </a:rPr>
              <a:t>Microprocesorul</a:t>
            </a:r>
            <a:r>
              <a:rPr lang="ro-RO" u="sng" dirty="0" smtClean="0">
                <a:solidFill>
                  <a:srgbClr val="FFC000"/>
                </a:solidFill>
              </a:rPr>
              <a:t> </a:t>
            </a:r>
            <a:r>
              <a:rPr lang="ro-RO" dirty="0" smtClean="0">
                <a:solidFill>
                  <a:srgbClr val="FFC000"/>
                </a:solidFill>
              </a:rPr>
              <a:t>(CPU) </a:t>
            </a:r>
            <a:r>
              <a:rPr lang="ro-RO" dirty="0" smtClean="0"/>
              <a:t>are forma unui singur circuit integrat care este </a:t>
            </a:r>
            <a:r>
              <a:rPr lang="ro-RO" dirty="0" err="1" smtClean="0"/>
              <a:t>atasat</a:t>
            </a:r>
            <a:r>
              <a:rPr lang="ro-RO" dirty="0" smtClean="0"/>
              <a:t> la placa de baza cu ajutorul mai multor pini. In componenta sa intra memoria </a:t>
            </a:r>
            <a:r>
              <a:rPr lang="ro-RO" dirty="0" err="1" smtClean="0"/>
              <a:t>cache</a:t>
            </a:r>
            <a:r>
              <a:rPr lang="ro-RO" dirty="0" smtClean="0"/>
              <a:t>, cea mai rapida memorie care retine datele care sunt cel mai des accesate de pe disc, sau din </a:t>
            </a:r>
            <a:r>
              <a:rPr lang="ro-RO" dirty="0" err="1" smtClean="0"/>
              <a:t>fisiere</a:t>
            </a:r>
            <a:r>
              <a:rPr lang="ro-RO" dirty="0" smtClean="0"/>
              <a:t>. Microprocesorul are cea mai mare influenta asupra vitezei de lucru a uni calculator.</a:t>
            </a:r>
          </a:p>
          <a:p>
            <a:r>
              <a:rPr lang="ro-RO" dirty="0" smtClean="0"/>
              <a:t>Principalele </a:t>
            </a:r>
            <a:r>
              <a:rPr lang="ro-RO" i="1" dirty="0" smtClean="0"/>
              <a:t>caracteristici</a:t>
            </a:r>
            <a:r>
              <a:rPr lang="ro-RO" dirty="0" smtClean="0"/>
              <a:t> ale unui procesor sunt: </a:t>
            </a:r>
          </a:p>
          <a:p>
            <a:r>
              <a:rPr lang="ro-RO" dirty="0" smtClean="0"/>
              <a:t>       </a:t>
            </a:r>
            <a:r>
              <a:rPr lang="ro-RO" i="1" dirty="0" smtClean="0"/>
              <a:t>viteza de lucru</a:t>
            </a:r>
            <a:r>
              <a:rPr lang="ro-RO" dirty="0" smtClean="0"/>
              <a:t> care este determinata de frecventa impulsurilor pentru circuitele integrate ale calculatorului, de dimensiunea </a:t>
            </a:r>
            <a:r>
              <a:rPr lang="ro-RO" dirty="0" err="1" smtClean="0"/>
              <a:t>registrilor</a:t>
            </a:r>
            <a:r>
              <a:rPr lang="ro-RO" dirty="0" smtClean="0"/>
              <a:t> interni si a magistralei de date, de dimensiunea memoriei </a:t>
            </a:r>
            <a:r>
              <a:rPr lang="ro-RO" dirty="0" err="1" smtClean="0"/>
              <a:t>cache</a:t>
            </a:r>
            <a:r>
              <a:rPr lang="ro-RO" dirty="0" smtClean="0"/>
              <a:t> si de modelul constructiv (X86, Pentium, etc.);</a:t>
            </a:r>
          </a:p>
          <a:p>
            <a:r>
              <a:rPr lang="ro-RO" dirty="0" smtClean="0"/>
              <a:t>        </a:t>
            </a:r>
            <a:r>
              <a:rPr lang="ro-RO" i="1" dirty="0" smtClean="0"/>
              <a:t>setul de </a:t>
            </a:r>
            <a:r>
              <a:rPr lang="ro-RO" i="1" dirty="0" err="1" smtClean="0"/>
              <a:t>instructiuni</a:t>
            </a:r>
            <a:r>
              <a:rPr lang="ro-RO" dirty="0" smtClean="0"/>
              <a:t> pe care </a:t>
            </a:r>
            <a:r>
              <a:rPr lang="ro-RO" dirty="0" err="1" smtClean="0"/>
              <a:t>il</a:t>
            </a:r>
            <a:r>
              <a:rPr lang="ro-RO" dirty="0" smtClean="0"/>
              <a:t> poate executa;</a:t>
            </a:r>
          </a:p>
          <a:p>
            <a:r>
              <a:rPr lang="ro-RO" dirty="0" smtClean="0"/>
              <a:t>         </a:t>
            </a:r>
            <a:r>
              <a:rPr lang="ro-RO" i="1" dirty="0" smtClean="0"/>
              <a:t>capacitatea maxima de memorie</a:t>
            </a:r>
            <a:r>
              <a:rPr lang="ro-RO" dirty="0" smtClean="0"/>
              <a:t> pe care o poate accesa.</a:t>
            </a:r>
          </a:p>
          <a:p>
            <a:endParaRPr lang="ro-RO" dirty="0"/>
          </a:p>
        </p:txBody>
      </p:sp>
    </p:spTree>
  </p:cSld>
  <p:clrMapOvr>
    <a:masterClrMapping/>
  </p:clrMapOvr>
  <p:transition spd="med">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conținut 1"/>
          <p:cNvSpPr>
            <a:spLocks noGrp="1"/>
          </p:cNvSpPr>
          <p:nvPr>
            <p:ph idx="1"/>
          </p:nvPr>
        </p:nvSpPr>
        <p:spPr>
          <a:xfrm>
            <a:off x="457200" y="260648"/>
            <a:ext cx="8229600" cy="5835352"/>
          </a:xfrm>
        </p:spPr>
        <p:txBody>
          <a:bodyPr>
            <a:normAutofit fontScale="92500" lnSpcReduction="20000"/>
          </a:bodyPr>
          <a:lstStyle/>
          <a:p>
            <a:r>
              <a:rPr lang="ro-RO" b="1" u="sng" dirty="0" smtClean="0">
                <a:solidFill>
                  <a:srgbClr val="FFC000"/>
                </a:solidFill>
              </a:rPr>
              <a:t>Memoria interna</a:t>
            </a:r>
            <a:r>
              <a:rPr lang="ro-RO" dirty="0" smtClean="0">
                <a:solidFill>
                  <a:srgbClr val="FFC000"/>
                </a:solidFill>
              </a:rPr>
              <a:t> </a:t>
            </a:r>
            <a:r>
              <a:rPr lang="ro-RO" dirty="0" smtClean="0"/>
              <a:t>este </a:t>
            </a:r>
            <a:r>
              <a:rPr lang="ro-RO" dirty="0" err="1" smtClean="0"/>
              <a:t>alcatuita</a:t>
            </a:r>
            <a:r>
              <a:rPr lang="ro-RO" dirty="0" smtClean="0"/>
              <a:t> din mai multe </a:t>
            </a:r>
            <a:r>
              <a:rPr lang="ro-RO" dirty="0" err="1" smtClean="0"/>
              <a:t>locatii</a:t>
            </a:r>
            <a:r>
              <a:rPr lang="ro-RO" dirty="0" smtClean="0"/>
              <a:t> de memorie, dimensiunea uzuala a unei </a:t>
            </a:r>
            <a:r>
              <a:rPr lang="ro-RO" dirty="0" err="1" smtClean="0"/>
              <a:t>locatii</a:t>
            </a:r>
            <a:r>
              <a:rPr lang="ro-RO" dirty="0" smtClean="0"/>
              <a:t> fiind de un octet. Fiecare </a:t>
            </a:r>
            <a:r>
              <a:rPr lang="ro-RO" dirty="0" err="1" smtClean="0"/>
              <a:t>locatie</a:t>
            </a:r>
            <a:r>
              <a:rPr lang="ro-RO" dirty="0" smtClean="0"/>
              <a:t> este identificata printr-un </a:t>
            </a:r>
            <a:r>
              <a:rPr lang="ro-RO" dirty="0" err="1" smtClean="0"/>
              <a:t>numar</a:t>
            </a:r>
            <a:r>
              <a:rPr lang="ro-RO" dirty="0" smtClean="0"/>
              <a:t> unic, adresa sa.</a:t>
            </a:r>
          </a:p>
          <a:p>
            <a:r>
              <a:rPr lang="ro-RO" dirty="0" smtClean="0"/>
              <a:t>Din punct de vedere </a:t>
            </a:r>
            <a:r>
              <a:rPr lang="ro-RO" dirty="0" err="1" smtClean="0"/>
              <a:t>functional</a:t>
            </a:r>
            <a:r>
              <a:rPr lang="ro-RO" dirty="0" smtClean="0"/>
              <a:t>, exista mai multe tipuri de memorii:</a:t>
            </a:r>
          </a:p>
          <a:p>
            <a:r>
              <a:rPr lang="ro-RO" dirty="0" smtClean="0"/>
              <a:t>         memorie </a:t>
            </a:r>
            <a:r>
              <a:rPr lang="ro-RO" b="1" dirty="0" smtClean="0"/>
              <a:t>RAM</a:t>
            </a:r>
            <a:r>
              <a:rPr lang="ro-RO" dirty="0" smtClean="0"/>
              <a:t> (</a:t>
            </a:r>
            <a:r>
              <a:rPr lang="ro-RO" u="sng" dirty="0" err="1" smtClean="0"/>
              <a:t>R</a:t>
            </a:r>
            <a:r>
              <a:rPr lang="ro-RO" dirty="0" err="1" smtClean="0"/>
              <a:t>andom</a:t>
            </a:r>
            <a:r>
              <a:rPr lang="ro-RO" dirty="0" smtClean="0"/>
              <a:t> </a:t>
            </a:r>
            <a:r>
              <a:rPr lang="ro-RO" u="sng" dirty="0" err="1" smtClean="0"/>
              <a:t>A</a:t>
            </a:r>
            <a:r>
              <a:rPr lang="ro-RO" dirty="0" err="1" smtClean="0"/>
              <a:t>ccces</a:t>
            </a:r>
            <a:r>
              <a:rPr lang="ro-RO" dirty="0" smtClean="0"/>
              <a:t> </a:t>
            </a:r>
            <a:r>
              <a:rPr lang="ro-RO" u="sng" dirty="0" err="1" smtClean="0"/>
              <a:t>M</a:t>
            </a:r>
            <a:r>
              <a:rPr lang="ro-RO" dirty="0" err="1" smtClean="0"/>
              <a:t>emory</a:t>
            </a:r>
            <a:r>
              <a:rPr lang="ro-RO" dirty="0" smtClean="0"/>
              <a:t>) permite </a:t>
            </a:r>
            <a:r>
              <a:rPr lang="ro-RO" dirty="0" err="1" smtClean="0"/>
              <a:t>atat</a:t>
            </a:r>
            <a:r>
              <a:rPr lang="ro-RO" dirty="0" smtClean="0"/>
              <a:t> scrierea in memorie, cat si citirea datelor din memorie. La oprirea calculatorului, datele din memoria RAM se pierd (fac </a:t>
            </a:r>
            <a:r>
              <a:rPr lang="ro-RO" dirty="0" err="1" smtClean="0"/>
              <a:t>exceptie</a:t>
            </a:r>
            <a:r>
              <a:rPr lang="ro-RO" dirty="0" smtClean="0"/>
              <a:t> memoriile RAM nevolatile). Memoria RAM este utilizata pentru stocarea datelor si a rezultatelor in timpul </a:t>
            </a:r>
            <a:r>
              <a:rPr lang="ro-RO" dirty="0" err="1" smtClean="0"/>
              <a:t>operatiilor</a:t>
            </a:r>
            <a:r>
              <a:rPr lang="ro-RO" dirty="0" smtClean="0"/>
              <a:t> de prelucrare a </a:t>
            </a:r>
            <a:r>
              <a:rPr lang="ro-RO" dirty="0" err="1" smtClean="0"/>
              <a:t>informatiilor</a:t>
            </a:r>
            <a:r>
              <a:rPr lang="ro-RO" dirty="0" smtClean="0"/>
              <a:t>. Viteza sa se </a:t>
            </a:r>
            <a:r>
              <a:rPr lang="ro-RO" dirty="0" err="1" smtClean="0"/>
              <a:t>masoara</a:t>
            </a:r>
            <a:r>
              <a:rPr lang="ro-RO" dirty="0" smtClean="0"/>
              <a:t> in nanosecunde.</a:t>
            </a:r>
          </a:p>
          <a:p>
            <a:r>
              <a:rPr lang="ro-RO" dirty="0" smtClean="0"/>
              <a:t>      Memoria </a:t>
            </a:r>
            <a:r>
              <a:rPr lang="ro-RO" b="1" dirty="0" smtClean="0"/>
              <a:t>ROM</a:t>
            </a:r>
            <a:r>
              <a:rPr lang="ro-RO" dirty="0" smtClean="0"/>
              <a:t> (</a:t>
            </a:r>
            <a:r>
              <a:rPr lang="ro-RO" u="sng" dirty="0" err="1" smtClean="0"/>
              <a:t>R</a:t>
            </a:r>
            <a:r>
              <a:rPr lang="ro-RO" dirty="0" err="1" smtClean="0"/>
              <a:t>ead-</a:t>
            </a:r>
            <a:r>
              <a:rPr lang="ro-RO" u="sng" dirty="0" err="1" smtClean="0"/>
              <a:t>O</a:t>
            </a:r>
            <a:r>
              <a:rPr lang="ro-RO" dirty="0" err="1" smtClean="0"/>
              <a:t>nly</a:t>
            </a:r>
            <a:r>
              <a:rPr lang="ro-RO" dirty="0" smtClean="0"/>
              <a:t> </a:t>
            </a:r>
            <a:r>
              <a:rPr lang="ro-RO" u="sng" dirty="0" err="1" smtClean="0"/>
              <a:t>M</a:t>
            </a:r>
            <a:r>
              <a:rPr lang="ro-RO" dirty="0" err="1" smtClean="0"/>
              <a:t>emory</a:t>
            </a:r>
            <a:r>
              <a:rPr lang="ro-RO" dirty="0" smtClean="0"/>
              <a:t>)  permite numai </a:t>
            </a:r>
            <a:r>
              <a:rPr lang="ro-RO" dirty="0" err="1" smtClean="0"/>
              <a:t>operatia</a:t>
            </a:r>
            <a:r>
              <a:rPr lang="ro-RO" dirty="0" smtClean="0"/>
              <a:t> de citire, </a:t>
            </a:r>
            <a:r>
              <a:rPr lang="ro-RO" dirty="0" err="1" smtClean="0"/>
              <a:t>continutul</a:t>
            </a:r>
            <a:r>
              <a:rPr lang="ro-RO" dirty="0" smtClean="0"/>
              <a:t> acestei memorii fiind </a:t>
            </a:r>
            <a:r>
              <a:rPr lang="ro-RO" dirty="0" err="1" smtClean="0"/>
              <a:t>inscris</a:t>
            </a:r>
            <a:r>
              <a:rPr lang="ro-RO" dirty="0" smtClean="0"/>
              <a:t> prin procesul de </a:t>
            </a:r>
            <a:r>
              <a:rPr lang="ro-RO" dirty="0" err="1" smtClean="0"/>
              <a:t>fabricatie</a:t>
            </a:r>
            <a:r>
              <a:rPr lang="ro-RO" dirty="0" smtClean="0"/>
              <a:t>, nu poate fi schimbat. Este utilizata pentru memorarea </a:t>
            </a:r>
            <a:r>
              <a:rPr lang="ro-RO" dirty="0" err="1" smtClean="0"/>
              <a:t>informatiilor</a:t>
            </a:r>
            <a:r>
              <a:rPr lang="ro-RO" dirty="0" smtClean="0"/>
              <a:t> necesare </a:t>
            </a:r>
            <a:r>
              <a:rPr lang="ro-RO" dirty="0" err="1" smtClean="0"/>
              <a:t>functionarii</a:t>
            </a:r>
            <a:r>
              <a:rPr lang="ro-RO" dirty="0" smtClean="0"/>
              <a:t> sistemului.</a:t>
            </a:r>
          </a:p>
          <a:p>
            <a:endParaRPr lang="ro-RO" dirty="0"/>
          </a:p>
        </p:txBody>
      </p:sp>
    </p:spTree>
  </p:cSld>
  <p:clrMapOvr>
    <a:masterClrMapping/>
  </p:clrMapOvr>
  <p:transition spd="med">
    <p:cover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ârtie">
  <a:themeElements>
    <a:clrScheme name="Hârti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Hârtie">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Hârtie">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60</TotalTime>
  <Words>1516</Words>
  <Application>Microsoft Office PowerPoint</Application>
  <PresentationFormat>Expunere pe ecran (4:3)</PresentationFormat>
  <Paragraphs>142</Paragraphs>
  <Slides>25</Slides>
  <Notes>1</Notes>
  <HiddenSlides>0</HiddenSlides>
  <MMClips>0</MMClips>
  <ScaleCrop>false</ScaleCrop>
  <HeadingPairs>
    <vt:vector size="4" baseType="variant">
      <vt:variant>
        <vt:lpstr>Temă</vt:lpstr>
      </vt:variant>
      <vt:variant>
        <vt:i4>1</vt:i4>
      </vt:variant>
      <vt:variant>
        <vt:lpstr>Titluri diapozitive</vt:lpstr>
      </vt:variant>
      <vt:variant>
        <vt:i4>25</vt:i4>
      </vt:variant>
    </vt:vector>
  </HeadingPairs>
  <TitlesOfParts>
    <vt:vector size="26" baseType="lpstr">
      <vt:lpstr>Hârtie</vt:lpstr>
      <vt:lpstr>Diapozitivul 1</vt:lpstr>
      <vt:lpstr>Diapozitivul 2</vt:lpstr>
      <vt:lpstr>                         Informatiile vehiculate in sistemul de calcul se impart in 3 categorii: - date care trebuie prelucrate -  instructiuni  care  indica  prelucrarile  ce  trebuie  efectuate  asupra  datelor (adunare, scadere, comparare etc.) - adrese care permit localizarea diferitelor date si instructiuni Simplist  spus,  sarcina  unui  sistem  de  calcul  este  de  a  executa  instructiuni (grupate  in  secvente  coerente,  care  urmaresc  un  obiectiv  bine  stabilit,  numite programe) asupra datelor; adresele joaca un rol auxiliar, dar nu mai putin important.  Unitatea de memorie are rolul de a stoca atat instructiunile, cat si datele asupra carora vor opera instructiunile (operanzii). Instructiunile unui program trebuie aduse in  memorie  anterior  inceperii  executiei  programului  respectiv.  De  asemenea,  unele date se vor afla in memorie inaintea pornirii prelucrarii, iar rezultatele prelucrarii se vor memora in timpul executiei programului. Aceasta memorie, realizata in diverse tehnologii  de-a  lungul  evolutiei  calculatoarelor,  constituie  suportul  fizic  necesar desfasurarii operatiilor executate de CPU. Structural, memoria este formata dintr-un numar mare de celule independente (numite si locatii), fiecare celula putand memora o valoare.  </vt:lpstr>
      <vt:lpstr>             Pentru  organizarea  si  regasirea  informatiilor  in  memorie  se  folosesc  asa-numitele adrese. O adresa este de fapt un numar care identifica in mod unic o locatie de memorie. Cu alte cuvinte, fiecarei locatii ii este asociat un numar unic (adresa sa), in asa fel incat sa nu existe doua locatii diferite cu aceeasi adresa. Pentru accesarea unei informatii din memorie se furnizeaza adresa acelei informatii, iar circuitele de control al memoriei vor furniza continutul locatiei care reprezinta informatia ceruta. Similar se petrec lucrurile si la scrierea in memorie. Tehnologic, unele dispozitive de memorie pot retine informatia numai cand sunt alimentate electric (si avem de-a face cu asa-zisa memorie volatila), in timp ce altele pastreaza  informatia  si  atunci  cand  nu  sunt  alimentate  electric,  formand  memoria nevolatila.  Aceasta  din  urma  este  folosita  in  mod  special  la  stocarea  programelor pentru initializarea calculatorului si a sistemului de operare. Unitatea centrala de prelucrare (CPU) are rolul de a executa instructiunile. Din  acest  motiv,  CPU  reprezinta  componenta  cea  mai  importanta  a  sistemului  de calcul si poate controla activitatea celorlalte componente.  </vt:lpstr>
      <vt:lpstr>Diapozitivul 5</vt:lpstr>
      <vt:lpstr>Diapozitivul 6</vt:lpstr>
      <vt:lpstr>Diapozitivul 7</vt:lpstr>
      <vt:lpstr>Diapozitivul 8</vt:lpstr>
      <vt:lpstr>Diapozitivul 9</vt:lpstr>
      <vt:lpstr>Diapozitivul 10</vt:lpstr>
      <vt:lpstr>Diapozitivul 11</vt:lpstr>
      <vt:lpstr>Diapozitivul 12</vt:lpstr>
      <vt:lpstr>Diapozitivul 13</vt:lpstr>
      <vt:lpstr>Diapozitivul 14</vt:lpstr>
      <vt:lpstr>Diapozitivul 15</vt:lpstr>
      <vt:lpstr>Diapozitivul 16</vt:lpstr>
      <vt:lpstr>Diapozitivul 17</vt:lpstr>
      <vt:lpstr>Diapozitivul 18</vt:lpstr>
      <vt:lpstr>Diapozitivul 19</vt:lpstr>
      <vt:lpstr>Diapozitivul 20</vt:lpstr>
      <vt:lpstr>Diapozitivul 21</vt:lpstr>
      <vt:lpstr>Diapozitivul 22</vt:lpstr>
      <vt:lpstr>Diapozitivul 23</vt:lpstr>
      <vt:lpstr>Diapozitivul 24</vt:lpstr>
      <vt:lpstr>Diapozitivul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Diapozitivul 1</dc:title>
  <dc:creator>Nico</dc:creator>
  <cp:lastModifiedBy>Nico</cp:lastModifiedBy>
  <cp:revision>12</cp:revision>
  <dcterms:created xsi:type="dcterms:W3CDTF">2012-03-30T20:33:10Z</dcterms:created>
  <dcterms:modified xsi:type="dcterms:W3CDTF">2012-03-30T21:33:58Z</dcterms:modified>
</cp:coreProperties>
</file>