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7D05AB2-B931-43AD-BAD3-4A9C15D34C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13321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24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3325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6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7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8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30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3331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34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13335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6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7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8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9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340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1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56603-88CD-43DB-A09B-B18480E795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9A803-D5DE-45C6-8A58-296F35DD8E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0C80FC8-61AB-4482-80B5-0C918588B3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74ECE-1D18-4B41-AB87-F8E92535AA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98A03-7860-440E-BDF1-A2E14C73E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78A1C-6C75-4D37-B1A0-70A38FAA59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6DBA7-B607-45DB-B26D-1CB35F62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22D1-60A0-4EB0-91BA-C7E6E864AC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FA733-32D4-4FAA-989F-5573B7DC60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94881-9A08-4590-BAFD-BCB0904003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9ACC8-D096-4D71-8DA3-8B2F7D479D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4598B09-4DA7-412F-96A1-18AD002D48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2299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08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2309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2310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1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2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313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4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5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316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2317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8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9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0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1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2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3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4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32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2326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28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2329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2330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331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2332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3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4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5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6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7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8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9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340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304800"/>
            <a:ext cx="6400800" cy="2273300"/>
          </a:xfrm>
        </p:spPr>
        <p:txBody>
          <a:bodyPr/>
          <a:lstStyle/>
          <a:p>
            <a:r>
              <a:rPr lang="en-US"/>
              <a:t>Tabele cu subtotaluri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2514600"/>
            <a:ext cx="6032500" cy="1003300"/>
          </a:xfrm>
        </p:spPr>
        <p:txBody>
          <a:bodyPr/>
          <a:lstStyle/>
          <a:p>
            <a:r>
              <a:rPr lang="en-US"/>
              <a:t>in aplicatiile de calcul tabelar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62000" y="3352800"/>
            <a:ext cx="7848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Sa identificam situatiile in care se impune utilizarea optiunii de subtotal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Sa recunoastem comanda de executare a subtotalurilor in Excel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Sa identificam setarile care se fac in fereastra de dialog Subtotal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Formularea problemei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Elevii clasei a X-a au varste de 15, 16 si 17 ani impliniti</a:t>
            </a:r>
          </a:p>
          <a:p>
            <a:r>
              <a:rPr lang="en-US"/>
              <a:t>Se cere sa se grupeze elevii clasei pe grupe de varsta, iar apoi sa se calculeze media aritmetica a mediilor anuale pe grupe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Indicatii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situatiile in care datele din tabel se pot reuni in subgrupe dupa o anumita caracteristica, este avantajoasa optiunea de creare de totaluri partiale(subtotaluri), fiecare calcul referindu-se la grupa respectiva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Pregatirea pentru rezolvarea problemei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800"/>
              <a:t>In dosarul clasei se creaza registrul de lucru subtotaluri.xls</a:t>
            </a:r>
          </a:p>
          <a:p>
            <a:r>
              <a:rPr lang="en-US" sz="2800"/>
              <a:t>In prima foaie de lucru se insereaza urmatorul tabel:</a:t>
            </a:r>
          </a:p>
          <a:p>
            <a:pPr>
              <a:buFontTx/>
              <a:buNone/>
            </a:pPr>
            <a:endParaRPr lang="en-US" sz="2800"/>
          </a:p>
        </p:txBody>
      </p:sp>
      <p:graphicFrame>
        <p:nvGraphicFramePr>
          <p:cNvPr id="5152" name="Group 32"/>
          <p:cNvGraphicFramePr>
            <a:graphicFrameLocks noGrp="1"/>
          </p:cNvGraphicFramePr>
          <p:nvPr>
            <p:ph sz="half" idx="2"/>
          </p:nvPr>
        </p:nvGraphicFramePr>
        <p:xfrm>
          <a:off x="1905000" y="4419600"/>
          <a:ext cx="5629275" cy="731520"/>
        </p:xfrm>
        <a:graphic>
          <a:graphicData uri="http://schemas.openxmlformats.org/drawingml/2006/table">
            <a:tbl>
              <a:tblPr/>
              <a:tblGrid>
                <a:gridCol w="2565400"/>
                <a:gridCol w="1158875"/>
                <a:gridCol w="19050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Nume si prenume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Varsta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Media anuala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Andras Tiberiu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9,87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Solutia</a:t>
            </a:r>
          </a:p>
        </p:txBody>
      </p:sp>
      <p:sp>
        <p:nvSpPr>
          <p:cNvPr id="7172" name="Text Box 4"/>
          <p:cNvSpPr txBox="1">
            <a:spLocks noChangeArrowheads="1"/>
          </p:cNvSpPr>
          <p:nvPr>
            <p:ph type="body" idx="1"/>
          </p:nvPr>
        </p:nvSpPr>
        <p:spPr>
          <a:xfrm>
            <a:off x="685800" y="1828800"/>
            <a:ext cx="7696200" cy="4343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Se insereaza inca douazeci de elevi de toate cele trei varste ( 15, 16, 17)</a:t>
            </a:r>
          </a:p>
          <a:p>
            <a:pPr>
              <a:lnSpc>
                <a:spcPct val="80000"/>
              </a:lnSpc>
            </a:pPr>
            <a:r>
              <a:rPr lang="en-US" sz="1800"/>
              <a:t>Se ordoneaza datele din tabel dupa varsta </a:t>
            </a:r>
          </a:p>
          <a:p>
            <a:pPr>
              <a:lnSpc>
                <a:spcPct val="80000"/>
              </a:lnSpc>
            </a:pPr>
            <a:r>
              <a:rPr lang="en-US" sz="1800"/>
              <a:t>Se selecteaza tabelul de date</a:t>
            </a:r>
          </a:p>
          <a:p>
            <a:pPr>
              <a:lnSpc>
                <a:spcPct val="80000"/>
              </a:lnSpc>
            </a:pPr>
            <a:r>
              <a:rPr lang="en-US" sz="1800"/>
              <a:t>Se da comanda </a:t>
            </a:r>
            <a:r>
              <a:rPr lang="en-US" sz="1800">
                <a:solidFill>
                  <a:schemeClr val="tx2"/>
                </a:solidFill>
              </a:rPr>
              <a:t>Date-Subtotaluri</a:t>
            </a:r>
            <a:r>
              <a:rPr lang="en-US" sz="1800"/>
              <a:t>- apare fereastra de dialog </a:t>
            </a:r>
            <a:r>
              <a:rPr lang="en-US" sz="1800" b="1" i="1"/>
              <a:t>Subtotal</a:t>
            </a:r>
            <a:r>
              <a:rPr lang="en-US" sz="1800"/>
              <a:t>  care contine </a:t>
            </a:r>
          </a:p>
          <a:p>
            <a:pPr>
              <a:lnSpc>
                <a:spcPct val="80000"/>
              </a:lnSpc>
            </a:pPr>
            <a:r>
              <a:rPr lang="en-US" sz="1800">
                <a:solidFill>
                  <a:schemeClr val="hlink"/>
                </a:solidFill>
              </a:rPr>
              <a:t>casetele:</a:t>
            </a:r>
          </a:p>
          <a:p>
            <a:pPr lvl="2">
              <a:lnSpc>
                <a:spcPct val="80000"/>
              </a:lnSpc>
            </a:pPr>
            <a:r>
              <a:rPr lang="en-US" sz="1400">
                <a:solidFill>
                  <a:schemeClr val="folHlink"/>
                </a:solidFill>
              </a:rPr>
              <a:t> La fiecare modificare in…(</a:t>
            </a:r>
            <a:r>
              <a:rPr lang="en-US" sz="1400"/>
              <a:t> pentru a seta coloana dupa care se face gruparea-in cazul nostru varsta)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 </a:t>
            </a:r>
            <a:r>
              <a:rPr lang="en-US" sz="1400">
                <a:solidFill>
                  <a:schemeClr val="folHlink"/>
                </a:solidFill>
              </a:rPr>
              <a:t>Utilizare functie</a:t>
            </a:r>
            <a:r>
              <a:rPr lang="en-US" sz="1400"/>
              <a:t> (pentru a selecta functia dorita a se efectua pe grupe de inregistratri)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, </a:t>
            </a:r>
            <a:r>
              <a:rPr lang="en-US" sz="1400">
                <a:solidFill>
                  <a:schemeClr val="folHlink"/>
                </a:solidFill>
              </a:rPr>
              <a:t>Adaugare subtotal la…</a:t>
            </a:r>
            <a:r>
              <a:rPr lang="en-US" sz="1400"/>
              <a:t> (pentru a selecta coloana sub care se insereaza rezultatul operatiei) </a:t>
            </a:r>
          </a:p>
          <a:p>
            <a:pPr>
              <a:lnSpc>
                <a:spcPct val="80000"/>
              </a:lnSpc>
            </a:pPr>
            <a:r>
              <a:rPr lang="en-US" sz="1800">
                <a:solidFill>
                  <a:schemeClr val="hlink"/>
                </a:solidFill>
              </a:rPr>
              <a:t>butoanele radio</a:t>
            </a:r>
          </a:p>
          <a:p>
            <a:pPr lvl="2">
              <a:lnSpc>
                <a:spcPct val="80000"/>
              </a:lnSpc>
            </a:pPr>
            <a:r>
              <a:rPr lang="en-US" sz="1400">
                <a:solidFill>
                  <a:schemeClr val="folHlink"/>
                </a:solidFill>
              </a:rPr>
              <a:t>Inlocuire subtotaluri curente</a:t>
            </a:r>
            <a:r>
              <a:rPr lang="en-US" sz="1400"/>
              <a:t>  - se bifeaza pentru a inlocui eventuale subtotaluri curente</a:t>
            </a:r>
          </a:p>
          <a:p>
            <a:pPr lvl="2">
              <a:lnSpc>
                <a:spcPct val="80000"/>
              </a:lnSpc>
            </a:pPr>
            <a:r>
              <a:rPr lang="en-US" sz="1400">
                <a:solidFill>
                  <a:schemeClr val="folHlink"/>
                </a:solidFill>
              </a:rPr>
              <a:t>Sfarsit de pagina intre grupuri-</a:t>
            </a:r>
            <a:r>
              <a:rPr lang="en-US" sz="1400"/>
              <a:t> se bifeaza daca se doreste afisarea subtotalurilor pe pagini distincte</a:t>
            </a:r>
          </a:p>
          <a:p>
            <a:pPr lvl="2">
              <a:lnSpc>
                <a:spcPct val="80000"/>
              </a:lnSpc>
            </a:pPr>
            <a:r>
              <a:rPr lang="en-US" sz="1400">
                <a:solidFill>
                  <a:schemeClr val="folHlink"/>
                </a:solidFill>
              </a:rPr>
              <a:t>Insumare sub date</a:t>
            </a:r>
            <a:r>
              <a:rPr lang="en-US" sz="1400"/>
              <a:t> -  se bifeaza pentru insumarea sub date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10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36</TotalTime>
  <Words>281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Comic Sans MS</vt:lpstr>
      <vt:lpstr>Crayons</vt:lpstr>
      <vt:lpstr>Tabele cu subtotaluri</vt:lpstr>
      <vt:lpstr>Formularea problemei</vt:lpstr>
      <vt:lpstr>Indicatii</vt:lpstr>
      <vt:lpstr>Pregatirea pentru rezolvarea problemei</vt:lpstr>
      <vt:lpstr>Solutia</vt:lpstr>
    </vt:vector>
  </TitlesOfParts>
  <Company>CATDP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Tabele cu subtotaluri</dc:title>
  <dc:creator>Adina</dc:creator>
  <cp:lastModifiedBy>am</cp:lastModifiedBy>
  <cp:revision>8</cp:revision>
  <dcterms:created xsi:type="dcterms:W3CDTF">2009-04-27T07:56:22Z</dcterms:created>
  <dcterms:modified xsi:type="dcterms:W3CDTF">2011-11-08T04:01:35Z</dcterms:modified>
</cp:coreProperties>
</file>