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7" r:id="rId2"/>
    <p:sldId id="263" r:id="rId3"/>
    <p:sldId id="261" r:id="rId4"/>
    <p:sldId id="262" r:id="rId5"/>
    <p:sldId id="264" r:id="rId6"/>
    <p:sldId id="258" r:id="rId7"/>
    <p:sldId id="265" r:id="rId8"/>
    <p:sldId id="266" r:id="rId9"/>
    <p:sldId id="260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FF99"/>
    <a:srgbClr val="8C7E9C"/>
    <a:srgbClr val="F7CE37"/>
    <a:srgbClr val="3EB731"/>
    <a:srgbClr val="F40813"/>
    <a:srgbClr val="3328C8"/>
    <a:srgbClr val="F41A53"/>
    <a:srgbClr val="76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Se face clic pentru editarea stilurilor textului Coordonatorului</a:t>
            </a:r>
          </a:p>
          <a:p>
            <a:pPr lvl="1"/>
            <a:r>
              <a:rPr lang="en-US" smtClean="0"/>
              <a:t>Nivelul secund</a:t>
            </a:r>
          </a:p>
          <a:p>
            <a:pPr lvl="2"/>
            <a:r>
              <a:rPr lang="en-US" smtClean="0"/>
              <a:t>Al treilea nivel</a:t>
            </a:r>
          </a:p>
          <a:p>
            <a:pPr lvl="3"/>
            <a:r>
              <a:rPr lang="en-US" smtClean="0"/>
              <a:t>Al patrulea nivel</a:t>
            </a:r>
          </a:p>
          <a:p>
            <a:pPr lvl="4"/>
            <a:r>
              <a:rPr lang="en-US" smtClean="0"/>
              <a:t>Al cincilea nivel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B4656DB-CBB4-4CBE-90D7-A08050E258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6D0E21-F17E-4E56-9236-1FD4A8DC68F9}" type="slidenum">
              <a:rPr lang="en-US"/>
              <a:pPr/>
              <a:t>2</a:t>
            </a:fld>
            <a:endParaRPr lang="en-US"/>
          </a:p>
        </p:txBody>
      </p:sp>
      <p:sp>
        <p:nvSpPr>
          <p:cNvPr id="266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E4D4F-51D8-4A3C-AF39-34C5A4A8626C}" type="slidenum">
              <a:rPr lang="en-US"/>
              <a:pPr/>
              <a:t>3</a:t>
            </a:fld>
            <a:endParaRPr lang="en-US"/>
          </a:p>
        </p:txBody>
      </p:sp>
      <p:sp>
        <p:nvSpPr>
          <p:cNvPr id="225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F740CA-778E-4889-8E72-510DB9D82CBD}" type="slidenum">
              <a:rPr lang="en-US"/>
              <a:pPr/>
              <a:t>4</a:t>
            </a:fld>
            <a:endParaRPr lang="en-US"/>
          </a:p>
        </p:txBody>
      </p:sp>
      <p:sp>
        <p:nvSpPr>
          <p:cNvPr id="245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A25863-9AFE-4C54-B166-21F83C4D91C2}" type="slidenum">
              <a:rPr lang="en-US"/>
              <a:pPr/>
              <a:t>6</a:t>
            </a:fld>
            <a:endParaRPr lang="en-US"/>
          </a:p>
        </p:txBody>
      </p:sp>
      <p:sp>
        <p:nvSpPr>
          <p:cNvPr id="16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2C5BD7-8D5C-4B88-8B03-217FD1230565}" type="slidenum">
              <a:rPr lang="en-US"/>
              <a:pPr/>
              <a:t>7</a:t>
            </a:fld>
            <a:endParaRPr lang="en-US"/>
          </a:p>
        </p:txBody>
      </p:sp>
      <p:sp>
        <p:nvSpPr>
          <p:cNvPr id="327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917322-473C-41CB-8850-A99B69643D43}" type="slidenum">
              <a:rPr lang="en-US"/>
              <a:pPr/>
              <a:t>8</a:t>
            </a:fld>
            <a:endParaRPr lang="en-US"/>
          </a:p>
        </p:txBody>
      </p:sp>
      <p:sp>
        <p:nvSpPr>
          <p:cNvPr id="348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01F55-BF02-4273-85BF-2B43F5E2C314}" type="slidenum">
              <a:rPr lang="en-US"/>
              <a:pPr/>
              <a:t>9</a:t>
            </a:fld>
            <a:endParaRPr lang="en-US"/>
          </a:p>
        </p:txBody>
      </p:sp>
      <p:sp>
        <p:nvSpPr>
          <p:cNvPr id="204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E34FD-C52A-430A-906E-C53672F04B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1000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73D847-3E4B-4F95-A48D-E189D18435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1000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296F8E-A093-4BA0-8FB5-A89C637562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1000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1C754EC-281B-44AA-B974-A725741447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1000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352889-09E1-4B3B-B1FC-707B181697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1000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6F225-6F18-422A-A95F-432BB3FC24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1000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FD641-D3DD-4608-B08E-0FD2394230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1000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641C0E-30D4-4BA5-A97A-7A54A8B0C6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1000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4966D3-EAFE-4FE7-9072-84AEF737F5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1000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33E28-2589-4210-8C73-21DB67B3BF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1000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38CF70-CFD3-48BC-80F3-09FD9AD36D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1000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6F979B-F3A5-4B4C-B340-9598F53EAB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1000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Se face clic pentru editare stil titlu Coordonator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Se face clic pentru editarea stilurilor textului Coordonatorului</a:t>
            </a:r>
          </a:p>
          <a:p>
            <a:pPr lvl="1"/>
            <a:r>
              <a:rPr lang="en-US" smtClean="0"/>
              <a:t>Nivelul secund</a:t>
            </a:r>
          </a:p>
          <a:p>
            <a:pPr lvl="2"/>
            <a:r>
              <a:rPr lang="en-US" smtClean="0"/>
              <a:t>Al treilea nivel</a:t>
            </a:r>
          </a:p>
          <a:p>
            <a:pPr lvl="3"/>
            <a:r>
              <a:rPr lang="en-US" smtClean="0"/>
              <a:t>Al patrulea nivel</a:t>
            </a:r>
          </a:p>
          <a:p>
            <a:pPr lvl="4"/>
            <a:r>
              <a:rPr lang="en-US" smtClean="0"/>
              <a:t>Al cincilea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53A9387-17FB-4CF3-859B-01FE5F3A676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advTm="1000">
    <p:wedge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>
                <a:solidFill>
                  <a:srgbClr val="760000"/>
                </a:solidFill>
                <a:latin typeface="Comic Sans MS" pitchFamily="66" charset="0"/>
              </a:rPr>
              <a:t>Aplicarea efectelor de anima</a:t>
            </a:r>
            <a:r>
              <a:rPr lang="ro-RO" sz="4000">
                <a:solidFill>
                  <a:srgbClr val="760000"/>
                </a:solidFill>
                <a:latin typeface="Comic Sans MS" pitchFamily="66" charset="0"/>
              </a:rPr>
              <a:t>ţie în prezentările Power Point</a:t>
            </a:r>
            <a:endParaRPr lang="en-US" sz="4000">
              <a:solidFill>
                <a:srgbClr val="760000"/>
              </a:solidFill>
              <a:latin typeface="Comic Sans MS" pitchFamily="66" charset="0"/>
            </a:endParaRP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ro-RO" dirty="0">
              <a:solidFill>
                <a:srgbClr val="760000"/>
              </a:solidFill>
              <a:latin typeface="Comic Sans MS" pitchFamily="66" charset="0"/>
            </a:endParaRPr>
          </a:p>
          <a:p>
            <a:pPr algn="r"/>
            <a:endParaRPr lang="ro-RO" dirty="0">
              <a:solidFill>
                <a:srgbClr val="76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advTm="1000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1042988" y="2276475"/>
            <a:ext cx="7416800" cy="35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4625"/>
            <a:r>
              <a:rPr lang="en-US" sz="3200" b="1">
                <a:solidFill>
                  <a:schemeClr val="accent2"/>
                </a:solidFill>
                <a:latin typeface="Comic Sans MS" pitchFamily="66" charset="0"/>
              </a:rPr>
              <a:t>      </a:t>
            </a:r>
            <a:r>
              <a:rPr lang="en-US" sz="3200" b="1">
                <a:solidFill>
                  <a:srgbClr val="811B1B"/>
                </a:solidFill>
                <a:latin typeface="Comic Sans MS" pitchFamily="66" charset="0"/>
              </a:rPr>
              <a:t>Problema turnurilor din Hanoi este o problemă-joc propusă</a:t>
            </a:r>
            <a:r>
              <a:rPr lang="ro-RO" sz="3200" b="1">
                <a:solidFill>
                  <a:srgbClr val="811B1B"/>
                </a:solidFill>
                <a:latin typeface="Comic Sans MS" pitchFamily="66" charset="0"/>
              </a:rPr>
              <a:t> </a:t>
            </a:r>
            <a:r>
              <a:rPr lang="en-US" sz="3200" b="1">
                <a:solidFill>
                  <a:srgbClr val="811B1B"/>
                </a:solidFill>
                <a:latin typeface="Comic Sans MS" pitchFamily="66" charset="0"/>
              </a:rPr>
              <a:t>de</a:t>
            </a:r>
            <a:r>
              <a:rPr lang="en-US" sz="3200">
                <a:solidFill>
                  <a:srgbClr val="811B1B"/>
                </a:solidFill>
                <a:latin typeface="Comic Sans MS" pitchFamily="66" charset="0"/>
              </a:rPr>
              <a:t> </a:t>
            </a:r>
            <a:r>
              <a:rPr lang="ro-RO" sz="3200" b="1">
                <a:solidFill>
                  <a:srgbClr val="811B1B"/>
                </a:solidFill>
                <a:latin typeface="Comic Sans MS" pitchFamily="66" charset="0"/>
              </a:rPr>
              <a:t>matematicianul francez</a:t>
            </a:r>
            <a:r>
              <a:rPr lang="en-US" sz="3200" b="1">
                <a:solidFill>
                  <a:srgbClr val="811B1B"/>
                </a:solidFill>
                <a:latin typeface="Comic Sans MS" pitchFamily="66" charset="0"/>
              </a:rPr>
              <a:t> Edouard Lucas, </a:t>
            </a:r>
            <a:r>
              <a:rPr lang="ro-RO" sz="3200" b="1">
                <a:solidFill>
                  <a:srgbClr val="811B1B"/>
                </a:solidFill>
                <a:latin typeface="Comic Sans MS" pitchFamily="66" charset="0"/>
              </a:rPr>
              <a:t>î</a:t>
            </a:r>
            <a:r>
              <a:rPr lang="en-US" sz="3200" b="1">
                <a:solidFill>
                  <a:srgbClr val="811B1B"/>
                </a:solidFill>
                <a:latin typeface="Comic Sans MS" pitchFamily="66" charset="0"/>
              </a:rPr>
              <a:t>n 1883. </a:t>
            </a:r>
            <a:r>
              <a:rPr lang="ro-RO" sz="3200" b="1">
                <a:solidFill>
                  <a:srgbClr val="811B1B"/>
                </a:solidFill>
                <a:latin typeface="Comic Sans MS" pitchFamily="66" charset="0"/>
              </a:rPr>
              <a:t>El s-a inspirat din legenda unui templu hindus . </a:t>
            </a:r>
            <a:r>
              <a:rPr lang="en-US" sz="3200" b="1">
                <a:solidFill>
                  <a:srgbClr val="811B1B"/>
                </a:solidFill>
                <a:latin typeface="Comic Sans MS" pitchFamily="66" charset="0"/>
              </a:rPr>
              <a:t>Algoritmul de rezolvare matematică</a:t>
            </a:r>
            <a:r>
              <a:rPr lang="ro-RO" sz="3200" b="1">
                <a:solidFill>
                  <a:srgbClr val="811B1B"/>
                </a:solidFill>
                <a:latin typeface="Comic Sans MS" pitchFamily="66" charset="0"/>
              </a:rPr>
              <a:t> va fi studiat de voi în clasa a XI-a</a:t>
            </a:r>
            <a:endParaRPr lang="ro-RO" sz="3200">
              <a:solidFill>
                <a:srgbClr val="811B1B"/>
              </a:solidFill>
              <a:latin typeface="Comic Sans MS" pitchFamily="66" charset="0"/>
            </a:endParaRPr>
          </a:p>
        </p:txBody>
      </p:sp>
      <p:sp>
        <p:nvSpPr>
          <p:cNvPr id="2561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>
                <a:solidFill>
                  <a:srgbClr val="870A07"/>
                </a:solidFill>
                <a:latin typeface="Comic Sans MS" pitchFamily="66" charset="0"/>
              </a:rPr>
              <a:t>Turnurile din Hanoi</a:t>
            </a:r>
          </a:p>
        </p:txBody>
      </p:sp>
    </p:spTree>
  </p:cSld>
  <p:clrMapOvr>
    <a:masterClrMapping/>
  </p:clrMapOvr>
  <p:transition advTm="1000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/>
          <p:cNvSpPr>
            <a:spLocks noChangeArrowheads="1"/>
          </p:cNvSpPr>
          <p:nvPr/>
        </p:nvSpPr>
        <p:spPr bwMode="auto">
          <a:xfrm>
            <a:off x="358775" y="333375"/>
            <a:ext cx="2557463" cy="814388"/>
          </a:xfrm>
          <a:prstGeom prst="roundRect">
            <a:avLst>
              <a:gd name="adj" fmla="val 50000"/>
            </a:avLst>
          </a:prstGeom>
          <a:solidFill>
            <a:srgbClr val="8D724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ro-RO" sz="3200" b="1">
                <a:solidFill>
                  <a:srgbClr val="FFFFCC"/>
                </a:solidFill>
                <a:latin typeface="Comic Sans MS" pitchFamily="66" charset="0"/>
              </a:rPr>
              <a:t>Legenda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68313" y="4005263"/>
            <a:ext cx="8389937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4625"/>
            <a:r>
              <a:rPr lang="ro-RO" sz="3200" b="1">
                <a:solidFill>
                  <a:srgbClr val="800000"/>
                </a:solidFill>
                <a:latin typeface="Comic Sans MS" pitchFamily="66" charset="0"/>
              </a:rPr>
              <a:t>     Atunci când lumea a fost creată, preoţilor</a:t>
            </a:r>
            <a:r>
              <a:rPr lang="en-US" sz="3200" b="1">
                <a:solidFill>
                  <a:srgbClr val="800000"/>
                </a:solidFill>
                <a:latin typeface="Comic Sans MS" pitchFamily="66" charset="0"/>
              </a:rPr>
              <a:t> dintr</a:t>
            </a:r>
            <a:r>
              <a:rPr lang="ro-RO" sz="3200" b="1">
                <a:solidFill>
                  <a:srgbClr val="800000"/>
                </a:solidFill>
                <a:latin typeface="Comic Sans MS" pitchFamily="66" charset="0"/>
              </a:rPr>
              <a:t>-un templu din Benares (India) le-au fost dăruite 3 ace de diamant şi 64 discuri de aur.</a:t>
            </a:r>
            <a:r>
              <a:rPr lang="ro-RO" sz="2400" b="1">
                <a:solidFill>
                  <a:srgbClr val="800000"/>
                </a:solidFill>
                <a:latin typeface="Comic Sans MS" pitchFamily="66" charset="0"/>
              </a:rPr>
              <a:t> 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4103688" y="606425"/>
            <a:ext cx="3924300" cy="2859088"/>
            <a:chOff x="2585" y="235"/>
            <a:chExt cx="2472" cy="1801"/>
          </a:xfrm>
        </p:grpSpPr>
        <p:grpSp>
          <p:nvGrpSpPr>
            <p:cNvPr id="21509" name="Group 5"/>
            <p:cNvGrpSpPr>
              <a:grpSpLocks/>
            </p:cNvGrpSpPr>
            <p:nvPr/>
          </p:nvGrpSpPr>
          <p:grpSpPr bwMode="auto">
            <a:xfrm>
              <a:off x="2585" y="235"/>
              <a:ext cx="2472" cy="1801"/>
              <a:chOff x="2880" y="572"/>
              <a:chExt cx="1837" cy="1339"/>
            </a:xfrm>
          </p:grpSpPr>
          <p:grpSp>
            <p:nvGrpSpPr>
              <p:cNvPr id="21510" name="Group 6"/>
              <p:cNvGrpSpPr>
                <a:grpSpLocks/>
              </p:cNvGrpSpPr>
              <p:nvPr/>
            </p:nvGrpSpPr>
            <p:grpSpPr bwMode="auto">
              <a:xfrm>
                <a:off x="2880" y="572"/>
                <a:ext cx="1837" cy="1339"/>
                <a:chOff x="3583" y="300"/>
                <a:chExt cx="1837" cy="1339"/>
              </a:xfrm>
            </p:grpSpPr>
            <p:pic>
              <p:nvPicPr>
                <p:cNvPr id="21511" name="Picture 7" descr="balitemple3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626" y="346"/>
                  <a:ext cx="1726" cy="1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</p:pic>
            <p:sp>
              <p:nvSpPr>
                <p:cNvPr id="21512" name="Rectangle 8" descr="Papirus"/>
                <p:cNvSpPr>
                  <a:spLocks noChangeArrowheads="1"/>
                </p:cNvSpPr>
                <p:nvPr/>
              </p:nvSpPr>
              <p:spPr bwMode="auto">
                <a:xfrm>
                  <a:off x="3583" y="346"/>
                  <a:ext cx="136" cy="1293"/>
                </a:xfrm>
                <a:prstGeom prst="rect">
                  <a:avLst/>
                </a:prstGeom>
                <a:blipFill dpi="0" rotWithShape="1">
                  <a:blip r:embed="rId4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13" name="Rectangle 9" descr="Papirus"/>
                <p:cNvSpPr>
                  <a:spLocks noChangeArrowheads="1"/>
                </p:cNvSpPr>
                <p:nvPr/>
              </p:nvSpPr>
              <p:spPr bwMode="auto">
                <a:xfrm>
                  <a:off x="5284" y="323"/>
                  <a:ext cx="136" cy="1293"/>
                </a:xfrm>
                <a:prstGeom prst="rect">
                  <a:avLst/>
                </a:prstGeom>
                <a:blipFill dpi="0" rotWithShape="1">
                  <a:blip r:embed="rId4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14" name="Rectangle 10" descr="Papirus"/>
                <p:cNvSpPr>
                  <a:spLocks noChangeArrowheads="1"/>
                </p:cNvSpPr>
                <p:nvPr/>
              </p:nvSpPr>
              <p:spPr bwMode="auto">
                <a:xfrm rot="5400000">
                  <a:off x="4445" y="-539"/>
                  <a:ext cx="136" cy="1814"/>
                </a:xfrm>
                <a:prstGeom prst="rect">
                  <a:avLst/>
                </a:prstGeom>
                <a:blipFill dpi="0" rotWithShape="1">
                  <a:blip r:embed="rId4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1515" name="Rectangle 11"/>
              <p:cNvSpPr>
                <a:spLocks noChangeArrowheads="1"/>
              </p:cNvSpPr>
              <p:nvPr/>
            </p:nvSpPr>
            <p:spPr bwMode="auto">
              <a:xfrm>
                <a:off x="3016" y="709"/>
                <a:ext cx="1565" cy="997"/>
              </a:xfrm>
              <a:prstGeom prst="rect">
                <a:avLst/>
              </a:prstGeom>
              <a:noFill/>
              <a:ln w="57150">
                <a:solidFill>
                  <a:srgbClr val="8D724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16" name="Text Box 12" descr="Papirus"/>
            <p:cNvSpPr txBox="1">
              <a:spLocks noChangeArrowheads="1"/>
            </p:cNvSpPr>
            <p:nvPr/>
          </p:nvSpPr>
          <p:spPr bwMode="auto">
            <a:xfrm>
              <a:off x="2699" y="1793"/>
              <a:ext cx="2199" cy="23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o-RO">
                  <a:solidFill>
                    <a:srgbClr val="7D653F"/>
                  </a:solidFill>
                  <a:latin typeface="Comic Sans MS" pitchFamily="66" charset="0"/>
                </a:rPr>
                <a:t>Templul Pura Ulu Danau</a:t>
              </a:r>
            </a:p>
          </p:txBody>
        </p:sp>
      </p:grpSp>
    </p:spTree>
  </p:cSld>
  <p:clrMapOvr>
    <a:masterClrMapping/>
  </p:clrMapOvr>
  <p:transition advTm="1000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539750" y="333375"/>
            <a:ext cx="8135938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4625"/>
            <a:r>
              <a:rPr lang="ro-RO" sz="2400" b="1">
                <a:solidFill>
                  <a:schemeClr val="accent2"/>
                </a:solidFill>
                <a:latin typeface="Comic Sans MS" pitchFamily="66" charset="0"/>
              </a:rPr>
              <a:t>   </a:t>
            </a:r>
            <a:r>
              <a:rPr lang="ro-RO" sz="2400" b="1">
                <a:solidFill>
                  <a:srgbClr val="800000"/>
                </a:solidFill>
                <a:latin typeface="Comic Sans MS" pitchFamily="66" charset="0"/>
              </a:rPr>
              <a:t>Preoţilor li s-a poruncit să depună pe acul din stânga toate discurile, în ordine  descrescătoare a diametrelor, apoi să mute întregul turn astfel format pe acul din dreapta, folosind acul din mijloc ca intermediar,mutând câte un disc odată şi fără a pune un disc mai mare peste un disc mai mic.</a:t>
            </a:r>
          </a:p>
          <a:p>
            <a:pPr marL="174625"/>
            <a:r>
              <a:rPr lang="ro-RO" sz="2400" b="1">
                <a:solidFill>
                  <a:srgbClr val="800000"/>
                </a:solidFill>
                <a:latin typeface="Comic Sans MS" pitchFamily="66" charset="0"/>
              </a:rPr>
              <a:t>   În conformitate cu legenda, Dumnezeu le-a zis oamenilor: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1331913" y="5661025"/>
            <a:ext cx="63007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4625" algn="ctr"/>
            <a:r>
              <a:rPr lang="ro-RO" sz="2400" b="1">
                <a:solidFill>
                  <a:srgbClr val="006600"/>
                </a:solidFill>
                <a:latin typeface="Comic Sans MS" pitchFamily="66" charset="0"/>
              </a:rPr>
              <a:t>”Când veţi termina de mutat turnul, atunci lumea se va sfârşi !”</a:t>
            </a:r>
            <a:r>
              <a:rPr lang="ro-RO" sz="2400" b="1">
                <a:solidFill>
                  <a:srgbClr val="800000"/>
                </a:solidFill>
                <a:latin typeface="Comic Sans MS" pitchFamily="66" charset="0"/>
              </a:rPr>
              <a:t>  </a:t>
            </a:r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2627313" y="5013325"/>
            <a:ext cx="3673475" cy="0"/>
          </a:xfrm>
          <a:prstGeom prst="line">
            <a:avLst/>
          </a:prstGeom>
          <a:noFill/>
          <a:ln w="76200">
            <a:solidFill>
              <a:srgbClr val="811B1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2627313" y="3716338"/>
            <a:ext cx="0" cy="1296987"/>
          </a:xfrm>
          <a:prstGeom prst="line">
            <a:avLst/>
          </a:prstGeom>
          <a:noFill/>
          <a:ln w="57150">
            <a:solidFill>
              <a:srgbClr val="811B1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4356100" y="3716338"/>
            <a:ext cx="0" cy="1296987"/>
          </a:xfrm>
          <a:prstGeom prst="line">
            <a:avLst/>
          </a:prstGeom>
          <a:noFill/>
          <a:ln w="57150">
            <a:solidFill>
              <a:srgbClr val="811B1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6300788" y="3716338"/>
            <a:ext cx="0" cy="1296987"/>
          </a:xfrm>
          <a:prstGeom prst="line">
            <a:avLst/>
          </a:prstGeom>
          <a:noFill/>
          <a:ln w="57150">
            <a:solidFill>
              <a:srgbClr val="811B1B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4" name="AutoShape 12"/>
          <p:cNvSpPr>
            <a:spLocks noChangeArrowheads="1"/>
          </p:cNvSpPr>
          <p:nvPr/>
        </p:nvSpPr>
        <p:spPr bwMode="auto">
          <a:xfrm>
            <a:off x="1792288" y="4819650"/>
            <a:ext cx="1655762" cy="144463"/>
          </a:xfrm>
          <a:prstGeom prst="roundRect">
            <a:avLst>
              <a:gd name="adj" fmla="val 16667"/>
            </a:avLst>
          </a:prstGeom>
          <a:solidFill>
            <a:srgbClr val="F4081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AutoShape 13"/>
          <p:cNvSpPr>
            <a:spLocks noChangeArrowheads="1"/>
          </p:cNvSpPr>
          <p:nvPr/>
        </p:nvSpPr>
        <p:spPr bwMode="auto">
          <a:xfrm>
            <a:off x="1952625" y="4664075"/>
            <a:ext cx="1335088" cy="144463"/>
          </a:xfrm>
          <a:prstGeom prst="roundRect">
            <a:avLst>
              <a:gd name="adj" fmla="val 16667"/>
            </a:avLst>
          </a:prstGeom>
          <a:solidFill>
            <a:srgbClr val="3328C8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AutoShape 14"/>
          <p:cNvSpPr>
            <a:spLocks noChangeArrowheads="1"/>
          </p:cNvSpPr>
          <p:nvPr/>
        </p:nvSpPr>
        <p:spPr bwMode="auto">
          <a:xfrm>
            <a:off x="2084388" y="4508500"/>
            <a:ext cx="1052512" cy="150813"/>
          </a:xfrm>
          <a:prstGeom prst="roundRect">
            <a:avLst>
              <a:gd name="adj" fmla="val 16667"/>
            </a:avLst>
          </a:prstGeom>
          <a:solidFill>
            <a:srgbClr val="3EB73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AutoShape 15"/>
          <p:cNvSpPr>
            <a:spLocks noChangeArrowheads="1"/>
          </p:cNvSpPr>
          <p:nvPr/>
        </p:nvSpPr>
        <p:spPr bwMode="auto">
          <a:xfrm>
            <a:off x="2262188" y="4354513"/>
            <a:ext cx="731837" cy="153987"/>
          </a:xfrm>
          <a:prstGeom prst="roundRect">
            <a:avLst>
              <a:gd name="adj" fmla="val 16667"/>
            </a:avLst>
          </a:prstGeom>
          <a:solidFill>
            <a:srgbClr val="F7CE3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AutoShape 16"/>
          <p:cNvSpPr>
            <a:spLocks noChangeArrowheads="1"/>
          </p:cNvSpPr>
          <p:nvPr/>
        </p:nvSpPr>
        <p:spPr bwMode="auto">
          <a:xfrm>
            <a:off x="2373313" y="4198938"/>
            <a:ext cx="509587" cy="144462"/>
          </a:xfrm>
          <a:prstGeom prst="roundRect">
            <a:avLst>
              <a:gd name="adj" fmla="val 16667"/>
            </a:avLst>
          </a:prstGeom>
          <a:solidFill>
            <a:srgbClr val="8C7E9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1000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7308850" y="2060575"/>
            <a:ext cx="0" cy="4176713"/>
          </a:xfrm>
          <a:prstGeom prst="line">
            <a:avLst/>
          </a:prstGeom>
          <a:noFill/>
          <a:ln w="38100">
            <a:solidFill>
              <a:srgbClr val="870A07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rgbClr val="870A07"/>
                </a:solidFill>
                <a:latin typeface="Comic Sans MS" pitchFamily="66" charset="0"/>
              </a:rPr>
              <a:t>Turnurile din Hanoi</a:t>
            </a:r>
          </a:p>
        </p:txBody>
      </p:sp>
      <p:sp>
        <p:nvSpPr>
          <p:cNvPr id="30723" name="Line 3"/>
          <p:cNvSpPr>
            <a:spLocks noChangeShapeType="1"/>
          </p:cNvSpPr>
          <p:nvPr/>
        </p:nvSpPr>
        <p:spPr bwMode="auto">
          <a:xfrm>
            <a:off x="1547813" y="2060575"/>
            <a:ext cx="0" cy="4176713"/>
          </a:xfrm>
          <a:prstGeom prst="line">
            <a:avLst/>
          </a:prstGeom>
          <a:noFill/>
          <a:ln w="38100">
            <a:solidFill>
              <a:srgbClr val="870A07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79388" y="5013325"/>
            <a:ext cx="2736850" cy="1223963"/>
          </a:xfrm>
          <a:prstGeom prst="rect">
            <a:avLst/>
          </a:prstGeom>
          <a:solidFill>
            <a:srgbClr val="811B1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4356100" y="2060575"/>
            <a:ext cx="0" cy="4176713"/>
          </a:xfrm>
          <a:prstGeom prst="line">
            <a:avLst/>
          </a:prstGeom>
          <a:noFill/>
          <a:ln w="38100">
            <a:solidFill>
              <a:srgbClr val="870A07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539750" y="3933825"/>
            <a:ext cx="2016125" cy="1079500"/>
          </a:xfrm>
          <a:prstGeom prst="rect">
            <a:avLst/>
          </a:prstGeom>
          <a:solidFill>
            <a:srgbClr val="39952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866775" y="2986088"/>
            <a:ext cx="1368425" cy="9366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1368425" y="1700213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4200525" y="1700213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7104063" y="1700213"/>
            <a:ext cx="3603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</a:p>
        </p:txBody>
      </p:sp>
    </p:spTree>
  </p:cSld>
  <p:clrMapOvr>
    <a:masterClrMapping/>
  </p:clrMapOvr>
  <p:transition advTm="1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5.28267E-7 L 0.62969 0.353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" y="1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6.30213E-7 L 0.30712 0.1839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" y="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2969 0.35357 L 0.30677 0.1853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" y="-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9 0.00394 L 0.63004 0.0092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677 0.18536 L -0.00035 0.3431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" y="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12 0.18397 L 0.62951 0.0092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" y="-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34314 L 0.6309 0.0104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" y="-1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27" grpId="0" animBg="1"/>
      <p:bldP spid="30727" grpId="1" animBg="1"/>
      <p:bldP spid="30728" grpId="0" animBg="1"/>
      <p:bldP spid="30728" grpId="1" animBg="1"/>
      <p:bldP spid="30728" grpId="2" animBg="1"/>
      <p:bldP spid="30728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78" name="Group 42"/>
          <p:cNvGraphicFramePr>
            <a:graphicFrameLocks noGrp="1"/>
          </p:cNvGraphicFramePr>
          <p:nvPr>
            <p:ph/>
          </p:nvPr>
        </p:nvGraphicFramePr>
        <p:xfrm>
          <a:off x="503238" y="1292225"/>
          <a:ext cx="8126412" cy="4829242"/>
        </p:xfrm>
        <a:graphic>
          <a:graphicData uri="http://schemas.openxmlformats.org/drawingml/2006/table">
            <a:tbl>
              <a:tblPr/>
              <a:tblGrid>
                <a:gridCol w="1476375"/>
                <a:gridCol w="6650037"/>
              </a:tblGrid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mic Sans MS" pitchFamily="66" charset="0"/>
                        </a:rPr>
                        <a:t>Numărul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mic Sans MS" pitchFamily="66" charset="0"/>
                        </a:rPr>
                        <a:t>discurilor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98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mic Sans MS" pitchFamily="66" charset="0"/>
                        </a:rPr>
                        <a:t>Numărul minim de mutări</a:t>
                      </a:r>
                      <a:endParaRPr kumimoji="0" lang="ro-RO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986A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r>
                        <a:rPr kumimoji="0" lang="ro-RO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2 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- 1 = 4 - 1 = 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r>
                        <a:rPr kumimoji="0" lang="ro-RO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3 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- 1 = 8 - 1 = 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r>
                        <a:rPr kumimoji="0" lang="ro-RO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4 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– 1 = 16 – 1 = 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r>
                        <a:rPr kumimoji="0" lang="ro-RO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5 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– 1 = 32 – 1 = 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mic Sans MS" pitchFamily="66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r>
                        <a:rPr kumimoji="0" lang="ro-RO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6 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– 1 = 64 – 1 = 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mic Sans MS" pitchFamily="66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r>
                        <a:rPr kumimoji="0" lang="ro-RO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7 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– 1 = 128 – 1 = 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mic Sans MS" pitchFamily="66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r>
                        <a:rPr kumimoji="0" lang="ro-RO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64 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– 1 =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4373" name="Rectangle 37"/>
          <p:cNvSpPr>
            <a:spLocks noChangeArrowheads="1"/>
          </p:cNvSpPr>
          <p:nvPr/>
        </p:nvSpPr>
        <p:spPr bwMode="auto">
          <a:xfrm>
            <a:off x="539750" y="620713"/>
            <a:ext cx="8027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o-RO" sz="2000" b="1">
                <a:solidFill>
                  <a:srgbClr val="800000"/>
                </a:solidFill>
                <a:latin typeface="Comic Sans MS" pitchFamily="66" charset="0"/>
              </a:rPr>
              <a:t>Tabelul următor conţine numărul minim de mutări necesare:</a:t>
            </a:r>
            <a:endParaRPr lang="en-US" sz="2000" b="1">
              <a:solidFill>
                <a:srgbClr val="8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advTm="1000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83" name="Group 39"/>
          <p:cNvGraphicFramePr>
            <a:graphicFrameLocks noGrp="1"/>
          </p:cNvGraphicFramePr>
          <p:nvPr>
            <p:ph/>
          </p:nvPr>
        </p:nvGraphicFramePr>
        <p:xfrm>
          <a:off x="503238" y="1292225"/>
          <a:ext cx="8126412" cy="4829242"/>
        </p:xfrm>
        <a:graphic>
          <a:graphicData uri="http://schemas.openxmlformats.org/drawingml/2006/table">
            <a:tbl>
              <a:tblPr/>
              <a:tblGrid>
                <a:gridCol w="1476375"/>
                <a:gridCol w="6650037"/>
              </a:tblGrid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mic Sans MS" pitchFamily="66" charset="0"/>
                        </a:rPr>
                        <a:t>Numărul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mic Sans MS" pitchFamily="66" charset="0"/>
                        </a:rPr>
                        <a:t>discurilor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98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mic Sans MS" pitchFamily="66" charset="0"/>
                        </a:rPr>
                        <a:t>Numărul minim de mutări</a:t>
                      </a:r>
                      <a:endParaRPr kumimoji="0" lang="ro-RO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986A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r>
                        <a:rPr kumimoji="0" lang="ro-RO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2 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- 1 = 4 - 1 = 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r>
                        <a:rPr kumimoji="0" lang="ro-RO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3 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- 1 = 8 - 1 = 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r>
                        <a:rPr kumimoji="0" lang="ro-RO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4 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– 1 = 16 – 1 = 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r>
                        <a:rPr kumimoji="0" lang="ro-RO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5 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– 1 = 32 – 1 = 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mic Sans MS" pitchFamily="66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r>
                        <a:rPr kumimoji="0" lang="ro-RO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6 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– 1 = 64 – 1 = 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mic Sans MS" pitchFamily="66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r>
                        <a:rPr kumimoji="0" lang="ro-RO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7 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– 1 = 128 – 1 = 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mic Sans MS" pitchFamily="66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r>
                        <a:rPr kumimoji="0" lang="ro-RO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64 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– 1 = 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18.446.744.073.709.551.615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1781" name="Rectangle 37"/>
          <p:cNvSpPr>
            <a:spLocks noChangeArrowheads="1"/>
          </p:cNvSpPr>
          <p:nvPr/>
        </p:nvSpPr>
        <p:spPr bwMode="auto">
          <a:xfrm>
            <a:off x="539750" y="620713"/>
            <a:ext cx="8027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o-RO" sz="2000" b="1">
                <a:solidFill>
                  <a:srgbClr val="800000"/>
                </a:solidFill>
                <a:latin typeface="Comic Sans MS" pitchFamily="66" charset="0"/>
              </a:rPr>
              <a:t>Tabelul următor conţine numărul minim de mutări necesare:</a:t>
            </a:r>
            <a:endParaRPr lang="en-US" sz="2000" b="1">
              <a:solidFill>
                <a:srgbClr val="8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advTm="1000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Group 2"/>
          <p:cNvGraphicFramePr>
            <a:graphicFrameLocks noGrp="1"/>
          </p:cNvGraphicFramePr>
          <p:nvPr>
            <p:ph/>
          </p:nvPr>
        </p:nvGraphicFramePr>
        <p:xfrm>
          <a:off x="503238" y="1292225"/>
          <a:ext cx="8126412" cy="4713418"/>
        </p:xfrm>
        <a:graphic>
          <a:graphicData uri="http://schemas.openxmlformats.org/drawingml/2006/table">
            <a:tbl>
              <a:tblPr/>
              <a:tblGrid>
                <a:gridCol w="1476375"/>
                <a:gridCol w="6650037"/>
              </a:tblGrid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mic Sans MS" pitchFamily="66" charset="0"/>
                        </a:rPr>
                        <a:t>Numărul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mic Sans MS" pitchFamily="66" charset="0"/>
                        </a:rPr>
                        <a:t>discurilor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98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mic Sans MS" pitchFamily="66" charset="0"/>
                        </a:rPr>
                        <a:t>Numărul minim de mutări</a:t>
                      </a:r>
                      <a:endParaRPr kumimoji="0" lang="ro-RO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986A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r>
                        <a:rPr kumimoji="0" lang="ro-RO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2 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- 1 = 4 - 1 = 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r>
                        <a:rPr kumimoji="0" lang="ro-RO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3 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- 1 = 8 - 1 = 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r>
                        <a:rPr kumimoji="0" lang="ro-RO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4 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– 1 = 16 – 1 = 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r>
                        <a:rPr kumimoji="0" lang="ro-RO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5 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– 1 = 32 – 1 = 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mic Sans MS" pitchFamily="66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r>
                        <a:rPr kumimoji="0" lang="ro-RO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6 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– 1 = 64 – 1 = 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mic Sans MS" pitchFamily="66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r>
                        <a:rPr kumimoji="0" lang="ro-RO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7 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– 1 = 128 – 1 = 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mic Sans MS" pitchFamily="66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r>
                        <a:rPr kumimoji="0" lang="ro-RO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64 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– 1 = </a:t>
                      </a:r>
                      <a:r>
                        <a:rPr kumimoji="0" 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18.446.744.073.709.551.615  </a:t>
                      </a:r>
                      <a:r>
                        <a:rPr kumimoji="0" lang="ro-RO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Comic Sans MS" pitchFamily="66" charset="0"/>
                        </a:rPr>
                        <a:t>care se citeşte: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Comic Sans MS" pitchFamily="66" charset="0"/>
                        </a:rPr>
                        <a:t>18 trilioane, 446 biliarde, 744 bilioane, 73 miliarde,  709 milioane, 551 mii, 615.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539750" y="620713"/>
            <a:ext cx="8027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o-RO" sz="2000" b="1">
                <a:solidFill>
                  <a:srgbClr val="800000"/>
                </a:solidFill>
                <a:latin typeface="Comic Sans MS" pitchFamily="66" charset="0"/>
              </a:rPr>
              <a:t>Tabelul următor conţine numărul minim de mutări necesare:</a:t>
            </a:r>
            <a:endParaRPr lang="en-US" sz="2000" b="1">
              <a:solidFill>
                <a:srgbClr val="8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advTm="1000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079500" y="1989138"/>
            <a:ext cx="70199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350" indent="20638"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  <a:latin typeface="Comic Sans MS" pitchFamily="66" charset="0"/>
              </a:rPr>
              <a:t>D</a:t>
            </a:r>
            <a:r>
              <a:rPr lang="ro-RO" sz="2400" b="1">
                <a:solidFill>
                  <a:schemeClr val="accent2"/>
                </a:solidFill>
                <a:latin typeface="Comic Sans MS" pitchFamily="66" charset="0"/>
              </a:rPr>
              <a:t>acă preoţii ar lucra zi şi noapte, făcând o mutare în fiecare secundă, le-ar lua mai mult de 580 miliarde de ani pentru a termina mutarea turnului format din cele 64 discuri.</a:t>
            </a:r>
            <a:endParaRPr lang="en-US" sz="2400" b="1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6985000" y="44450"/>
            <a:ext cx="2087563" cy="1336675"/>
            <a:chOff x="1134" y="459"/>
            <a:chExt cx="1134" cy="726"/>
          </a:xfrm>
        </p:grpSpPr>
        <p:pic>
          <p:nvPicPr>
            <p:cNvPr id="19460" name="Picture 4" descr="logokbi"/>
            <p:cNvPicPr>
              <a:picLocks noChangeAspect="1" noChangeArrowheads="1" noCrop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57" y="481"/>
              <a:ext cx="1080" cy="690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1928" y="708"/>
              <a:ext cx="91" cy="68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1406" y="708"/>
              <a:ext cx="91" cy="68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63" name="Group 7"/>
            <p:cNvGrpSpPr>
              <a:grpSpLocks/>
            </p:cNvGrpSpPr>
            <p:nvPr/>
          </p:nvGrpSpPr>
          <p:grpSpPr bwMode="auto">
            <a:xfrm>
              <a:off x="1134" y="459"/>
              <a:ext cx="1134" cy="726"/>
              <a:chOff x="1134" y="459"/>
              <a:chExt cx="1134" cy="726"/>
            </a:xfrm>
          </p:grpSpPr>
          <p:sp>
            <p:nvSpPr>
              <p:cNvPr id="19464" name="Rectangle 8" descr="Papirus"/>
              <p:cNvSpPr>
                <a:spLocks noChangeArrowheads="1"/>
              </p:cNvSpPr>
              <p:nvPr/>
            </p:nvSpPr>
            <p:spPr bwMode="auto">
              <a:xfrm>
                <a:off x="1996" y="708"/>
                <a:ext cx="272" cy="408"/>
              </a:xfrm>
              <a:prstGeom prst="rect">
                <a:avLst/>
              </a:prstGeom>
              <a:blipFill dpi="0" rotWithShape="1">
                <a:blip r:embed="rId4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5" name="Rectangle 9" descr="Papirus"/>
              <p:cNvSpPr>
                <a:spLocks noChangeArrowheads="1"/>
              </p:cNvSpPr>
              <p:nvPr/>
            </p:nvSpPr>
            <p:spPr bwMode="auto">
              <a:xfrm>
                <a:off x="1134" y="685"/>
                <a:ext cx="272" cy="408"/>
              </a:xfrm>
              <a:prstGeom prst="rect">
                <a:avLst/>
              </a:prstGeom>
              <a:blipFill dpi="0" rotWithShape="1">
                <a:blip r:embed="rId4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6" name="Rectangle 10" descr="Papirus"/>
              <p:cNvSpPr>
                <a:spLocks noChangeArrowheads="1"/>
              </p:cNvSpPr>
              <p:nvPr/>
            </p:nvSpPr>
            <p:spPr bwMode="auto">
              <a:xfrm>
                <a:off x="1134" y="1071"/>
                <a:ext cx="1134" cy="114"/>
              </a:xfrm>
              <a:prstGeom prst="rect">
                <a:avLst/>
              </a:prstGeom>
              <a:blipFill dpi="0" rotWithShape="1">
                <a:blip r:embed="rId4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7" name="Rectangle 11" descr="Papirus"/>
              <p:cNvSpPr>
                <a:spLocks noChangeArrowheads="1"/>
              </p:cNvSpPr>
              <p:nvPr/>
            </p:nvSpPr>
            <p:spPr bwMode="auto">
              <a:xfrm>
                <a:off x="1134" y="459"/>
                <a:ext cx="1134" cy="249"/>
              </a:xfrm>
              <a:prstGeom prst="rect">
                <a:avLst/>
              </a:prstGeom>
              <a:blipFill dpi="0" rotWithShape="1">
                <a:blip r:embed="rId4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9468" name="AutoShape 12"/>
          <p:cNvSpPr>
            <a:spLocks noChangeArrowheads="1"/>
          </p:cNvSpPr>
          <p:nvPr/>
        </p:nvSpPr>
        <p:spPr bwMode="auto">
          <a:xfrm>
            <a:off x="393700" y="311150"/>
            <a:ext cx="3673475" cy="814388"/>
          </a:xfrm>
          <a:prstGeom prst="roundRect">
            <a:avLst>
              <a:gd name="adj" fmla="val 50000"/>
            </a:avLst>
          </a:prstGeom>
          <a:solidFill>
            <a:srgbClr val="8585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ro-RO" sz="3200" b="1">
                <a:solidFill>
                  <a:schemeClr val="bg1"/>
                </a:solidFill>
                <a:latin typeface="Comic Sans MS" pitchFamily="66" charset="0"/>
              </a:rPr>
              <a:t>Timpul de lucru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1817688" y="4113213"/>
            <a:ext cx="5761037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ro-RO" sz="2400" b="1">
                <a:solidFill>
                  <a:srgbClr val="FF0000"/>
                </a:solidFill>
                <a:latin typeface="Comic Sans MS" pitchFamily="66" charset="0"/>
              </a:rPr>
              <a:t>Pentru 64 discuri:</a:t>
            </a:r>
          </a:p>
          <a:p>
            <a:pPr algn="ctr"/>
            <a:endParaRPr lang="ro-RO" sz="800" b="1">
              <a:solidFill>
                <a:srgbClr val="FF0000"/>
              </a:solidFill>
              <a:latin typeface="Comic Sans MS" pitchFamily="66" charset="0"/>
            </a:endParaRPr>
          </a:p>
          <a:p>
            <a:pPr algn="ctr"/>
            <a:r>
              <a:rPr lang="ro-RO" sz="2400" b="1">
                <a:solidFill>
                  <a:srgbClr val="FF0000"/>
                </a:solidFill>
                <a:latin typeface="Comic Sans MS" pitchFamily="66" charset="0"/>
              </a:rPr>
              <a:t>18.446.744.073.709.551.615 mutări</a:t>
            </a:r>
          </a:p>
          <a:p>
            <a:pPr algn="ctr"/>
            <a:endParaRPr lang="ro-RO" sz="800" b="1">
              <a:solidFill>
                <a:srgbClr val="FF0000"/>
              </a:solidFill>
              <a:latin typeface="Comic Sans MS" pitchFamily="66" charset="0"/>
            </a:endParaRPr>
          </a:p>
          <a:p>
            <a:pPr algn="ctr"/>
            <a:r>
              <a:rPr lang="ro-RO" sz="2400" b="1">
                <a:solidFill>
                  <a:srgbClr val="FF0000"/>
                </a:solidFill>
                <a:latin typeface="Comic Sans MS" pitchFamily="66" charset="0"/>
              </a:rPr>
              <a:t>580.000.000.000 ani</a:t>
            </a:r>
          </a:p>
        </p:txBody>
      </p:sp>
    </p:spTree>
  </p:cSld>
  <p:clrMapOvr>
    <a:masterClrMapping/>
  </p:clrMapOvr>
  <p:transition advTm="1000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 implicit">
  <a:themeElements>
    <a:clrScheme name="Model implici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 implic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 implic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 implici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 implici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 implici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 implici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 implici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 implici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 implici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 implici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 implici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 implici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 implici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113</TotalTime>
  <Words>501</Words>
  <Application>Microsoft PowerPoint</Application>
  <PresentationFormat>On-screen Show (4:3)</PresentationFormat>
  <Paragraphs>94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Comic Sans MS</vt:lpstr>
      <vt:lpstr>Model implicit</vt:lpstr>
      <vt:lpstr>Aplicarea efectelor de animaţie în prezentările Power Point</vt:lpstr>
      <vt:lpstr>Turnurile din Hanoi</vt:lpstr>
      <vt:lpstr>Slide 3</vt:lpstr>
      <vt:lpstr>Slide 4</vt:lpstr>
      <vt:lpstr>Turnurile din Hanoi</vt:lpstr>
      <vt:lpstr>Slide 6</vt:lpstr>
      <vt:lpstr>Slide 7</vt:lpstr>
      <vt:lpstr>Slide 8</vt:lpstr>
      <vt:lpstr>Slide 9</vt:lpstr>
    </vt:vector>
  </TitlesOfParts>
  <Company>MG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Turnurile din Hanoi</dc:title>
  <dc:creator>HP</dc:creator>
  <cp:lastModifiedBy>am</cp:lastModifiedBy>
  <cp:revision>8</cp:revision>
  <dcterms:created xsi:type="dcterms:W3CDTF">2008-11-15T16:35:37Z</dcterms:created>
  <dcterms:modified xsi:type="dcterms:W3CDTF">2011-11-08T03:59:45Z</dcterms:modified>
</cp:coreProperties>
</file>