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33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193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920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78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269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9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4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395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62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7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e0bbdd8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e0bbdd8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gui/file/b972f1622bdf57455e43a2a74094be6478e89dac55c570c1f26d1da8455d35b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ybrid-analysis.com/sample/5ff01a325fa0f78ae2791f6497646e91f707ea8f9a607803e5c39e7f5b14abce/64edfed551e2fc56450eb5e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00" y="227214"/>
            <a:ext cx="7730948" cy="30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745782" y="3486987"/>
            <a:ext cx="5698383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COMPROMISSION DU DOMAINE D’ECHELON</a:t>
            </a:r>
            <a:br>
              <a:rPr lang="fr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- Déroulement de l’attaque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- Endiguement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- Vérifications supplémentaires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   - Plans d’action</a:t>
            </a:r>
            <a:endParaRPr sz="16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Vérifications post endiguement – Recherche de mécanismes de persistance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endParaRPr lang="fr-FR"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Trojan (hash) repéré </a:t>
            </a:r>
          </a:p>
          <a:p>
            <a:pPr marL="742950" lvl="1" indent="-285750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(</a:t>
            </a: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  <a:hlinkClick r:id="rId3"/>
              </a:rPr>
              <a:t>https://www.virustotal.com/gui/file/b972f1622bdf57455e43a2a74094be6478e89dac55c570c1f26d1da8455d35bc</a:t>
            </a: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)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Ajout de compte à privilège (Windows </a:t>
            </a:r>
            <a:r>
              <a:rPr lang="fr-FR" dirty="0" err="1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events</a:t>
            </a: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 4720, 4728, 4732)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Modification de clés de registre (Windows </a:t>
            </a:r>
            <a:r>
              <a:rPr lang="fr-FR" dirty="0" err="1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event</a:t>
            </a: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 4657)</a:t>
            </a:r>
          </a:p>
        </p:txBody>
      </p:sp>
    </p:spTree>
    <p:extLst>
      <p:ext uri="{BB962C8B-B14F-4D97-AF65-F5344CB8AC3E}">
        <p14:creationId xmlns:p14="http://schemas.microsoft.com/office/powerpoint/2010/main" val="46498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Vérifications post endiguement – Recherche de mécanismes de persistance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endParaRPr lang="fr-FR" dirty="0">
              <a:solidFill>
                <a:schemeClr val="bg1"/>
              </a:solidFill>
              <a:latin typeface="+mn-lt"/>
            </a:endParaRP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Script malveillant (hash) repéré</a:t>
            </a:r>
          </a:p>
          <a:p>
            <a:pPr marL="742950" lvl="1" indent="-285750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(</a:t>
            </a:r>
            <a:r>
              <a:rPr lang="fr-FR" dirty="0">
                <a:solidFill>
                  <a:schemeClr val="bg1"/>
                </a:solidFill>
                <a:latin typeface="+mn-lt"/>
                <a:hlinkClick r:id="rId3"/>
              </a:rPr>
              <a:t>https://www.hybrid-analysis.com/sample/5ff01a325fa0f78ae2791f6497646e91f707ea8f9a607803e5c39e7f5b14abce/64edfed551e2fc56450eb5e3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)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Création de tâches planifiées (Windows 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events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4698, 4700)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Création de processus (Windows 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event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4688)</a:t>
            </a:r>
          </a:p>
        </p:txBody>
      </p:sp>
    </p:spTree>
    <p:extLst>
      <p:ext uri="{BB962C8B-B14F-4D97-AF65-F5344CB8AC3E}">
        <p14:creationId xmlns:p14="http://schemas.microsoft.com/office/powerpoint/2010/main" val="211923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Préconisations (1)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Supprimer les mécanismes de persistance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Révoquer les 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token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d’identification et changer les mots de passe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Renforcer la sécurité des mots de passe (ne pas les stocker dans un fichier)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Imposer l’authentification à facteurs multiples (MFA)</a:t>
            </a:r>
          </a:p>
          <a:p>
            <a:pPr marL="285750" indent="-285750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Campagne de formation et sensibilisation au phishing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446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Préconisations (2)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Actualiser les outils de contrôle du trafic réseau (listes noires) :</a:t>
            </a:r>
          </a:p>
          <a:p>
            <a:pPr marL="742950" lvl="1" indent="-285750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Adresses IP, domaines, URLs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Actualiser les outils de détection (SIEM, EDR) pour repérer et bloquer les outils et actions malveillants :</a:t>
            </a:r>
          </a:p>
          <a:p>
            <a:pPr marL="742950" lvl="1" indent="-285750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+mn-lt"/>
              </a:rPr>
              <a:t>Hashes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des pièce jointe, trojan et script + événements Windows pertinents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Renforcer les </a:t>
            </a:r>
            <a:r>
              <a:rPr lang="fr-FR" dirty="0" err="1">
                <a:solidFill>
                  <a:schemeClr val="bg1"/>
                </a:solidFill>
                <a:latin typeface="+mn-lt"/>
              </a:rPr>
              <a:t>GPOs</a:t>
            </a:r>
            <a:r>
              <a:rPr lang="fr-FR" dirty="0">
                <a:solidFill>
                  <a:schemeClr val="bg1"/>
                </a:solidFill>
                <a:latin typeface="+mn-lt"/>
              </a:rPr>
              <a:t> de restriction d’utilisation logicielle (en particulier l’exécution de code javascript)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</a:rPr>
              <a:t>Répliquer le Contrôleur de Domaine (redondance, récupération)</a:t>
            </a:r>
          </a:p>
        </p:txBody>
      </p:sp>
    </p:spTree>
    <p:extLst>
      <p:ext uri="{BB962C8B-B14F-4D97-AF65-F5344CB8AC3E}">
        <p14:creationId xmlns:p14="http://schemas.microsoft.com/office/powerpoint/2010/main" val="242040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Actions malveillantes détectées (28 septembre 2024)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7CFF4022-A738-CA61-360D-298CD7CC16BC}"/>
              </a:ext>
            </a:extLst>
          </p:cNvPr>
          <p:cNvGrpSpPr/>
          <p:nvPr/>
        </p:nvGrpSpPr>
        <p:grpSpPr>
          <a:xfrm>
            <a:off x="417600" y="3550952"/>
            <a:ext cx="8180400" cy="675900"/>
            <a:chOff x="424800" y="2492552"/>
            <a:chExt cx="8180400" cy="67590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304DB460-DF86-9293-06B4-27F350540B34}"/>
                </a:ext>
              </a:extLst>
            </p:cNvPr>
            <p:cNvCxnSpPr/>
            <p:nvPr/>
          </p:nvCxnSpPr>
          <p:spPr>
            <a:xfrm>
              <a:off x="750850" y="2571750"/>
              <a:ext cx="743414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AEE953A-5FBE-DAF2-284A-86601EAEAF7A}"/>
                </a:ext>
              </a:extLst>
            </p:cNvPr>
            <p:cNvSpPr/>
            <p:nvPr/>
          </p:nvSpPr>
          <p:spPr>
            <a:xfrm>
              <a:off x="1239450" y="2492552"/>
              <a:ext cx="180000" cy="1583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C027C59-A4F3-8FE0-CE55-F28BA1AF96B3}"/>
                </a:ext>
              </a:extLst>
            </p:cNvPr>
            <p:cNvSpPr/>
            <p:nvPr/>
          </p:nvSpPr>
          <p:spPr>
            <a:xfrm>
              <a:off x="1969897" y="2492552"/>
              <a:ext cx="180000" cy="1583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84087B3-E4ED-84BF-5D9B-9C7180FBD1E2}"/>
                </a:ext>
              </a:extLst>
            </p:cNvPr>
            <p:cNvSpPr/>
            <p:nvPr/>
          </p:nvSpPr>
          <p:spPr>
            <a:xfrm>
              <a:off x="4148604" y="2492552"/>
              <a:ext cx="180000" cy="1583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FE6C7DA-9590-7757-8B31-123539D49B77}"/>
                </a:ext>
              </a:extLst>
            </p:cNvPr>
            <p:cNvSpPr/>
            <p:nvPr/>
          </p:nvSpPr>
          <p:spPr>
            <a:xfrm>
              <a:off x="6166800" y="2492552"/>
              <a:ext cx="180000" cy="1583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476C0A10-79A8-5A00-340D-BEFB42EB28FA}"/>
                </a:ext>
              </a:extLst>
            </p:cNvPr>
            <p:cNvSpPr/>
            <p:nvPr/>
          </p:nvSpPr>
          <p:spPr>
            <a:xfrm>
              <a:off x="6807550" y="2493898"/>
              <a:ext cx="180000" cy="1583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64201D1-AF46-EC54-1BB1-5E1387703556}"/>
                </a:ext>
              </a:extLst>
            </p:cNvPr>
            <p:cNvSpPr/>
            <p:nvPr/>
          </p:nvSpPr>
          <p:spPr>
            <a:xfrm>
              <a:off x="7496273" y="2492552"/>
              <a:ext cx="180000" cy="15839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17B77F-4B47-259A-A6F9-F9C44B8D495B}"/>
                </a:ext>
              </a:extLst>
            </p:cNvPr>
            <p:cNvSpPr txBox="1"/>
            <p:nvPr/>
          </p:nvSpPr>
          <p:spPr>
            <a:xfrm>
              <a:off x="424800" y="2860675"/>
              <a:ext cx="59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6h00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4CBC469-812A-43A3-36A9-070BBE9FB118}"/>
                </a:ext>
              </a:extLst>
            </p:cNvPr>
            <p:cNvSpPr txBox="1"/>
            <p:nvPr/>
          </p:nvSpPr>
          <p:spPr>
            <a:xfrm>
              <a:off x="8014800" y="2860675"/>
              <a:ext cx="59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7h00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BDF1FCFB-8762-4F39-BA8D-90A9C43C587E}"/>
              </a:ext>
            </a:extLst>
          </p:cNvPr>
          <p:cNvSpPr txBox="1"/>
          <p:nvPr/>
        </p:nvSpPr>
        <p:spPr>
          <a:xfrm>
            <a:off x="561600" y="2224800"/>
            <a:ext cx="12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6h06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Mail Phishing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B092520-00E5-9266-F7CF-E2EB80D3EC0C}"/>
              </a:ext>
            </a:extLst>
          </p:cNvPr>
          <p:cNvSpPr txBox="1"/>
          <p:nvPr/>
        </p:nvSpPr>
        <p:spPr>
          <a:xfrm>
            <a:off x="1412250" y="1095577"/>
            <a:ext cx="12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6h10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Infiltration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5A1502F-8F60-B42A-9317-B834DD1F4A27}"/>
              </a:ext>
            </a:extLst>
          </p:cNvPr>
          <p:cNvSpPr txBox="1"/>
          <p:nvPr/>
        </p:nvSpPr>
        <p:spPr>
          <a:xfrm>
            <a:off x="3605004" y="1095577"/>
            <a:ext cx="12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6h27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Scan réseau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Escalade de privilèges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37344E9-97EC-13FA-4F49-B615141B37B2}"/>
              </a:ext>
            </a:extLst>
          </p:cNvPr>
          <p:cNvSpPr txBox="1"/>
          <p:nvPr/>
        </p:nvSpPr>
        <p:spPr>
          <a:xfrm>
            <a:off x="4755600" y="2276041"/>
            <a:ext cx="12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6h45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Vol d’identifiants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9F9B9B-589D-B4B0-EF51-38CC70E10358}"/>
              </a:ext>
            </a:extLst>
          </p:cNvPr>
          <p:cNvSpPr txBox="1"/>
          <p:nvPr/>
        </p:nvSpPr>
        <p:spPr>
          <a:xfrm>
            <a:off x="6088800" y="374212"/>
            <a:ext cx="1252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6h49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 compte à privilèges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6h50</a:t>
            </a:r>
          </a:p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Ajout clé de registre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6435085-3D19-E752-6F86-AC71BB051B64}"/>
              </a:ext>
            </a:extLst>
          </p:cNvPr>
          <p:cNvSpPr txBox="1"/>
          <p:nvPr/>
        </p:nvSpPr>
        <p:spPr>
          <a:xfrm>
            <a:off x="7717703" y="937317"/>
            <a:ext cx="12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6h54</a:t>
            </a:r>
            <a:br>
              <a:rPr lang="fr-FR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Script d’accès à distance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FC698C5-C0B3-0692-772D-0C46B1502170}"/>
              </a:ext>
            </a:extLst>
          </p:cNvPr>
          <p:cNvCxnSpPr>
            <a:endCxn id="20" idx="2"/>
          </p:cNvCxnSpPr>
          <p:nvPr/>
        </p:nvCxnSpPr>
        <p:spPr>
          <a:xfrm rot="16200000" flipV="1">
            <a:off x="874221" y="3061800"/>
            <a:ext cx="761809" cy="134250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6D0D227-FA40-42BC-0223-EF0201B1E9A8}"/>
              </a:ext>
            </a:extLst>
          </p:cNvPr>
          <p:cNvCxnSpPr>
            <a:cxnSpLocks/>
          </p:cNvCxnSpPr>
          <p:nvPr/>
        </p:nvCxnSpPr>
        <p:spPr>
          <a:xfrm>
            <a:off x="2052697" y="1768422"/>
            <a:ext cx="11603" cy="17019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0595580-5D49-DCC9-219B-5304209BB810}"/>
              </a:ext>
            </a:extLst>
          </p:cNvPr>
          <p:cNvCxnSpPr>
            <a:cxnSpLocks/>
          </p:cNvCxnSpPr>
          <p:nvPr/>
        </p:nvCxnSpPr>
        <p:spPr>
          <a:xfrm>
            <a:off x="4219801" y="2106582"/>
            <a:ext cx="11603" cy="13638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7D7C47A-B9BB-838D-FA80-17A1986FA2AB}"/>
              </a:ext>
            </a:extLst>
          </p:cNvPr>
          <p:cNvCxnSpPr>
            <a:cxnSpLocks/>
          </p:cNvCxnSpPr>
          <p:nvPr/>
        </p:nvCxnSpPr>
        <p:spPr>
          <a:xfrm>
            <a:off x="6870968" y="1995678"/>
            <a:ext cx="19382" cy="1474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154AB608-4B0F-6329-458C-67039E2237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29873" y="2344879"/>
            <a:ext cx="1474731" cy="776331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DF03ED6-9613-BBFE-5D83-0D6C059599CC}"/>
              </a:ext>
            </a:extLst>
          </p:cNvPr>
          <p:cNvCxnSpPr/>
          <p:nvPr/>
        </p:nvCxnSpPr>
        <p:spPr>
          <a:xfrm flipH="1">
            <a:off x="5382000" y="3283200"/>
            <a:ext cx="86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3C7A6FD2-1E4D-A561-9650-A06656059000}"/>
              </a:ext>
            </a:extLst>
          </p:cNvPr>
          <p:cNvCxnSpPr>
            <a:cxnSpLocks/>
          </p:cNvCxnSpPr>
          <p:nvPr/>
        </p:nvCxnSpPr>
        <p:spPr>
          <a:xfrm flipV="1">
            <a:off x="6249600" y="3283200"/>
            <a:ext cx="0" cy="152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541FFEDD-958C-21D9-D81E-D9D20E486117}"/>
              </a:ext>
            </a:extLst>
          </p:cNvPr>
          <p:cNvCxnSpPr>
            <a:cxnSpLocks/>
          </p:cNvCxnSpPr>
          <p:nvPr/>
        </p:nvCxnSpPr>
        <p:spPr>
          <a:xfrm flipV="1">
            <a:off x="5382000" y="3128925"/>
            <a:ext cx="0" cy="152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D8FCB4B4-A7D6-50CB-16B8-308045403262}"/>
              </a:ext>
            </a:extLst>
          </p:cNvPr>
          <p:cNvSpPr txBox="1"/>
          <p:nvPr/>
        </p:nvSpPr>
        <p:spPr>
          <a:xfrm>
            <a:off x="5145480" y="4364163"/>
            <a:ext cx="2619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Début des actions d’analyse et réponse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E4DF2B3D-373F-D5D0-773B-537400230955}"/>
              </a:ext>
            </a:extLst>
          </p:cNvPr>
          <p:cNvSpPr/>
          <p:nvPr/>
        </p:nvSpPr>
        <p:spPr>
          <a:xfrm rot="16200000">
            <a:off x="6088803" y="3764899"/>
            <a:ext cx="523214" cy="52321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Schéma et chronologie d’attaque : Phase Préparatoire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958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Développement de ressources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(</a:t>
            </a:r>
            <a:r>
              <a:rPr lang="fr-FR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TA0042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) 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Infrastructures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et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outils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(</a:t>
            </a:r>
            <a:r>
              <a:rPr lang="fr-FR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T1583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, </a:t>
            </a:r>
            <a:r>
              <a:rPr lang="fr-FR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T1587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, </a:t>
            </a:r>
            <a:r>
              <a:rPr lang="fr-FR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T1588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)</a:t>
            </a:r>
          </a:p>
          <a:p>
            <a:pPr marL="742950" lvl="1" indent="-285750" algn="just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Serveur</a:t>
            </a:r>
          </a:p>
          <a:p>
            <a:pPr marL="742950" lvl="1" indent="-285750" algn="just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Domaines : </a:t>
            </a:r>
            <a:r>
              <a:rPr lang="fr-FR" sz="13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loginmicrosooft.com</a:t>
            </a:r>
            <a:r>
              <a:rPr lang="fr-FR" sz="1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; </a:t>
            </a:r>
            <a:r>
              <a:rPr lang="fr-FR" sz="13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microsooft.com</a:t>
            </a:r>
          </a:p>
          <a:p>
            <a:pPr marL="742950" lvl="1" indent="-285750" algn="just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Pièce jointe malveillante (Phishing)</a:t>
            </a:r>
          </a:p>
          <a:p>
            <a:pPr marL="742950" lvl="1" indent="-285750" algn="just">
              <a:spcBef>
                <a:spcPts val="1200"/>
              </a:spcBef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Script pour établir un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accès à distance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Reconnaissance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(</a:t>
            </a:r>
            <a:r>
              <a:rPr lang="fr-FR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TA0043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) :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Adresse mail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(</a:t>
            </a:r>
            <a:r>
              <a:rPr lang="fr-FR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T1589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) + 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Phishing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à la recherche d’informations (</a:t>
            </a:r>
            <a:r>
              <a:rPr lang="fr-FR" sz="15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T1598</a:t>
            </a:r>
            <a:r>
              <a:rPr lang="fr-F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)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Montserrat"/>
              </a:rPr>
              <a:t>Schéma et chronologie d’attaque : Reconnaissance et Accès Initial (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Montserrat"/>
              </a:rPr>
              <a:t>T1598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Montserrat"/>
              </a:rPr>
              <a:t> 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Montserrat"/>
              </a:rPr>
              <a:t>T1027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Montserrat"/>
              </a:rPr>
              <a:t> 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Montserrat"/>
              </a:rPr>
              <a:t>T1078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sym typeface="Montserrat"/>
              </a:rPr>
              <a:t>)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chemeClr val="bg1"/>
                </a:solidFill>
              </a:rPr>
              <a:t>6h05 : l’utilisateur se connecte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au SI d’Echelon (10.0.2.59)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chemeClr val="bg1"/>
                </a:solidFill>
              </a:rPr>
              <a:t>6h06 : l’utilisateur reçoit le mail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malveillant et la pièce jointe 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est exécutée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chemeClr val="bg1"/>
                </a:solidFill>
              </a:rPr>
              <a:t>6h10 : l’attaquant utilise les 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identifiants volés pour accéder 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au SI (10.0.2.66)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888EC3-1857-CAD6-01FF-63137692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799" y="1152475"/>
            <a:ext cx="5135925" cy="33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5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Schéma et chronologie d’attaque : Découverte et Escalade de Privilèges (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T1021.002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&amp;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T1135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T1078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)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6h27 : </a:t>
            </a:r>
            <a:br>
              <a:rPr lang="fr-FR" sz="1600" dirty="0">
                <a:solidFill>
                  <a:schemeClr val="bg1"/>
                </a:solidFill>
                <a:latin typeface="+mn-lt"/>
              </a:rPr>
            </a:br>
            <a:r>
              <a:rPr lang="fr-FR" sz="1600" dirty="0">
                <a:solidFill>
                  <a:schemeClr val="bg1"/>
                </a:solidFill>
                <a:latin typeface="+mn-lt"/>
              </a:rPr>
              <a:t>Scan ressources partagées</a:t>
            </a:r>
            <a:br>
              <a:rPr lang="fr-FR" sz="1600" dirty="0">
                <a:solidFill>
                  <a:schemeClr val="bg1"/>
                </a:solidFill>
                <a:latin typeface="+mn-lt"/>
              </a:rPr>
            </a:br>
            <a:r>
              <a:rPr lang="fr-FR" sz="1600" dirty="0">
                <a:solidFill>
                  <a:schemeClr val="bg1"/>
                </a:solidFill>
                <a:latin typeface="+mn-lt"/>
              </a:rPr>
              <a:t>Obtention des identifiants </a:t>
            </a:r>
            <a:br>
              <a:rPr lang="fr-FR" sz="1600" dirty="0">
                <a:solidFill>
                  <a:schemeClr val="bg1"/>
                </a:solidFill>
                <a:latin typeface="+mn-lt"/>
              </a:rPr>
            </a:br>
            <a:r>
              <a:rPr lang="fr-FR" sz="1600" dirty="0">
                <a:solidFill>
                  <a:schemeClr val="bg1"/>
                </a:solidFill>
                <a:latin typeface="+mn-lt"/>
              </a:rPr>
              <a:t>d’un compte à privilèges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Connexion au compte à</a:t>
            </a:r>
            <a:br>
              <a:rPr lang="fr-FR" sz="1600" dirty="0">
                <a:solidFill>
                  <a:schemeClr val="bg1"/>
                </a:solidFill>
                <a:latin typeface="+mn-lt"/>
              </a:rPr>
            </a:br>
            <a:r>
              <a:rPr lang="fr-FR" sz="1600" dirty="0">
                <a:solidFill>
                  <a:schemeClr val="bg1"/>
                </a:solidFill>
                <a:latin typeface="+mn-lt"/>
              </a:rPr>
              <a:t>privilèges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sz="1600" dirty="0">
                <a:solidFill>
                  <a:schemeClr val="bg1"/>
                </a:solidFill>
                <a:latin typeface="+mn-lt"/>
              </a:rPr>
              <a:t>6h27 : </a:t>
            </a:r>
            <a:br>
              <a:rPr lang="fr-FR" sz="1600" dirty="0">
                <a:solidFill>
                  <a:schemeClr val="bg1"/>
                </a:solidFill>
                <a:latin typeface="+mn-lt"/>
              </a:rPr>
            </a:br>
            <a:r>
              <a:rPr lang="fr-FR" sz="1600" dirty="0">
                <a:solidFill>
                  <a:schemeClr val="bg1"/>
                </a:solidFill>
                <a:latin typeface="+mn-lt"/>
              </a:rPr>
              <a:t>Scan ressources annuaire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sz="1600"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2BBCF0-A579-2EB9-73B9-97378A873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000" y="860875"/>
            <a:ext cx="6156000" cy="415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2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09024"/>
            <a:ext cx="8520600" cy="663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Schéma et chronologie d’attaque : Exfiltration et Persistance (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T1048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&amp;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T1027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T1136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/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T1098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T1547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 ; 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T1053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/</a:t>
            </a:r>
            <a:r>
              <a:rPr lang="fr" sz="1200" b="1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T1059</a:t>
            </a: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)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6h45 : extraction de données</a:t>
            </a:r>
            <a:b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</a:b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(identifiants)</a:t>
            </a:r>
            <a:endParaRPr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+mn-lt"/>
              </a:rPr>
              <a:t>6h49 : ajout d’un compte à</a:t>
            </a:r>
            <a:br>
              <a:rPr lang="fr-FR" dirty="0">
                <a:solidFill>
                  <a:schemeClr val="bg1"/>
                </a:solidFill>
                <a:latin typeface="+mn-lt"/>
              </a:rPr>
            </a:br>
            <a:r>
              <a:rPr lang="fr-FR" dirty="0">
                <a:solidFill>
                  <a:schemeClr val="bg1"/>
                </a:solidFill>
                <a:latin typeface="+mn-lt"/>
              </a:rPr>
              <a:t>privilèges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+mn-lt"/>
              </a:rPr>
              <a:t>6h50 : Modification du registre</a:t>
            </a:r>
            <a:br>
              <a:rPr lang="fr-FR" dirty="0">
                <a:solidFill>
                  <a:schemeClr val="bg1"/>
                </a:solidFill>
                <a:latin typeface="+mn-lt"/>
              </a:rPr>
            </a:br>
            <a:r>
              <a:rPr lang="fr-FR" dirty="0">
                <a:solidFill>
                  <a:schemeClr val="bg1"/>
                </a:solidFill>
                <a:latin typeface="+mn-lt"/>
              </a:rPr>
              <a:t>sur le Contrôleur de Domaine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>
                <a:solidFill>
                  <a:schemeClr val="bg1"/>
                </a:solidFill>
                <a:latin typeface="+mn-lt"/>
              </a:rPr>
              <a:t>6h54 : Tâche planifiant le lancement</a:t>
            </a:r>
            <a:br>
              <a:rPr lang="fr-FR" dirty="0">
                <a:solidFill>
                  <a:schemeClr val="bg1"/>
                </a:solidFill>
                <a:latin typeface="+mn-lt"/>
              </a:rPr>
            </a:br>
            <a:r>
              <a:rPr lang="fr-FR" dirty="0">
                <a:solidFill>
                  <a:schemeClr val="bg1"/>
                </a:solidFill>
                <a:latin typeface="+mn-lt"/>
              </a:rPr>
              <a:t>d’un script malveillant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C3944DD-FF96-A59A-7005-7FAA1138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0" y="915812"/>
            <a:ext cx="5076000" cy="35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Action immédiate d’endiguement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Utilisation de l’outil SNORT pour bloquer le trafic utilisé pour exfiltrer les données</a:t>
            </a:r>
            <a:br>
              <a:rPr lang="fr-FR" sz="2400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</a:br>
            <a:b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</a:br>
            <a:b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</a:br>
            <a:b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</a:b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(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Montserrat"/>
                <a:sym typeface="Montserrat"/>
              </a:rPr>
              <a:t>block </a:t>
            </a:r>
            <a:r>
              <a:rPr lang="fr-FR" dirty="0" err="1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Montserrat"/>
                <a:sym typeface="Montserrat"/>
              </a:rPr>
              <a:t>tcp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Montserrat"/>
                <a:sym typeface="Montserrat"/>
              </a:rPr>
              <a:t> $HOME_NET </a:t>
            </a:r>
            <a:r>
              <a:rPr lang="fr-FR" dirty="0" err="1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Montserrat"/>
                <a:sym typeface="Montserrat"/>
              </a:rPr>
              <a:t>any</a:t>
            </a:r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  <a:ea typeface="Montserrat"/>
                <a:cs typeface="Montserrat"/>
                <a:sym typeface="Montserrat"/>
              </a:rPr>
              <a:t> -&gt; 103.251.167.20 53</a:t>
            </a: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)</a:t>
            </a:r>
            <a:b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</a:br>
            <a:endParaRPr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57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Autres actions d’endiguement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Filtrage du trafic réseau :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Adresses IP malveillantes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Noms de domaines et adresses mail malveillants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URL page de vol d’identifiants</a:t>
            </a:r>
            <a:endParaRPr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10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47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Vérifications post endiguement – Surveillance du trafic réseau</a:t>
            </a:r>
            <a:endParaRPr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Etendue de la campagne de phishing :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Adresse mail et IP d’expéditeur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Trafic vers URL de vol d’identifiants (méthodes POST et GET)</a:t>
            </a:r>
          </a:p>
          <a:p>
            <a:pPr marL="285750" lvl="0" indent="-285750" rtl="0"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  <a:t>Occurrences de la pièce jointe malveillante dans le SI (hash)</a:t>
            </a:r>
            <a:br>
              <a:rPr lang="fr-FR" dirty="0">
                <a:solidFill>
                  <a:schemeClr val="bg1"/>
                </a:solidFill>
                <a:latin typeface="+mn-lt"/>
                <a:ea typeface="Montserrat"/>
                <a:cs typeface="Montserrat"/>
                <a:sym typeface="Montserrat"/>
              </a:rPr>
            </a:br>
            <a:endParaRPr dirty="0">
              <a:solidFill>
                <a:schemeClr val="bg1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+mn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27696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636</Words>
  <Application>Microsoft Office PowerPoint</Application>
  <PresentationFormat>Affichage à l'écran (16:9)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Verdana</vt:lpstr>
      <vt:lpstr>Arial</vt:lpstr>
      <vt:lpstr>Consolas</vt:lpstr>
      <vt:lpstr>Montserrat</vt:lpstr>
      <vt:lpstr>Simple Light</vt:lpstr>
      <vt:lpstr>Présentation PowerPoint</vt:lpstr>
      <vt:lpstr>Actions malveillantes détectées (28 septembre 2024)</vt:lpstr>
      <vt:lpstr>Schéma et chronologie d’attaque : Phase Préparatoire</vt:lpstr>
      <vt:lpstr>Schéma et chronologie d’attaque : Reconnaissance et Accès Initial (T1598 ; T1027 ; T1078)</vt:lpstr>
      <vt:lpstr>Schéma et chronologie d’attaque : Découverte et Escalade de Privilèges (T1021.002 &amp; T1135 ; T1078)</vt:lpstr>
      <vt:lpstr>Schéma et chronologie d’attaque : Exfiltration et Persistance (T1048 &amp; T1027 ; T1136/T1098 ; T1547 ; T1053/T1059)</vt:lpstr>
      <vt:lpstr>Action immédiate d’endiguement</vt:lpstr>
      <vt:lpstr>Autres actions d’endiguement</vt:lpstr>
      <vt:lpstr>Vérifications post endiguement – Surveillance du trafic réseau</vt:lpstr>
      <vt:lpstr>Vérifications post endiguement – Recherche de mécanismes de persistance</vt:lpstr>
      <vt:lpstr>Vérifications post endiguement – Recherche de mécanismes de persistance</vt:lpstr>
      <vt:lpstr>Préconisations (1)</vt:lpstr>
      <vt:lpstr>Préconisations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Nicolas Clerbout</cp:lastModifiedBy>
  <cp:revision>21</cp:revision>
  <dcterms:modified xsi:type="dcterms:W3CDTF">2024-10-01T08:19:40Z</dcterms:modified>
</cp:coreProperties>
</file>