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1AD9C0-473F-4F65-9328-0616635BD0EA}">
  <a:tblStyle styleId="{A51AD9C0-473F-4F65-9328-0616635BD0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4" autoAdjust="0"/>
  </p:normalViewPr>
  <p:slideViewPr>
    <p:cSldViewPr snapToGrid="0">
      <p:cViewPr>
        <p:scale>
          <a:sx n="110" d="100"/>
          <a:sy n="110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si.gouv.fr/uploads/2021/12/anssi-guide-gestion_crise_cyber.pd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specialpublications/nist.sp.800-61r2.pdf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ans.org/white-papers/33901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750566-optimisez-la-securite-informatique-grace-au-monitoring/7144162-identifiez-les-objectifs-du-monitoring#/id/r-714422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fr.wikipedia.org/wiki/Security_operations_center" TargetMode="External"/><Relationship Id="rId4" Type="http://schemas.openxmlformats.org/officeDocument/2006/relationships/hyperlink" Target="https://www.lesassisesdelacybersecurite.com/Le-blog/Glossaire/SOC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750566-optimisez-la-securite-informatique-grace-au-monitoring/7144162-identifiez-les-objectifs-du-monitoring#/id/r-7156984" TargetMode="External"/><Relationship Id="rId7" Type="http://schemas.openxmlformats.org/officeDocument/2006/relationships/hyperlink" Target="https://www.linkedin.com/pulse/ioc-indicator-compromise-pyramid-pain-chedli-m-rihan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ttack.mitre.org/" TargetMode="External"/><Relationship Id="rId5" Type="http://schemas.openxmlformats.org/officeDocument/2006/relationships/hyperlink" Target="https://www.lockheedmartin.com/en-us/capabilities/cyber/cyber-kill-chain.html" TargetMode="External"/><Relationship Id="rId4" Type="http://schemas.openxmlformats.org/officeDocument/2006/relationships/hyperlink" Target="https://openclassrooms.com/fr/courses/1750566-optimisez-la-securite-informatique-grace-au-monitoring/7145826-utilisez-la-matrice-att-ck-pour-definir-des-scenarios-dattaque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750566-optimisez-la-securite-informatique-grace-au-monitoring/7144273-decouvrez-le-fonctionnement-d-un-siem" TargetMode="External"/><Relationship Id="rId7" Type="http://schemas.openxmlformats.org/officeDocument/2006/relationships/hyperlink" Target="https://blog.f-secure.com/fr/quest-ce-quun-edr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ctualiteinformatique.fr/cybersecurite/quest-ce-que-soar-security-orchestration-automation-and-response" TargetMode="External"/><Relationship Id="rId5" Type="http://schemas.openxmlformats.org/officeDocument/2006/relationships/hyperlink" Target="https://en.wikipedia.org/wiki/Security_information_and_event_management" TargetMode="External"/><Relationship Id="rId4" Type="http://schemas.openxmlformats.org/officeDocument/2006/relationships/hyperlink" Target="https://www.lesassisesdelacybersecurite.com/Le-blog/Glossaire/SIEM-Security-Information-and-Events-Managemen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tsdefend.io/blog/the-best-tools-for-soc-analyst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assrooms.com/fr/courses/1750566-optimisez-la-securite-informatique-grace-au-monitoring/7144422-selectionnez-les-logs-a-analys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elastic.co/fr/blog/elastic-security-opens-public-detection-rules-repo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9ff49abd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9ff49abd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9ff49abd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9ff49abd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https://letsdefend.io/blog/red-team-vs-blue-team-learn-the-difference/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Placez les rôles suivants :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 dirty="0"/>
              <a:t>Coordonne et réalise la réponse aux incidents de sécurité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 dirty="0"/>
              <a:t>Investigue, qualifie et trie les alertes de sécurité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-FR" dirty="0">
                <a:solidFill>
                  <a:schemeClr val="dk1"/>
                </a:solidFill>
              </a:rPr>
              <a:t>Maintient les outils et l’infrastructure du SOC en conditions opérationnelles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-FR" dirty="0">
                <a:solidFill>
                  <a:schemeClr val="dk1"/>
                </a:solidFill>
              </a:rPr>
              <a:t>Réalise une veille de l’état de la menace et maintient à jour la base des indicateurs de compromissions 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fr-FR" dirty="0">
                <a:solidFill>
                  <a:schemeClr val="dk1"/>
                </a:solidFill>
              </a:rPr>
              <a:t>Analyse en profondeur les données et preuves collectées lors de la réponse à incident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 dirty="0"/>
              <a:t>Crée et gère le contenu des règles de détection du SIEM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-FR" dirty="0"/>
              <a:t>Apporte son expertise en support lors des investigations de sécurité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3"/>
              </a:rPr>
              <a:t>https://www.ssi.gouv.fr/uploads/2021/12/anssi-guide-gestion_crise_cyber.pdf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9ff49abd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3"/>
              </a:rPr>
              <a:t>https://nvlpubs.nist.gov/nistpubs/specialpublications/nist.sp.800-61r2.pdf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4"/>
              </a:rPr>
              <a:t>Incident </a:t>
            </a:r>
            <a:r>
              <a:rPr lang="fr-FR" u="sng" dirty="0" err="1">
                <a:solidFill>
                  <a:schemeClr val="hlink"/>
                </a:solidFill>
                <a:hlinkClick r:id="rId4"/>
              </a:rPr>
              <a:t>Handler's</a:t>
            </a:r>
            <a:r>
              <a:rPr lang="fr-F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fr-FR" u="sng" dirty="0" err="1">
                <a:solidFill>
                  <a:schemeClr val="hlink"/>
                </a:solidFill>
                <a:hlinkClick r:id="rId4"/>
              </a:rPr>
              <a:t>Handbook</a:t>
            </a:r>
            <a:r>
              <a:rPr lang="fr-FR" u="sng" dirty="0">
                <a:solidFill>
                  <a:schemeClr val="hlink"/>
                </a:solidFill>
                <a:hlinkClick r:id="rId4"/>
              </a:rPr>
              <a:t> | SANS Institute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30" name="Google Shape;230;g159ff49abd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c9c500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18c9c500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9ff49abd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9ff49abd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u="sng" dirty="0">
                <a:solidFill>
                  <a:schemeClr val="hlink"/>
                </a:solidFill>
                <a:hlinkClick r:id="rId3"/>
              </a:rPr>
              <a:t>https://openclassrooms.com/fr/courses/1750566-optimisez-la-securite-informatique-grace-au-monitoring/7144162-identifiez-les-objectifs-du-monitoring#/id/r-7144226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4"/>
              </a:rPr>
              <a:t>https://www.lesassisesdelacybersecurite.com/Le-blog/Glossaire/SOC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5"/>
              </a:rPr>
              <a:t>https://fr.wikipedia.org/wiki/Security_operations_center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u="sng" dirty="0">
                <a:solidFill>
                  <a:schemeClr val="hlink"/>
                </a:solidFill>
                <a:hlinkClick r:id="rId3"/>
              </a:rPr>
              <a:t>https://openclassrooms.com/fr/courses/1750566-optimisez-la-securite-informatique-grace-au-monitoring/7144162-identifiez-les-objectifs-du-monitoring#/id/r-7156984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u="sng" dirty="0">
                <a:solidFill>
                  <a:schemeClr val="hlink"/>
                </a:solidFill>
                <a:hlinkClick r:id="rId4"/>
              </a:rPr>
              <a:t>https://openclassrooms.com/fr/courses/1750566-optimisez-la-securite-informatique-grace-au-monitoring/7145826-utilisez-la-matrice-att-ck-pour-definir-des-scenarios-dattaque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u="sng" dirty="0">
                <a:solidFill>
                  <a:schemeClr val="hlink"/>
                </a:solidFill>
                <a:hlinkClick r:id="rId5"/>
              </a:rPr>
              <a:t>https://www.lockheedmartin.com/en-us/capabilities/cyber/cyber-kill-chain.html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6"/>
              </a:rPr>
              <a:t>https://attack.mitre.org/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7"/>
              </a:rPr>
              <a:t>https://www.linkedin.com/pulse/ioc-indicator-compromise-pyramid-pain-chedli-m-rihane/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4f854db8b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4f854db8b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>
                <a:solidFill>
                  <a:schemeClr val="hlink"/>
                </a:solidFill>
                <a:hlinkClick r:id="rId3"/>
              </a:rPr>
              <a:t>https://openclassrooms.com/fr/courses/1750566-optimisez-la-securite-informatique-grace-au-monitoring/7144273-decouvrez-le-fonctionnement-d-un-siem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>
                <a:solidFill>
                  <a:schemeClr val="hlink"/>
                </a:solidFill>
                <a:hlinkClick r:id="rId4"/>
              </a:rPr>
              <a:t>https://www.lesassisesdelacybersecurite.com/Le-blog/Glossaire/SIEM-Security-Information-and-Events-Management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>
                <a:solidFill>
                  <a:schemeClr val="hlink"/>
                </a:solidFill>
                <a:hlinkClick r:id="rId5"/>
              </a:rPr>
              <a:t>https://en.wikipedia.org/wiki/Security_information_and_event_management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>
                <a:solidFill>
                  <a:schemeClr val="hlink"/>
                </a:solidFill>
                <a:hlinkClick r:id="rId6"/>
              </a:rPr>
              <a:t>https://actualiteinformatique.fr/cybersecurite/quest-ce-que-soar-security-orchestration-automation-and-response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>
                <a:solidFill>
                  <a:schemeClr val="hlink"/>
                </a:solidFill>
                <a:hlinkClick r:id="rId7"/>
              </a:rPr>
              <a:t>https://blog.f-secure.com/fr/quest-ce-quun-edr/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9ff49abde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9ff49abde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Placer 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-FR" dirty="0" err="1">
                <a:solidFill>
                  <a:schemeClr val="dk1"/>
                </a:solidFill>
              </a:rPr>
              <a:t>Threat</a:t>
            </a:r>
            <a:r>
              <a:rPr lang="fr-FR" dirty="0">
                <a:solidFill>
                  <a:schemeClr val="dk1"/>
                </a:solidFill>
              </a:rPr>
              <a:t> Intelligence Platform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 dirty="0" err="1"/>
              <a:t>Endpoints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fr-FR" dirty="0">
                <a:solidFill>
                  <a:schemeClr val="dk1"/>
                </a:solidFill>
              </a:rPr>
              <a:t>SOAR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-FR" dirty="0"/>
              <a:t>SIEM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Ajouter des exemples d’outils d’investigation externes (</a:t>
            </a:r>
            <a:r>
              <a:rPr lang="fr-FR" u="sng" dirty="0">
                <a:solidFill>
                  <a:schemeClr val="hlink"/>
                </a:solidFill>
                <a:hlinkClick r:id="rId3"/>
              </a:rPr>
              <a:t>https://letsdefend.io/blog/the-best-tools-for-soc-analysts/</a:t>
            </a:r>
            <a:r>
              <a:rPr lang="fr-FR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731c0f5f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731c0f5f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3"/>
              </a:rPr>
              <a:t>https://openclassrooms.com/fr/courses/1750566-optimisez-la-securite-informatique-grace-au-monitoring/7144422-selectionnez-les-logs-a-analyser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u="sng" dirty="0">
                <a:solidFill>
                  <a:schemeClr val="hlink"/>
                </a:solidFill>
                <a:hlinkClick r:id="rId4"/>
              </a:rPr>
              <a:t>https://www.elastic.co/fr/blog/elastic-security-opens-public-detection-rules-repo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878075" y="5076819"/>
            <a:ext cx="7919100" cy="12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r-FR"/>
              <a:t>Electricité d’Europe</a:t>
            </a:r>
            <a:br>
              <a:rPr lang="fr-FR"/>
            </a:br>
            <a:r>
              <a:rPr lang="fr-FR" sz="4800"/>
              <a:t>Security Operations Center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055125" y="34211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/>
              <a:t>Livret d’accueil</a:t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675" y="550450"/>
            <a:ext cx="4395099" cy="16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78750" y="150825"/>
            <a:ext cx="10784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Les logs d’intérêt</a:t>
            </a:r>
            <a:endParaRPr dirty="0"/>
          </a:p>
        </p:txBody>
      </p:sp>
      <p:graphicFrame>
        <p:nvGraphicFramePr>
          <p:cNvPr id="144" name="Google Shape;144;p20"/>
          <p:cNvGraphicFramePr/>
          <p:nvPr>
            <p:extLst>
              <p:ext uri="{D42A27DB-BD31-4B8C-83A1-F6EECF244321}">
                <p14:modId xmlns:p14="http://schemas.microsoft.com/office/powerpoint/2010/main" val="1928065503"/>
              </p:ext>
            </p:extLst>
          </p:nvPr>
        </p:nvGraphicFramePr>
        <p:xfrm>
          <a:off x="662000" y="1790700"/>
          <a:ext cx="11001400" cy="4769995"/>
        </p:xfrm>
        <a:graphic>
          <a:graphicData uri="http://schemas.openxmlformats.org/drawingml/2006/table">
            <a:tbl>
              <a:tblPr>
                <a:noFill/>
                <a:tableStyleId>{A51AD9C0-473F-4F65-9328-0616635BD0EA}</a:tableStyleId>
              </a:tblPr>
              <a:tblGrid>
                <a:gridCol w="275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Technologie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Produit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 de logs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Exemple de règle de détection</a:t>
                      </a:r>
                      <a:endParaRPr sz="12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Réseau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Fortinet et Palo-Alto FW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Connexions réseaux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Connexion entrante sur le port 3389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Réseau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Web Proxy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Trafic web &amp; HTTP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Détection d’activité de scanners de ports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Réseau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Cisco Secure IPS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Connexions réseaux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Tentative d’exploit Log4shell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Système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Windows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Activité système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Processus parent suspect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Système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RedHat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Activité système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Utilisation de </a:t>
                      </a:r>
                      <a:r>
                        <a:rPr lang="fr-FR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wget</a:t>
                      </a: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dans répertoires temporaires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Email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Proofpoint</a:t>
                      </a: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Email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Trafic email, SPAM &amp; phishing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Pièces jointes suspectes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Authentification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CyberArk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Accès à privilèges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Usage compte d’accès d’urgence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Authentification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Active Directory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Accès aux ressources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Création de nouvel utilisateur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Authentification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ForgeRock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Accès aux applications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Tentative de brute-force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Système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CrowdStrike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Activité système &amp; réseau, détection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Activité </a:t>
                      </a:r>
                      <a:r>
                        <a:rPr lang="fr-FR" sz="12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powershell</a:t>
                      </a:r>
                      <a:r>
                        <a:rPr lang="fr-FR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malicieuse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Organisation &amp; Process</a:t>
            </a:r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SOC au cœur de la </a:t>
            </a:r>
            <a:r>
              <a:rPr lang="fr-FR" i="1" dirty="0"/>
              <a:t>défense</a:t>
            </a:r>
            <a:r>
              <a:rPr lang="fr-FR" dirty="0"/>
              <a:t> d’Electricité Europe</a:t>
            </a:r>
            <a:endParaRPr dirty="0"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375" y="1603325"/>
            <a:ext cx="7723476" cy="43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10182225" y="3286125"/>
            <a:ext cx="1866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b="1" dirty="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Blue Team</a:t>
            </a:r>
            <a:endParaRPr sz="2300" b="1" dirty="0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133350" y="3286125"/>
            <a:ext cx="1866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300" b="1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Red Team</a:t>
            </a:r>
            <a:endParaRPr sz="2300" b="1">
              <a:solidFill>
                <a:srgbClr val="CC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5F58025-CDD5-C6E3-E7CB-E74DB3CE0E9D}"/>
              </a:ext>
            </a:extLst>
          </p:cNvPr>
          <p:cNvSpPr/>
          <p:nvPr/>
        </p:nvSpPr>
        <p:spPr>
          <a:xfrm>
            <a:off x="10182225" y="3286125"/>
            <a:ext cx="1603375" cy="538800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L’organisation du SOC</a:t>
            </a:r>
            <a:endParaRPr dirty="0"/>
          </a:p>
        </p:txBody>
      </p:sp>
      <p:sp>
        <p:nvSpPr>
          <p:cNvPr id="193" name="Google Shape;193;p24"/>
          <p:cNvSpPr/>
          <p:nvPr/>
        </p:nvSpPr>
        <p:spPr>
          <a:xfrm>
            <a:off x="3384666" y="1717392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SOC Manager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3929441" y="3187200"/>
            <a:ext cx="2002200" cy="590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SOC Platform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874300" y="3187275"/>
            <a:ext cx="2002200" cy="590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Security </a:t>
            </a:r>
            <a:r>
              <a:rPr lang="fr-FR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Analysis</a:t>
            </a:r>
            <a:endParaRPr sz="19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6" name="Google Shape;196;p24"/>
          <p:cNvCxnSpPr>
            <a:stCxn id="195" idx="0"/>
            <a:endCxn id="193" idx="2"/>
          </p:cNvCxnSpPr>
          <p:nvPr/>
        </p:nvCxnSpPr>
        <p:spPr>
          <a:xfrm rot="-5400000">
            <a:off x="2702800" y="1479975"/>
            <a:ext cx="879900" cy="25347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7" name="Google Shape;197;p24"/>
          <p:cNvCxnSpPr>
            <a:stCxn id="195" idx="2"/>
            <a:endCxn id="198" idx="0"/>
          </p:cNvCxnSpPr>
          <p:nvPr/>
        </p:nvCxnSpPr>
        <p:spPr>
          <a:xfrm rot="-5400000" flipH="1">
            <a:off x="1954000" y="3698775"/>
            <a:ext cx="661200" cy="8184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p24"/>
          <p:cNvCxnSpPr>
            <a:stCxn id="200" idx="0"/>
            <a:endCxn id="195" idx="2"/>
          </p:cNvCxnSpPr>
          <p:nvPr/>
        </p:nvCxnSpPr>
        <p:spPr>
          <a:xfrm rot="-5400000">
            <a:off x="1109650" y="3672900"/>
            <a:ext cx="661200" cy="870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4"/>
          <p:cNvCxnSpPr>
            <a:stCxn id="194" idx="2"/>
            <a:endCxn id="202" idx="0"/>
          </p:cNvCxnSpPr>
          <p:nvPr/>
        </p:nvCxnSpPr>
        <p:spPr>
          <a:xfrm rot="-5400000" flipH="1">
            <a:off x="5168141" y="3539700"/>
            <a:ext cx="661500" cy="11367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p24"/>
          <p:cNvCxnSpPr>
            <a:stCxn id="204" idx="0"/>
            <a:endCxn id="194" idx="2"/>
          </p:cNvCxnSpPr>
          <p:nvPr/>
        </p:nvCxnSpPr>
        <p:spPr>
          <a:xfrm rot="-5400000">
            <a:off x="4325956" y="3834150"/>
            <a:ext cx="661200" cy="5478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p24"/>
          <p:cNvSpPr/>
          <p:nvPr/>
        </p:nvSpPr>
        <p:spPr>
          <a:xfrm>
            <a:off x="6341634" y="3187200"/>
            <a:ext cx="2002200" cy="590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Threat</a:t>
            </a:r>
            <a:r>
              <a:rPr lang="fr-FR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 Intelligence</a:t>
            </a:r>
            <a:endParaRPr sz="24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219100" y="4438650"/>
            <a:ext cx="1572000" cy="232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Junior SOC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Analyst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Investigue, qualifie et trie les alertes de sécurité.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1C232"/>
              </a:highlight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1939820" y="4438650"/>
            <a:ext cx="1508100" cy="232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Senior SOC </a:t>
            </a:r>
            <a:r>
              <a:rPr lang="fr-FR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Analyst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Apporte son expertise en support lors des investigations de sécurité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3596656" y="4438650"/>
            <a:ext cx="1572000" cy="232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Crée et gère le contenu des règles de détection du SIEM.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281128" y="4438650"/>
            <a:ext cx="1572000" cy="232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Maintient les outils et l’infrastructure du SOC en conditions opérationnelles.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4"/>
          <p:cNvSpPr/>
          <p:nvPr/>
        </p:nvSpPr>
        <p:spPr>
          <a:xfrm>
            <a:off x="6914700" y="4438575"/>
            <a:ext cx="1572000" cy="232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CTI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Analyst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Réalise une veille de l’état de la menace et maintient à jour la base des indicateurs de compromissions.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07" name="Google Shape;207;p24"/>
          <p:cNvCxnSpPr>
            <a:stCxn id="193" idx="2"/>
            <a:endCxn id="194" idx="0"/>
          </p:cNvCxnSpPr>
          <p:nvPr/>
        </p:nvCxnSpPr>
        <p:spPr>
          <a:xfrm rot="-5400000" flipH="1">
            <a:off x="4230516" y="2487042"/>
            <a:ext cx="879600" cy="5205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4"/>
          <p:cNvCxnSpPr>
            <a:stCxn id="193" idx="2"/>
            <a:endCxn id="205" idx="0"/>
          </p:cNvCxnSpPr>
          <p:nvPr/>
        </p:nvCxnSpPr>
        <p:spPr>
          <a:xfrm rot="-5400000" flipH="1">
            <a:off x="5436666" y="1280892"/>
            <a:ext cx="879600" cy="29328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p24"/>
          <p:cNvCxnSpPr/>
          <p:nvPr/>
        </p:nvCxnSpPr>
        <p:spPr>
          <a:xfrm>
            <a:off x="8620125" y="1666875"/>
            <a:ext cx="30600" cy="498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10" name="Google Shape;210;p24"/>
          <p:cNvSpPr/>
          <p:nvPr/>
        </p:nvSpPr>
        <p:spPr>
          <a:xfrm>
            <a:off x="9480666" y="1717392"/>
            <a:ext cx="2050800" cy="590100"/>
          </a:xfrm>
          <a:prstGeom prst="roundRect">
            <a:avLst>
              <a:gd name="adj" fmla="val 50000"/>
            </a:avLst>
          </a:prstGeom>
          <a:solidFill>
            <a:srgbClr val="0944A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CSIRT Manager</a:t>
            </a:r>
            <a:endParaRPr sz="19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8795737" y="3187200"/>
            <a:ext cx="1572000" cy="590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Incident </a:t>
            </a:r>
            <a:r>
              <a:rPr lang="fr-FR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sz="16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10457950" y="3187200"/>
            <a:ext cx="1572000" cy="590100"/>
          </a:xfrm>
          <a:prstGeom prst="roundRect">
            <a:avLst>
              <a:gd name="adj" fmla="val 50000"/>
            </a:avLst>
          </a:prstGeom>
          <a:solidFill>
            <a:srgbClr val="0D5DD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Forensics</a:t>
            </a:r>
            <a:endParaRPr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8795731" y="4386975"/>
            <a:ext cx="1572000" cy="232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Incident Handler</a:t>
            </a:r>
            <a:endParaRPr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highlight>
                <a:srgbClr val="F1C232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Coordonne et réalise la réponse aux incidents de sécurité.</a:t>
            </a:r>
            <a:endParaRPr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10457944" y="4386975"/>
            <a:ext cx="1572000" cy="232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Forensic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Investigator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en profondeur les données et preuves collectées lors de la réponse à incident.</a:t>
            </a:r>
            <a:endParaRPr sz="1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5" name="Google Shape;215;p24"/>
          <p:cNvCxnSpPr>
            <a:cxnSpLocks/>
            <a:stCxn id="210" idx="2"/>
            <a:endCxn id="211" idx="0"/>
          </p:cNvCxnSpPr>
          <p:nvPr/>
        </p:nvCxnSpPr>
        <p:spPr>
          <a:xfrm rot="5400000">
            <a:off x="9604116" y="2285142"/>
            <a:ext cx="879600" cy="92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p24"/>
          <p:cNvCxnSpPr>
            <a:stCxn id="210" idx="2"/>
            <a:endCxn id="212" idx="0"/>
          </p:cNvCxnSpPr>
          <p:nvPr/>
        </p:nvCxnSpPr>
        <p:spPr>
          <a:xfrm rot="-5400000" flipH="1">
            <a:off x="10435266" y="2378292"/>
            <a:ext cx="879600" cy="738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24"/>
          <p:cNvCxnSpPr>
            <a:endCxn id="214" idx="0"/>
          </p:cNvCxnSpPr>
          <p:nvPr/>
        </p:nvCxnSpPr>
        <p:spPr>
          <a:xfrm rot="-5400000" flipH="1">
            <a:off x="10938844" y="4081875"/>
            <a:ext cx="609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p24"/>
          <p:cNvCxnSpPr>
            <a:cxnSpLocks/>
            <a:stCxn id="211" idx="2"/>
            <a:endCxn id="213" idx="0"/>
          </p:cNvCxnSpPr>
          <p:nvPr/>
        </p:nvCxnSpPr>
        <p:spPr>
          <a:xfrm rot="-5400000" flipH="1">
            <a:off x="9277237" y="4081800"/>
            <a:ext cx="6096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4"/>
          <p:cNvCxnSpPr>
            <a:stCxn id="205" idx="2"/>
            <a:endCxn id="206" idx="0"/>
          </p:cNvCxnSpPr>
          <p:nvPr/>
        </p:nvCxnSpPr>
        <p:spPr>
          <a:xfrm rot="-5400000" flipH="1">
            <a:off x="7191084" y="3928950"/>
            <a:ext cx="661200" cy="3579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67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Process de gestion des alertes de sécurité</a:t>
            </a:r>
            <a:endParaRPr/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2710960978"/>
              </p:ext>
            </p:extLst>
          </p:nvPr>
        </p:nvGraphicFramePr>
        <p:xfrm>
          <a:off x="946350" y="1690825"/>
          <a:ext cx="10213950" cy="4393525"/>
        </p:xfrm>
        <a:graphic>
          <a:graphicData uri="http://schemas.openxmlformats.org/drawingml/2006/table">
            <a:tbl>
              <a:tblPr>
                <a:noFill/>
                <a:tableStyleId>{A51AD9C0-473F-4F65-9328-0616635BD0EA}</a:tableStyleId>
              </a:tblPr>
              <a:tblGrid>
                <a:gridCol w="68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Numéro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 de l’étape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Création d’une alerte de sécurité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Une alerte de sécurité est remontée au SOC.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Assignation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L’analyste SOC s’assigne l’alerte de sécurité. Cela signifie qu’il accuse réception de l’alerte et démarre son investigation. La mesure du temps d’investigation commence à ce moment.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Enrichissement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L’analyste, appuyé par les outils du SOC, collecte les informations pertinentes pour contextualiser l’alerte pour en favoriser une meilleure compréhension et analyse.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L’analyste réalise une étude de l’alerte enrichie pour déterminer sa nature, son éventuelle criticité et les actions à mener.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3.b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Escalade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L’analyste transmet l’alerte et les informations d’enrichissement au niveau supérieur en fonction de la nature et criticité de l’alerte.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Qualification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L’analyste indique la nature de l’alerte en tant que vrai ou faux positif.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Tuning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cas de faux positif l’analyste propose et/ou applique des modifications des capacités et outils de détection pertinentes pour améliorer les fonctions de détection et réponse du SOC.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5.b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Escalade au CSIRT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L’incident est escaladé à l’équipe de réponse à incident.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62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/>
              <a:t>Process de réponse aux incidents de sécurité</a:t>
            </a:r>
            <a:endParaRPr/>
          </a:p>
        </p:txBody>
      </p:sp>
      <p:graphicFrame>
        <p:nvGraphicFramePr>
          <p:cNvPr id="233" name="Google Shape;233;p26"/>
          <p:cNvGraphicFramePr/>
          <p:nvPr>
            <p:extLst>
              <p:ext uri="{D42A27DB-BD31-4B8C-83A1-F6EECF244321}">
                <p14:modId xmlns:p14="http://schemas.microsoft.com/office/powerpoint/2010/main" val="1902515863"/>
              </p:ext>
            </p:extLst>
          </p:nvPr>
        </p:nvGraphicFramePr>
        <p:xfrm>
          <a:off x="1031700" y="2148025"/>
          <a:ext cx="10128600" cy="3625550"/>
        </p:xfrm>
        <a:graphic>
          <a:graphicData uri="http://schemas.openxmlformats.org/drawingml/2006/table">
            <a:tbl>
              <a:tblPr>
                <a:noFill/>
                <a:tableStyleId>{A51AD9C0-473F-4F65-9328-0616635BD0EA}</a:tableStyleId>
              </a:tblPr>
              <a:tblGrid>
                <a:gridCol w="65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Numéro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Nom de l’étape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F1C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Prepare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de préparation à la gestion d’incidents : politiques de sécurité ; plans de réponse à incident et de communication ; documentation ; équipes (et accès) ; outils ; formation.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dédiée à la détection et reconnaissance des incidents parmi les événements de sécurité. </a:t>
                      </a:r>
                      <a:b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 documentation des actions menées.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Containment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visant à empêcher la propagation des dommages et/ou à mitiger les dommages déjà subis : confinement à court terme ; sauvegardes ; confinement à long terme.</a:t>
                      </a:r>
                      <a:b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 documentation des actions menées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Eradication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de remédiation : nettoyage et restauration des systèmes affectés.</a:t>
                      </a:r>
                      <a:b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 documentation des actions menées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3.b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Recovery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de remise en production des systèmes restaurés.</a:t>
                      </a:r>
                      <a:b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+ documentation des actions menées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Lessons learned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de finalisation de la documentation et de rédaction de rapport d’incident pour amélioration du process de réponse.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56550" y="3884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Sommaire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411151"/>
            <a:ext cx="10896600" cy="4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628650" lvl="0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/>
              <a:t>Les fondamentaux du SOC</a:t>
            </a:r>
          </a:p>
          <a:p>
            <a:pPr marL="628650" lvl="0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fr-FR" dirty="0"/>
          </a:p>
          <a:p>
            <a:pPr marL="628650" lvl="0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/>
              <a:t>Architecture du SOC chez Electricité d’Europe</a:t>
            </a:r>
          </a:p>
          <a:p>
            <a:pPr marL="571500" lvl="1" indent="0">
              <a:buNone/>
            </a:pPr>
            <a:r>
              <a:rPr lang="fr-FR" dirty="0"/>
              <a:t>	Architecture du SOC</a:t>
            </a:r>
          </a:p>
          <a:p>
            <a:pPr marL="571500" lvl="1" indent="0">
              <a:buNone/>
            </a:pPr>
            <a:r>
              <a:rPr lang="fr-FR" dirty="0"/>
              <a:t>	SI d’Electricité d’Europe et logs d’intérêt</a:t>
            </a:r>
          </a:p>
          <a:p>
            <a:pPr marL="628650" lvl="0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fr-FR" dirty="0"/>
          </a:p>
          <a:p>
            <a:pPr marL="628650" lvl="0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dirty="0"/>
              <a:t>Organisation et Process</a:t>
            </a:r>
            <a:endParaRPr dirty="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4900" y="388450"/>
            <a:ext cx="2448950" cy="9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fondamentaux du SOC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092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Les bases</a:t>
            </a:r>
            <a:endParaRPr sz="2400"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dirty="0"/>
              <a:t>SOC : Security Operations Center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 dirty="0"/>
              <a:t>Equipe chargée de la supervision de la sécurité du Système d’Information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fr-FR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fr-FR" dirty="0"/>
              <a:t>Analystes, ingénieurs, managers.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fr-FR" dirty="0"/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fr-FR" dirty="0"/>
              <a:t>Principaux outils : Systèmes de Détection et/ou Prévention d’Intrusion (IDS/IPS) ; Détection et Réponse sur les Terminaux utilisateurs (EDR) ; outils de Gestion des Evénements et Informations de Sécurité (SIEM).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lang="fr-FR" dirty="0"/>
          </a:p>
          <a:p>
            <a:pPr marL="228600" indent="-228600">
              <a:spcBef>
                <a:spcPts val="0"/>
              </a:spcBef>
              <a:buSzPts val="2800"/>
            </a:pPr>
            <a:r>
              <a:rPr lang="fr-FR" dirty="0"/>
              <a:t>Exemples d’entreprises : </a:t>
            </a:r>
            <a:r>
              <a:rPr lang="fr-FR" dirty="0" err="1"/>
              <a:t>Nomios</a:t>
            </a:r>
            <a:r>
              <a:rPr lang="fr-FR" dirty="0"/>
              <a:t>, BT Blue, Orange…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4449975" y="1690688"/>
            <a:ext cx="3558000" cy="44340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452900" y="1690688"/>
            <a:ext cx="3600000" cy="44340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dirty="0"/>
              <a:t>Cadres et modèles utilisés</a:t>
            </a:r>
            <a:endParaRPr dirty="0"/>
          </a:p>
        </p:txBody>
      </p:sp>
      <p:sp>
        <p:nvSpPr>
          <p:cNvPr id="119" name="Google Shape;119;p17"/>
          <p:cNvSpPr/>
          <p:nvPr/>
        </p:nvSpPr>
        <p:spPr>
          <a:xfrm>
            <a:off x="8292313" y="1690688"/>
            <a:ext cx="3558000" cy="443401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095499-8E92-2808-827F-52F7E24A99DF}"/>
              </a:ext>
            </a:extLst>
          </p:cNvPr>
          <p:cNvGrpSpPr/>
          <p:nvPr/>
        </p:nvGrpSpPr>
        <p:grpSpPr>
          <a:xfrm>
            <a:off x="351550" y="1690688"/>
            <a:ext cx="11488900" cy="5226982"/>
            <a:chOff x="574925" y="2466725"/>
            <a:chExt cx="11488900" cy="5226982"/>
          </a:xfrm>
        </p:grpSpPr>
        <p:sp>
          <p:nvSpPr>
            <p:cNvPr id="115" name="Google Shape;115;p17"/>
            <p:cNvSpPr txBox="1"/>
            <p:nvPr/>
          </p:nvSpPr>
          <p:spPr>
            <a:xfrm>
              <a:off x="574925" y="2466725"/>
              <a:ext cx="37014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500" b="1" dirty="0">
                  <a:latin typeface="Calibri"/>
                  <a:ea typeface="Calibri"/>
                  <a:cs typeface="Calibri"/>
                  <a:sym typeface="Calibri"/>
                </a:rPr>
                <a:t>Cyber Kill-</a:t>
              </a:r>
              <a:r>
                <a:rPr lang="fr-FR" sz="2500" b="1" dirty="0" err="1">
                  <a:latin typeface="Calibri"/>
                  <a:ea typeface="Calibri"/>
                  <a:cs typeface="Calibri"/>
                  <a:sym typeface="Calibri"/>
                </a:rPr>
                <a:t>chain</a:t>
              </a:r>
              <a:r>
                <a:rPr lang="fr-FR" sz="2500" b="1" dirty="0">
                  <a:latin typeface="Calibri"/>
                  <a:ea typeface="Calibri"/>
                  <a:cs typeface="Calibri"/>
                  <a:sym typeface="Calibri"/>
                </a:rPr>
                <a:t> de </a:t>
              </a:r>
              <a:r>
                <a:rPr lang="fr-FR" sz="2500" b="1" dirty="0" err="1">
                  <a:latin typeface="Calibri"/>
                  <a:ea typeface="Calibri"/>
                  <a:cs typeface="Calibri"/>
                  <a:sym typeface="Calibri"/>
                </a:rPr>
                <a:t>LockHeed</a:t>
              </a:r>
              <a:r>
                <a:rPr lang="fr-FR" sz="2500" b="1" dirty="0">
                  <a:latin typeface="Calibri"/>
                  <a:ea typeface="Calibri"/>
                  <a:cs typeface="Calibri"/>
                  <a:sym typeface="Calibri"/>
                </a:rPr>
                <a:t> Martin</a:t>
              </a:r>
              <a:endParaRPr sz="2500" b="1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733950" y="2471625"/>
              <a:ext cx="3558000" cy="56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500" b="1">
                  <a:latin typeface="Calibri"/>
                  <a:ea typeface="Calibri"/>
                  <a:cs typeface="Calibri"/>
                  <a:sym typeface="Calibri"/>
                </a:rPr>
                <a:t>MITRE ATT&amp;CK &amp; TTPs</a:t>
              </a:r>
              <a:endParaRPr sz="2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676275" y="3421025"/>
              <a:ext cx="3600000" cy="41857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Modélisation du déroulement d’une cyberattaque en 7 grandes étapes.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- Reconnaissance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- Outillage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- Déploiement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- Exploitation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- Installation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- Commande et contrôle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- Action sur objectifs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4683213" y="3200199"/>
              <a:ext cx="3558000" cy="4493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Modèle recensant les principales tactiques, techniques et procédures effectivement utilisées par des attaquants.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Tactique = objectif intermédiaire. Ex. : Reconnaissance, Accès Initial, Persistance, Escalade de privilèges, Mouvement latéral, Exfiltration…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9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900" dirty="0">
                  <a:latin typeface="Calibri"/>
                  <a:ea typeface="Calibri"/>
                  <a:cs typeface="Calibri"/>
                  <a:sym typeface="Calibri"/>
                </a:rPr>
                <a:t>Technique = action pour atteindre un objectif tactique</a:t>
              </a:r>
              <a:endParaRPr sz="19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8505825" y="3286738"/>
              <a:ext cx="3558000" cy="36317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Elément observé sur le SI qui désigne une forte probabilité d’intrusion / action malveillante.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fr-FR"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latin typeface="Calibri"/>
                  <a:ea typeface="Calibri"/>
                  <a:cs typeface="Calibri"/>
                  <a:sym typeface="Calibri"/>
                </a:rPr>
                <a:t>Ex. : signatures de malware ; adresses IP malveillantes connues ; Actions d’authentification inhabituelle, etc.  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8505825" y="2471625"/>
              <a:ext cx="3558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500" b="1">
                  <a:latin typeface="Calibri"/>
                  <a:ea typeface="Calibri"/>
                  <a:cs typeface="Calibri"/>
                  <a:sym typeface="Calibri"/>
                </a:rPr>
                <a:t>Indicateur de compromission (IoC)</a:t>
              </a:r>
              <a:endParaRPr sz="2500" b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838200" y="38417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Outils </a:t>
            </a:r>
            <a:endParaRPr dirty="0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600075" y="1622575"/>
            <a:ext cx="3600600" cy="4037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00" b="1" dirty="0">
                <a:latin typeface="Roboto"/>
                <a:ea typeface="Roboto"/>
                <a:cs typeface="Roboto"/>
                <a:sym typeface="Roboto"/>
              </a:rPr>
              <a:t>SIEM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Gestion des événements et informations de sécurité. Collecte et agrégation de données.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Objectifs :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Fournir des rapports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Envoyer des alertes</a:t>
            </a:r>
            <a:endParaRPr lang="fr-FR" sz="105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Alertes provoquées par règles de détection.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Sigma : standard de rédaction de règles.</a:t>
            </a: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Exemple de SIEM open-source : ELK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Autres solutions du marché : Splunk, </a:t>
            </a:r>
            <a:r>
              <a:rPr lang="fr-FR" sz="1200" dirty="0" err="1">
                <a:latin typeface="Roboto"/>
                <a:ea typeface="Roboto"/>
                <a:cs typeface="Roboto"/>
                <a:sym typeface="Roboto"/>
              </a:rPr>
              <a:t>QRadar</a:t>
            </a: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...</a:t>
            </a:r>
            <a:br>
              <a:rPr lang="fr-FR" sz="1200" dirty="0">
                <a:latin typeface="Roboto"/>
                <a:ea typeface="Roboto"/>
                <a:cs typeface="Roboto"/>
                <a:sym typeface="Roboto"/>
              </a:rPr>
            </a:b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Exemple de règle de détection :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Exécutions suspectes de lignes de commande dans Windows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Connexions vers adresses IP externes via Bash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577825" y="1603375"/>
            <a:ext cx="3600000" cy="4037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900" b="1" dirty="0">
                <a:latin typeface="Roboto"/>
                <a:ea typeface="Roboto"/>
                <a:cs typeface="Roboto"/>
                <a:sym typeface="Roboto"/>
              </a:rPr>
              <a:t>SOAR</a:t>
            </a:r>
            <a:endParaRPr sz="19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Orchestration, Automatisation, Réponse de Sécurité.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Objectifs :  </a:t>
            </a:r>
          </a:p>
          <a:p>
            <a:pPr marL="914400" lvl="1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Gestion des alertes et investigations. 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Automatisation de réponses à incidents.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300" dirty="0" err="1">
                <a:latin typeface="Roboto"/>
                <a:ea typeface="Roboto"/>
                <a:cs typeface="Roboto"/>
                <a:sym typeface="Roboto"/>
              </a:rPr>
              <a:t>Playbooks</a:t>
            </a: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 : guident les équipes pour appliquer des procédures de manière (semi) automatique.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Exemple de solution open-source : </a:t>
            </a:r>
            <a:r>
              <a:rPr lang="fr-FR" sz="1300" dirty="0" err="1">
                <a:latin typeface="Roboto"/>
                <a:ea typeface="Roboto"/>
                <a:cs typeface="Roboto"/>
                <a:sym typeface="Roboto"/>
              </a:rPr>
              <a:t>Shuffle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Autres solutions du marché : </a:t>
            </a:r>
          </a:p>
          <a:p>
            <a:pPr marL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Ansible Automation Platform, Splunk Phantom…</a:t>
            </a:r>
          </a:p>
          <a:p>
            <a:pPr marL="0" lvl="0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Exemple d’action automatisée :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  <a:p>
            <a:pPr marL="230399" lvl="0" indent="-76200" algn="l" rtl="0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fr-FR" sz="1300" dirty="0">
                <a:latin typeface="Roboto"/>
                <a:ea typeface="Roboto"/>
                <a:cs typeface="Roboto"/>
                <a:sym typeface="Roboto"/>
              </a:rPr>
              <a:t>Dès le début de la détection d’un malware, les capacités du SOAR permettent d’isoler les machines afin de contenir la propagation.</a:t>
            </a:r>
            <a:endParaRPr sz="13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8380975" y="1583375"/>
            <a:ext cx="3600000" cy="3998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800" b="1" dirty="0">
                <a:latin typeface="Roboto"/>
                <a:ea typeface="Roboto"/>
                <a:cs typeface="Roboto"/>
                <a:sym typeface="Roboto"/>
              </a:rPr>
              <a:t>EDR</a:t>
            </a:r>
            <a:endParaRPr sz="18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Détection et Réponse au niveau des terminaux utilisateurs.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Objectifs :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04800" algn="l" rtl="0">
              <a:spcBef>
                <a:spcPts val="50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Détection de comportements anormaux.</a:t>
            </a: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-"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Facilitation de mesures de remédiation.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L’architecture du SOC chez Electricité d’Europe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862825" y="156450"/>
            <a:ext cx="105156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fr-FR" dirty="0"/>
              <a:t>L’architecture du SOC</a:t>
            </a:r>
            <a:endParaRPr sz="2800" dirty="0"/>
          </a:p>
        </p:txBody>
      </p:sp>
      <p:sp>
        <p:nvSpPr>
          <p:cNvPr id="151" name="Google Shape;151;p21"/>
          <p:cNvSpPr/>
          <p:nvPr/>
        </p:nvSpPr>
        <p:spPr>
          <a:xfrm>
            <a:off x="4042000" y="4549075"/>
            <a:ext cx="1955100" cy="7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SIEM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/>
              <a:t>Création d’alertes</a:t>
            </a:r>
            <a:endParaRPr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/>
              <a:t>Visualisation de logs</a:t>
            </a:r>
            <a:endParaRPr sz="900" dirty="0"/>
          </a:p>
        </p:txBody>
      </p:sp>
      <p:sp>
        <p:nvSpPr>
          <p:cNvPr id="152" name="Google Shape;152;p21"/>
          <p:cNvSpPr/>
          <p:nvPr/>
        </p:nvSpPr>
        <p:spPr>
          <a:xfrm>
            <a:off x="7403250" y="4528225"/>
            <a:ext cx="2001600" cy="80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/>
              <a:t>SOAR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/>
              <a:t>Enrichissement</a:t>
            </a:r>
            <a:endParaRPr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/>
              <a:t>Réponse automatisée</a:t>
            </a:r>
            <a:br>
              <a:rPr lang="fr-FR" sz="900" dirty="0"/>
            </a:br>
            <a:r>
              <a:rPr lang="fr-FR" sz="900" dirty="0"/>
              <a:t>Gestion des incidents</a:t>
            </a:r>
            <a:endParaRPr sz="900" dirty="0"/>
          </a:p>
        </p:txBody>
      </p:sp>
      <p:sp>
        <p:nvSpPr>
          <p:cNvPr id="153" name="Google Shape;153;p21"/>
          <p:cNvSpPr/>
          <p:nvPr/>
        </p:nvSpPr>
        <p:spPr>
          <a:xfrm>
            <a:off x="4018750" y="3229700"/>
            <a:ext cx="2001600" cy="49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 dirty="0" err="1"/>
              <a:t>Threat</a:t>
            </a:r>
            <a:r>
              <a:rPr lang="fr-FR" sz="1300" dirty="0"/>
              <a:t> Intelligence Platform</a:t>
            </a:r>
            <a:endParaRPr sz="1300" dirty="0"/>
          </a:p>
        </p:txBody>
      </p:sp>
      <p:sp>
        <p:nvSpPr>
          <p:cNvPr id="154" name="Google Shape;154;p21"/>
          <p:cNvSpPr/>
          <p:nvPr/>
        </p:nvSpPr>
        <p:spPr>
          <a:xfrm>
            <a:off x="562850" y="4549075"/>
            <a:ext cx="1731600" cy="7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 err="1"/>
              <a:t>Endpoints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i="1" dirty="0"/>
              <a:t>Exemples : postes de travail, serveurs, routeurs</a:t>
            </a:r>
            <a:r>
              <a:rPr lang="fr-FR" sz="1000" dirty="0"/>
              <a:t>…</a:t>
            </a:r>
            <a:endParaRPr sz="1000" dirty="0"/>
          </a:p>
        </p:txBody>
      </p:sp>
      <p:sp>
        <p:nvSpPr>
          <p:cNvPr id="155" name="Google Shape;155;p21"/>
          <p:cNvSpPr txBox="1"/>
          <p:nvPr/>
        </p:nvSpPr>
        <p:spPr>
          <a:xfrm>
            <a:off x="8842825" y="6132675"/>
            <a:ext cx="5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9416900" y="2633125"/>
            <a:ext cx="1955100" cy="596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Outils externes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 dirty="0"/>
              <a:t>Exemples : </a:t>
            </a:r>
            <a:r>
              <a:rPr lang="fr-FR" sz="800" dirty="0" err="1"/>
              <a:t>VirusTotal</a:t>
            </a:r>
            <a:r>
              <a:rPr lang="fr-FR" sz="800" dirty="0"/>
              <a:t>, </a:t>
            </a:r>
            <a:r>
              <a:rPr lang="fr-FR" sz="800" dirty="0" err="1"/>
              <a:t>AnyRun</a:t>
            </a:r>
            <a:r>
              <a:rPr lang="fr-FR" sz="800" dirty="0"/>
              <a:t>, Cisco Talos</a:t>
            </a:r>
            <a:endParaRPr sz="800" dirty="0"/>
          </a:p>
        </p:txBody>
      </p:sp>
      <p:sp>
        <p:nvSpPr>
          <p:cNvPr id="157" name="Google Shape;157;p21"/>
          <p:cNvSpPr/>
          <p:nvPr/>
        </p:nvSpPr>
        <p:spPr>
          <a:xfrm>
            <a:off x="9417000" y="3428525"/>
            <a:ext cx="2001600" cy="59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00"/>
              <a:t>Base de connaissance SOC</a:t>
            </a:r>
            <a:endParaRPr sz="500"/>
          </a:p>
        </p:txBody>
      </p:sp>
      <p:sp>
        <p:nvSpPr>
          <p:cNvPr id="158" name="Google Shape;158;p21"/>
          <p:cNvSpPr/>
          <p:nvPr/>
        </p:nvSpPr>
        <p:spPr>
          <a:xfrm>
            <a:off x="9416900" y="1813925"/>
            <a:ext cx="1955100" cy="554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/>
              <a:t>Outils SI internes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Exemples : CMDB, Ticketing…</a:t>
            </a:r>
            <a:endParaRPr sz="900"/>
          </a:p>
        </p:txBody>
      </p:sp>
      <p:sp>
        <p:nvSpPr>
          <p:cNvPr id="159" name="Google Shape;159;p21"/>
          <p:cNvSpPr txBox="1"/>
          <p:nvPr/>
        </p:nvSpPr>
        <p:spPr>
          <a:xfrm>
            <a:off x="2510025" y="4930225"/>
            <a:ext cx="131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Collecte de logs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397787" y="4871075"/>
            <a:ext cx="72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Alertes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071857" y="3793088"/>
            <a:ext cx="2159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Indicateurs de compromission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631925" y="2336300"/>
            <a:ext cx="1731600" cy="89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Outils de sécurité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EDR &amp; AV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Mail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Firewall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IPS</a:t>
            </a:r>
            <a:endParaRPr sz="800"/>
          </a:p>
        </p:txBody>
      </p:sp>
      <p:cxnSp>
        <p:nvCxnSpPr>
          <p:cNvPr id="163" name="Google Shape;163;p21"/>
          <p:cNvCxnSpPr>
            <a:stCxn id="158" idx="1"/>
            <a:endCxn id="152" idx="0"/>
          </p:cNvCxnSpPr>
          <p:nvPr/>
        </p:nvCxnSpPr>
        <p:spPr>
          <a:xfrm flipH="1">
            <a:off x="8404100" y="2090975"/>
            <a:ext cx="1012800" cy="2437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1"/>
          <p:cNvCxnSpPr>
            <a:stCxn id="153" idx="2"/>
            <a:endCxn id="151" idx="0"/>
          </p:cNvCxnSpPr>
          <p:nvPr/>
        </p:nvCxnSpPr>
        <p:spPr>
          <a:xfrm>
            <a:off x="5019550" y="3727700"/>
            <a:ext cx="0" cy="8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" name="Google Shape;165;p21"/>
          <p:cNvCxnSpPr>
            <a:stCxn id="152" idx="0"/>
            <a:endCxn id="156" idx="1"/>
          </p:cNvCxnSpPr>
          <p:nvPr/>
        </p:nvCxnSpPr>
        <p:spPr>
          <a:xfrm rot="-5400000">
            <a:off x="8112150" y="3223525"/>
            <a:ext cx="1596600" cy="10128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6" name="Google Shape;166;p21"/>
          <p:cNvCxnSpPr>
            <a:stCxn id="152" idx="0"/>
            <a:endCxn id="162" idx="3"/>
          </p:cNvCxnSpPr>
          <p:nvPr/>
        </p:nvCxnSpPr>
        <p:spPr>
          <a:xfrm rot="5400000" flipH="1">
            <a:off x="4511250" y="635425"/>
            <a:ext cx="1745100" cy="6040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7" name="Google Shape;167;p21"/>
          <p:cNvSpPr txBox="1"/>
          <p:nvPr/>
        </p:nvSpPr>
        <p:spPr>
          <a:xfrm>
            <a:off x="5292875" y="2462500"/>
            <a:ext cx="293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latin typeface="Calibri"/>
                <a:ea typeface="Calibri"/>
                <a:cs typeface="Calibri"/>
                <a:sym typeface="Calibri"/>
              </a:rPr>
              <a:t>Actions automatisées et enrichissement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1"/>
          <p:cNvCxnSpPr>
            <a:stCxn id="154" idx="3"/>
            <a:endCxn id="151" idx="1"/>
          </p:cNvCxnSpPr>
          <p:nvPr/>
        </p:nvCxnSpPr>
        <p:spPr>
          <a:xfrm>
            <a:off x="2294450" y="4930225"/>
            <a:ext cx="1747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" name="Google Shape;169;p21"/>
          <p:cNvCxnSpPr>
            <a:stCxn id="151" idx="3"/>
            <a:endCxn id="152" idx="1"/>
          </p:cNvCxnSpPr>
          <p:nvPr/>
        </p:nvCxnSpPr>
        <p:spPr>
          <a:xfrm>
            <a:off x="5997100" y="4930225"/>
            <a:ext cx="1406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1"/>
          <p:cNvCxnSpPr>
            <a:stCxn id="157" idx="1"/>
            <a:endCxn id="152" idx="0"/>
          </p:cNvCxnSpPr>
          <p:nvPr/>
        </p:nvCxnSpPr>
        <p:spPr>
          <a:xfrm flipH="1">
            <a:off x="8404200" y="3726425"/>
            <a:ext cx="1012800" cy="8019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1"/>
          <p:cNvCxnSpPr>
            <a:stCxn id="162" idx="2"/>
          </p:cNvCxnSpPr>
          <p:nvPr/>
        </p:nvCxnSpPr>
        <p:spPr>
          <a:xfrm rot="-5400000" flipH="1">
            <a:off x="1349375" y="3378050"/>
            <a:ext cx="1685100" cy="138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9FDF-5558-F240-6091-27CE1CF2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d’Information d’Electricité d’Europe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DF2CB-739A-62EA-5944-E91B881D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74" y="1237129"/>
            <a:ext cx="9070597" cy="553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0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1501</Words>
  <Application>Microsoft Office PowerPoint</Application>
  <PresentationFormat>Grand écran</PresentationFormat>
  <Paragraphs>292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Roboto</vt:lpstr>
      <vt:lpstr>Arial</vt:lpstr>
      <vt:lpstr>Calibri</vt:lpstr>
      <vt:lpstr>Office Theme</vt:lpstr>
      <vt:lpstr>Electricité d’Europe Security Operations Center</vt:lpstr>
      <vt:lpstr>Sommaire</vt:lpstr>
      <vt:lpstr>Les fondamentaux du SOC</vt:lpstr>
      <vt:lpstr>Les bases</vt:lpstr>
      <vt:lpstr>Cadres et modèles utilisés</vt:lpstr>
      <vt:lpstr>Outils </vt:lpstr>
      <vt:lpstr>L’architecture du SOC chez Electricité d’Europe</vt:lpstr>
      <vt:lpstr>L’architecture du SOC</vt:lpstr>
      <vt:lpstr>Système d’Information d’Electricité d’Europe</vt:lpstr>
      <vt:lpstr>Les logs d’intérêt</vt:lpstr>
      <vt:lpstr>Organisation &amp; Process</vt:lpstr>
      <vt:lpstr>Le SOC au cœur de la défense d’Electricité Europe</vt:lpstr>
      <vt:lpstr>L’organisation du SOC</vt:lpstr>
      <vt:lpstr>Process de gestion des alertes de sécurité</vt:lpstr>
      <vt:lpstr>Process de réponse aux incidents de sécurité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Electricité d’Europe Security Operations Center</dc:title>
  <cp:lastModifiedBy>Nicolas Clerbout</cp:lastModifiedBy>
  <cp:revision>32</cp:revision>
  <dcterms:modified xsi:type="dcterms:W3CDTF">2024-03-04T14:58:35Z</dcterms:modified>
</cp:coreProperties>
</file>