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5" r:id="rId14"/>
    <p:sldId id="26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6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customschemas.google.com/relationships/presentationmetadata" Target="metadata"/><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Nicholas Cleveland</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Contiguous Integration/ Continuous Delivery</a:t>
            </a:r>
          </a:p>
          <a:p>
            <a:pPr marL="685800" lvl="1" indent="-228600" algn="l" rtl="0">
              <a:lnSpc>
                <a:spcPct val="90000"/>
              </a:lnSpc>
              <a:spcBef>
                <a:spcPts val="0"/>
              </a:spcBef>
              <a:spcAft>
                <a:spcPts val="0"/>
              </a:spcAft>
              <a:buClr>
                <a:schemeClr val="lt1"/>
              </a:buClr>
              <a:buSzPts val="2000"/>
              <a:buChar char="•"/>
            </a:pPr>
            <a:r>
              <a:rPr lang="en-US" sz="1600" dirty="0"/>
              <a:t>Continues Testing</a:t>
            </a:r>
          </a:p>
          <a:p>
            <a:pPr marL="685800" lvl="1" indent="-228600" algn="l" rtl="0">
              <a:lnSpc>
                <a:spcPct val="90000"/>
              </a:lnSpc>
              <a:spcBef>
                <a:spcPts val="0"/>
              </a:spcBef>
              <a:spcAft>
                <a:spcPts val="0"/>
              </a:spcAft>
              <a:buClr>
                <a:schemeClr val="lt1"/>
              </a:buClr>
              <a:buSzPts val="2000"/>
              <a:buChar char="•"/>
            </a:pPr>
            <a:r>
              <a:rPr lang="en-US" sz="1600" dirty="0"/>
              <a:t>Continuous Deployment</a:t>
            </a:r>
          </a:p>
          <a:p>
            <a:pPr marL="685800" lvl="1" indent="-228600" algn="l" rtl="0">
              <a:lnSpc>
                <a:spcPct val="90000"/>
              </a:lnSpc>
              <a:spcBef>
                <a:spcPts val="0"/>
              </a:spcBef>
              <a:spcAft>
                <a:spcPts val="0"/>
              </a:spcAft>
              <a:buClr>
                <a:schemeClr val="lt1"/>
              </a:buClr>
              <a:buSzPts val="2000"/>
              <a:buChar char="•"/>
            </a:pPr>
            <a:r>
              <a:rPr lang="en-US" sz="1600" dirty="0"/>
              <a:t>Continuous Monitoring</a:t>
            </a:r>
          </a:p>
          <a:p>
            <a:pPr marL="685800" lvl="1" indent="-228600" algn="l" rtl="0">
              <a:lnSpc>
                <a:spcPct val="90000"/>
              </a:lnSpc>
              <a:spcBef>
                <a:spcPts val="0"/>
              </a:spcBef>
              <a:spcAft>
                <a:spcPts val="0"/>
              </a:spcAft>
              <a:buClr>
                <a:schemeClr val="lt1"/>
              </a:buClr>
              <a:buSzPts val="2000"/>
              <a:buChar char="•"/>
            </a:pPr>
            <a:r>
              <a:rPr lang="en-US" sz="1600" dirty="0"/>
              <a:t>Continuous Feedback</a:t>
            </a:r>
          </a:p>
          <a:p>
            <a:pPr marL="685800" lvl="1" indent="-228600" algn="l" rtl="0">
              <a:lnSpc>
                <a:spcPct val="90000"/>
              </a:lnSpc>
              <a:spcBef>
                <a:spcPts val="0"/>
              </a:spcBef>
              <a:spcAft>
                <a:spcPts val="0"/>
              </a:spcAft>
              <a:buClr>
                <a:schemeClr val="lt1"/>
              </a:buClr>
              <a:buSzPts val="2000"/>
              <a:buChar char="•"/>
            </a:pPr>
            <a:r>
              <a:rPr lang="en-US" sz="1600" dirty="0"/>
              <a:t>Continuous Operations</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i="1" dirty="0">
                <a:effectLst/>
              </a:rPr>
              <a:t>Importance of the DevOps pipeline (and how to build it) - </a:t>
            </a:r>
            <a:r>
              <a:rPr lang="en-US" i="1" dirty="0" err="1">
                <a:effectLst/>
              </a:rPr>
              <a:t>devops</a:t>
            </a:r>
            <a:r>
              <a:rPr lang="en-US" i="1" dirty="0">
                <a:effectLst/>
              </a:rPr>
              <a:t> at scale</a:t>
            </a:r>
            <a:r>
              <a:rPr lang="en-US" dirty="0">
                <a:effectLst/>
              </a:rPr>
              <a:t>. 	</a:t>
            </a:r>
            <a:r>
              <a:rPr lang="en-US" dirty="0" err="1">
                <a:effectLst/>
              </a:rPr>
              <a:t>Plutora</a:t>
            </a:r>
            <a:r>
              <a:rPr lang="en-US" dirty="0">
                <a:effectLst/>
              </a:rPr>
              <a:t>. (2021, July 14). Retrieved December 18, 2022, </a:t>
            </a:r>
            <a:r>
              <a:rPr lang="en-US">
                <a:effectLst/>
              </a:rPr>
              <a:t>from 	https</a:t>
            </a:r>
            <a:r>
              <a:rPr lang="en-US" dirty="0">
                <a:effectLst/>
              </a:rPr>
              <a:t>://www.plutora.com</a:t>
            </a:r>
            <a:r>
              <a:rPr lang="en-US">
                <a:effectLst/>
              </a:rPr>
              <a:t>/devops-at-	scale</a:t>
            </a:r>
            <a:r>
              <a:rPr lang="en-US" dirty="0">
                <a:effectLst/>
              </a:rPr>
              <a:t>/pipeline#:~:text=Different%20Phases%20in%20a%20Typical</a:t>
            </a:r>
            <a:r>
              <a:rPr lang="en-US">
                <a:effectLst/>
              </a:rPr>
              <a:t>,contin	uous</a:t>
            </a:r>
            <a:r>
              <a:rPr lang="en-US" dirty="0">
                <a:effectLst/>
              </a:rPr>
              <a:t>%20feedback%2C%20and%20continuous%20operations. </a:t>
            </a: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363153920"/>
              </p:ext>
            </p:extLst>
          </p:nvPr>
        </p:nvGraphicFramePr>
        <p:xfrm>
          <a:off x="3283287" y="1894376"/>
          <a:ext cx="7835225" cy="426865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STR-50-CPP</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MEM-50-CPP</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FIO-50-CPP</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SEC-00-JAV</a:t>
                      </a:r>
                    </a:p>
                    <a:p>
                      <a:pPr marL="0" marR="0" lvl="0" indent="0" algn="ctr" rtl="0">
                        <a:lnSpc>
                          <a:spcPct val="100000"/>
                        </a:lnSpc>
                        <a:spcBef>
                          <a:spcPts val="0"/>
                        </a:spcBef>
                        <a:spcAft>
                          <a:spcPts val="0"/>
                        </a:spcAft>
                        <a:buClr>
                          <a:srgbClr val="000000"/>
                        </a:buClr>
                        <a:buSzPts val="3600"/>
                        <a:buFont typeface="Arial"/>
                        <a:buNone/>
                      </a:pP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DLC-50-CPP</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IDS-00-JAV</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ERR-51-CPP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n/a</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INT-50-CPP</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EXP-06-JAV</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OOP-50-JAV</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Data Type</a:t>
            </a:r>
          </a:p>
          <a:p>
            <a:pPr marL="228600" lvl="0" indent="-228600" algn="l" rtl="0">
              <a:lnSpc>
                <a:spcPct val="90000"/>
              </a:lnSpc>
              <a:spcBef>
                <a:spcPts val="0"/>
              </a:spcBef>
              <a:spcAft>
                <a:spcPts val="0"/>
              </a:spcAft>
              <a:buClr>
                <a:schemeClr val="lt1"/>
              </a:buClr>
              <a:buSzPts val="2000"/>
              <a:buChar char="•"/>
            </a:pPr>
            <a:r>
              <a:rPr lang="en-US" sz="2000" dirty="0"/>
              <a:t>Data Value</a:t>
            </a:r>
          </a:p>
          <a:p>
            <a:pPr marL="228600" lvl="0" indent="-228600" algn="l" rtl="0">
              <a:lnSpc>
                <a:spcPct val="90000"/>
              </a:lnSpc>
              <a:spcBef>
                <a:spcPts val="0"/>
              </a:spcBef>
              <a:spcAft>
                <a:spcPts val="0"/>
              </a:spcAft>
              <a:buClr>
                <a:schemeClr val="lt1"/>
              </a:buClr>
              <a:buSzPts val="2000"/>
              <a:buChar char="•"/>
            </a:pPr>
            <a:r>
              <a:rPr lang="en-US" sz="2000" dirty="0"/>
              <a:t>String Correctness</a:t>
            </a:r>
          </a:p>
          <a:p>
            <a:pPr marL="228600" lvl="0" indent="-228600" algn="l" rtl="0">
              <a:lnSpc>
                <a:spcPct val="90000"/>
              </a:lnSpc>
              <a:spcBef>
                <a:spcPts val="0"/>
              </a:spcBef>
              <a:spcAft>
                <a:spcPts val="0"/>
              </a:spcAft>
              <a:buClr>
                <a:schemeClr val="lt1"/>
              </a:buClr>
              <a:buSzPts val="2000"/>
              <a:buChar char="•"/>
            </a:pPr>
            <a:r>
              <a:rPr lang="en-US" sz="2000" dirty="0"/>
              <a:t>SQL Injection</a:t>
            </a:r>
          </a:p>
          <a:p>
            <a:pPr marL="228600" lvl="0" indent="-228600" algn="l" rtl="0">
              <a:lnSpc>
                <a:spcPct val="90000"/>
              </a:lnSpc>
              <a:spcBef>
                <a:spcPts val="0"/>
              </a:spcBef>
              <a:spcAft>
                <a:spcPts val="0"/>
              </a:spcAft>
              <a:buClr>
                <a:schemeClr val="lt1"/>
              </a:buClr>
              <a:buSzPts val="2000"/>
              <a:buChar char="•"/>
            </a:pPr>
            <a:r>
              <a:rPr lang="en-US" sz="2000" dirty="0"/>
              <a:t>Memory Protection</a:t>
            </a:r>
          </a:p>
          <a:p>
            <a:pPr marL="228600" lvl="0" indent="-228600" algn="l" rtl="0">
              <a:lnSpc>
                <a:spcPct val="90000"/>
              </a:lnSpc>
              <a:spcBef>
                <a:spcPts val="0"/>
              </a:spcBef>
              <a:spcAft>
                <a:spcPts val="0"/>
              </a:spcAft>
              <a:buClr>
                <a:schemeClr val="lt1"/>
              </a:buClr>
              <a:buSzPts val="2000"/>
              <a:buChar char="•"/>
            </a:pPr>
            <a:r>
              <a:rPr lang="en-US" sz="2000" dirty="0"/>
              <a:t>Assertion</a:t>
            </a:r>
          </a:p>
          <a:p>
            <a:pPr marL="228600" lvl="0" indent="-228600" algn="l" rtl="0">
              <a:lnSpc>
                <a:spcPct val="90000"/>
              </a:lnSpc>
              <a:spcBef>
                <a:spcPts val="0"/>
              </a:spcBef>
              <a:spcAft>
                <a:spcPts val="0"/>
              </a:spcAft>
              <a:buClr>
                <a:schemeClr val="lt1"/>
              </a:buClr>
              <a:buSzPts val="2000"/>
              <a:buChar char="•"/>
            </a:pPr>
            <a:r>
              <a:rPr lang="en-US" sz="2000" dirty="0"/>
              <a:t>Exceptions</a:t>
            </a:r>
          </a:p>
          <a:p>
            <a:pPr marL="228600" lvl="0" indent="-228600" algn="l" rtl="0">
              <a:lnSpc>
                <a:spcPct val="90000"/>
              </a:lnSpc>
              <a:spcBef>
                <a:spcPts val="0"/>
              </a:spcBef>
              <a:spcAft>
                <a:spcPts val="0"/>
              </a:spcAft>
              <a:buClr>
                <a:schemeClr val="lt1"/>
              </a:buClr>
              <a:buSzPts val="2000"/>
              <a:buChar char="•"/>
            </a:pPr>
            <a:r>
              <a:rPr lang="en-US" sz="2000" dirty="0"/>
              <a:t>Input/Output</a:t>
            </a:r>
          </a:p>
          <a:p>
            <a:pPr marL="228600" lvl="0" indent="-228600" algn="l" rtl="0">
              <a:lnSpc>
                <a:spcPct val="90000"/>
              </a:lnSpc>
              <a:spcBef>
                <a:spcPts val="0"/>
              </a:spcBef>
              <a:spcAft>
                <a:spcPts val="0"/>
              </a:spcAft>
              <a:buClr>
                <a:schemeClr val="lt1"/>
              </a:buClr>
              <a:buSzPts val="2000"/>
              <a:buChar char="•"/>
            </a:pPr>
            <a:r>
              <a:rPr lang="en-US" sz="2000" dirty="0"/>
              <a:t>Object Oriented Programming</a:t>
            </a:r>
          </a:p>
          <a:p>
            <a:pPr marL="228600" lvl="0" indent="-228600" algn="l" rtl="0">
              <a:lnSpc>
                <a:spcPct val="90000"/>
              </a:lnSpc>
              <a:spcBef>
                <a:spcPts val="0"/>
              </a:spcBef>
              <a:spcAft>
                <a:spcPts val="0"/>
              </a:spcAft>
              <a:buClr>
                <a:schemeClr val="lt1"/>
              </a:buClr>
              <a:buSzPts val="2000"/>
              <a:buChar char="•"/>
            </a:pPr>
            <a:r>
              <a:rPr lang="en-US" sz="2000" dirty="0"/>
              <a:t>Platform Security</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a:t>
            </a:r>
          </a:p>
          <a:p>
            <a:pPr marL="685800" lvl="1" indent="-228600">
              <a:spcBef>
                <a:spcPts val="0"/>
              </a:spcBef>
              <a:buSzPts val="2000"/>
            </a:pPr>
            <a:r>
              <a:rPr lang="en-US" sz="1800" dirty="0"/>
              <a:t>This policy involves stopping an attacker from gaining access to unencrypted files by ensuring the data is encrypted when on disk.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Flight</a:t>
            </a:r>
          </a:p>
          <a:p>
            <a:pPr marL="685800" lvl="1" indent="-228600">
              <a:spcBef>
                <a:spcPts val="0"/>
              </a:spcBef>
              <a:buSzPts val="2000"/>
            </a:pPr>
            <a:r>
              <a:rPr lang="en-US" sz="1800" dirty="0"/>
              <a:t>This policy involves stopping an attacker from gaining access to data that is encrypted when it moves over a network.</a:t>
            </a:r>
          </a:p>
          <a:p>
            <a:pPr marL="685800" lvl="1" indent="-228600">
              <a:spcBef>
                <a:spcPts val="0"/>
              </a:spcBef>
              <a:buSzPts val="2000"/>
            </a:pPr>
            <a:endParaRPr lang="en-US" sz="1800" dirty="0"/>
          </a:p>
          <a:p>
            <a:pPr marL="228600" lvl="0" indent="-228600" algn="l" rtl="0">
              <a:lnSpc>
                <a:spcPct val="90000"/>
              </a:lnSpc>
              <a:spcBef>
                <a:spcPts val="0"/>
              </a:spcBef>
              <a:spcAft>
                <a:spcPts val="0"/>
              </a:spcAft>
              <a:buClr>
                <a:schemeClr val="lt1"/>
              </a:buClr>
              <a:buSzPts val="2000"/>
              <a:buChar char="•"/>
            </a:pPr>
            <a:r>
              <a:rPr lang="en-US" sz="2000" dirty="0"/>
              <a:t>Encryption in Use</a:t>
            </a:r>
          </a:p>
          <a:p>
            <a:pPr marL="685800" lvl="1" indent="-228600">
              <a:spcBef>
                <a:spcPts val="0"/>
              </a:spcBef>
              <a:buSzPts val="2000"/>
            </a:pPr>
            <a:r>
              <a:rPr lang="en-US" sz="1800" dirty="0"/>
              <a:t>This policy involves stopping an attacker from gaining access to sensitive data that is being used. </a:t>
            </a:r>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685800" lvl="1" indent="-228600">
              <a:spcBef>
                <a:spcPts val="0"/>
              </a:spcBef>
              <a:buSzPts val="2400"/>
            </a:pPr>
            <a:r>
              <a:rPr lang="en-US" sz="1800" dirty="0">
                <a:effectLst/>
                <a:latin typeface="Calibri" panose="020F0502020204030204" pitchFamily="34" charset="0"/>
                <a:ea typeface="Calibri" panose="020F0502020204030204" pitchFamily="34" charset="0"/>
              </a:rPr>
              <a:t>This is the first goal in providing a secure system for identifying users who have access to your application.</a:t>
            </a:r>
          </a:p>
          <a:p>
            <a:pPr marL="685800" lvl="1" indent="-228600">
              <a:spcBef>
                <a:spcPts val="0"/>
              </a:spcBef>
              <a:buSzPts val="2400"/>
            </a:pPr>
            <a:endParaRPr lang="en-US" sz="2200" dirty="0"/>
          </a:p>
          <a:p>
            <a:pPr marL="228600" lvl="0" indent="-228600" algn="l" rtl="0">
              <a:lnSpc>
                <a:spcPct val="90000"/>
              </a:lnSpc>
              <a:spcBef>
                <a:spcPts val="0"/>
              </a:spcBef>
              <a:spcAft>
                <a:spcPts val="0"/>
              </a:spcAft>
              <a:buClr>
                <a:schemeClr val="lt1"/>
              </a:buClr>
              <a:buSzPts val="2400"/>
              <a:buChar char="•"/>
            </a:pPr>
            <a:r>
              <a:rPr lang="en-US" sz="2400" dirty="0"/>
              <a:t>Authorization</a:t>
            </a:r>
          </a:p>
          <a:p>
            <a:pPr marL="685800" lvl="1" indent="-228600">
              <a:spcBef>
                <a:spcPts val="0"/>
              </a:spcBef>
              <a:buSzPts val="2400"/>
            </a:pPr>
            <a:r>
              <a:rPr lang="en-US" sz="1800" dirty="0">
                <a:effectLst/>
                <a:latin typeface="Calibri" panose="020F0502020204030204" pitchFamily="34" charset="0"/>
                <a:ea typeface="Calibri" panose="020F0502020204030204" pitchFamily="34" charset="0"/>
              </a:rPr>
              <a:t>This part involves providing the type of access the user will have within the application.</a:t>
            </a:r>
          </a:p>
          <a:p>
            <a:pPr marL="685800" lvl="1" indent="-228600">
              <a:spcBef>
                <a:spcPts val="0"/>
              </a:spcBef>
              <a:buSzPts val="2400"/>
            </a:pPr>
            <a:endParaRPr lang="en-US" sz="2200" dirty="0"/>
          </a:p>
          <a:p>
            <a:pPr marL="228600" lvl="0" indent="-228600" algn="l" rtl="0">
              <a:lnSpc>
                <a:spcPct val="90000"/>
              </a:lnSpc>
              <a:spcBef>
                <a:spcPts val="0"/>
              </a:spcBef>
              <a:spcAft>
                <a:spcPts val="0"/>
              </a:spcAft>
              <a:buClr>
                <a:schemeClr val="lt1"/>
              </a:buClr>
              <a:buSzPts val="2400"/>
              <a:buChar char="•"/>
            </a:pPr>
            <a:r>
              <a:rPr lang="en-US" sz="2400" dirty="0"/>
              <a:t>Accounting</a:t>
            </a:r>
          </a:p>
          <a:p>
            <a:pPr marL="685800" lvl="1" indent="-228600">
              <a:spcBef>
                <a:spcPts val="0"/>
              </a:spcBef>
              <a:buSzPts val="2400"/>
            </a:pPr>
            <a:r>
              <a:rPr lang="en-US" sz="1800" dirty="0">
                <a:effectLst/>
                <a:latin typeface="Calibri" panose="020F0502020204030204" pitchFamily="34" charset="0"/>
                <a:ea typeface="Calibri" panose="020F0502020204030204" pitchFamily="34" charset="0"/>
              </a:rPr>
              <a:t>This part is important in helping to monitor what the user is doing once they have passed through the other parts of the framework.</a:t>
            </a:r>
            <a:endParaRPr lang="en-US" sz="22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TotalTime>
  <Words>376</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nick cleveland</cp:lastModifiedBy>
  <cp:revision>5</cp:revision>
  <dcterms:created xsi:type="dcterms:W3CDTF">2020-08-19T17:59:24Z</dcterms:created>
  <dcterms:modified xsi:type="dcterms:W3CDTF">2022-12-18T20:38:08Z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