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33" Type="http://schemas.openxmlformats.org/officeDocument/2006/relationships/font" Target="fonts/Lato-bold.fntdata"/><Relationship Id="rId10" Type="http://schemas.openxmlformats.org/officeDocument/2006/relationships/slide" Target="slides/slide6.xml"/><Relationship Id="rId32" Type="http://schemas.openxmlformats.org/officeDocument/2006/relationships/font" Target="fonts/Lato-regular.fntdata"/><Relationship Id="rId13" Type="http://schemas.openxmlformats.org/officeDocument/2006/relationships/slide" Target="slides/slide9.xml"/><Relationship Id="rId35" Type="http://schemas.openxmlformats.org/officeDocument/2006/relationships/font" Target="fonts/Lato-boldItalic.fntdata"/><Relationship Id="rId12" Type="http://schemas.openxmlformats.org/officeDocument/2006/relationships/slide" Target="slides/slide8.xml"/><Relationship Id="rId34" Type="http://schemas.openxmlformats.org/officeDocument/2006/relationships/font" Target="fonts/Lat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1800"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/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x="2456025" y="564608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/>
              <a:t>StOut</a:t>
            </a:r>
            <a:endParaRPr/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3363975" y="2850290"/>
            <a:ext cx="5514000" cy="1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 </a:t>
            </a:r>
            <a:r>
              <a:rPr lang="en-US" sz="2400"/>
              <a:t>Montana Tech Student Outcome Website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/>
              <a:t>Sponsor:</a:t>
            </a:r>
            <a:r>
              <a:rPr lang="en-US"/>
              <a:t> Montana Tech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/>
              <a:t>Mentor:</a:t>
            </a:r>
            <a:r>
              <a:rPr lang="en-US"/>
              <a:t> Jeff Braun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/>
              <a:t>Team:</a:t>
            </a:r>
            <a:r>
              <a:rPr lang="en-US"/>
              <a:t> </a:t>
            </a:r>
            <a:br>
              <a:rPr lang="en-US"/>
            </a:br>
            <a:r>
              <a:rPr lang="en-US"/>
              <a:t>Abdulrahman Alduraiwesh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 Jesse Anderson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 Nathaniel Lewis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Trevor Brooks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Front End Design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Front End Design	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750" lvl="0" marL="228600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Ember.js framework</a:t>
            </a:r>
            <a:endParaRPr/>
          </a:p>
          <a:p>
            <a:pPr indent="-171450" lvl="1" marL="685800" rtl="0">
              <a:spcBef>
                <a:spcPts val="2100"/>
              </a:spcBef>
              <a:spcAft>
                <a:spcPts val="0"/>
              </a:spcAft>
              <a:buSzPts val="1500"/>
              <a:buChar char="•"/>
            </a:pPr>
            <a:r>
              <a:rPr lang="en-US"/>
              <a:t>JavaScript/Ember</a:t>
            </a:r>
            <a:r>
              <a:rPr lang="en-US"/>
              <a:t> JavaScript Libraries</a:t>
            </a:r>
            <a:endParaRPr/>
          </a:p>
          <a:p>
            <a:pPr indent="-171450" lvl="1" marL="685800" rtl="0">
              <a:spcBef>
                <a:spcPts val="2100"/>
              </a:spcBef>
              <a:spcAft>
                <a:spcPts val="0"/>
              </a:spcAft>
              <a:buSzPts val="1500"/>
              <a:buChar char="•"/>
            </a:pPr>
            <a:r>
              <a:rPr lang="en-US"/>
              <a:t>HTML (Handlebars)</a:t>
            </a:r>
            <a:endParaRPr/>
          </a:p>
          <a:p>
            <a:pPr indent="-171450" lvl="1" marL="685800" rtl="0">
              <a:spcBef>
                <a:spcPts val="2100"/>
              </a:spcBef>
              <a:spcAft>
                <a:spcPts val="0"/>
              </a:spcAft>
              <a:buSzPts val="1500"/>
              <a:buChar char="•"/>
            </a:pPr>
            <a:r>
              <a:rPr lang="en-US"/>
              <a:t>CSS (SASS)</a:t>
            </a:r>
            <a:endParaRPr/>
          </a:p>
          <a:p>
            <a:pPr indent="-158750" lvl="0" marL="228600" rtl="0">
              <a:spcBef>
                <a:spcPts val="21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Mock ups</a:t>
            </a:r>
            <a:endParaRPr/>
          </a:p>
          <a:p>
            <a:pPr indent="-158750" lvl="0" marL="228600" rtl="0">
              <a:spcBef>
                <a:spcPts val="21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Current Work</a:t>
            </a:r>
            <a:endParaRPr/>
          </a:p>
          <a:p>
            <a:pPr indent="-158750" lvl="0" marL="228600" rtl="0">
              <a:spcBef>
                <a:spcPts val="2100"/>
              </a:spcBef>
              <a:spcAft>
                <a:spcPts val="2100"/>
              </a:spcAft>
              <a:buSzPts val="1700"/>
              <a:buChar char="•"/>
            </a:pPr>
            <a:r>
              <a:rPr lang="en-US"/>
              <a:t>Models/Forms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Shape 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254" y="0"/>
            <a:ext cx="94297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4678413" y="273175"/>
            <a:ext cx="28323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Current Front-end</a:t>
            </a:r>
            <a:endParaRPr sz="2500"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725" y="928675"/>
            <a:ext cx="10011707" cy="5776926"/>
          </a:xfrm>
          <a:prstGeom prst="rect">
            <a:avLst/>
          </a:prstGeom>
          <a:noFill/>
          <a:ln>
            <a:noFill/>
          </a:ln>
          <a:effectLst>
            <a:outerShdw blurRad="242888" rotWithShape="0" algn="bl" dir="2940000" dist="152400">
              <a:srgbClr val="000000">
                <a:alpha val="54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Models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Models are a method for storing data</a:t>
            </a:r>
            <a:endParaRPr/>
          </a:p>
          <a:p>
            <a:pPr indent="-323850" lvl="1" marL="914400" rtl="0">
              <a:spcBef>
                <a:spcPts val="210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Automates representations between parts of the system.</a:t>
            </a:r>
            <a:endParaRPr/>
          </a:p>
          <a:p>
            <a:pPr indent="-323850" lvl="1" marL="914400" rtl="0">
              <a:spcBef>
                <a:spcPts val="210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Allows for caching (temporarily saving).</a:t>
            </a:r>
            <a:endParaRPr/>
          </a:p>
          <a:p>
            <a:pPr indent="-323850" lvl="1" marL="914400" rtl="0">
              <a:spcBef>
                <a:spcPts val="2100"/>
              </a:spcBef>
              <a:spcAft>
                <a:spcPts val="0"/>
              </a:spcAft>
              <a:buSzPts val="1500"/>
              <a:buChar char="○"/>
            </a:pPr>
            <a:r>
              <a:rPr lang="en-US"/>
              <a:t>Gives a method to name data from the backend for the frontend.</a:t>
            </a:r>
            <a:endParaRPr/>
          </a:p>
          <a:p>
            <a:pPr indent="0" lvl="0" marL="0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Components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Components allow for less repetitive modules</a:t>
            </a:r>
            <a:endParaRPr/>
          </a:p>
          <a:p>
            <a:pPr indent="-336550" lvl="0" marL="457200" rtl="0">
              <a:spcBef>
                <a:spcPts val="210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Breaks page into smaller pieces</a:t>
            </a:r>
            <a:endParaRPr/>
          </a:p>
          <a:p>
            <a:pPr indent="-336550" lvl="0" marL="457200" rtl="0">
              <a:spcBef>
                <a:spcPts val="210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Take a model and render it to a form</a:t>
            </a:r>
            <a:endParaRPr/>
          </a:p>
          <a:p>
            <a:pPr indent="-336550" lvl="0" marL="457200" rtl="0">
              <a:spcBef>
                <a:spcPts val="210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Same base can then render it into a table, etc</a:t>
            </a:r>
            <a:endParaRPr/>
          </a:p>
          <a:p>
            <a:pPr indent="-336550" lvl="0" marL="457200" rtl="0">
              <a:spcBef>
                <a:spcPts val="210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Isolates changes to single areas</a:t>
            </a:r>
            <a:endParaRPr/>
          </a:p>
          <a:p>
            <a:pPr indent="-336550" lvl="0" marL="457200">
              <a:spcBef>
                <a:spcPts val="2100"/>
              </a:spcBef>
              <a:spcAft>
                <a:spcPts val="2100"/>
              </a:spcAft>
              <a:buSzPts val="1700"/>
              <a:buChar char="●"/>
            </a:pPr>
            <a:r>
              <a:rPr lang="en-US"/>
              <a:t>Validation and visibility handled in a single area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Backend Design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Backend Design</a:t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750" lvl="0" marL="228600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RESTful Backend</a:t>
            </a:r>
            <a:endParaRPr/>
          </a:p>
          <a:p>
            <a:pPr indent="-171450" lvl="1" marL="685800" rtl="0">
              <a:spcBef>
                <a:spcPts val="2100"/>
              </a:spcBef>
              <a:spcAft>
                <a:spcPts val="0"/>
              </a:spcAft>
              <a:buSzPts val="1500"/>
              <a:buChar char="•"/>
            </a:pPr>
            <a:r>
              <a:rPr lang="en-US"/>
              <a:t>Standardized design pattern for backends over HTTP/S</a:t>
            </a:r>
            <a:endParaRPr/>
          </a:p>
          <a:p>
            <a:pPr indent="-171450" lvl="1" marL="685800" rtl="0">
              <a:spcBef>
                <a:spcPts val="2100"/>
              </a:spcBef>
              <a:spcAft>
                <a:spcPts val="0"/>
              </a:spcAft>
              <a:buSzPts val="1500"/>
              <a:buChar char="•"/>
            </a:pPr>
            <a:r>
              <a:rPr lang="en-US"/>
              <a:t>Database to frontend data model transfer being built now.</a:t>
            </a:r>
            <a:endParaRPr/>
          </a:p>
          <a:p>
            <a:pPr indent="-158750" lvl="0" marL="228600" rtl="0">
              <a:spcBef>
                <a:spcPts val="21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Database</a:t>
            </a:r>
            <a:endParaRPr/>
          </a:p>
          <a:p>
            <a:pPr indent="-171450" lvl="1" marL="685800" rtl="0">
              <a:spcBef>
                <a:spcPts val="2100"/>
              </a:spcBef>
              <a:spcAft>
                <a:spcPts val="0"/>
              </a:spcAft>
              <a:buSzPts val="1500"/>
              <a:buChar char="•"/>
            </a:pPr>
            <a:r>
              <a:rPr lang="en-US"/>
              <a:t>Ran off MySQL / MariaDB System</a:t>
            </a:r>
            <a:endParaRPr/>
          </a:p>
          <a:p>
            <a:pPr indent="-158750" lvl="0" marL="228600" rtl="0">
              <a:spcBef>
                <a:spcPts val="21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Separated </a:t>
            </a:r>
            <a:r>
              <a:rPr lang="en-US"/>
              <a:t>v</a:t>
            </a:r>
            <a:r>
              <a:rPr lang="en-US"/>
              <a:t>irtual </a:t>
            </a:r>
            <a:r>
              <a:rPr lang="en-US"/>
              <a:t>m</a:t>
            </a:r>
            <a:r>
              <a:rPr lang="en-US"/>
              <a:t>achine from other projects</a:t>
            </a:r>
            <a:endParaRPr/>
          </a:p>
          <a:p>
            <a:pPr indent="-158750" lvl="0" marL="228600" rtl="0">
              <a:spcBef>
                <a:spcPts val="2100"/>
              </a:spcBef>
              <a:spcAft>
                <a:spcPts val="2100"/>
              </a:spcAft>
              <a:buSzPts val="1700"/>
              <a:buChar char="•"/>
            </a:pPr>
            <a:r>
              <a:rPr lang="en-US"/>
              <a:t>Runs HTTPS with individual certificate for secure communication.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 and Security</a:t>
            </a:r>
            <a:endParaRPr/>
          </a:p>
        </p:txBody>
      </p:sp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 b="25112" l="2907" r="28922" t="5324"/>
          <a:stretch/>
        </p:blipFill>
        <p:spPr>
          <a:xfrm>
            <a:off x="3070964" y="1690688"/>
            <a:ext cx="6050071" cy="477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Design</a:t>
            </a:r>
            <a:endParaRPr/>
          </a:p>
        </p:txBody>
      </p:sp>
      <p:pic>
        <p:nvPicPr>
          <p:cNvPr id="247" name="Shape 2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700" l="0" r="0" t="700"/>
          <a:stretch/>
        </p:blipFill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730000" y="1709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•All Montana Tech degree programs must be reviewed on an annual or biannual basis for ABET and/or Northwest Accreditation.</a:t>
            </a:r>
            <a:endParaRPr/>
          </a:p>
          <a:p>
            <a:pPr indent="0" lvl="0" marL="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•All programs have student outcomes that must be assessed and evaluated as part of the program review.</a:t>
            </a:r>
            <a:endParaRPr/>
          </a:p>
          <a:p>
            <a:pPr indent="0" lvl="0" marL="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•Collecting and organizing the outcome assessment data can be a time consuming process for instructors and administrators.</a:t>
            </a:r>
            <a:endParaRPr/>
          </a:p>
          <a:p>
            <a:pPr indent="0" lvl="0" marL="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•The outcome assessment and evaluation process must be documented and applied in a consistent manner within each program.</a:t>
            </a:r>
            <a:endParaRPr/>
          </a:p>
          <a:p>
            <a:pPr indent="0" lvl="0" marL="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Progress and Future Goals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Work Synopsis</a:t>
            </a:r>
            <a:endParaRPr/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Completed a basic authentication scheme.</a:t>
            </a:r>
            <a:endParaRPr/>
          </a:p>
          <a:p>
            <a:pPr indent="-336550" lvl="0" marL="457200">
              <a:spcBef>
                <a:spcPts val="210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Front-end design work completed.</a:t>
            </a:r>
            <a:endParaRPr/>
          </a:p>
          <a:p>
            <a:pPr indent="-336550" lvl="0" marL="457200" rtl="0">
              <a:spcBef>
                <a:spcPts val="210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Database has been built.</a:t>
            </a:r>
            <a:endParaRPr/>
          </a:p>
          <a:p>
            <a:pPr indent="-336550" lvl="0" marL="457200" rtl="0">
              <a:spcBef>
                <a:spcPts val="210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Majority of data retrieval and update methods completed.</a:t>
            </a:r>
            <a:endParaRPr/>
          </a:p>
          <a:p>
            <a:pPr indent="0" lvl="0" marL="0" rtl="0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 Synopsis - Frontend</a:t>
            </a:r>
            <a:endParaRPr/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Form views for frontend</a:t>
            </a:r>
            <a:endParaRPr/>
          </a:p>
          <a:p>
            <a:pPr indent="-336550" lvl="0" marL="457200" rtl="0">
              <a:spcBef>
                <a:spcPts val="210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Report views</a:t>
            </a:r>
            <a:endParaRPr/>
          </a:p>
          <a:p>
            <a:pPr indent="-336550" lvl="0" marL="457200" rtl="0">
              <a:spcBef>
                <a:spcPts val="210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Displaying data in frontend in non-editable views</a:t>
            </a:r>
            <a:endParaRPr/>
          </a:p>
          <a:p>
            <a:pPr indent="0" lvl="0" marL="0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 Synopsis - Backend and Documentation</a:t>
            </a:r>
            <a:endParaRPr/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Automation of jobs such as pre-calculation and generation of semesters</a:t>
            </a:r>
            <a:endParaRPr/>
          </a:p>
          <a:p>
            <a:pPr indent="-336550" lvl="0" marL="457200" rtl="0">
              <a:spcBef>
                <a:spcPts val="2100"/>
              </a:spcBef>
              <a:spcAft>
                <a:spcPts val="2100"/>
              </a:spcAft>
              <a:buSzPts val="1700"/>
              <a:buChar char="●"/>
            </a:pPr>
            <a:r>
              <a:rPr lang="en-US"/>
              <a:t>Manuals and updates to documentation based on finished processes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Objectives	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750" lvl="0" marL="228600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Gathering information about the older system.</a:t>
            </a:r>
            <a:endParaRPr/>
          </a:p>
          <a:p>
            <a:pPr indent="-158750" lvl="0" marL="228600" rtl="0">
              <a:spcBef>
                <a:spcPts val="21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Designing the new improved system.</a:t>
            </a:r>
            <a:endParaRPr/>
          </a:p>
          <a:p>
            <a:pPr indent="-158750" lvl="0" marL="228600" rtl="0">
              <a:spcBef>
                <a:spcPts val="21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Building the user centered design where the users will be able to transfer work routine seamlessly.</a:t>
            </a:r>
            <a:endParaRPr/>
          </a:p>
          <a:p>
            <a:pPr indent="0" lvl="0" marL="0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Requirements		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750" lvl="0" marL="228600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Different actors need to use Stout in different ways.</a:t>
            </a:r>
            <a:br>
              <a:rPr lang="en-US"/>
            </a:br>
            <a:endParaRPr/>
          </a:p>
          <a:p>
            <a:pPr indent="-158750" lvl="0" marL="228600" rtl="0">
              <a:spcBef>
                <a:spcPts val="21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Actors : Administrator</a:t>
            </a:r>
            <a:r>
              <a:rPr lang="en-US"/>
              <a:t>,</a:t>
            </a:r>
            <a:r>
              <a:rPr lang="en-US"/>
              <a:t> Program Coordinator, Faculty and </a:t>
            </a:r>
            <a:r>
              <a:rPr lang="en-US"/>
              <a:t>O</a:t>
            </a:r>
            <a:r>
              <a:rPr lang="en-US"/>
              <a:t>bser</a:t>
            </a:r>
            <a:r>
              <a:rPr lang="en-US"/>
              <a:t>vers</a:t>
            </a:r>
            <a:endParaRPr/>
          </a:p>
          <a:p>
            <a:pPr indent="0" lvl="0" marL="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Administrator	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750" lvl="0" marL="228600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Must be able to manage specific program or overall running of system.</a:t>
            </a:r>
            <a:endParaRPr/>
          </a:p>
          <a:p>
            <a:pPr indent="-158750" lvl="0" marL="228600" rtl="0">
              <a:spcBef>
                <a:spcPts val="2100"/>
              </a:spcBef>
              <a:spcAft>
                <a:spcPts val="2100"/>
              </a:spcAft>
              <a:buSzPts val="1700"/>
              <a:buChar char="•"/>
            </a:pPr>
            <a:r>
              <a:rPr lang="en-US"/>
              <a:t>Manage faculty and program coordinator within their assigned programs.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Program Coordinator	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750" lvl="0" marL="228600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In charge of gathering and overseeing the process of accreditation.</a:t>
            </a:r>
            <a:endParaRPr/>
          </a:p>
          <a:p>
            <a:pPr indent="-158750" lvl="0" marL="228600" rtl="0">
              <a:spcBef>
                <a:spcPts val="210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Manage both metrics and outcomes.</a:t>
            </a:r>
            <a:endParaRPr/>
          </a:p>
          <a:p>
            <a:pPr indent="-158750" lvl="0" marL="228600" rtl="0">
              <a:spcBef>
                <a:spcPts val="2100"/>
              </a:spcBef>
              <a:spcAft>
                <a:spcPts val="2100"/>
              </a:spcAft>
              <a:buSzPts val="1700"/>
              <a:buChar char="•"/>
            </a:pPr>
            <a:r>
              <a:rPr lang="en-US"/>
              <a:t>Ties classes to outcomes and metrics.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Faculty 	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750" lvl="0" marL="228600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Main priority is to enter outcome data for students and courses/offerings.</a:t>
            </a:r>
            <a:endParaRPr/>
          </a:p>
          <a:p>
            <a:pPr indent="0" lvl="0" marL="0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Observer</a:t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Registered user that is only able to see reports and similar information.</a:t>
            </a:r>
            <a:endParaRPr/>
          </a:p>
          <a:p>
            <a: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Cannot edit data.</a:t>
            </a:r>
            <a:endParaRPr/>
          </a:p>
          <a:p>
            <a: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/>
              <a:t>Used to allow accreditors access to the information.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Constraints 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750" lvl="0" marL="228600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Ease of Use</a:t>
            </a:r>
            <a:endParaRPr/>
          </a:p>
          <a:p>
            <a:pPr indent="0" lvl="0" marL="0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158750" lvl="0" marL="228600" rtl="0">
              <a:spcBef>
                <a:spcPts val="2100"/>
              </a:spcBef>
              <a:spcAft>
                <a:spcPts val="2100"/>
              </a:spcAft>
              <a:buSzPts val="1700"/>
              <a:buChar char="•"/>
            </a:pPr>
            <a:r>
              <a:rPr lang="en-US"/>
              <a:t>System Requirements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