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87" r:id="rId4"/>
    <p:sldId id="288" r:id="rId5"/>
    <p:sldId id="289" r:id="rId6"/>
    <p:sldId id="290" r:id="rId7"/>
    <p:sldId id="291" r:id="rId8"/>
    <p:sldId id="271" r:id="rId9"/>
    <p:sldId id="272" r:id="rId10"/>
    <p:sldId id="273" r:id="rId11"/>
    <p:sldId id="292" r:id="rId12"/>
    <p:sldId id="296" r:id="rId13"/>
    <p:sldId id="297" r:id="rId14"/>
    <p:sldId id="293" r:id="rId15"/>
    <p:sldId id="294" r:id="rId16"/>
    <p:sldId id="299" r:id="rId17"/>
    <p:sldId id="302" r:id="rId18"/>
    <p:sldId id="300" r:id="rId19"/>
    <p:sldId id="301" r:id="rId20"/>
    <p:sldId id="295" r:id="rId21"/>
    <p:sldId id="303" r:id="rId22"/>
    <p:sldId id="274" r:id="rId23"/>
    <p:sldId id="284" r:id="rId24"/>
    <p:sldId id="263" r:id="rId25"/>
    <p:sldId id="304" r:id="rId26"/>
    <p:sldId id="305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64.wmf"/><Relationship Id="rId1" Type="http://schemas.openxmlformats.org/officeDocument/2006/relationships/image" Target="../media/image52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30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77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12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5" Type="http://schemas.openxmlformats.org/officeDocument/2006/relationships/image" Target="../media/image115.wmf"/><Relationship Id="rId10" Type="http://schemas.openxmlformats.org/officeDocument/2006/relationships/image" Target="../media/image110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Relationship Id="rId1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119.wmf"/><Relationship Id="rId18" Type="http://schemas.openxmlformats.org/officeDocument/2006/relationships/image" Target="../media/image123.wmf"/><Relationship Id="rId3" Type="http://schemas.openxmlformats.org/officeDocument/2006/relationships/image" Target="../media/image25.wmf"/><Relationship Id="rId21" Type="http://schemas.openxmlformats.org/officeDocument/2006/relationships/image" Target="../media/image30.wmf"/><Relationship Id="rId7" Type="http://schemas.openxmlformats.org/officeDocument/2006/relationships/image" Target="../media/image116.wmf"/><Relationship Id="rId12" Type="http://schemas.openxmlformats.org/officeDocument/2006/relationships/image" Target="../media/image31.wmf"/><Relationship Id="rId17" Type="http://schemas.openxmlformats.org/officeDocument/2006/relationships/image" Target="../media/image122.wmf"/><Relationship Id="rId2" Type="http://schemas.openxmlformats.org/officeDocument/2006/relationships/image" Target="../media/image21.wmf"/><Relationship Id="rId16" Type="http://schemas.openxmlformats.org/officeDocument/2006/relationships/image" Target="../media/image121.wmf"/><Relationship Id="rId20" Type="http://schemas.openxmlformats.org/officeDocument/2006/relationships/image" Target="../media/image125.wmf"/><Relationship Id="rId1" Type="http://schemas.openxmlformats.org/officeDocument/2006/relationships/image" Target="../media/image24.wmf"/><Relationship Id="rId6" Type="http://schemas.openxmlformats.org/officeDocument/2006/relationships/image" Target="../media/image23.wmf"/><Relationship Id="rId11" Type="http://schemas.openxmlformats.org/officeDocument/2006/relationships/image" Target="../media/image118.wmf"/><Relationship Id="rId5" Type="http://schemas.openxmlformats.org/officeDocument/2006/relationships/image" Target="../media/image33.wmf"/><Relationship Id="rId15" Type="http://schemas.openxmlformats.org/officeDocument/2006/relationships/image" Target="../media/image120.wmf"/><Relationship Id="rId10" Type="http://schemas.openxmlformats.org/officeDocument/2006/relationships/image" Target="../media/image117.wmf"/><Relationship Id="rId19" Type="http://schemas.openxmlformats.org/officeDocument/2006/relationships/image" Target="../media/image124.wmf"/><Relationship Id="rId4" Type="http://schemas.openxmlformats.org/officeDocument/2006/relationships/image" Target="../media/image22.wmf"/><Relationship Id="rId9" Type="http://schemas.openxmlformats.org/officeDocument/2006/relationships/image" Target="../media/image26.wmf"/><Relationship Id="rId14" Type="http://schemas.openxmlformats.org/officeDocument/2006/relationships/image" Target="../media/image28.wmf"/><Relationship Id="rId22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4.wmf"/><Relationship Id="rId21" Type="http://schemas.openxmlformats.org/officeDocument/2006/relationships/image" Target="../media/image41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3.wmf"/><Relationship Id="rId16" Type="http://schemas.openxmlformats.org/officeDocument/2006/relationships/image" Target="../media/image36.wmf"/><Relationship Id="rId20" Type="http://schemas.openxmlformats.org/officeDocument/2006/relationships/image" Target="../media/image40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23" Type="http://schemas.openxmlformats.org/officeDocument/2006/relationships/image" Target="../media/image43.wmf"/><Relationship Id="rId10" Type="http://schemas.openxmlformats.org/officeDocument/2006/relationships/image" Target="../media/image30.wmf"/><Relationship Id="rId19" Type="http://schemas.openxmlformats.org/officeDocument/2006/relationships/image" Target="../media/image39.wmf"/><Relationship Id="rId4" Type="http://schemas.openxmlformats.org/officeDocument/2006/relationships/image" Target="../media/image21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Relationship Id="rId22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5D85C-AEC5-4F63-BDA8-FC8F54F64394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0C61-CB84-4E99-A0D2-DE248FEE85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F5186C-2C9D-440D-9EE6-1CE72350C96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80AFF9B-29CC-4A0B-8FCA-2273CA351F9B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Front page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E4E51-2D99-41C9-A236-79495BD6C3F4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4BAD0A6-7FDB-4A78-A112-0AA29FBC33FE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00C44100-6951-4E27-8AA5-1FAFB58D4CC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14A51F-98F5-4178-A96D-A770A9380145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4EB3F-0203-4202-B621-598ACF466E3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4EB3F-0203-4202-B621-598ACF466E3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4EB3F-0203-4202-B621-598ACF466E3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52F49DF-B6E4-46F1-8E39-603B7A47ACE6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9DD56A57-ED78-434F-A9DA-2CCD58CAB6C7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644B4-AF17-4225-B0E8-8E89D8811C3D}" type="datetimeFigureOut">
              <a:rPr lang="zh-CN" altLang="en-US" smtClean="0"/>
              <a:pPr/>
              <a:t>2012-12-3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AFC39-19C2-4D38-B1BC-9238ED01A1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4.bin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jpeg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6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5.bin"/><Relationship Id="rId9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5.png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3.jpeg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211.3631" TargetMode="External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png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5.bin"/><Relationship Id="rId5" Type="http://schemas.openxmlformats.org/officeDocument/2006/relationships/oleObject" Target="../embeddings/oleObject94.bin"/><Relationship Id="rId4" Type="http://schemas.openxmlformats.org/officeDocument/2006/relationships/oleObject" Target="../embeddings/oleObject9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oleObject" Target="../embeddings/oleObject106.bin"/><Relationship Id="rId18" Type="http://schemas.openxmlformats.org/officeDocument/2006/relationships/oleObject" Target="../embeddings/oleObject111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5.bin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8.bin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97.bin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2.bin"/><Relationship Id="rId18" Type="http://schemas.openxmlformats.org/officeDocument/2006/relationships/oleObject" Target="../embeddings/oleObject127.bin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21.bin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33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32.bin"/><Relationship Id="rId10" Type="http://schemas.openxmlformats.org/officeDocument/2006/relationships/oleObject" Target="../embeddings/oleObject119.bin"/><Relationship Id="rId19" Type="http://schemas.openxmlformats.org/officeDocument/2006/relationships/oleObject" Target="../embeddings/oleObject128.bin"/><Relationship Id="rId4" Type="http://schemas.openxmlformats.org/officeDocument/2006/relationships/oleObject" Target="../embeddings/oleObject113.bin"/><Relationship Id="rId9" Type="http://schemas.openxmlformats.org/officeDocument/2006/relationships/oleObject" Target="../embeddings/oleObject118.bin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3.bin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43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9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5"/>
          <p:cNvSpPr txBox="1">
            <a:spLocks noChangeArrowheads="1"/>
          </p:cNvSpPr>
          <p:nvPr/>
        </p:nvSpPr>
        <p:spPr bwMode="auto">
          <a:xfrm>
            <a:off x="2857488" y="1857364"/>
            <a:ext cx="401876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0000FF"/>
                </a:solidFill>
                <a:latin typeface="Calibri" pitchFamily="34" charset="0"/>
              </a:rPr>
              <a:t>Youjin</a:t>
            </a:r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</a:rPr>
              <a:t> Deng</a:t>
            </a:r>
            <a:endParaRPr lang="en-US" sz="2400" b="1" dirty="0">
              <a:solidFill>
                <a:srgbClr val="0000FF"/>
              </a:solidFill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Univ. of Sci. </a:t>
            </a: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&amp; </a:t>
            </a: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Tech. of China (USTC)</a:t>
            </a:r>
            <a:endParaRPr lang="en-US" sz="2000" b="1" i="1" dirty="0" smtClean="0">
              <a:solidFill>
                <a:srgbClr val="666699"/>
              </a:solidFill>
              <a:latin typeface="Calibri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Adjunct</a:t>
            </a: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: </a:t>
            </a:r>
            <a:r>
              <a:rPr lang="en-US" sz="2000" b="1" i="1" dirty="0" err="1" smtClean="0">
                <a:solidFill>
                  <a:srgbClr val="666699"/>
                </a:solidFill>
                <a:latin typeface="Calibri" pitchFamily="34" charset="0"/>
              </a:rPr>
              <a:t>Umass</a:t>
            </a:r>
            <a:r>
              <a:rPr lang="en-US" sz="2000" b="1" i="1" dirty="0" smtClean="0">
                <a:solidFill>
                  <a:srgbClr val="666699"/>
                </a:solidFill>
                <a:latin typeface="Calibri" pitchFamily="34" charset="0"/>
              </a:rPr>
              <a:t>, Amherst</a:t>
            </a:r>
            <a:endParaRPr lang="en-US" sz="2000" b="1" i="1" dirty="0">
              <a:solidFill>
                <a:srgbClr val="666699"/>
              </a:solidFill>
              <a:latin typeface="Calibri" pitchFamily="34" charset="0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66763" y="601663"/>
            <a:ext cx="79978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itchFamily="34" charset="0"/>
              </a:rPr>
              <a:t>Diagrammatic Monte Carlo 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</a:rPr>
              <a:t>Method for </a:t>
            </a:r>
            <a:endParaRPr lang="en-US" sz="3200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</a:rPr>
              <a:t>the 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</a:rPr>
              <a:t>Fermi </a:t>
            </a:r>
            <a:r>
              <a:rPr lang="en-US" sz="3200" b="1" dirty="0" smtClean="0">
                <a:solidFill>
                  <a:srgbClr val="0000FF"/>
                </a:solidFill>
                <a:latin typeface="Calibri" pitchFamily="34" charset="0"/>
              </a:rPr>
              <a:t>Hubbard Model</a:t>
            </a:r>
            <a:endParaRPr lang="en-US" sz="3200" b="1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4341" name="Line 20"/>
          <p:cNvSpPr>
            <a:spLocks noChangeShapeType="1"/>
          </p:cNvSpPr>
          <p:nvPr/>
        </p:nvSpPr>
        <p:spPr bwMode="auto">
          <a:xfrm>
            <a:off x="409575" y="1866900"/>
            <a:ext cx="8429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732240" y="3212976"/>
            <a:ext cx="17281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6600"/>
                </a:solidFill>
                <a:latin typeface="Calibri" pitchFamily="34" charset="0"/>
              </a:rPr>
              <a:t>Boris </a:t>
            </a:r>
            <a:r>
              <a:rPr lang="en-US" sz="1600" b="1" dirty="0" err="1">
                <a:solidFill>
                  <a:srgbClr val="006600"/>
                </a:solidFill>
                <a:latin typeface="Calibri" pitchFamily="34" charset="0"/>
              </a:rPr>
              <a:t>Svistunov</a:t>
            </a:r>
            <a:endParaRPr lang="en-US" sz="1600" b="1" dirty="0">
              <a:solidFill>
                <a:srgbClr val="006600"/>
              </a:solidFill>
              <a:latin typeface="Calibri" pitchFamily="34" charset="0"/>
            </a:endParaRPr>
          </a:p>
          <a:p>
            <a:pPr algn="ctr"/>
            <a:r>
              <a:rPr lang="en-US" sz="1600" b="1" dirty="0" smtClean="0">
                <a:solidFill>
                  <a:srgbClr val="006600"/>
                </a:solidFill>
                <a:latin typeface="Calibri" pitchFamily="34" charset="0"/>
              </a:rPr>
              <a:t>UMass</a:t>
            </a:r>
            <a:endParaRPr lang="en-US" sz="1600" b="1" dirty="0">
              <a:solidFill>
                <a:srgbClr val="006600"/>
              </a:solidFill>
              <a:latin typeface="Calibri" pitchFamily="34" charset="0"/>
            </a:endParaRPr>
          </a:p>
        </p:txBody>
      </p:sp>
      <p:pic>
        <p:nvPicPr>
          <p:cNvPr id="26" name="Picture 19" descr="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3935864"/>
            <a:ext cx="1428760" cy="187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3869759"/>
            <a:ext cx="1357322" cy="191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611560" y="3140968"/>
            <a:ext cx="19442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006600"/>
                </a:solidFill>
                <a:latin typeface="Calibri" pitchFamily="34" charset="0"/>
              </a:rPr>
              <a:t>Nikolay</a:t>
            </a:r>
            <a:r>
              <a:rPr lang="en-US" sz="1600" b="1" dirty="0" smtClean="0">
                <a:solidFill>
                  <a:srgbClr val="006600"/>
                </a:solidFill>
                <a:latin typeface="Calibri" pitchFamily="34" charset="0"/>
              </a:rPr>
              <a:t> </a:t>
            </a:r>
            <a:r>
              <a:rPr lang="en-US" sz="1600" b="1" dirty="0" err="1" smtClean="0">
                <a:solidFill>
                  <a:srgbClr val="006600"/>
                </a:solidFill>
                <a:latin typeface="Calibri" pitchFamily="34" charset="0"/>
              </a:rPr>
              <a:t>Prokof’ev</a:t>
            </a:r>
            <a:endParaRPr lang="en-US" sz="1600" b="1" dirty="0">
              <a:solidFill>
                <a:srgbClr val="006600"/>
              </a:solidFill>
              <a:latin typeface="Calibri" pitchFamily="34" charset="0"/>
            </a:endParaRPr>
          </a:p>
          <a:p>
            <a:pPr algn="ctr"/>
            <a:r>
              <a:rPr lang="en-US" sz="1600" b="1" dirty="0" smtClean="0">
                <a:solidFill>
                  <a:srgbClr val="006600"/>
                </a:solidFill>
                <a:latin typeface="Calibri" pitchFamily="34" charset="0"/>
              </a:rPr>
              <a:t>UMass</a:t>
            </a:r>
            <a:endParaRPr lang="en-US" sz="1600" b="1" dirty="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699792" y="6063679"/>
            <a:ext cx="4018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</a:rPr>
              <a:t>ANZMAP 2012, Lorne</a:t>
            </a:r>
            <a:endParaRPr lang="en-US" sz="2000" b="1" i="1" dirty="0">
              <a:solidFill>
                <a:srgbClr val="66669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advTm="2638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rot="5400000" flipH="1" flipV="1">
            <a:off x="3035300" y="2076450"/>
            <a:ext cx="201453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0800000" flipV="1">
            <a:off x="2308225" y="3113088"/>
            <a:ext cx="1731963" cy="12112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3363" y="3100388"/>
            <a:ext cx="23399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457950" y="3079750"/>
          <a:ext cx="1262063" cy="452438"/>
        </p:xfrm>
        <a:graphic>
          <a:graphicData uri="http://schemas.openxmlformats.org/presentationml/2006/ole">
            <p:oleObj spid="_x0000_s13314" name="Equation" r:id="rId4" imgW="622080" imgH="228600" progId="Equation.DSMT4">
              <p:embed/>
            </p:oleObj>
          </a:graphicData>
        </a:graphic>
      </p:graphicFrame>
      <p:sp>
        <p:nvSpPr>
          <p:cNvPr id="5126" name="TextBox 11"/>
          <p:cNvSpPr txBox="1">
            <a:spLocks noChangeArrowheads="1"/>
          </p:cNvSpPr>
          <p:nvPr/>
        </p:nvSpPr>
        <p:spPr bwMode="auto">
          <a:xfrm>
            <a:off x="3284538" y="696913"/>
            <a:ext cx="1562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Diagram order</a:t>
            </a:r>
          </a:p>
        </p:txBody>
      </p:sp>
      <p:sp>
        <p:nvSpPr>
          <p:cNvPr id="5127" name="TextBox 12"/>
          <p:cNvSpPr txBox="1">
            <a:spLocks noChangeArrowheads="1"/>
          </p:cNvSpPr>
          <p:nvPr/>
        </p:nvSpPr>
        <p:spPr bwMode="auto">
          <a:xfrm>
            <a:off x="1436688" y="4352925"/>
            <a:ext cx="18859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Diagram topology</a:t>
            </a:r>
          </a:p>
        </p:txBody>
      </p:sp>
      <p:sp>
        <p:nvSpPr>
          <p:cNvPr id="14" name="Oval 13"/>
          <p:cNvSpPr/>
          <p:nvPr/>
        </p:nvSpPr>
        <p:spPr>
          <a:xfrm>
            <a:off x="5376863" y="1627188"/>
            <a:ext cx="76200" cy="619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</p:cNvCxnSpPr>
          <p:nvPr/>
        </p:nvCxnSpPr>
        <p:spPr>
          <a:xfrm rot="10800000" flipV="1">
            <a:off x="3346450" y="1658938"/>
            <a:ext cx="2030413" cy="74295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265488" y="2414588"/>
            <a:ext cx="77787" cy="619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970463" y="2709863"/>
            <a:ext cx="77787" cy="6191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21" idx="2"/>
          </p:cNvCxnSpPr>
          <p:nvPr/>
        </p:nvCxnSpPr>
        <p:spPr>
          <a:xfrm rot="16200000" flipH="1">
            <a:off x="3161506" y="2620169"/>
            <a:ext cx="1268413" cy="98107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86250" y="3714750"/>
            <a:ext cx="77788" cy="61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86250" y="3698875"/>
            <a:ext cx="77788" cy="6191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3" name="Straight Arrow Connector 22"/>
          <p:cNvCxnSpPr>
            <a:stCxn id="22" idx="6"/>
            <a:endCxn id="19" idx="4"/>
          </p:cNvCxnSpPr>
          <p:nvPr/>
        </p:nvCxnSpPr>
        <p:spPr>
          <a:xfrm flipV="1">
            <a:off x="4364038" y="2771775"/>
            <a:ext cx="646112" cy="95885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 rot="-1143469">
            <a:off x="3779838" y="1643063"/>
            <a:ext cx="122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MC update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 rot="3044788">
            <a:off x="3001962" y="3051176"/>
            <a:ext cx="122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MC update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-3405231">
            <a:off x="4208462" y="3157538"/>
            <a:ext cx="1222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MC update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39763" y="5381625"/>
            <a:ext cx="70945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This is </a:t>
            </a:r>
            <a:r>
              <a:rPr lang="en-US" altLang="zh-CN" sz="2000" b="1">
                <a:solidFill>
                  <a:srgbClr val="FF0000"/>
                </a:solidFill>
              </a:rPr>
              <a:t>NOT: </a:t>
            </a:r>
            <a:r>
              <a:rPr lang="en-US" altLang="zh-CN" sz="2000" b="1"/>
              <a:t>write diagram after diagram, compute its value, sum</a:t>
            </a:r>
            <a:r>
              <a:rPr lang="en-US" altLang="zh-CN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9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6581496" y="785769"/>
          <a:ext cx="854075" cy="311150"/>
        </p:xfrm>
        <a:graphic>
          <a:graphicData uri="http://schemas.openxmlformats.org/presentationml/2006/ole">
            <p:oleObj spid="_x0000_s84994" name="Equation" r:id="rId4" imgW="533160" imgH="177480" progId="Equation.DSMT4">
              <p:embed/>
            </p:oleObj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6602413" y="1157744"/>
          <a:ext cx="1919287" cy="368300"/>
        </p:xfrm>
        <a:graphic>
          <a:graphicData uri="http://schemas.openxmlformats.org/presentationml/2006/ole">
            <p:oleObj spid="_x0000_s84995" name="Equation" r:id="rId5" imgW="1257120" imgH="203040" progId="Equation.DSMT4">
              <p:embed/>
            </p:oleObj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6607832" y="1588790"/>
          <a:ext cx="2282825" cy="400050"/>
        </p:xfrm>
        <a:graphic>
          <a:graphicData uri="http://schemas.openxmlformats.org/presentationml/2006/ole">
            <p:oleObj spid="_x0000_s84996" name="Equation" r:id="rId6" imgW="1422360" imgH="228600" progId="Equation.DSMT4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42888" y="1156682"/>
            <a:ext cx="58825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/>
              <a:t>2D Fermi-Hubbard model in the Fermi-liquid regime</a:t>
            </a:r>
            <a:endParaRPr lang="en-US" sz="16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00024" y="1095400"/>
            <a:ext cx="5928060" cy="533400"/>
          </a:xfrm>
          <a:prstGeom prst="rect">
            <a:avLst/>
          </a:prstGeom>
          <a:solidFill>
            <a:srgbClr val="FFCC99">
              <a:alpha val="2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340"/>
          <p:cNvSpPr txBox="1">
            <a:spLocks noChangeArrowheads="1"/>
          </p:cNvSpPr>
          <p:nvPr/>
        </p:nvSpPr>
        <p:spPr bwMode="auto">
          <a:xfrm>
            <a:off x="2051720" y="188640"/>
            <a:ext cx="4464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latin typeface="Calibri" pitchFamily="34" charset="0"/>
              </a:rPr>
              <a:t>Preliminary results</a:t>
            </a:r>
            <a:endParaRPr lang="en-US" altLang="zh-CN" sz="2800" b="1" dirty="0" smtClean="0">
              <a:latin typeface="Calibri" pitchFamily="34" charset="0"/>
            </a:endParaRPr>
          </a:p>
        </p:txBody>
      </p:sp>
      <p:pic>
        <p:nvPicPr>
          <p:cNvPr id="84998" name="Picture 6" descr="C:\Documents and Settings\zzhzhou\Application Data\Tencent\Users\328704135\QQ\WinTemp\RichOle\M3_Y@)HN7_[9P2WCZ{CR1HJ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99992" y="2348880"/>
            <a:ext cx="4395900" cy="3240360"/>
          </a:xfrm>
          <a:prstGeom prst="rect">
            <a:avLst/>
          </a:prstGeom>
          <a:noFill/>
        </p:spPr>
      </p:pic>
      <p:pic>
        <p:nvPicPr>
          <p:cNvPr id="84999" name="Picture 7" descr="C:\Documents and Settings\zzhzhou\Application Data\Tencent\Users\328704135\QQ\WinTemp\RichOle\FN[`NRDGL@{$6RRZ90{90]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9998" y="2348880"/>
            <a:ext cx="4482002" cy="325148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83568" y="5517232"/>
            <a:ext cx="27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N: cutoff for diagram order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923171" y="5847655"/>
            <a:ext cx="2714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Series converge fast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5897" y="2020343"/>
            <a:ext cx="5262603" cy="43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0545" y="2871240"/>
            <a:ext cx="339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Fermi –liquid regime was reached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8138" y="3496075"/>
          <a:ext cx="3507047" cy="1385007"/>
        </p:xfrm>
        <a:graphic>
          <a:graphicData uri="http://schemas.openxmlformats.org/presentationml/2006/ole">
            <p:oleObj spid="_x0000_s89090" name="Equation" r:id="rId4" imgW="2057400" imgH="838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 descr="C:\Documents and Settings\zzhzhou\Application Data\Tencent\Users\328704135\QQ\WinTemp\RichOle\O(P_(U`M5@)[J4~68%V~4)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2" y="1772816"/>
            <a:ext cx="4396805" cy="3159186"/>
          </a:xfrm>
          <a:prstGeom prst="rect">
            <a:avLst/>
          </a:prstGeom>
          <a:noFill/>
        </p:spPr>
      </p:pic>
      <p:pic>
        <p:nvPicPr>
          <p:cNvPr id="94210" name="Picture 2" descr="C:\Documents and Settings\zzhzhou\Application Data\Tencent\Users\328704135\QQ\WinTemp\RichOle\Z2Z)6C1FH4YJXEHYX)PAGT7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8342" y="1772816"/>
            <a:ext cx="4317495" cy="3168352"/>
          </a:xfrm>
          <a:prstGeom prst="rect">
            <a:avLst/>
          </a:prstGeom>
          <a:noFill/>
        </p:spPr>
      </p:pic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55576" y="404664"/>
          <a:ext cx="854075" cy="311150"/>
        </p:xfrm>
        <a:graphic>
          <a:graphicData uri="http://schemas.openxmlformats.org/presentationml/2006/ole">
            <p:oleObj spid="_x0000_s94211" name="Equation" r:id="rId5" imgW="533160" imgH="177480" progId="Equation.DSMT4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85739" y="776139"/>
          <a:ext cx="1898650" cy="368300"/>
        </p:xfrm>
        <a:graphic>
          <a:graphicData uri="http://schemas.openxmlformats.org/presentationml/2006/ole">
            <p:oleObj spid="_x0000_s94212" name="Equation" r:id="rId6" imgW="1244520" imgH="203040" progId="Equation.DSMT4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769864" y="1207939"/>
          <a:ext cx="1916112" cy="400050"/>
        </p:xfrm>
        <a:graphic>
          <a:graphicData uri="http://schemas.openxmlformats.org/presentationml/2006/ole">
            <p:oleObj spid="_x0000_s94213" name="Equation" r:id="rId7" imgW="11937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1819" y="1846396"/>
            <a:ext cx="4949100" cy="425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2960" y="1991990"/>
            <a:ext cx="3822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Comparing </a:t>
            </a:r>
            <a:r>
              <a:rPr lang="en-US" b="1" dirty="0" err="1" smtClean="0"/>
              <a:t>DiagMC</a:t>
            </a:r>
            <a:r>
              <a:rPr lang="en-US" b="1" dirty="0" smtClean="0"/>
              <a:t> with cluster DMFT</a:t>
            </a:r>
          </a:p>
          <a:p>
            <a:pPr algn="ctr"/>
            <a:r>
              <a:rPr lang="en-US" b="1" dirty="0" smtClean="0"/>
              <a:t>(DCA implementation)</a:t>
            </a:r>
          </a:p>
        </p:txBody>
      </p:sp>
      <p:sp>
        <p:nvSpPr>
          <p:cNvPr id="10" name="Freeform 9"/>
          <p:cNvSpPr/>
          <p:nvPr/>
        </p:nvSpPr>
        <p:spPr>
          <a:xfrm>
            <a:off x="4800601" y="2198086"/>
            <a:ext cx="2549769" cy="2321169"/>
          </a:xfrm>
          <a:custGeom>
            <a:avLst/>
            <a:gdLst>
              <a:gd name="connsiteX0" fmla="*/ 0 w 2549769"/>
              <a:gd name="connsiteY0" fmla="*/ 0 h 2321169"/>
              <a:gd name="connsiteX1" fmla="*/ 844061 w 2549769"/>
              <a:gd name="connsiteY1" fmla="*/ 1055077 h 2321169"/>
              <a:gd name="connsiteX2" fmla="*/ 1635369 w 2549769"/>
              <a:gd name="connsiteY2" fmla="*/ 1740877 h 2321169"/>
              <a:gd name="connsiteX3" fmla="*/ 2549769 w 2549769"/>
              <a:gd name="connsiteY3" fmla="*/ 2321169 h 232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9769" h="2321169">
                <a:moveTo>
                  <a:pt x="0" y="0"/>
                </a:moveTo>
                <a:cubicBezTo>
                  <a:pt x="285750" y="382465"/>
                  <a:pt x="571500" y="764931"/>
                  <a:pt x="844061" y="1055077"/>
                </a:cubicBezTo>
                <a:cubicBezTo>
                  <a:pt x="1116622" y="1345223"/>
                  <a:pt x="1351084" y="1529862"/>
                  <a:pt x="1635369" y="1740877"/>
                </a:cubicBezTo>
                <a:cubicBezTo>
                  <a:pt x="1919654" y="1951892"/>
                  <a:pt x="2379784" y="2233246"/>
                  <a:pt x="2549769" y="2321169"/>
                </a:cubicBezTo>
              </a:path>
            </a:pathLst>
          </a:custGeom>
          <a:ln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800601" y="3006978"/>
            <a:ext cx="2461846" cy="1582616"/>
          </a:xfrm>
          <a:custGeom>
            <a:avLst/>
            <a:gdLst>
              <a:gd name="connsiteX0" fmla="*/ 0 w 2461846"/>
              <a:gd name="connsiteY0" fmla="*/ 0 h 1582616"/>
              <a:gd name="connsiteX1" fmla="*/ 879231 w 2461846"/>
              <a:gd name="connsiteY1" fmla="*/ 650631 h 1582616"/>
              <a:gd name="connsiteX2" fmla="*/ 1828800 w 2461846"/>
              <a:gd name="connsiteY2" fmla="*/ 1266093 h 1582616"/>
              <a:gd name="connsiteX3" fmla="*/ 2461846 w 2461846"/>
              <a:gd name="connsiteY3" fmla="*/ 1582616 h 158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1846" h="1582616">
                <a:moveTo>
                  <a:pt x="0" y="0"/>
                </a:moveTo>
                <a:cubicBezTo>
                  <a:pt x="287215" y="219808"/>
                  <a:pt x="574431" y="439616"/>
                  <a:pt x="879231" y="650631"/>
                </a:cubicBezTo>
                <a:cubicBezTo>
                  <a:pt x="1184031" y="861646"/>
                  <a:pt x="1565031" y="1110762"/>
                  <a:pt x="1828800" y="1266093"/>
                </a:cubicBezTo>
                <a:cubicBezTo>
                  <a:pt x="2092569" y="1421424"/>
                  <a:pt x="2277207" y="1502020"/>
                  <a:pt x="2461846" y="1582616"/>
                </a:cubicBezTo>
              </a:path>
            </a:pathLst>
          </a:custGeom>
          <a:ln>
            <a:solidFill>
              <a:srgbClr val="240DC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747847" y="3130071"/>
            <a:ext cx="4149969" cy="2286000"/>
          </a:xfrm>
          <a:custGeom>
            <a:avLst/>
            <a:gdLst>
              <a:gd name="connsiteX0" fmla="*/ 4149969 w 4149969"/>
              <a:gd name="connsiteY0" fmla="*/ 2332892 h 2332892"/>
              <a:gd name="connsiteX1" fmla="*/ 2461846 w 4149969"/>
              <a:gd name="connsiteY1" fmla="*/ 1506415 h 2332892"/>
              <a:gd name="connsiteX2" fmla="*/ 1652954 w 4149969"/>
              <a:gd name="connsiteY2" fmla="*/ 1101969 h 2332892"/>
              <a:gd name="connsiteX3" fmla="*/ 0 w 4149969"/>
              <a:gd name="connsiteY3" fmla="*/ 46892 h 2332892"/>
              <a:gd name="connsiteX0" fmla="*/ 4149969 w 4149969"/>
              <a:gd name="connsiteY0" fmla="*/ 2332892 h 2332892"/>
              <a:gd name="connsiteX1" fmla="*/ 2461846 w 4149969"/>
              <a:gd name="connsiteY1" fmla="*/ 1506415 h 2332892"/>
              <a:gd name="connsiteX2" fmla="*/ 1652954 w 4149969"/>
              <a:gd name="connsiteY2" fmla="*/ 1101969 h 2332892"/>
              <a:gd name="connsiteX3" fmla="*/ 0 w 4149969"/>
              <a:gd name="connsiteY3" fmla="*/ 46892 h 2332892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652954 w 4149969"/>
              <a:gd name="connsiteY2" fmla="*/ 105507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652954 w 4149969"/>
              <a:gd name="connsiteY2" fmla="*/ 105507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652954 w 4149969"/>
              <a:gd name="connsiteY2" fmla="*/ 105507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652954 w 4149969"/>
              <a:gd name="connsiteY2" fmla="*/ 105507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311991 w 4149969"/>
              <a:gd name="connsiteY2" fmla="*/ 86909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311991 w 4149969"/>
              <a:gd name="connsiteY2" fmla="*/ 869097 h 2286000"/>
              <a:gd name="connsiteX3" fmla="*/ 0 w 4149969"/>
              <a:gd name="connsiteY3" fmla="*/ 0 h 2286000"/>
              <a:gd name="connsiteX0" fmla="*/ 4149969 w 4149969"/>
              <a:gd name="connsiteY0" fmla="*/ 2286000 h 2286000"/>
              <a:gd name="connsiteX1" fmla="*/ 2461846 w 4149969"/>
              <a:gd name="connsiteY1" fmla="*/ 1459523 h 2286000"/>
              <a:gd name="connsiteX2" fmla="*/ 1311991 w 4149969"/>
              <a:gd name="connsiteY2" fmla="*/ 869097 h 2286000"/>
              <a:gd name="connsiteX3" fmla="*/ 0 w 4149969"/>
              <a:gd name="connsiteY3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969" h="2286000">
                <a:moveTo>
                  <a:pt x="4149969" y="2286000"/>
                </a:moveTo>
                <a:lnTo>
                  <a:pt x="2461846" y="1459523"/>
                </a:lnTo>
                <a:lnTo>
                  <a:pt x="1311991" y="869097"/>
                </a:lnTo>
                <a:cubicBezTo>
                  <a:pt x="848929" y="596933"/>
                  <a:pt x="395653" y="304800"/>
                  <a:pt x="0" y="0"/>
                </a:cubicBezTo>
              </a:path>
            </a:pathLst>
          </a:custGeom>
          <a:ln w="158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928342" y="2760793"/>
            <a:ext cx="1776046" cy="1588"/>
          </a:xfrm>
          <a:prstGeom prst="line">
            <a:avLst/>
          </a:prstGeom>
          <a:ln>
            <a:solidFill>
              <a:srgbClr val="240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563708" y="2461851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240DCD"/>
                </a:solidFill>
              </a:rPr>
              <a:t>!</a:t>
            </a:r>
            <a:endParaRPr lang="en-US" dirty="0">
              <a:solidFill>
                <a:srgbClr val="240DC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6581496" y="74113"/>
          <a:ext cx="854075" cy="311150"/>
        </p:xfrm>
        <a:graphic>
          <a:graphicData uri="http://schemas.openxmlformats.org/presentationml/2006/ole">
            <p:oleObj spid="_x0000_s87042" name="Equation" r:id="rId4" imgW="533160" imgH="177480" progId="Equation.DSMT4">
              <p:embed/>
            </p:oleObj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6611938" y="446088"/>
          <a:ext cx="1898650" cy="368300"/>
        </p:xfrm>
        <a:graphic>
          <a:graphicData uri="http://schemas.openxmlformats.org/presentationml/2006/ole">
            <p:oleObj spid="_x0000_s87043" name="Equation" r:id="rId5" imgW="1244520" imgH="203040" progId="Equation.DSMT4">
              <p:embed/>
            </p:oleObj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6596303" y="877888"/>
          <a:ext cx="1916112" cy="400050"/>
        </p:xfrm>
        <a:graphic>
          <a:graphicData uri="http://schemas.openxmlformats.org/presentationml/2006/ole">
            <p:oleObj spid="_x0000_s87044" name="Equation" r:id="rId6" imgW="1193760" imgH="228600" progId="Equation.DSMT4">
              <p:embed/>
            </p:oleObj>
          </a:graphicData>
        </a:graphic>
      </p:graphicFrame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42888" y="119737"/>
            <a:ext cx="56934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/>
              <a:t>2D Fermi-Hubbard model in the Fermi-liquid regime</a:t>
            </a:r>
            <a:endParaRPr lang="en-US" sz="1600" b="1" dirty="0"/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00024" y="70580"/>
            <a:ext cx="5928060" cy="533400"/>
          </a:xfrm>
          <a:prstGeom prst="rect">
            <a:avLst/>
          </a:prstGeom>
          <a:solidFill>
            <a:srgbClr val="FFCC99">
              <a:alpha val="2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6357950" y="0"/>
            <a:ext cx="2519698" cy="1301022"/>
          </a:xfrm>
          <a:prstGeom prst="rect">
            <a:avLst/>
          </a:prstGeom>
          <a:solidFill>
            <a:srgbClr val="FFCC99">
              <a:alpha val="23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46837" y="1811237"/>
            <a:ext cx="4991653" cy="441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112960" y="1886480"/>
            <a:ext cx="2856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Momentum dependence of </a:t>
            </a:r>
          </a:p>
          <a:p>
            <a:pPr algn="ctr"/>
            <a:r>
              <a:rPr lang="en-US" b="1" dirty="0" smtClean="0"/>
              <a:t>self-energy  </a:t>
            </a:r>
          </a:p>
        </p:txBody>
      </p:sp>
      <p:graphicFrame>
        <p:nvGraphicFramePr>
          <p:cNvPr id="145415" name="Object 2"/>
          <p:cNvGraphicFramePr>
            <a:graphicFrameLocks noChangeAspect="1"/>
          </p:cNvGraphicFramePr>
          <p:nvPr/>
        </p:nvGraphicFramePr>
        <p:xfrm>
          <a:off x="142844" y="2714620"/>
          <a:ext cx="3267075" cy="419100"/>
        </p:xfrm>
        <a:graphic>
          <a:graphicData uri="http://schemas.openxmlformats.org/presentationml/2006/ole">
            <p:oleObj spid="_x0000_s87045" name="Equation" r:id="rId8" imgW="1917360" imgH="253800" progId="Equation.DSMT4">
              <p:embed/>
            </p:oleObj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742500" y="2689525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2304256" cy="562074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Discussion</a:t>
            </a:r>
            <a:endParaRPr lang="zh-CN" altLang="en-US" sz="28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4104456" cy="604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Absence of large parameter</a:t>
            </a:r>
            <a:endParaRPr lang="zh-CN" altLang="en-US" sz="2400" dirty="0"/>
          </a:p>
        </p:txBody>
      </p:sp>
      <p:grpSp>
        <p:nvGrpSpPr>
          <p:cNvPr id="8" name="Group 75"/>
          <p:cNvGrpSpPr>
            <a:grpSpLocks/>
          </p:cNvGrpSpPr>
          <p:nvPr/>
        </p:nvGrpSpPr>
        <p:grpSpPr bwMode="auto">
          <a:xfrm>
            <a:off x="6330578" y="1504752"/>
            <a:ext cx="2201862" cy="2500312"/>
            <a:chOff x="6422835" y="3746500"/>
            <a:chExt cx="2202053" cy="2500313"/>
          </a:xfrm>
        </p:grpSpPr>
        <p:cxnSp>
          <p:nvCxnSpPr>
            <p:cNvPr id="9" name="直接箭头连接符 8"/>
            <p:cNvCxnSpPr/>
            <p:nvPr/>
          </p:nvCxnSpPr>
          <p:spPr bwMode="auto">
            <a:xfrm>
              <a:off x="6422835" y="4979987"/>
              <a:ext cx="21607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 bwMode="auto">
            <a:xfrm rot="5400000" flipH="1" flipV="1">
              <a:off x="5178235" y="4991100"/>
              <a:ext cx="2500313" cy="111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任意多边形 10"/>
            <p:cNvSpPr/>
            <p:nvPr/>
          </p:nvSpPr>
          <p:spPr bwMode="auto">
            <a:xfrm>
              <a:off x="6467289" y="5056188"/>
              <a:ext cx="1563823" cy="1101725"/>
            </a:xfrm>
            <a:custGeom>
              <a:avLst/>
              <a:gdLst>
                <a:gd name="connsiteX0" fmla="*/ 0 w 1663547"/>
                <a:gd name="connsiteY0" fmla="*/ 1112704 h 1112704"/>
                <a:gd name="connsiteX1" fmla="*/ 132202 w 1663547"/>
                <a:gd name="connsiteY1" fmla="*/ 231354 h 1112704"/>
                <a:gd name="connsiteX2" fmla="*/ 672029 w 1663547"/>
                <a:gd name="connsiteY2" fmla="*/ 55085 h 1112704"/>
                <a:gd name="connsiteX3" fmla="*/ 1399142 w 1663547"/>
                <a:gd name="connsiteY3" fmla="*/ 0 h 1112704"/>
                <a:gd name="connsiteX4" fmla="*/ 1399142 w 1663547"/>
                <a:gd name="connsiteY4" fmla="*/ 0 h 1112704"/>
                <a:gd name="connsiteX5" fmla="*/ 1663547 w 1663547"/>
                <a:gd name="connsiteY5" fmla="*/ 0 h 1112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3547" h="1112704">
                  <a:moveTo>
                    <a:pt x="0" y="1112704"/>
                  </a:moveTo>
                  <a:cubicBezTo>
                    <a:pt x="10098" y="760164"/>
                    <a:pt x="20197" y="407624"/>
                    <a:pt x="132202" y="231354"/>
                  </a:cubicBezTo>
                  <a:cubicBezTo>
                    <a:pt x="244207" y="55084"/>
                    <a:pt x="460872" y="93644"/>
                    <a:pt x="672029" y="55085"/>
                  </a:cubicBezTo>
                  <a:cubicBezTo>
                    <a:pt x="883186" y="16526"/>
                    <a:pt x="1399142" y="0"/>
                    <a:pt x="1399142" y="0"/>
                  </a:cubicBezTo>
                  <a:lnTo>
                    <a:pt x="1399142" y="0"/>
                  </a:lnTo>
                  <a:lnTo>
                    <a:pt x="1663547" y="0"/>
                  </a:lnTo>
                </a:path>
              </a:pathLst>
            </a:custGeom>
            <a:ln w="25400"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5400000" flipH="1" flipV="1">
              <a:off x="5943602" y="4478356"/>
              <a:ext cx="969484" cy="11017"/>
            </a:xfrm>
            <a:prstGeom prst="line">
              <a:avLst/>
            </a:prstGeom>
            <a:ln w="31750">
              <a:solidFill>
                <a:srgbClr val="FF0000"/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18"/>
            <p:cNvGraphicFramePr>
              <a:graphicFrameLocks noChangeAspect="1"/>
            </p:cNvGraphicFramePr>
            <p:nvPr/>
          </p:nvGraphicFramePr>
          <p:xfrm>
            <a:off x="8375650" y="5116513"/>
            <a:ext cx="249238" cy="279400"/>
          </p:xfrm>
          <a:graphic>
            <a:graphicData uri="http://schemas.openxmlformats.org/presentationml/2006/ole">
              <p:oleObj spid="_x0000_s97282" name="Equation" r:id="rId3" imgW="126720" imgH="139680" progId="Equation.DSMT4">
                <p:embed/>
              </p:oleObj>
            </a:graphicData>
          </a:graphic>
        </p:graphicFrame>
      </p:grpSp>
      <p:grpSp>
        <p:nvGrpSpPr>
          <p:cNvPr id="26" name="Group 71"/>
          <p:cNvGrpSpPr>
            <a:grpSpLocks/>
          </p:cNvGrpSpPr>
          <p:nvPr/>
        </p:nvGrpSpPr>
        <p:grpSpPr bwMode="auto">
          <a:xfrm>
            <a:off x="3258765" y="2598539"/>
            <a:ext cx="2239963" cy="808038"/>
            <a:chOff x="3059113" y="4589463"/>
            <a:chExt cx="2239962" cy="808037"/>
          </a:xfrm>
        </p:grpSpPr>
        <p:graphicFrame>
          <p:nvGraphicFramePr>
            <p:cNvPr id="27" name="Object 19"/>
            <p:cNvGraphicFramePr>
              <a:graphicFrameLocks noChangeAspect="1"/>
            </p:cNvGraphicFramePr>
            <p:nvPr/>
          </p:nvGraphicFramePr>
          <p:xfrm>
            <a:off x="3621088" y="4589463"/>
            <a:ext cx="966787" cy="298450"/>
          </p:xfrm>
          <a:graphic>
            <a:graphicData uri="http://schemas.openxmlformats.org/presentationml/2006/ole">
              <p:oleObj spid="_x0000_s97287" name="Equation" r:id="rId4" imgW="495000" imgH="152280" progId="Equation.DSMT4">
                <p:embed/>
              </p:oleObj>
            </a:graphicData>
          </a:graphic>
        </p:graphicFrame>
        <p:sp>
          <p:nvSpPr>
            <p:cNvPr id="28" name="Oval 79"/>
            <p:cNvSpPr/>
            <p:nvPr/>
          </p:nvSpPr>
          <p:spPr>
            <a:xfrm>
              <a:off x="3957638" y="4692651"/>
              <a:ext cx="123825" cy="1111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3832225" y="4976813"/>
            <a:ext cx="1466850" cy="420687"/>
          </p:xfrm>
          <a:graphic>
            <a:graphicData uri="http://schemas.openxmlformats.org/presentationml/2006/ole">
              <p:oleObj spid="_x0000_s97288" name="Equation" r:id="rId5" imgW="799920" imgH="228600" progId="Equation.DSMT4">
                <p:embed/>
              </p:oleObj>
            </a:graphicData>
          </a:graphic>
        </p:graphicFrame>
        <p:sp>
          <p:nvSpPr>
            <p:cNvPr id="30" name="燕尾形 29"/>
            <p:cNvSpPr/>
            <p:nvPr/>
          </p:nvSpPr>
          <p:spPr>
            <a:xfrm>
              <a:off x="3189288" y="4656138"/>
              <a:ext cx="180975" cy="21590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3059113" y="4711701"/>
              <a:ext cx="461963" cy="98425"/>
            </a:xfrm>
            <a:prstGeom prst="roundRect">
              <a:avLst/>
            </a:prstGeom>
            <a:blipFill>
              <a:blip r:embed="rId6" cstate="print"/>
              <a:tile tx="0" ty="0" sx="100000" sy="100000" flip="none" algn="tl"/>
            </a:blip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燕尾形 31"/>
            <p:cNvSpPr/>
            <p:nvPr/>
          </p:nvSpPr>
          <p:spPr>
            <a:xfrm>
              <a:off x="4675187" y="4632326"/>
              <a:ext cx="180975" cy="215900"/>
            </a:xfrm>
            <a:prstGeom prst="chevron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545012" y="4687888"/>
              <a:ext cx="461963" cy="98425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4" name="内容占位符 2"/>
          <p:cNvSpPr txBox="1">
            <a:spLocks/>
          </p:cNvSpPr>
          <p:nvPr/>
        </p:nvSpPr>
        <p:spPr>
          <a:xfrm>
            <a:off x="539552" y="2564904"/>
            <a:ext cx="308796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ladder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interaction: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510703" y="3597994"/>
            <a:ext cx="4133305" cy="449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CN" sz="2000" dirty="0" smtClean="0"/>
              <a:t>Trick to suppress statistical fluctuation </a:t>
            </a:r>
            <a:endParaRPr lang="zh-CN" altLang="en-US" sz="2000" dirty="0" smtClean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39366" y="5925269"/>
            <a:ext cx="52768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78"/>
          <p:cNvGrpSpPr>
            <a:grpSpLocks/>
          </p:cNvGrpSpPr>
          <p:nvPr/>
        </p:nvGrpSpPr>
        <p:grpSpPr bwMode="auto">
          <a:xfrm>
            <a:off x="2185516" y="4390156"/>
            <a:ext cx="2235200" cy="1120775"/>
            <a:chOff x="1881188" y="792163"/>
            <a:chExt cx="2235200" cy="1120775"/>
          </a:xfrm>
        </p:grpSpPr>
        <p:grpSp>
          <p:nvGrpSpPr>
            <p:cNvPr id="38" name="Group 74"/>
            <p:cNvGrpSpPr>
              <a:grpSpLocks/>
            </p:cNvGrpSpPr>
            <p:nvPr/>
          </p:nvGrpSpPr>
          <p:grpSpPr bwMode="auto">
            <a:xfrm>
              <a:off x="2473325" y="800100"/>
              <a:ext cx="1643063" cy="1112838"/>
              <a:chOff x="2473325" y="800100"/>
              <a:chExt cx="1643063" cy="1112838"/>
            </a:xfrm>
          </p:grpSpPr>
          <p:sp>
            <p:nvSpPr>
              <p:cNvPr id="48" name="燕尾形 47"/>
              <p:cNvSpPr/>
              <p:nvPr/>
            </p:nvSpPr>
            <p:spPr>
              <a:xfrm>
                <a:off x="3375025" y="1249363"/>
                <a:ext cx="180975" cy="215900"/>
              </a:xfrm>
              <a:prstGeom prst="chevron">
                <a:avLst/>
              </a:prstGeom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/>
              <p:cNvCxnSpPr/>
              <p:nvPr/>
            </p:nvCxnSpPr>
            <p:spPr bwMode="auto">
              <a:xfrm rot="16200000" flipV="1">
                <a:off x="2399507" y="1407319"/>
                <a:ext cx="569912" cy="422275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 bwMode="auto">
              <a:xfrm rot="5400000">
                <a:off x="3629025" y="865189"/>
                <a:ext cx="541337" cy="411162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 bwMode="auto">
              <a:xfrm rot="16200000" flipV="1">
                <a:off x="3619501" y="1416050"/>
                <a:ext cx="571500" cy="422275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71"/>
            <p:cNvGrpSpPr>
              <a:grpSpLocks/>
            </p:cNvGrpSpPr>
            <p:nvPr/>
          </p:nvGrpSpPr>
          <p:grpSpPr bwMode="auto">
            <a:xfrm>
              <a:off x="1881188" y="792163"/>
              <a:ext cx="2149475" cy="911225"/>
              <a:chOff x="1881188" y="792163"/>
              <a:chExt cx="2149475" cy="911225"/>
            </a:xfrm>
          </p:grpSpPr>
          <p:graphicFrame>
            <p:nvGraphicFramePr>
              <p:cNvPr id="40" name="Object 19"/>
              <p:cNvGraphicFramePr>
                <a:graphicFrameLocks noChangeAspect="1"/>
              </p:cNvGraphicFramePr>
              <p:nvPr/>
            </p:nvGraphicFramePr>
            <p:xfrm>
              <a:off x="1881188" y="1195388"/>
              <a:ext cx="1338262" cy="298450"/>
            </p:xfrm>
            <a:graphic>
              <a:graphicData uri="http://schemas.openxmlformats.org/presentationml/2006/ole">
                <p:oleObj spid="_x0000_s97289" name="Equation" r:id="rId8" imgW="685800" imgH="152280" progId="Equation.DSMT4">
                  <p:embed/>
                </p:oleObj>
              </a:graphicData>
            </a:graphic>
          </p:graphicFrame>
          <p:sp>
            <p:nvSpPr>
              <p:cNvPr id="41" name="Oval 79"/>
              <p:cNvSpPr/>
              <p:nvPr/>
            </p:nvSpPr>
            <p:spPr>
              <a:xfrm>
                <a:off x="2360613" y="1309688"/>
                <a:ext cx="123825" cy="11112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3244850" y="1304926"/>
                <a:ext cx="461963" cy="100012"/>
              </a:xfrm>
              <a:prstGeom prst="roundRect">
                <a:avLst/>
              </a:prstGeom>
              <a:gradFill>
                <a:gsLst>
                  <a:gs pos="0">
                    <a:srgbClr val="A603AB"/>
                  </a:gs>
                  <a:gs pos="21001">
                    <a:srgbClr val="0819FB"/>
                  </a:gs>
                  <a:gs pos="35001">
                    <a:srgbClr val="1A8D48"/>
                  </a:gs>
                  <a:gs pos="52000">
                    <a:srgbClr val="FFFF00"/>
                  </a:gs>
                  <a:gs pos="73000">
                    <a:srgbClr val="EE3F17"/>
                  </a:gs>
                  <a:gs pos="88000">
                    <a:srgbClr val="E81766"/>
                  </a:gs>
                  <a:gs pos="100000">
                    <a:srgbClr val="A603AB"/>
                  </a:gs>
                </a:gsLst>
                <a:lin ang="5400000" scaled="0"/>
              </a:gradFill>
              <a:ln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43" name="直接连接符 42"/>
              <p:cNvCxnSpPr/>
              <p:nvPr/>
            </p:nvCxnSpPr>
            <p:spPr bwMode="auto">
              <a:xfrm rot="5400000">
                <a:off x="2408238" y="857250"/>
                <a:ext cx="541338" cy="411163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 bwMode="auto">
              <a:xfrm rot="5400000">
                <a:off x="2556668" y="912020"/>
                <a:ext cx="284163" cy="222250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 bwMode="auto">
              <a:xfrm rot="16200000" flipV="1">
                <a:off x="2570957" y="1524794"/>
                <a:ext cx="198438" cy="142875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 bwMode="auto">
              <a:xfrm rot="5400000">
                <a:off x="3777456" y="921545"/>
                <a:ext cx="284163" cy="222250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 bwMode="auto">
              <a:xfrm rot="16200000" flipV="1">
                <a:off x="3791744" y="1532732"/>
                <a:ext cx="198437" cy="142875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75"/>
          <p:cNvGrpSpPr>
            <a:grpSpLocks/>
          </p:cNvGrpSpPr>
          <p:nvPr/>
        </p:nvGrpSpPr>
        <p:grpSpPr bwMode="auto">
          <a:xfrm>
            <a:off x="1288578" y="4164731"/>
            <a:ext cx="1216025" cy="1514475"/>
            <a:chOff x="1087438" y="608013"/>
            <a:chExt cx="1216025" cy="1514475"/>
          </a:xfrm>
        </p:grpSpPr>
        <p:grpSp>
          <p:nvGrpSpPr>
            <p:cNvPr id="53" name="Group 53"/>
            <p:cNvGrpSpPr>
              <a:grpSpLocks/>
            </p:cNvGrpSpPr>
            <p:nvPr/>
          </p:nvGrpSpPr>
          <p:grpSpPr bwMode="auto">
            <a:xfrm>
              <a:off x="1087438" y="825500"/>
              <a:ext cx="884237" cy="1112838"/>
              <a:chOff x="1087438" y="825500"/>
              <a:chExt cx="884237" cy="1112838"/>
            </a:xfrm>
          </p:grpSpPr>
          <p:sp>
            <p:nvSpPr>
              <p:cNvPr id="56" name="燕尾形 55"/>
              <p:cNvSpPr/>
              <p:nvPr/>
            </p:nvSpPr>
            <p:spPr>
              <a:xfrm>
                <a:off x="1217613" y="1262063"/>
                <a:ext cx="180975" cy="215900"/>
              </a:xfrm>
              <a:prstGeom prst="chevron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>
                <a:off x="1087438" y="1317626"/>
                <a:ext cx="461963" cy="100012"/>
              </a:xfrm>
              <a:prstGeom prst="roundRect">
                <a:avLst/>
              </a:prstGeom>
              <a:blipFill>
                <a:blip r:embed="rId6" cstate="print"/>
                <a:tile tx="0" ty="0" sx="100000" sy="100000" flip="none" algn="tl"/>
              </a:blipFill>
              <a:ln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58" name="直接连接符 57"/>
              <p:cNvCxnSpPr>
                <a:endCxn id="57" idx="3"/>
              </p:cNvCxnSpPr>
              <p:nvPr/>
            </p:nvCxnSpPr>
            <p:spPr bwMode="auto">
              <a:xfrm rot="5400000">
                <a:off x="1483519" y="891383"/>
                <a:ext cx="542925" cy="411162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endCxn id="57" idx="3"/>
              </p:cNvCxnSpPr>
              <p:nvPr/>
            </p:nvCxnSpPr>
            <p:spPr bwMode="auto">
              <a:xfrm rot="16200000" flipV="1">
                <a:off x="1475583" y="1442244"/>
                <a:ext cx="569912" cy="422275"/>
              </a:xfrm>
              <a:prstGeom prst="line">
                <a:avLst/>
              </a:prstGeom>
              <a:ln w="28575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/>
              <p:cNvCxnSpPr/>
              <p:nvPr/>
            </p:nvCxnSpPr>
            <p:spPr bwMode="auto">
              <a:xfrm rot="5400000">
                <a:off x="1647826" y="985838"/>
                <a:ext cx="230188" cy="198437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 bwMode="auto">
              <a:xfrm rot="16200000" flipV="1">
                <a:off x="1647032" y="1559719"/>
                <a:ext cx="198438" cy="142875"/>
              </a:xfrm>
              <a:prstGeom prst="straightConnector1">
                <a:avLst/>
              </a:prstGeom>
              <a:ln w="28575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62" name="Object 18"/>
              <p:cNvGraphicFramePr>
                <a:graphicFrameLocks noChangeAspect="1"/>
              </p:cNvGraphicFramePr>
              <p:nvPr/>
            </p:nvGraphicFramePr>
            <p:xfrm>
              <a:off x="1627188" y="1254125"/>
              <a:ext cx="247650" cy="277813"/>
            </p:xfrm>
            <a:graphic>
              <a:graphicData uri="http://schemas.openxmlformats.org/presentationml/2006/ole">
                <p:oleObj spid="_x0000_s97290" name="Equation" r:id="rId9" imgW="126720" imgH="139680" progId="Equation.DSMT4">
                  <p:embed/>
                </p:oleObj>
              </a:graphicData>
            </a:graphic>
          </p:graphicFrame>
        </p:grpSp>
        <p:graphicFrame>
          <p:nvGraphicFramePr>
            <p:cNvPr id="54" name="Object 18"/>
            <p:cNvGraphicFramePr>
              <a:graphicFrameLocks noChangeAspect="1"/>
            </p:cNvGraphicFramePr>
            <p:nvPr/>
          </p:nvGraphicFramePr>
          <p:xfrm>
            <a:off x="1958975" y="608013"/>
            <a:ext cx="296863" cy="454025"/>
          </p:xfrm>
          <a:graphic>
            <a:graphicData uri="http://schemas.openxmlformats.org/presentationml/2006/ole">
              <p:oleObj spid="_x0000_s97291" name="Equation" r:id="rId10" imgW="152280" imgH="228600" progId="Equation.DSMT4">
                <p:embed/>
              </p:oleObj>
            </a:graphicData>
          </a:graphic>
        </p:graphicFrame>
        <p:graphicFrame>
          <p:nvGraphicFramePr>
            <p:cNvPr id="55" name="Object 18"/>
            <p:cNvGraphicFramePr>
              <a:graphicFrameLocks noChangeAspect="1"/>
            </p:cNvGraphicFramePr>
            <p:nvPr/>
          </p:nvGraphicFramePr>
          <p:xfrm>
            <a:off x="2006600" y="1668463"/>
            <a:ext cx="296863" cy="454025"/>
          </p:xfrm>
          <a:graphic>
            <a:graphicData uri="http://schemas.openxmlformats.org/presentationml/2006/ole">
              <p:oleObj spid="_x0000_s97292" name="Equation" r:id="rId11" imgW="152280" imgH="228600" progId="Equation.DSMT4">
                <p:embed/>
              </p:oleObj>
            </a:graphicData>
          </a:graphic>
        </p:graphicFrame>
      </p:grpSp>
      <p:cxnSp>
        <p:nvCxnSpPr>
          <p:cNvPr id="63" name="曲线连接符 62"/>
          <p:cNvCxnSpPr/>
          <p:nvPr/>
        </p:nvCxnSpPr>
        <p:spPr bwMode="auto">
          <a:xfrm rot="5400000" flipH="1" flipV="1">
            <a:off x="2027560" y="5402187"/>
            <a:ext cx="869950" cy="5191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曲线连接符 63"/>
          <p:cNvCxnSpPr/>
          <p:nvPr/>
        </p:nvCxnSpPr>
        <p:spPr bwMode="auto">
          <a:xfrm rot="16200000" flipV="1">
            <a:off x="3558703" y="5356944"/>
            <a:ext cx="969963" cy="5286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08013" y="250553"/>
            <a:ext cx="26336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Define a “fake” function:</a:t>
            </a:r>
          </a:p>
        </p:txBody>
      </p:sp>
      <p:pic>
        <p:nvPicPr>
          <p:cNvPr id="208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5650" y="188640"/>
            <a:ext cx="145732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008063" y="763315"/>
            <a:ext cx="3030537" cy="1147763"/>
            <a:chOff x="1492250" y="3708400"/>
            <a:chExt cx="3030538" cy="1147763"/>
          </a:xfrm>
        </p:grpSpPr>
        <p:graphicFrame>
          <p:nvGraphicFramePr>
            <p:cNvPr id="53" name="Object 19"/>
            <p:cNvGraphicFramePr>
              <a:graphicFrameLocks noChangeAspect="1"/>
            </p:cNvGraphicFramePr>
            <p:nvPr/>
          </p:nvGraphicFramePr>
          <p:xfrm>
            <a:off x="2386013" y="4113213"/>
            <a:ext cx="1338262" cy="298450"/>
          </p:xfrm>
          <a:graphic>
            <a:graphicData uri="http://schemas.openxmlformats.org/presentationml/2006/ole">
              <p:oleObj spid="_x0000_s98306" name="Equation" r:id="rId4" imgW="685800" imgH="152280" progId="Equation.DSMT4">
                <p:embed/>
              </p:oleObj>
            </a:graphicData>
          </a:graphic>
        </p:graphicFrame>
        <p:sp>
          <p:nvSpPr>
            <p:cNvPr id="55" name="燕尾形 54"/>
            <p:cNvSpPr/>
            <p:nvPr/>
          </p:nvSpPr>
          <p:spPr>
            <a:xfrm>
              <a:off x="1624012" y="4179888"/>
              <a:ext cx="179388" cy="215900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492250" y="4235450"/>
              <a:ext cx="463550" cy="100013"/>
            </a:xfrm>
            <a:prstGeom prst="roundRect">
              <a:avLst/>
            </a:prstGeom>
            <a:blipFill>
              <a:blip r:embed="rId5" cstate="print"/>
              <a:tile tx="0" ty="0" sx="100000" sy="100000" flip="none" algn="tl"/>
            </a:blip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7" name="燕尾形 56"/>
            <p:cNvSpPr/>
            <p:nvPr/>
          </p:nvSpPr>
          <p:spPr>
            <a:xfrm>
              <a:off x="3781426" y="4167188"/>
              <a:ext cx="179387" cy="215900"/>
            </a:xfrm>
            <a:prstGeom prst="chevron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3649663" y="4222750"/>
              <a:ext cx="463550" cy="100013"/>
            </a:xfrm>
            <a:prstGeom prst="roundRect">
              <a:avLst/>
            </a:prstGeom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9" name="直接连接符 58"/>
            <p:cNvCxnSpPr>
              <a:endCxn id="56" idx="3"/>
            </p:cNvCxnSpPr>
            <p:nvPr/>
          </p:nvCxnSpPr>
          <p:spPr bwMode="auto">
            <a:xfrm rot="5400000">
              <a:off x="1889918" y="3809207"/>
              <a:ext cx="542925" cy="411162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endCxn id="56" idx="3"/>
            </p:cNvCxnSpPr>
            <p:nvPr/>
          </p:nvCxnSpPr>
          <p:spPr bwMode="auto">
            <a:xfrm rot="16200000" flipV="1">
              <a:off x="1881981" y="4360069"/>
              <a:ext cx="569913" cy="422275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 bwMode="auto">
            <a:xfrm rot="5400000">
              <a:off x="2053431" y="3904457"/>
              <a:ext cx="230187" cy="196850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 bwMode="auto">
            <a:xfrm rot="16200000" flipV="1">
              <a:off x="2053431" y="4475957"/>
              <a:ext cx="196850" cy="144462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2813844" y="3774282"/>
              <a:ext cx="542925" cy="411162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 bwMode="auto">
            <a:xfrm rot="16200000" flipV="1">
              <a:off x="2805907" y="4325144"/>
              <a:ext cx="569913" cy="422275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 bwMode="auto">
            <a:xfrm rot="5400000">
              <a:off x="2961482" y="3829844"/>
              <a:ext cx="284162" cy="222250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 bwMode="auto">
            <a:xfrm rot="16200000" flipV="1">
              <a:off x="2976564" y="4441825"/>
              <a:ext cx="196850" cy="142875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4035426" y="3783012"/>
              <a:ext cx="541338" cy="411163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 bwMode="auto">
            <a:xfrm rot="16200000" flipV="1">
              <a:off x="4025901" y="4333875"/>
              <a:ext cx="571500" cy="422275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 bwMode="auto">
            <a:xfrm rot="5400000">
              <a:off x="4182270" y="3839369"/>
              <a:ext cx="284162" cy="222250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 bwMode="auto">
            <a:xfrm rot="16200000" flipV="1">
              <a:off x="4197351" y="4449762"/>
              <a:ext cx="198438" cy="144463"/>
            </a:xfrm>
            <a:prstGeom prst="straightConnector1">
              <a:avLst/>
            </a:prstGeom>
            <a:ln w="28575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Object 18"/>
            <p:cNvGraphicFramePr>
              <a:graphicFrameLocks noChangeAspect="1"/>
            </p:cNvGraphicFramePr>
            <p:nvPr/>
          </p:nvGraphicFramePr>
          <p:xfrm>
            <a:off x="2033588" y="4171950"/>
            <a:ext cx="247650" cy="277813"/>
          </p:xfrm>
          <a:graphic>
            <a:graphicData uri="http://schemas.openxmlformats.org/presentationml/2006/ole">
              <p:oleObj spid="_x0000_s98307" name="Equation" r:id="rId6" imgW="126720" imgH="139680" progId="Equation.DSMT4">
                <p:embed/>
              </p:oleObj>
            </a:graphicData>
          </a:graphic>
        </p:graphicFrame>
        <p:sp>
          <p:nvSpPr>
            <p:cNvPr id="74" name="圆角矩形 73"/>
            <p:cNvSpPr/>
            <p:nvPr/>
          </p:nvSpPr>
          <p:spPr>
            <a:xfrm>
              <a:off x="2886075" y="4208463"/>
              <a:ext cx="396875" cy="889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45" name="Object 18"/>
            <p:cNvGraphicFramePr>
              <a:graphicFrameLocks noChangeAspect="1"/>
            </p:cNvGraphicFramePr>
            <p:nvPr/>
          </p:nvGraphicFramePr>
          <p:xfrm>
            <a:off x="3171825" y="4284663"/>
            <a:ext cx="247650" cy="277812"/>
          </p:xfrm>
          <a:graphic>
            <a:graphicData uri="http://schemas.openxmlformats.org/presentationml/2006/ole">
              <p:oleObj spid="_x0000_s98308" name="Equation" r:id="rId7" imgW="126720" imgH="139680" progId="Equation.DSMT4">
                <p:embed/>
              </p:oleObj>
            </a:graphicData>
          </a:graphic>
        </p:graphicFrame>
        <p:graphicFrame>
          <p:nvGraphicFramePr>
            <p:cNvPr id="46" name="Object 18"/>
            <p:cNvGraphicFramePr>
              <a:graphicFrameLocks noChangeAspect="1"/>
            </p:cNvGraphicFramePr>
            <p:nvPr/>
          </p:nvGraphicFramePr>
          <p:xfrm>
            <a:off x="4254500" y="4133850"/>
            <a:ext cx="247650" cy="277813"/>
          </p:xfrm>
          <a:graphic>
            <a:graphicData uri="http://schemas.openxmlformats.org/presentationml/2006/ole">
              <p:oleObj spid="_x0000_s98309" name="Equation" r:id="rId8" imgW="126720" imgH="139680" progId="Equation.DSMT4">
                <p:embed/>
              </p:oleObj>
            </a:graphicData>
          </a:graphic>
        </p:graphicFrame>
      </p:grpSp>
      <p:pic>
        <p:nvPicPr>
          <p:cNvPr id="2098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7813" y="2652440"/>
            <a:ext cx="64960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2135188" y="1587228"/>
            <a:ext cx="2654300" cy="1231900"/>
            <a:chOff x="2565400" y="4406900"/>
            <a:chExt cx="2654300" cy="1231900"/>
          </a:xfrm>
        </p:grpSpPr>
        <p:cxnSp>
          <p:nvCxnSpPr>
            <p:cNvPr id="77" name="曲线连接符 76"/>
            <p:cNvCxnSpPr/>
            <p:nvPr/>
          </p:nvCxnSpPr>
          <p:spPr bwMode="auto">
            <a:xfrm rot="5400000" flipH="1" flipV="1">
              <a:off x="2389188" y="4867274"/>
              <a:ext cx="869950" cy="51752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曲线连接符 77"/>
            <p:cNvCxnSpPr/>
            <p:nvPr/>
          </p:nvCxnSpPr>
          <p:spPr bwMode="auto">
            <a:xfrm rot="10800000">
              <a:off x="3976687" y="4406900"/>
              <a:ext cx="1243013" cy="1231900"/>
            </a:xfrm>
            <a:prstGeom prst="curvedConnector3">
              <a:avLst>
                <a:gd name="adj1" fmla="val 97858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467544" y="3832448"/>
            <a:ext cx="4104456" cy="604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Does the general idea work?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/>
          <p:cNvSpPr txBox="1">
            <a:spLocks noChangeArrowheads="1"/>
          </p:cNvSpPr>
          <p:nvPr/>
        </p:nvSpPr>
        <p:spPr bwMode="auto">
          <a:xfrm>
            <a:off x="1274763" y="95250"/>
            <a:ext cx="66913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Calibri" pitchFamily="34" charset="0"/>
              </a:rPr>
              <a:t>Skeleton</a:t>
            </a:r>
            <a:r>
              <a:rPr lang="en-US" altLang="zh-CN" b="1" dirty="0" smtClean="0">
                <a:latin typeface="Calibri" pitchFamily="34" charset="0"/>
              </a:rPr>
              <a:t> </a:t>
            </a:r>
            <a:r>
              <a:rPr lang="en-US" altLang="zh-CN" b="1" dirty="0">
                <a:latin typeface="Calibri" pitchFamily="34" charset="0"/>
              </a:rPr>
              <a:t>diagrams up to high-order: do they make sense for             ?   </a:t>
            </a:r>
          </a:p>
        </p:txBody>
      </p:sp>
      <p:graphicFrame>
        <p:nvGraphicFramePr>
          <p:cNvPr id="17411" name="Object 18"/>
          <p:cNvGraphicFramePr>
            <a:graphicFrameLocks noChangeAspect="1"/>
          </p:cNvGraphicFramePr>
          <p:nvPr/>
        </p:nvGraphicFramePr>
        <p:xfrm>
          <a:off x="7089775" y="111125"/>
          <a:ext cx="573088" cy="346075"/>
        </p:xfrm>
        <a:graphic>
          <a:graphicData uri="http://schemas.openxmlformats.org/presentationml/2006/ole">
            <p:oleObj spid="_x0000_s95234" name="Equation" r:id="rId3" imgW="342751" imgH="203112" progId="Equation.DSMT4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>
            <a:off x="4489450" y="595313"/>
            <a:ext cx="193675" cy="4984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4668838" y="735013"/>
            <a:ext cx="5318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1303338" y="1204913"/>
            <a:ext cx="3227387" cy="3746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9"/>
          <p:cNvSpPr txBox="1">
            <a:spLocks noChangeArrowheads="1"/>
          </p:cNvSpPr>
          <p:nvPr/>
        </p:nvSpPr>
        <p:spPr bwMode="auto">
          <a:xfrm>
            <a:off x="125413" y="1758950"/>
            <a:ext cx="2620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/>
              <a:t> Diverge for large       even if </a:t>
            </a:r>
          </a:p>
          <a:p>
            <a:r>
              <a:rPr lang="en-US" altLang="zh-CN" sz="1400" b="1" dirty="0"/>
              <a:t>are convergent for small    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454525" y="1350963"/>
            <a:ext cx="236537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TextBox 12"/>
          <p:cNvSpPr txBox="1">
            <a:spLocks noChangeArrowheads="1"/>
          </p:cNvSpPr>
          <p:nvPr/>
        </p:nvSpPr>
        <p:spPr bwMode="auto">
          <a:xfrm>
            <a:off x="6924675" y="1703388"/>
            <a:ext cx="21050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/>
              <a:t>Math. Statement: </a:t>
            </a:r>
          </a:p>
          <a:p>
            <a:pPr algn="ctr"/>
            <a:r>
              <a:rPr lang="en-US" altLang="zh-CN" sz="1400" b="1"/>
              <a:t># of skeleton graphs</a:t>
            </a:r>
          </a:p>
          <a:p>
            <a:pPr algn="ctr"/>
            <a:endParaRPr lang="en-US" altLang="zh-CN" sz="1400" b="1"/>
          </a:p>
          <a:p>
            <a:pPr algn="ctr"/>
            <a:endParaRPr lang="en-US" altLang="zh-CN" sz="1400" b="1"/>
          </a:p>
          <a:p>
            <a:pPr algn="ctr"/>
            <a:r>
              <a:rPr lang="en-US" altLang="zh-CN" sz="1400" b="1">
                <a:sym typeface="Wingdings" pitchFamily="2" charset="2"/>
              </a:rPr>
              <a:t>asymptotic series with</a:t>
            </a:r>
          </a:p>
          <a:p>
            <a:pPr algn="ctr"/>
            <a:r>
              <a:rPr lang="en-US" altLang="zh-CN" sz="1400" b="1">
                <a:sym typeface="Wingdings" pitchFamily="2" charset="2"/>
              </a:rPr>
              <a:t>zero conv. radius </a:t>
            </a:r>
          </a:p>
          <a:p>
            <a:pPr algn="ctr"/>
            <a:r>
              <a:rPr lang="en-US" altLang="zh-CN" sz="1400" b="1">
                <a:sym typeface="Wingdings" pitchFamily="2" charset="2"/>
              </a:rPr>
              <a:t>(n! beats any power)</a:t>
            </a:r>
            <a:endParaRPr lang="en-US" altLang="zh-CN" sz="1400" b="1"/>
          </a:p>
        </p:txBody>
      </p:sp>
      <p:graphicFrame>
        <p:nvGraphicFramePr>
          <p:cNvPr id="17418" name="Object 18"/>
          <p:cNvGraphicFramePr>
            <a:graphicFrameLocks noChangeAspect="1"/>
          </p:cNvGraphicFramePr>
          <p:nvPr/>
        </p:nvGraphicFramePr>
        <p:xfrm>
          <a:off x="7246938" y="2189163"/>
          <a:ext cx="1408112" cy="331787"/>
        </p:xfrm>
        <a:graphic>
          <a:graphicData uri="http://schemas.openxmlformats.org/presentationml/2006/ole">
            <p:oleObj spid="_x0000_s95235" name="Equation" r:id="rId4" imgW="876300" imgH="203200" progId="Equation.DSMT4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86288" y="1219200"/>
            <a:ext cx="3159125" cy="3048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TextBox 17"/>
          <p:cNvSpPr txBox="1">
            <a:spLocks noChangeArrowheads="1"/>
          </p:cNvSpPr>
          <p:nvPr/>
        </p:nvSpPr>
        <p:spPr bwMode="auto">
          <a:xfrm>
            <a:off x="3268663" y="1703388"/>
            <a:ext cx="2605087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/>
              <a:t>Dyson: Expansion in </a:t>
            </a:r>
          </a:p>
          <a:p>
            <a:r>
              <a:rPr lang="en-US" altLang="zh-CN" sz="1400" b="1" dirty="0"/>
              <a:t>powers of g is asymptotic</a:t>
            </a:r>
          </a:p>
          <a:p>
            <a:r>
              <a:rPr lang="en-US" altLang="zh-CN" sz="1400" b="1" dirty="0"/>
              <a:t>if for some (e.g. complex) g one finds pathological behavior.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Electron gas: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Bosons:</a:t>
            </a:r>
          </a:p>
          <a:p>
            <a:endParaRPr lang="en-US" altLang="zh-CN" sz="1400" b="1" dirty="0"/>
          </a:p>
          <a:p>
            <a:r>
              <a:rPr lang="en-US" altLang="zh-CN" sz="1400" b="1" dirty="0"/>
              <a:t>[collapse to infinite density] </a:t>
            </a:r>
          </a:p>
        </p:txBody>
      </p:sp>
      <p:graphicFrame>
        <p:nvGraphicFramePr>
          <p:cNvPr id="17421" name="Object 18"/>
          <p:cNvGraphicFramePr>
            <a:graphicFrameLocks noChangeAspect="1"/>
          </p:cNvGraphicFramePr>
          <p:nvPr/>
        </p:nvGraphicFramePr>
        <p:xfrm>
          <a:off x="4429124" y="2786058"/>
          <a:ext cx="755650" cy="268287"/>
        </p:xfrm>
        <a:graphic>
          <a:graphicData uri="http://schemas.openxmlformats.org/presentationml/2006/ole">
            <p:oleObj spid="_x0000_s95236" name="Equation" r:id="rId5" imgW="469696" imgH="165028" progId="Equation.DSMT4">
              <p:embed/>
            </p:oleObj>
          </a:graphicData>
        </a:graphic>
      </p:graphicFrame>
      <p:graphicFrame>
        <p:nvGraphicFramePr>
          <p:cNvPr id="17422" name="Object 18"/>
          <p:cNvGraphicFramePr>
            <a:graphicFrameLocks noChangeAspect="1"/>
          </p:cNvGraphicFramePr>
          <p:nvPr/>
        </p:nvGraphicFramePr>
        <p:xfrm>
          <a:off x="4071934" y="3214686"/>
          <a:ext cx="939800" cy="288925"/>
        </p:xfrm>
        <a:graphic>
          <a:graphicData uri="http://schemas.openxmlformats.org/presentationml/2006/ole">
            <p:oleObj spid="_x0000_s95237" name="Equation" r:id="rId6" imgW="583693" imgH="177646" progId="Equation.DSMT4">
              <p:embed/>
            </p:oleObj>
          </a:graphicData>
        </a:graphic>
      </p:graphicFrame>
      <p:sp>
        <p:nvSpPr>
          <p:cNvPr id="17423" name="TextBox 25"/>
          <p:cNvSpPr txBox="1">
            <a:spLocks noChangeArrowheads="1"/>
          </p:cNvSpPr>
          <p:nvPr/>
        </p:nvSpPr>
        <p:spPr bwMode="auto">
          <a:xfrm>
            <a:off x="2605088" y="5251450"/>
            <a:ext cx="3070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Asymptotic series for           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with zero convergence radius</a:t>
            </a:r>
          </a:p>
        </p:txBody>
      </p:sp>
      <p:graphicFrame>
        <p:nvGraphicFramePr>
          <p:cNvPr id="17424" name="Object 18"/>
          <p:cNvGraphicFramePr>
            <a:graphicFrameLocks noChangeAspect="1"/>
          </p:cNvGraphicFramePr>
          <p:nvPr/>
        </p:nvGraphicFramePr>
        <p:xfrm>
          <a:off x="4821238" y="5249863"/>
          <a:ext cx="541337" cy="327025"/>
        </p:xfrm>
        <a:graphic>
          <a:graphicData uri="http://schemas.openxmlformats.org/presentationml/2006/ole">
            <p:oleObj spid="_x0000_s95238" name="Equation" r:id="rId7" imgW="342751" imgH="203112" progId="Equation.DSMT4">
              <p:embed/>
            </p:oleObj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rot="5400000" flipH="1" flipV="1">
            <a:off x="4870450" y="5548313"/>
            <a:ext cx="1731963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48338" y="5624513"/>
            <a:ext cx="296545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7" name="Object 18"/>
          <p:cNvGraphicFramePr>
            <a:graphicFrameLocks noChangeAspect="1"/>
          </p:cNvGraphicFramePr>
          <p:nvPr/>
        </p:nvGraphicFramePr>
        <p:xfrm>
          <a:off x="5226050" y="4489450"/>
          <a:ext cx="423863" cy="457200"/>
        </p:xfrm>
        <a:graphic>
          <a:graphicData uri="http://schemas.openxmlformats.org/presentationml/2006/ole">
            <p:oleObj spid="_x0000_s95239" name="Equation" r:id="rId8" imgW="215806" imgH="228501" progId="Equation.DSMT4">
              <p:embed/>
            </p:oleObj>
          </a:graphicData>
        </a:graphic>
      </p:graphicFrame>
      <p:graphicFrame>
        <p:nvGraphicFramePr>
          <p:cNvPr id="17428" name="Object 18"/>
          <p:cNvGraphicFramePr>
            <a:graphicFrameLocks noChangeAspect="1"/>
          </p:cNvGraphicFramePr>
          <p:nvPr/>
        </p:nvGraphicFramePr>
        <p:xfrm>
          <a:off x="8093075" y="5703888"/>
          <a:ext cx="622300" cy="355600"/>
        </p:xfrm>
        <a:graphic>
          <a:graphicData uri="http://schemas.openxmlformats.org/presentationml/2006/ole">
            <p:oleObj spid="_x0000_s95240" name="Equation" r:id="rId9" imgW="317087" imgH="177569" progId="Equation.DSMT4">
              <p:embed/>
            </p:oleObj>
          </a:graphicData>
        </a:graphic>
      </p:graphicFrame>
      <p:sp>
        <p:nvSpPr>
          <p:cNvPr id="36" name="Freeform 35"/>
          <p:cNvSpPr/>
          <p:nvPr/>
        </p:nvSpPr>
        <p:spPr>
          <a:xfrm>
            <a:off x="6359525" y="4337050"/>
            <a:ext cx="1884363" cy="2354263"/>
          </a:xfrm>
          <a:custGeom>
            <a:avLst/>
            <a:gdLst>
              <a:gd name="connsiteX0" fmla="*/ 2105891 w 2105891"/>
              <a:gd name="connsiteY0" fmla="*/ 1062182 h 2544619"/>
              <a:gd name="connsiteX1" fmla="*/ 1316181 w 2105891"/>
              <a:gd name="connsiteY1" fmla="*/ 882073 h 2544619"/>
              <a:gd name="connsiteX2" fmla="*/ 928254 w 2105891"/>
              <a:gd name="connsiteY2" fmla="*/ 2156691 h 2544619"/>
              <a:gd name="connsiteX3" fmla="*/ 387927 w 2105891"/>
              <a:gd name="connsiteY3" fmla="*/ 64655 h 2544619"/>
              <a:gd name="connsiteX4" fmla="*/ 0 w 2105891"/>
              <a:gd name="connsiteY4" fmla="*/ 2544619 h 2544619"/>
              <a:gd name="connsiteX0" fmla="*/ 2105891 w 2105891"/>
              <a:gd name="connsiteY0" fmla="*/ 1062182 h 2544619"/>
              <a:gd name="connsiteX1" fmla="*/ 1316181 w 2105891"/>
              <a:gd name="connsiteY1" fmla="*/ 882073 h 2544619"/>
              <a:gd name="connsiteX2" fmla="*/ 928254 w 2105891"/>
              <a:gd name="connsiteY2" fmla="*/ 2156691 h 2544619"/>
              <a:gd name="connsiteX3" fmla="*/ 387927 w 2105891"/>
              <a:gd name="connsiteY3" fmla="*/ 64655 h 2544619"/>
              <a:gd name="connsiteX4" fmla="*/ 0 w 2105891"/>
              <a:gd name="connsiteY4" fmla="*/ 2544619 h 2544619"/>
              <a:gd name="connsiteX0" fmla="*/ 2105891 w 2105891"/>
              <a:gd name="connsiteY0" fmla="*/ 1062182 h 2544619"/>
              <a:gd name="connsiteX1" fmla="*/ 1316181 w 2105891"/>
              <a:gd name="connsiteY1" fmla="*/ 882073 h 2544619"/>
              <a:gd name="connsiteX2" fmla="*/ 928254 w 2105891"/>
              <a:gd name="connsiteY2" fmla="*/ 2156691 h 2544619"/>
              <a:gd name="connsiteX3" fmla="*/ 387927 w 2105891"/>
              <a:gd name="connsiteY3" fmla="*/ 64655 h 2544619"/>
              <a:gd name="connsiteX4" fmla="*/ 0 w 2105891"/>
              <a:gd name="connsiteY4" fmla="*/ 2544619 h 2544619"/>
              <a:gd name="connsiteX0" fmla="*/ 2105891 w 2105891"/>
              <a:gd name="connsiteY0" fmla="*/ 997527 h 2479964"/>
              <a:gd name="connsiteX1" fmla="*/ 1316181 w 2105891"/>
              <a:gd name="connsiteY1" fmla="*/ 817418 h 2479964"/>
              <a:gd name="connsiteX2" fmla="*/ 928254 w 2105891"/>
              <a:gd name="connsiteY2" fmla="*/ 2092036 h 2479964"/>
              <a:gd name="connsiteX3" fmla="*/ 387927 w 2105891"/>
              <a:gd name="connsiteY3" fmla="*/ 0 h 2479964"/>
              <a:gd name="connsiteX4" fmla="*/ 0 w 2105891"/>
              <a:gd name="connsiteY4" fmla="*/ 2479964 h 2479964"/>
              <a:gd name="connsiteX0" fmla="*/ 2105891 w 2105891"/>
              <a:gd name="connsiteY0" fmla="*/ 997527 h 2479964"/>
              <a:gd name="connsiteX1" fmla="*/ 1316181 w 2105891"/>
              <a:gd name="connsiteY1" fmla="*/ 817418 h 2479964"/>
              <a:gd name="connsiteX2" fmla="*/ 928254 w 2105891"/>
              <a:gd name="connsiteY2" fmla="*/ 2092036 h 2479964"/>
              <a:gd name="connsiteX3" fmla="*/ 387927 w 2105891"/>
              <a:gd name="connsiteY3" fmla="*/ 0 h 2479964"/>
              <a:gd name="connsiteX4" fmla="*/ 0 w 2105891"/>
              <a:gd name="connsiteY4" fmla="*/ 2479964 h 2479964"/>
              <a:gd name="connsiteX0" fmla="*/ 1884218 w 1884218"/>
              <a:gd name="connsiteY0" fmla="*/ 997527 h 2355273"/>
              <a:gd name="connsiteX1" fmla="*/ 1094508 w 1884218"/>
              <a:gd name="connsiteY1" fmla="*/ 817418 h 2355273"/>
              <a:gd name="connsiteX2" fmla="*/ 706581 w 1884218"/>
              <a:gd name="connsiteY2" fmla="*/ 2092036 h 2355273"/>
              <a:gd name="connsiteX3" fmla="*/ 166254 w 1884218"/>
              <a:gd name="connsiteY3" fmla="*/ 0 h 2355273"/>
              <a:gd name="connsiteX4" fmla="*/ 0 w 1884218"/>
              <a:gd name="connsiteY4" fmla="*/ 2355273 h 2355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4218" h="2355273">
                <a:moveTo>
                  <a:pt x="1884218" y="997527"/>
                </a:moveTo>
                <a:lnTo>
                  <a:pt x="1094508" y="817418"/>
                </a:lnTo>
                <a:lnTo>
                  <a:pt x="706581" y="2092036"/>
                </a:lnTo>
                <a:lnTo>
                  <a:pt x="166254" y="0"/>
                </a:lnTo>
                <a:lnTo>
                  <a:pt x="0" y="2355273"/>
                </a:lnTo>
              </a:path>
            </a:pathLst>
          </a:custGeom>
          <a:ln w="317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202613" y="5292725"/>
            <a:ext cx="968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440613" y="5126038"/>
            <a:ext cx="96837" cy="968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24688" y="6359525"/>
            <a:ext cx="968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97638" y="4337050"/>
            <a:ext cx="96837" cy="968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17434" name="Object 18"/>
          <p:cNvGraphicFramePr>
            <a:graphicFrameLocks noChangeAspect="1"/>
          </p:cNvGraphicFramePr>
          <p:nvPr/>
        </p:nvGraphicFramePr>
        <p:xfrm>
          <a:off x="1571604" y="1785926"/>
          <a:ext cx="225425" cy="271463"/>
        </p:xfrm>
        <a:graphic>
          <a:graphicData uri="http://schemas.openxmlformats.org/presentationml/2006/ole">
            <p:oleObj spid="_x0000_s95241" name="Equation" r:id="rId10" imgW="139579" imgH="164957" progId="Equation.DSMT4">
              <p:embed/>
            </p:oleObj>
          </a:graphicData>
        </a:graphic>
      </p:graphicFrame>
      <p:graphicFrame>
        <p:nvGraphicFramePr>
          <p:cNvPr id="17435" name="Object 18"/>
          <p:cNvGraphicFramePr>
            <a:graphicFrameLocks noChangeAspect="1"/>
          </p:cNvGraphicFramePr>
          <p:nvPr/>
        </p:nvGraphicFramePr>
        <p:xfrm>
          <a:off x="2071670" y="2000240"/>
          <a:ext cx="225425" cy="271463"/>
        </p:xfrm>
        <a:graphic>
          <a:graphicData uri="http://schemas.openxmlformats.org/presentationml/2006/ole">
            <p:oleObj spid="_x0000_s95242" name="Equation" r:id="rId11" imgW="139579" imgH="164957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7" grpId="0"/>
      <p:bldP spid="17420" grpId="0"/>
      <p:bldP spid="17423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"/>
          <p:cNvSpPr txBox="1">
            <a:spLocks noChangeArrowheads="1"/>
          </p:cNvSpPr>
          <p:nvPr/>
        </p:nvSpPr>
        <p:spPr bwMode="auto">
          <a:xfrm>
            <a:off x="1274763" y="95250"/>
            <a:ext cx="6691312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Skeleton diagrams up to high-order: do they make sense for             ?   </a:t>
            </a:r>
          </a:p>
        </p:txBody>
      </p:sp>
      <p:graphicFrame>
        <p:nvGraphicFramePr>
          <p:cNvPr id="18435" name="Object 18"/>
          <p:cNvGraphicFramePr>
            <a:graphicFrameLocks noChangeAspect="1"/>
          </p:cNvGraphicFramePr>
          <p:nvPr/>
        </p:nvGraphicFramePr>
        <p:xfrm>
          <a:off x="7089775" y="111125"/>
          <a:ext cx="573088" cy="346075"/>
        </p:xfrm>
        <a:graphic>
          <a:graphicData uri="http://schemas.openxmlformats.org/presentationml/2006/ole">
            <p:oleObj spid="_x0000_s96258" name="Equation" r:id="rId3" imgW="342751" imgH="203112" progId="Equation.DSMT4">
              <p:embed/>
            </p:oleObj>
          </a:graphicData>
        </a:graphic>
      </p:graphicFrame>
      <p:sp>
        <p:nvSpPr>
          <p:cNvPr id="6" name="Down Arrow 5"/>
          <p:cNvSpPr/>
          <p:nvPr/>
        </p:nvSpPr>
        <p:spPr>
          <a:xfrm>
            <a:off x="4489450" y="706438"/>
            <a:ext cx="193675" cy="4984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4668838" y="846138"/>
            <a:ext cx="646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 flipV="1">
            <a:off x="1303338" y="1524000"/>
            <a:ext cx="3227387" cy="37465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54525" y="1670050"/>
            <a:ext cx="236538" cy="15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86288" y="1538288"/>
            <a:ext cx="3159125" cy="3048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25413" y="2078038"/>
            <a:ext cx="2349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/>
              <a:t>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583363" y="1939925"/>
            <a:ext cx="2379662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/>
              <a:t> </a:t>
            </a:r>
          </a:p>
          <a:p>
            <a:r>
              <a:rPr lang="en-US" altLang="zh-CN" sz="1400" b="1" dirty="0"/>
              <a:t># of graphs is</a:t>
            </a:r>
          </a:p>
          <a:p>
            <a:endParaRPr lang="en-US" altLang="zh-CN" sz="1400" b="1" dirty="0"/>
          </a:p>
          <a:p>
            <a:r>
              <a:rPr lang="en-US" altLang="zh-CN" sz="1400" b="1" dirty="0">
                <a:sym typeface="Wingdings" pitchFamily="2" charset="2"/>
              </a:rPr>
              <a:t>but due to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sign-blessing</a:t>
            </a:r>
          </a:p>
          <a:p>
            <a:r>
              <a:rPr lang="en-US" altLang="zh-CN" sz="1400" b="1" dirty="0">
                <a:sym typeface="Wingdings" pitchFamily="2" charset="2"/>
              </a:rPr>
              <a:t>they may compensate each other to accuracy better </a:t>
            </a:r>
            <a:r>
              <a:rPr lang="en-US" altLang="zh-CN" sz="1400" b="1" dirty="0" smtClean="0">
                <a:sym typeface="Wingdings" pitchFamily="2" charset="2"/>
              </a:rPr>
              <a:t>then</a:t>
            </a:r>
          </a:p>
          <a:p>
            <a:r>
              <a:rPr lang="en-US" altLang="zh-CN" sz="1400" b="1" dirty="0" smtClean="0">
                <a:sym typeface="Wingdings" pitchFamily="2" charset="2"/>
              </a:rPr>
              <a:t>             </a:t>
            </a:r>
            <a:r>
              <a:rPr lang="en-US" altLang="zh-CN" sz="1400" b="1" dirty="0">
                <a:sym typeface="Wingdings" pitchFamily="2" charset="2"/>
              </a:rPr>
              <a:t>leading to </a:t>
            </a:r>
            <a:r>
              <a:rPr lang="en-US" altLang="zh-CN" sz="1400" b="1" dirty="0">
                <a:solidFill>
                  <a:srgbClr val="FF0000"/>
                </a:solidFill>
                <a:sym typeface="Wingdings" pitchFamily="2" charset="2"/>
              </a:rPr>
              <a:t>finite conv. radius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/>
        </p:nvGraphicFramePr>
        <p:xfrm>
          <a:off x="7643834" y="2143116"/>
          <a:ext cx="1062038" cy="333375"/>
        </p:xfrm>
        <a:graphic>
          <a:graphicData uri="http://schemas.openxmlformats.org/presentationml/2006/ole">
            <p:oleObj spid="_x0000_s96259" name="Equation" r:id="rId4" imgW="660113" imgH="203112" progId="Equation.DSMT4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643702" y="3214686"/>
          <a:ext cx="511175" cy="290513"/>
        </p:xfrm>
        <a:graphic>
          <a:graphicData uri="http://schemas.openxmlformats.org/presentationml/2006/ole">
            <p:oleObj spid="_x0000_s96260" name="Equation" r:id="rId5" imgW="317087" imgH="177569" progId="Equation.DSMT4">
              <p:embed/>
            </p:oleObj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98763" y="2133600"/>
            <a:ext cx="357505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Dyson: 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zh-CN" sz="1400" b="1"/>
              <a:t> Does not apply to  the resonant Fermi</a:t>
            </a:r>
          </a:p>
          <a:p>
            <a:r>
              <a:rPr lang="en-US" altLang="zh-CN" sz="1400" b="1"/>
              <a:t>  gas and the Fermi-Hubbard model at </a:t>
            </a:r>
          </a:p>
          <a:p>
            <a:r>
              <a:rPr lang="en-US" altLang="zh-CN" sz="1400" b="1"/>
              <a:t>  finite T.</a:t>
            </a:r>
          </a:p>
          <a:p>
            <a:pPr>
              <a:buFontTx/>
              <a:buChar char="-"/>
            </a:pPr>
            <a:endParaRPr lang="en-US" altLang="zh-CN" sz="1400" b="1"/>
          </a:p>
          <a:p>
            <a:pPr>
              <a:buFontTx/>
              <a:buChar char="-"/>
            </a:pPr>
            <a:r>
              <a:rPr lang="en-US" altLang="zh-CN" sz="1400" b="1"/>
              <a:t> not known if it applies to skeleton</a:t>
            </a:r>
          </a:p>
          <a:p>
            <a:r>
              <a:rPr lang="en-US" altLang="zh-CN" sz="1400" b="1"/>
              <a:t>  graphs which are NOT series in bare    </a:t>
            </a:r>
          </a:p>
          <a:p>
            <a:r>
              <a:rPr lang="en-US" altLang="zh-CN" sz="1400" b="1"/>
              <a:t>  coupling     : recall  the BCS answer </a:t>
            </a:r>
          </a:p>
          <a:p>
            <a:r>
              <a:rPr lang="en-US" altLang="zh-CN" sz="1400" b="1"/>
              <a:t>  (one lowest-order diagram)</a:t>
            </a:r>
          </a:p>
          <a:p>
            <a:endParaRPr lang="en-US" altLang="zh-CN" sz="1400" b="1"/>
          </a:p>
          <a:p>
            <a:r>
              <a:rPr lang="en-US" altLang="zh-CN" sz="1400" b="1"/>
              <a:t>- Regularization techniques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3643306" y="3643314"/>
          <a:ext cx="223838" cy="268288"/>
        </p:xfrm>
        <a:graphic>
          <a:graphicData uri="http://schemas.openxmlformats.org/presentationml/2006/ole">
            <p:oleObj spid="_x0000_s96261" name="Equation" r:id="rId6" imgW="139579" imgH="164957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714744" y="4071942"/>
          <a:ext cx="915987" cy="330200"/>
        </p:xfrm>
        <a:graphic>
          <a:graphicData uri="http://schemas.openxmlformats.org/presentationml/2006/ole">
            <p:oleObj spid="_x0000_s96262" name="Equation" r:id="rId7" imgW="571252" imgH="203112" progId="Equation.DSMT4">
              <p:embed/>
            </p:oleObj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563" y="2160588"/>
            <a:ext cx="261937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/>
              <a:t>Divergent series outside </a:t>
            </a:r>
          </a:p>
          <a:p>
            <a:pPr algn="ctr"/>
            <a:r>
              <a:rPr lang="en-US" altLang="zh-CN" sz="1400" b="1" dirty="0"/>
              <a:t>of </a:t>
            </a:r>
            <a:r>
              <a:rPr lang="en-US" altLang="zh-CN" sz="1400" b="1" dirty="0">
                <a:solidFill>
                  <a:srgbClr val="FF0000"/>
                </a:solidFill>
              </a:rPr>
              <a:t>finite convergence radius </a:t>
            </a:r>
          </a:p>
          <a:p>
            <a:pPr algn="ctr"/>
            <a:r>
              <a:rPr lang="en-US" altLang="zh-CN" sz="1400" b="1" dirty="0"/>
              <a:t>can be re-summed. 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093788" y="5513388"/>
            <a:ext cx="2443162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</a:rPr>
              <a:t>From strong coupling</a:t>
            </a:r>
          </a:p>
          <a:p>
            <a:r>
              <a:rPr lang="en-US" altLang="zh-CN" sz="1600" b="1">
                <a:solidFill>
                  <a:srgbClr val="0000FF"/>
                </a:solidFill>
              </a:rPr>
              <a:t>theories based on one</a:t>
            </a:r>
          </a:p>
          <a:p>
            <a:r>
              <a:rPr lang="en-US" altLang="zh-CN" sz="1600" b="1">
                <a:solidFill>
                  <a:srgbClr val="0000FF"/>
                </a:solidFill>
              </a:rPr>
              <a:t>lowest-order diagram  </a:t>
            </a:r>
            <a:r>
              <a:rPr lang="en-US" altLang="zh-CN"/>
              <a:t> 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>
            <a:off x="3921125" y="5888038"/>
            <a:ext cx="1287463" cy="1587"/>
          </a:xfrm>
          <a:prstGeom prst="straightConnector1">
            <a:avLst/>
          </a:prstGeom>
          <a:ln w="317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764213" y="5513388"/>
            <a:ext cx="32004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solidFill>
                  <a:srgbClr val="0000FF"/>
                </a:solidFill>
              </a:rPr>
              <a:t>To accurate unbiased theories based on millions of diagrams and                limit   </a:t>
            </a:r>
            <a:r>
              <a:rPr lang="en-US" altLang="zh-CN"/>
              <a:t>            </a:t>
            </a:r>
          </a:p>
        </p:txBody>
      </p:sp>
      <p:graphicFrame>
        <p:nvGraphicFramePr>
          <p:cNvPr id="4119" name="Object 2"/>
          <p:cNvGraphicFramePr>
            <a:graphicFrameLocks noChangeAspect="1"/>
          </p:cNvGraphicFramePr>
          <p:nvPr/>
        </p:nvGraphicFramePr>
        <p:xfrm>
          <a:off x="6292850" y="6064250"/>
          <a:ext cx="765175" cy="266700"/>
        </p:xfrm>
        <a:graphic>
          <a:graphicData uri="http://schemas.openxmlformats.org/presentationml/2006/ole">
            <p:oleObj spid="_x0000_s96263" name="Equation" r:id="rId8" imgW="494870" imgH="177646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1" grpId="0"/>
      <p:bldP spid="20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Outline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Fermi-Hubbard Model</a:t>
            </a:r>
            <a:endParaRPr lang="en-US" altLang="zh-CN" dirty="0" smtClean="0"/>
          </a:p>
          <a:p>
            <a:r>
              <a:rPr lang="en-US" altLang="zh-CN" dirty="0" smtClean="0"/>
              <a:t>Diagrammatic Monte Carlo sampling</a:t>
            </a:r>
            <a:endParaRPr lang="en-US" altLang="zh-CN" dirty="0" smtClean="0"/>
          </a:p>
          <a:p>
            <a:r>
              <a:rPr lang="en-US" altLang="zh-CN" dirty="0" smtClean="0"/>
              <a:t>Preliminary results</a:t>
            </a:r>
            <a:endParaRPr lang="en-US" altLang="zh-CN" dirty="0" smtClean="0"/>
          </a:p>
          <a:p>
            <a:r>
              <a:rPr lang="en-US" altLang="zh-CN" dirty="0" smtClean="0"/>
              <a:t>Discussion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152400"/>
            <a:ext cx="59547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altLang="zh-CN" sz="2000" b="1">
              <a:solidFill>
                <a:srgbClr val="953735"/>
              </a:solidFill>
              <a:latin typeface="Calibri" pitchFamily="34" charset="0"/>
            </a:endParaRPr>
          </a:p>
          <a:p>
            <a:r>
              <a:rPr lang="en-US" altLang="zh-CN" sz="2000" b="1">
                <a:solidFill>
                  <a:srgbClr val="953735"/>
                </a:solidFill>
                <a:latin typeface="Calibri" pitchFamily="34" charset="0"/>
              </a:rPr>
              <a:t>                                 </a:t>
            </a:r>
          </a:p>
          <a:p>
            <a:r>
              <a:rPr lang="en-US" altLang="zh-CN" sz="2000" b="1">
                <a:solidFill>
                  <a:srgbClr val="953735"/>
                </a:solidFill>
                <a:latin typeface="Calibri" pitchFamily="34" charset="0"/>
              </a:rPr>
              <a:t>                                                                                                   </a:t>
            </a: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4392613" y="6151563"/>
          <a:ext cx="1093787" cy="430212"/>
        </p:xfrm>
        <a:graphic>
          <a:graphicData uri="http://schemas.openxmlformats.org/presentationml/2006/ole">
            <p:oleObj spid="_x0000_s88066" name="Equation" r:id="rId4" imgW="583920" imgH="228600" progId="Equation.DSMT4">
              <p:embed/>
            </p:oleObj>
          </a:graphicData>
        </a:graphic>
      </p:graphicFrame>
      <p:sp>
        <p:nvSpPr>
          <p:cNvPr id="12298" name="Text Box 31"/>
          <p:cNvSpPr txBox="1">
            <a:spLocks noChangeArrowheads="1"/>
          </p:cNvSpPr>
          <p:nvPr/>
        </p:nvSpPr>
        <p:spPr bwMode="auto">
          <a:xfrm>
            <a:off x="862013" y="6170613"/>
            <a:ext cx="7459662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Universal results in the zero-range,                       ,  and thermodynamic limit   </a:t>
            </a:r>
          </a:p>
        </p:txBody>
      </p:sp>
      <p:sp>
        <p:nvSpPr>
          <p:cNvPr id="12299" name="Rectangle 33"/>
          <p:cNvSpPr>
            <a:spLocks noChangeArrowheads="1"/>
          </p:cNvSpPr>
          <p:nvPr/>
        </p:nvSpPr>
        <p:spPr bwMode="auto">
          <a:xfrm>
            <a:off x="857224" y="6072206"/>
            <a:ext cx="7369175" cy="534988"/>
          </a:xfrm>
          <a:prstGeom prst="rect">
            <a:avLst/>
          </a:prstGeom>
          <a:solidFill>
            <a:srgbClr val="FFFF99">
              <a:alpha val="29019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pic>
        <p:nvPicPr>
          <p:cNvPr id="1230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14546" y="1285860"/>
            <a:ext cx="4786346" cy="348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1285860"/>
            <a:ext cx="6786610" cy="415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39552" y="404664"/>
            <a:ext cx="2736304" cy="50405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Proven examples</a:t>
            </a:r>
            <a:endParaRPr lang="zh-CN" altLang="en-US" sz="24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580112" y="3501008"/>
            <a:ext cx="334786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Resonant</a:t>
            </a:r>
            <a:r>
              <a:rPr kumimoji="0" lang="en-US" altLang="zh-C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Fermi gas:</a:t>
            </a:r>
          </a:p>
          <a:p>
            <a:pPr marL="342900" lvl="0" indent="-342900" algn="ctr">
              <a:spcBef>
                <a:spcPct val="20000"/>
              </a:spcBef>
            </a:pPr>
            <a:r>
              <a:rPr lang="fr-FR" altLang="zh-CN" sz="2000" dirty="0" smtClean="0"/>
              <a:t>Nature </a:t>
            </a:r>
            <a:r>
              <a:rPr lang="fr-FR" altLang="zh-CN" sz="2000" dirty="0" smtClean="0"/>
              <a:t>Phys. 8, 366 (</a:t>
            </a:r>
            <a:r>
              <a:rPr lang="fr-FR" altLang="zh-CN" sz="2000" dirty="0" smtClean="0"/>
              <a:t>2012</a:t>
            </a:r>
            <a:r>
              <a:rPr lang="en-US" altLang="zh-CN" sz="2000" baseline="0" dirty="0" smtClean="0"/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539552" y="436602"/>
            <a:ext cx="7286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Square </a:t>
            </a:r>
            <a:r>
              <a:rPr lang="en-US" altLang="zh-CN" sz="2000" dirty="0"/>
              <a:t>and Triangular lattice spin-1/2 Heisenberg model test</a:t>
            </a:r>
            <a:r>
              <a:rPr lang="en-US" altLang="zh-CN" sz="2000" dirty="0" smtClean="0"/>
              <a:t>:</a:t>
            </a:r>
          </a:p>
          <a:p>
            <a:pPr algn="ctr"/>
            <a:r>
              <a:rPr lang="en-US" altLang="zh-CN" sz="2000" b="1" u="sng" dirty="0" smtClean="0">
                <a:hlinkClick r:id="rId3" tooltip="Abstract"/>
              </a:rPr>
              <a:t>arXiv:1211.3631</a:t>
            </a:r>
            <a:endParaRPr lang="en-US" altLang="zh-CN" sz="2000" dirty="0" smtClean="0"/>
          </a:p>
        </p:txBody>
      </p:sp>
      <p:pic>
        <p:nvPicPr>
          <p:cNvPr id="615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2071678"/>
            <a:ext cx="3335338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214282" y="5357826"/>
            <a:ext cx="37417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/>
              <a:t>Square lattice (“exact”=lattice PIMC)</a:t>
            </a:r>
          </a:p>
          <a:p>
            <a:r>
              <a:rPr lang="en-US" altLang="zh-CN" sz="1600" b="1" dirty="0"/>
              <a:t> </a:t>
            </a:r>
          </a:p>
        </p:txBody>
      </p:sp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1428728" y="6000768"/>
          <a:ext cx="979488" cy="312737"/>
        </p:xfrm>
        <a:graphic>
          <a:graphicData uri="http://schemas.openxmlformats.org/presentationml/2006/ole">
            <p:oleObj spid="_x0000_s99330" name="Equation" r:id="rId5" imgW="749160" imgH="228600" progId="Equation.DSMT4">
              <p:embed/>
            </p:oleObj>
          </a:graphicData>
        </a:graphic>
      </p:graphicFrame>
      <p:pic>
        <p:nvPicPr>
          <p:cNvPr id="615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3438" y="1928802"/>
            <a:ext cx="3419475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3" name="TextBox 1"/>
          <p:cNvSpPr txBox="1">
            <a:spLocks noChangeArrowheads="1"/>
          </p:cNvSpPr>
          <p:nvPr/>
        </p:nvSpPr>
        <p:spPr bwMode="auto">
          <a:xfrm>
            <a:off x="4500562" y="5286388"/>
            <a:ext cx="45053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 dirty="0"/>
              <a:t>Triangular lattice (ED=exact </a:t>
            </a:r>
            <a:r>
              <a:rPr lang="en-US" altLang="zh-CN" sz="1600" b="1" dirty="0" err="1"/>
              <a:t>diagonalization</a:t>
            </a:r>
            <a:r>
              <a:rPr lang="en-US" altLang="zh-CN" sz="1600" b="1" dirty="0"/>
              <a:t>)</a:t>
            </a:r>
          </a:p>
          <a:p>
            <a:r>
              <a:rPr lang="en-US" altLang="zh-CN" sz="1600" b="1" dirty="0"/>
              <a:t> 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143636" y="6143644"/>
          <a:ext cx="863600" cy="244475"/>
        </p:xfrm>
        <a:graphic>
          <a:graphicData uri="http://schemas.openxmlformats.org/presentationml/2006/ole">
            <p:oleObj spid="_x0000_s99331" name="Equation" r:id="rId7" imgW="66024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33"/>
          <p:cNvSpPr txBox="1">
            <a:spLocks noChangeArrowheads="1"/>
          </p:cNvSpPr>
          <p:nvPr/>
        </p:nvSpPr>
        <p:spPr bwMode="auto">
          <a:xfrm>
            <a:off x="3838575" y="580678"/>
            <a:ext cx="16097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Calibri" pitchFamily="34" charset="0"/>
              </a:rPr>
              <a:t>Sign-problem</a:t>
            </a:r>
          </a:p>
        </p:txBody>
      </p:sp>
      <p:sp>
        <p:nvSpPr>
          <p:cNvPr id="4" name="Line 34"/>
          <p:cNvSpPr>
            <a:spLocks noChangeShapeType="1"/>
          </p:cNvSpPr>
          <p:nvPr/>
        </p:nvSpPr>
        <p:spPr bwMode="auto">
          <a:xfrm flipH="1">
            <a:off x="2286000" y="944563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35"/>
          <p:cNvSpPr txBox="1">
            <a:spLocks noChangeArrowheads="1"/>
          </p:cNvSpPr>
          <p:nvPr/>
        </p:nvSpPr>
        <p:spPr bwMode="auto">
          <a:xfrm>
            <a:off x="234950" y="1704975"/>
            <a:ext cx="2368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Variational methods</a:t>
            </a:r>
          </a:p>
          <a:p>
            <a:endParaRPr lang="en-US" altLang="zh-CN" sz="1400">
              <a:latin typeface="Calibri" pitchFamily="34" charset="0"/>
            </a:endParaRPr>
          </a:p>
        </p:txBody>
      </p:sp>
      <p:sp>
        <p:nvSpPr>
          <p:cNvPr id="6" name="Text Box 36"/>
          <p:cNvSpPr txBox="1">
            <a:spLocks noChangeArrowheads="1"/>
          </p:cNvSpPr>
          <p:nvPr/>
        </p:nvSpPr>
        <p:spPr bwMode="auto">
          <a:xfrm>
            <a:off x="228600" y="2011363"/>
            <a:ext cx="2373313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alibri" pitchFamily="34" charset="0"/>
              </a:rPr>
              <a:t>+</a:t>
            </a:r>
            <a:r>
              <a:rPr lang="en-US" altLang="zh-CN" sz="1600">
                <a:latin typeface="Calibri" pitchFamily="34" charset="0"/>
              </a:rPr>
              <a:t> universal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often reliable only at T=0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systematic errors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finite-size extrapolation</a:t>
            </a:r>
          </a:p>
        </p:txBody>
      </p:sp>
      <p:sp>
        <p:nvSpPr>
          <p:cNvPr id="7" name="Line 37"/>
          <p:cNvSpPr>
            <a:spLocks noChangeShapeType="1"/>
          </p:cNvSpPr>
          <p:nvPr/>
        </p:nvSpPr>
        <p:spPr bwMode="auto">
          <a:xfrm flipH="1">
            <a:off x="4572000" y="9445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3048000" y="1706563"/>
            <a:ext cx="1936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Determinant MC</a:t>
            </a:r>
          </a:p>
          <a:p>
            <a:endParaRPr lang="en-US" altLang="zh-CN" sz="1400">
              <a:latin typeface="Calibri" pitchFamily="34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048000" y="2024063"/>
            <a:ext cx="277177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alibri" pitchFamily="34" charset="0"/>
              </a:rPr>
              <a:t>+</a:t>
            </a:r>
            <a:r>
              <a:rPr lang="en-US" altLang="zh-CN" sz="1600">
                <a:latin typeface="Calibri" pitchFamily="34" charset="0"/>
              </a:rPr>
              <a:t> “solves”                            case  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CPU expensive 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not universal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</a:t>
            </a:r>
            <a:r>
              <a:rPr lang="en-US" altLang="zh-CN" sz="1600">
                <a:latin typeface="Calibri" pitchFamily="34" charset="0"/>
              </a:rPr>
              <a:t> finite-size extrapolation</a:t>
            </a:r>
          </a:p>
        </p:txBody>
      </p:sp>
      <p:graphicFrame>
        <p:nvGraphicFramePr>
          <p:cNvPr id="10" name="Object 41"/>
          <p:cNvGraphicFramePr>
            <a:graphicFrameLocks noChangeAspect="1"/>
          </p:cNvGraphicFramePr>
          <p:nvPr/>
        </p:nvGraphicFramePr>
        <p:xfrm>
          <a:off x="3962400" y="2011363"/>
          <a:ext cx="1219200" cy="354012"/>
        </p:xfrm>
        <a:graphic>
          <a:graphicData uri="http://schemas.openxmlformats.org/presentationml/2006/ole">
            <p:oleObj spid="_x0000_s14338" name="Equation" r:id="rId4" imgW="787320" imgH="228600" progId="Equation.DSMT4">
              <p:embed/>
            </p:oleObj>
          </a:graphicData>
        </a:graphic>
      </p:graphicFrame>
      <p:sp>
        <p:nvSpPr>
          <p:cNvPr id="11" name="Line 43"/>
          <p:cNvSpPr>
            <a:spLocks noChangeShapeType="1"/>
          </p:cNvSpPr>
          <p:nvPr/>
        </p:nvSpPr>
        <p:spPr bwMode="auto">
          <a:xfrm>
            <a:off x="5562600" y="94456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6172200" y="1706563"/>
            <a:ext cx="2978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Cluster DMFT / DCA methods</a:t>
            </a:r>
            <a:endParaRPr lang="en-US" altLang="zh-CN" sz="1400">
              <a:latin typeface="Calibri" pitchFamily="34" charset="0"/>
            </a:endParaRPr>
          </a:p>
        </p:txBody>
      </p:sp>
      <p:sp>
        <p:nvSpPr>
          <p:cNvPr id="13" name="Text Box 45"/>
          <p:cNvSpPr txBox="1">
            <a:spLocks noChangeArrowheads="1"/>
          </p:cNvSpPr>
          <p:nvPr/>
        </p:nvSpPr>
        <p:spPr bwMode="auto">
          <a:xfrm>
            <a:off x="6213475" y="2011363"/>
            <a:ext cx="2752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alibri" pitchFamily="34" charset="0"/>
              </a:rPr>
              <a:t>+</a:t>
            </a:r>
            <a:r>
              <a:rPr lang="en-US" altLang="zh-CN" sz="1600">
                <a:latin typeface="Calibri" pitchFamily="34" charset="0"/>
              </a:rPr>
              <a:t>  universal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 </a:t>
            </a:r>
            <a:r>
              <a:rPr lang="en-US" altLang="zh-CN" sz="1600">
                <a:latin typeface="Calibri" pitchFamily="34" charset="0"/>
              </a:rPr>
              <a:t>  cluster size extrapolation    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6137275" y="1708150"/>
            <a:ext cx="217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 Diagrammatic MC</a:t>
            </a:r>
            <a:endParaRPr lang="en-US" altLang="zh-CN" sz="1400">
              <a:latin typeface="Calibri" pitchFamily="34" charset="0"/>
            </a:endParaRP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6208713" y="2011363"/>
            <a:ext cx="29813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Calibri" pitchFamily="34" charset="0"/>
              </a:rPr>
              <a:t>+ </a:t>
            </a:r>
            <a:r>
              <a:rPr lang="en-US" altLang="zh-CN" sz="1600">
                <a:latin typeface="Calibri" pitchFamily="34" charset="0"/>
              </a:rPr>
              <a:t> universal</a:t>
            </a:r>
          </a:p>
          <a:p>
            <a:r>
              <a:rPr lang="en-US" altLang="zh-CN" sz="1600">
                <a:solidFill>
                  <a:srgbClr val="0000FF"/>
                </a:solidFill>
                <a:latin typeface="Calibri" pitchFamily="34" charset="0"/>
              </a:rPr>
              <a:t>-  </a:t>
            </a:r>
            <a:r>
              <a:rPr lang="en-US" altLang="zh-CN" sz="1600">
                <a:latin typeface="Calibri" pitchFamily="34" charset="0"/>
              </a:rPr>
              <a:t> diagram-order extrapolation    </a:t>
            </a:r>
          </a:p>
        </p:txBody>
      </p:sp>
      <p:sp>
        <p:nvSpPr>
          <p:cNvPr id="17" name="Text Box 58"/>
          <p:cNvSpPr txBox="1">
            <a:spLocks noChangeArrowheads="1"/>
          </p:cNvSpPr>
          <p:nvPr/>
        </p:nvSpPr>
        <p:spPr bwMode="auto">
          <a:xfrm>
            <a:off x="2316163" y="5256213"/>
            <a:ext cx="1347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</a:rPr>
              <a:t>Cluster DMFT</a:t>
            </a:r>
          </a:p>
        </p:txBody>
      </p:sp>
      <p:sp>
        <p:nvSpPr>
          <p:cNvPr id="18" name="Text Box 59"/>
          <p:cNvSpPr txBox="1">
            <a:spLocks noChangeArrowheads="1"/>
          </p:cNvSpPr>
          <p:nvPr/>
        </p:nvSpPr>
        <p:spPr bwMode="auto">
          <a:xfrm>
            <a:off x="3203575" y="6094413"/>
            <a:ext cx="9826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3300"/>
                </a:solidFill>
                <a:latin typeface="Calibri" pitchFamily="34" charset="0"/>
              </a:rPr>
              <a:t>linear size</a:t>
            </a:r>
          </a:p>
        </p:txBody>
      </p:sp>
      <p:graphicFrame>
        <p:nvGraphicFramePr>
          <p:cNvPr id="19" name="Object 60"/>
          <p:cNvGraphicFramePr>
            <a:graphicFrameLocks noChangeAspect="1"/>
          </p:cNvGraphicFramePr>
          <p:nvPr/>
        </p:nvGraphicFramePr>
        <p:xfrm>
          <a:off x="5110163" y="5614988"/>
          <a:ext cx="654050" cy="327025"/>
        </p:xfrm>
        <a:graphic>
          <a:graphicData uri="http://schemas.openxmlformats.org/presentationml/2006/ole">
            <p:oleObj spid="_x0000_s14339" name="Equation" r:id="rId5" imgW="406080" imgH="203040" progId="Equation.DSMT4">
              <p:embed/>
            </p:oleObj>
          </a:graphicData>
        </a:graphic>
      </p:graphicFrame>
      <p:sp>
        <p:nvSpPr>
          <p:cNvPr id="20" name="Text Box 61"/>
          <p:cNvSpPr txBox="1">
            <a:spLocks noChangeArrowheads="1"/>
          </p:cNvSpPr>
          <p:nvPr/>
        </p:nvSpPr>
        <p:spPr bwMode="auto">
          <a:xfrm>
            <a:off x="5424488" y="5942013"/>
            <a:ext cx="1285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FF3300"/>
                </a:solidFill>
                <a:latin typeface="Calibri" pitchFamily="34" charset="0"/>
              </a:rPr>
              <a:t>diagram order</a:t>
            </a:r>
          </a:p>
        </p:txBody>
      </p:sp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035550" y="5256213"/>
            <a:ext cx="16843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3300"/>
                </a:solidFill>
                <a:latin typeface="Calibri" pitchFamily="34" charset="0"/>
              </a:rPr>
              <a:t>Diagrammatic MC</a:t>
            </a: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 flipH="1">
            <a:off x="5472113" y="2757488"/>
            <a:ext cx="1843087" cy="13001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65"/>
          <p:cNvSpPr>
            <a:spLocks noChangeArrowheads="1"/>
          </p:cNvSpPr>
          <p:nvPr/>
        </p:nvSpPr>
        <p:spPr bwMode="auto">
          <a:xfrm>
            <a:off x="2128838" y="5103813"/>
            <a:ext cx="2057400" cy="14478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25" name="Rectangle 66"/>
          <p:cNvSpPr>
            <a:spLocks noChangeArrowheads="1"/>
          </p:cNvSpPr>
          <p:nvPr/>
        </p:nvSpPr>
        <p:spPr bwMode="auto">
          <a:xfrm>
            <a:off x="4967288" y="5103813"/>
            <a:ext cx="1828800" cy="1447800"/>
          </a:xfrm>
          <a:prstGeom prst="rect">
            <a:avLst/>
          </a:prstGeom>
          <a:solidFill>
            <a:schemeClr val="accent1">
              <a:alpha val="1490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graphicFrame>
        <p:nvGraphicFramePr>
          <p:cNvPr id="26" name="Object 67"/>
          <p:cNvGraphicFramePr>
            <a:graphicFrameLocks noChangeAspect="1"/>
          </p:cNvGraphicFramePr>
          <p:nvPr/>
        </p:nvGraphicFramePr>
        <p:xfrm>
          <a:off x="2205038" y="5530850"/>
          <a:ext cx="1428750" cy="693738"/>
        </p:xfrm>
        <a:graphic>
          <a:graphicData uri="http://schemas.openxmlformats.org/presentationml/2006/ole">
            <p:oleObj spid="_x0000_s14340" name="Equation" r:id="rId6" imgW="888840" imgH="431640" progId="Equation.DSMT4">
              <p:embed/>
            </p:oleObj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00388" y="4132263"/>
            <a:ext cx="3041650" cy="685800"/>
            <a:chOff x="228600" y="4861560"/>
            <a:chExt cx="3041650" cy="685800"/>
          </a:xfrm>
        </p:grpSpPr>
        <p:sp>
          <p:nvSpPr>
            <p:cNvPr id="6171" name="Text Box 53"/>
            <p:cNvSpPr txBox="1">
              <a:spLocks noChangeArrowheads="1"/>
            </p:cNvSpPr>
            <p:nvPr/>
          </p:nvSpPr>
          <p:spPr bwMode="auto">
            <a:xfrm>
              <a:off x="228600" y="4861560"/>
              <a:ext cx="30416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3300"/>
                  </a:solidFill>
                  <a:latin typeface="Calibri" pitchFamily="34" charset="0"/>
                </a:rPr>
                <a:t>Computational complexity</a:t>
              </a:r>
            </a:p>
            <a:p>
              <a:r>
                <a:rPr lang="en-US" altLang="zh-CN" b="1">
                  <a:solidFill>
                    <a:srgbClr val="FF3300"/>
                  </a:solidFill>
                  <a:latin typeface="Calibri" pitchFamily="34" charset="0"/>
                </a:rPr>
                <a:t>Is exponential :</a:t>
              </a:r>
            </a:p>
          </p:txBody>
        </p:sp>
        <p:graphicFrame>
          <p:nvGraphicFramePr>
            <p:cNvPr id="30788" name="Object 68"/>
            <p:cNvGraphicFramePr>
              <a:graphicFrameLocks noChangeAspect="1"/>
            </p:cNvGraphicFramePr>
            <p:nvPr/>
          </p:nvGraphicFramePr>
          <p:xfrm>
            <a:off x="1905000" y="5220335"/>
            <a:ext cx="917575" cy="327025"/>
          </p:xfrm>
          <a:graphic>
            <a:graphicData uri="http://schemas.openxmlformats.org/presentationml/2006/ole">
              <p:oleObj spid="_x0000_s14341" name="Equation" r:id="rId7" imgW="571320" imgH="203040" progId="Equation.DSMT4">
                <p:embed/>
              </p:oleObj>
            </a:graphicData>
          </a:graphic>
        </p:graphicFrame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918325" y="5897563"/>
            <a:ext cx="15938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Calibri" pitchFamily="34" charset="0"/>
              </a:rPr>
              <a:t>for irreducible </a:t>
            </a:r>
          </a:p>
          <a:p>
            <a:pPr algn="ctr"/>
            <a:r>
              <a:rPr lang="en-US" altLang="zh-CN" b="1">
                <a:latin typeface="Calibri" pitchFamily="34" charset="0"/>
              </a:rPr>
              <a:t>diagrams</a:t>
            </a:r>
          </a:p>
        </p:txBody>
      </p:sp>
      <p:sp>
        <p:nvSpPr>
          <p:cNvPr id="28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3960440" cy="50405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Computational complexity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1" grpId="0" animBg="1"/>
      <p:bldP spid="12" grpId="0"/>
      <p:bldP spid="12" grpId="1"/>
      <p:bldP spid="13" grpId="0"/>
      <p:bldP spid="13" grpId="1"/>
      <p:bldP spid="14" grpId="0"/>
      <p:bldP spid="15" grpId="0"/>
      <p:bldP spid="17" grpId="0"/>
      <p:bldP spid="18" grpId="0"/>
      <p:bldP spid="20" grpId="0"/>
      <p:bldP spid="21" grpId="0"/>
      <p:bldP spid="23" grpId="0" animBg="1"/>
      <p:bldP spid="24" grpId="0" animBg="1"/>
      <p:bldP spid="25" grpId="0" animBg="1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790575" y="2128838"/>
            <a:ext cx="6907213" cy="2611437"/>
          </a:xfrm>
        </p:spPr>
        <p:txBody>
          <a:bodyPr>
            <a:normAutofit fontScale="90000"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You!</a:t>
            </a:r>
            <a:b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br>
              <a:rPr lang="en-US" altLang="zh-CN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endParaRPr lang="zh-CN" altLang="en-US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TextBox 5"/>
          <p:cNvSpPr txBox="1">
            <a:spLocks noChangeArrowheads="1"/>
          </p:cNvSpPr>
          <p:nvPr/>
        </p:nvSpPr>
        <p:spPr bwMode="auto">
          <a:xfrm>
            <a:off x="350812" y="1995472"/>
            <a:ext cx="23796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180DA3"/>
                </a:solidFill>
              </a:rPr>
              <a:t>Define  a  function             </a:t>
            </a:r>
          </a:p>
          <a:p>
            <a:r>
              <a:rPr lang="en-US" altLang="zh-CN" sz="1400" b="1">
                <a:solidFill>
                  <a:srgbClr val="180DA3"/>
                </a:solidFill>
              </a:rPr>
              <a:t>such  that: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008162" y="1919272"/>
          <a:ext cx="736600" cy="468312"/>
        </p:xfrm>
        <a:graphic>
          <a:graphicData uri="http://schemas.openxmlformats.org/presentationml/2006/ole">
            <p:oleObj spid="_x0000_s5122" name="Equation" r:id="rId4" imgW="380835" imgH="241195" progId="Equation.DSMT4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 flipH="1" flipV="1">
            <a:off x="2228825" y="2774934"/>
            <a:ext cx="1371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14624" y="3460734"/>
            <a:ext cx="262572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2933674" y="2609834"/>
            <a:ext cx="2433638" cy="854075"/>
          </a:xfrm>
          <a:custGeom>
            <a:avLst/>
            <a:gdLst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781665 w 2433484"/>
              <a:gd name="connsiteY2" fmla="*/ 31955 h 857865"/>
              <a:gd name="connsiteX3" fmla="*/ 1209368 w 2433484"/>
              <a:gd name="connsiteY3" fmla="*/ 76200 h 857865"/>
              <a:gd name="connsiteX4" fmla="*/ 1489587 w 2433484"/>
              <a:gd name="connsiteY4" fmla="*/ 164690 h 857865"/>
              <a:gd name="connsiteX5" fmla="*/ 1696065 w 2433484"/>
              <a:gd name="connsiteY5" fmla="*/ 444910 h 857865"/>
              <a:gd name="connsiteX6" fmla="*/ 1799303 w 2433484"/>
              <a:gd name="connsiteY6" fmla="*/ 651387 h 857865"/>
              <a:gd name="connsiteX7" fmla="*/ 1946787 w 2433484"/>
              <a:gd name="connsiteY7" fmla="*/ 769374 h 857865"/>
              <a:gd name="connsiteX8" fmla="*/ 2271252 w 2433484"/>
              <a:gd name="connsiteY8" fmla="*/ 843116 h 857865"/>
              <a:gd name="connsiteX9" fmla="*/ 2433484 w 2433484"/>
              <a:gd name="connsiteY9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781665 w 2433484"/>
              <a:gd name="connsiteY2" fmla="*/ 31955 h 857865"/>
              <a:gd name="connsiteX3" fmla="*/ 1209368 w 2433484"/>
              <a:gd name="connsiteY3" fmla="*/ 76200 h 857865"/>
              <a:gd name="connsiteX4" fmla="*/ 1489587 w 2433484"/>
              <a:gd name="connsiteY4" fmla="*/ 164690 h 857865"/>
              <a:gd name="connsiteX5" fmla="*/ 1696065 w 2433484"/>
              <a:gd name="connsiteY5" fmla="*/ 444910 h 857865"/>
              <a:gd name="connsiteX6" fmla="*/ 1799303 w 2433484"/>
              <a:gd name="connsiteY6" fmla="*/ 651387 h 857865"/>
              <a:gd name="connsiteX7" fmla="*/ 1946787 w 2433484"/>
              <a:gd name="connsiteY7" fmla="*/ 769374 h 857865"/>
              <a:gd name="connsiteX8" fmla="*/ 2271252 w 2433484"/>
              <a:gd name="connsiteY8" fmla="*/ 843116 h 857865"/>
              <a:gd name="connsiteX9" fmla="*/ 2433484 w 2433484"/>
              <a:gd name="connsiteY9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781665 w 2433484"/>
              <a:gd name="connsiteY2" fmla="*/ 31955 h 857865"/>
              <a:gd name="connsiteX3" fmla="*/ 1209368 w 2433484"/>
              <a:gd name="connsiteY3" fmla="*/ 76200 h 857865"/>
              <a:gd name="connsiteX4" fmla="*/ 1489587 w 2433484"/>
              <a:gd name="connsiteY4" fmla="*/ 164690 h 857865"/>
              <a:gd name="connsiteX5" fmla="*/ 1696065 w 2433484"/>
              <a:gd name="connsiteY5" fmla="*/ 444910 h 857865"/>
              <a:gd name="connsiteX6" fmla="*/ 1799303 w 2433484"/>
              <a:gd name="connsiteY6" fmla="*/ 651387 h 857865"/>
              <a:gd name="connsiteX7" fmla="*/ 1946787 w 2433484"/>
              <a:gd name="connsiteY7" fmla="*/ 769374 h 857865"/>
              <a:gd name="connsiteX8" fmla="*/ 2271252 w 2433484"/>
              <a:gd name="connsiteY8" fmla="*/ 843116 h 857865"/>
              <a:gd name="connsiteX9" fmla="*/ 2433484 w 2433484"/>
              <a:gd name="connsiteY9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353961 w 2433484"/>
              <a:gd name="connsiteY2" fmla="*/ 31955 h 857865"/>
              <a:gd name="connsiteX3" fmla="*/ 781665 w 2433484"/>
              <a:gd name="connsiteY3" fmla="*/ 31955 h 857865"/>
              <a:gd name="connsiteX4" fmla="*/ 1209368 w 2433484"/>
              <a:gd name="connsiteY4" fmla="*/ 76200 h 857865"/>
              <a:gd name="connsiteX5" fmla="*/ 1489587 w 2433484"/>
              <a:gd name="connsiteY5" fmla="*/ 164690 h 857865"/>
              <a:gd name="connsiteX6" fmla="*/ 1696065 w 2433484"/>
              <a:gd name="connsiteY6" fmla="*/ 444910 h 857865"/>
              <a:gd name="connsiteX7" fmla="*/ 1799303 w 2433484"/>
              <a:gd name="connsiteY7" fmla="*/ 651387 h 857865"/>
              <a:gd name="connsiteX8" fmla="*/ 1946787 w 2433484"/>
              <a:gd name="connsiteY8" fmla="*/ 769374 h 857865"/>
              <a:gd name="connsiteX9" fmla="*/ 2271252 w 2433484"/>
              <a:gd name="connsiteY9" fmla="*/ 843116 h 857865"/>
              <a:gd name="connsiteX10" fmla="*/ 2433484 w 2433484"/>
              <a:gd name="connsiteY10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781665 w 2433484"/>
              <a:gd name="connsiteY2" fmla="*/ 31955 h 857865"/>
              <a:gd name="connsiteX3" fmla="*/ 1209368 w 2433484"/>
              <a:gd name="connsiteY3" fmla="*/ 76200 h 857865"/>
              <a:gd name="connsiteX4" fmla="*/ 1489587 w 2433484"/>
              <a:gd name="connsiteY4" fmla="*/ 164690 h 857865"/>
              <a:gd name="connsiteX5" fmla="*/ 1696065 w 2433484"/>
              <a:gd name="connsiteY5" fmla="*/ 444910 h 857865"/>
              <a:gd name="connsiteX6" fmla="*/ 1799303 w 2433484"/>
              <a:gd name="connsiteY6" fmla="*/ 651387 h 857865"/>
              <a:gd name="connsiteX7" fmla="*/ 1946787 w 2433484"/>
              <a:gd name="connsiteY7" fmla="*/ 769374 h 857865"/>
              <a:gd name="connsiteX8" fmla="*/ 2271252 w 2433484"/>
              <a:gd name="connsiteY8" fmla="*/ 843116 h 857865"/>
              <a:gd name="connsiteX9" fmla="*/ 2433484 w 2433484"/>
              <a:gd name="connsiteY9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781665 w 2433484"/>
              <a:gd name="connsiteY2" fmla="*/ 31955 h 857865"/>
              <a:gd name="connsiteX3" fmla="*/ 781665 w 2433484"/>
              <a:gd name="connsiteY3" fmla="*/ 31955 h 857865"/>
              <a:gd name="connsiteX4" fmla="*/ 1209368 w 2433484"/>
              <a:gd name="connsiteY4" fmla="*/ 76200 h 857865"/>
              <a:gd name="connsiteX5" fmla="*/ 1489587 w 2433484"/>
              <a:gd name="connsiteY5" fmla="*/ 164690 h 857865"/>
              <a:gd name="connsiteX6" fmla="*/ 1696065 w 2433484"/>
              <a:gd name="connsiteY6" fmla="*/ 444910 h 857865"/>
              <a:gd name="connsiteX7" fmla="*/ 1799303 w 2433484"/>
              <a:gd name="connsiteY7" fmla="*/ 651387 h 857865"/>
              <a:gd name="connsiteX8" fmla="*/ 1946787 w 2433484"/>
              <a:gd name="connsiteY8" fmla="*/ 769374 h 857865"/>
              <a:gd name="connsiteX9" fmla="*/ 2271252 w 2433484"/>
              <a:gd name="connsiteY9" fmla="*/ 843116 h 857865"/>
              <a:gd name="connsiteX10" fmla="*/ 2433484 w 2433484"/>
              <a:gd name="connsiteY10" fmla="*/ 857865 h 857865"/>
              <a:gd name="connsiteX0" fmla="*/ 0 w 2433484"/>
              <a:gd name="connsiteY0" fmla="*/ 17207 h 857865"/>
              <a:gd name="connsiteX1" fmla="*/ 353961 w 2433484"/>
              <a:gd name="connsiteY1" fmla="*/ 2458 h 857865"/>
              <a:gd name="connsiteX2" fmla="*/ 353961 w 2433484"/>
              <a:gd name="connsiteY2" fmla="*/ 398207 h 857865"/>
              <a:gd name="connsiteX3" fmla="*/ 781665 w 2433484"/>
              <a:gd name="connsiteY3" fmla="*/ 31955 h 857865"/>
              <a:gd name="connsiteX4" fmla="*/ 781665 w 2433484"/>
              <a:gd name="connsiteY4" fmla="*/ 31955 h 857865"/>
              <a:gd name="connsiteX5" fmla="*/ 1209368 w 2433484"/>
              <a:gd name="connsiteY5" fmla="*/ 76200 h 857865"/>
              <a:gd name="connsiteX6" fmla="*/ 1489587 w 2433484"/>
              <a:gd name="connsiteY6" fmla="*/ 164690 h 857865"/>
              <a:gd name="connsiteX7" fmla="*/ 1696065 w 2433484"/>
              <a:gd name="connsiteY7" fmla="*/ 444910 h 857865"/>
              <a:gd name="connsiteX8" fmla="*/ 1799303 w 2433484"/>
              <a:gd name="connsiteY8" fmla="*/ 651387 h 857865"/>
              <a:gd name="connsiteX9" fmla="*/ 1946787 w 2433484"/>
              <a:gd name="connsiteY9" fmla="*/ 769374 h 857865"/>
              <a:gd name="connsiteX10" fmla="*/ 2271252 w 2433484"/>
              <a:gd name="connsiteY10" fmla="*/ 843116 h 857865"/>
              <a:gd name="connsiteX11" fmla="*/ 2433484 w 2433484"/>
              <a:gd name="connsiteY11" fmla="*/ 857865 h 857865"/>
              <a:gd name="connsiteX0" fmla="*/ 4916 w 2438400"/>
              <a:gd name="connsiteY0" fmla="*/ 17207 h 857865"/>
              <a:gd name="connsiteX1" fmla="*/ 130277 w 2438400"/>
              <a:gd name="connsiteY1" fmla="*/ 2458 h 857865"/>
              <a:gd name="connsiteX2" fmla="*/ 358877 w 2438400"/>
              <a:gd name="connsiteY2" fmla="*/ 398207 h 857865"/>
              <a:gd name="connsiteX3" fmla="*/ 786581 w 2438400"/>
              <a:gd name="connsiteY3" fmla="*/ 31955 h 857865"/>
              <a:gd name="connsiteX4" fmla="*/ 786581 w 2438400"/>
              <a:gd name="connsiteY4" fmla="*/ 31955 h 857865"/>
              <a:gd name="connsiteX5" fmla="*/ 1214284 w 2438400"/>
              <a:gd name="connsiteY5" fmla="*/ 76200 h 857865"/>
              <a:gd name="connsiteX6" fmla="*/ 1494503 w 2438400"/>
              <a:gd name="connsiteY6" fmla="*/ 164690 h 857865"/>
              <a:gd name="connsiteX7" fmla="*/ 1700981 w 2438400"/>
              <a:gd name="connsiteY7" fmla="*/ 444910 h 857865"/>
              <a:gd name="connsiteX8" fmla="*/ 1804219 w 2438400"/>
              <a:gd name="connsiteY8" fmla="*/ 651387 h 857865"/>
              <a:gd name="connsiteX9" fmla="*/ 1951703 w 2438400"/>
              <a:gd name="connsiteY9" fmla="*/ 769374 h 857865"/>
              <a:gd name="connsiteX10" fmla="*/ 2276168 w 2438400"/>
              <a:gd name="connsiteY10" fmla="*/ 843116 h 857865"/>
              <a:gd name="connsiteX11" fmla="*/ 2438400 w 2438400"/>
              <a:gd name="connsiteY11" fmla="*/ 857865 h 857865"/>
              <a:gd name="connsiteX0" fmla="*/ 4916 w 2438400"/>
              <a:gd name="connsiteY0" fmla="*/ 65958 h 906616"/>
              <a:gd name="connsiteX1" fmla="*/ 130277 w 2438400"/>
              <a:gd name="connsiteY1" fmla="*/ 51209 h 906616"/>
              <a:gd name="connsiteX2" fmla="*/ 152400 w 2438400"/>
              <a:gd name="connsiteY2" fmla="*/ 65958 h 906616"/>
              <a:gd name="connsiteX3" fmla="*/ 358877 w 2438400"/>
              <a:gd name="connsiteY3" fmla="*/ 446958 h 906616"/>
              <a:gd name="connsiteX4" fmla="*/ 786581 w 2438400"/>
              <a:gd name="connsiteY4" fmla="*/ 80706 h 906616"/>
              <a:gd name="connsiteX5" fmla="*/ 786581 w 2438400"/>
              <a:gd name="connsiteY5" fmla="*/ 80706 h 906616"/>
              <a:gd name="connsiteX6" fmla="*/ 1214284 w 2438400"/>
              <a:gd name="connsiteY6" fmla="*/ 124951 h 906616"/>
              <a:gd name="connsiteX7" fmla="*/ 1494503 w 2438400"/>
              <a:gd name="connsiteY7" fmla="*/ 213441 h 906616"/>
              <a:gd name="connsiteX8" fmla="*/ 1700981 w 2438400"/>
              <a:gd name="connsiteY8" fmla="*/ 493661 h 906616"/>
              <a:gd name="connsiteX9" fmla="*/ 1804219 w 2438400"/>
              <a:gd name="connsiteY9" fmla="*/ 700138 h 906616"/>
              <a:gd name="connsiteX10" fmla="*/ 1951703 w 2438400"/>
              <a:gd name="connsiteY10" fmla="*/ 818125 h 906616"/>
              <a:gd name="connsiteX11" fmla="*/ 2276168 w 2438400"/>
              <a:gd name="connsiteY11" fmla="*/ 891867 h 906616"/>
              <a:gd name="connsiteX12" fmla="*/ 2438400 w 2438400"/>
              <a:gd name="connsiteY12" fmla="*/ 906616 h 906616"/>
              <a:gd name="connsiteX0" fmla="*/ 4916 w 2438400"/>
              <a:gd name="connsiteY0" fmla="*/ 17207 h 857865"/>
              <a:gd name="connsiteX1" fmla="*/ 130277 w 2438400"/>
              <a:gd name="connsiteY1" fmla="*/ 2458 h 857865"/>
              <a:gd name="connsiteX2" fmla="*/ 358877 w 2438400"/>
              <a:gd name="connsiteY2" fmla="*/ 398207 h 857865"/>
              <a:gd name="connsiteX3" fmla="*/ 786581 w 2438400"/>
              <a:gd name="connsiteY3" fmla="*/ 31955 h 857865"/>
              <a:gd name="connsiteX4" fmla="*/ 786581 w 2438400"/>
              <a:gd name="connsiteY4" fmla="*/ 31955 h 857865"/>
              <a:gd name="connsiteX5" fmla="*/ 1214284 w 2438400"/>
              <a:gd name="connsiteY5" fmla="*/ 76200 h 857865"/>
              <a:gd name="connsiteX6" fmla="*/ 1494503 w 2438400"/>
              <a:gd name="connsiteY6" fmla="*/ 164690 h 857865"/>
              <a:gd name="connsiteX7" fmla="*/ 1700981 w 2438400"/>
              <a:gd name="connsiteY7" fmla="*/ 444910 h 857865"/>
              <a:gd name="connsiteX8" fmla="*/ 1804219 w 2438400"/>
              <a:gd name="connsiteY8" fmla="*/ 651387 h 857865"/>
              <a:gd name="connsiteX9" fmla="*/ 1951703 w 2438400"/>
              <a:gd name="connsiteY9" fmla="*/ 769374 h 857865"/>
              <a:gd name="connsiteX10" fmla="*/ 2276168 w 2438400"/>
              <a:gd name="connsiteY10" fmla="*/ 843116 h 857865"/>
              <a:gd name="connsiteX11" fmla="*/ 2438400 w 2438400"/>
              <a:gd name="connsiteY11" fmla="*/ 857865 h 857865"/>
              <a:gd name="connsiteX0" fmla="*/ 0 w 2433484"/>
              <a:gd name="connsiteY0" fmla="*/ 0 h 840658"/>
              <a:gd name="connsiteX1" fmla="*/ 353961 w 2433484"/>
              <a:gd name="connsiteY1" fmla="*/ 381000 h 840658"/>
              <a:gd name="connsiteX2" fmla="*/ 781665 w 2433484"/>
              <a:gd name="connsiteY2" fmla="*/ 14748 h 840658"/>
              <a:gd name="connsiteX3" fmla="*/ 781665 w 2433484"/>
              <a:gd name="connsiteY3" fmla="*/ 14748 h 840658"/>
              <a:gd name="connsiteX4" fmla="*/ 1209368 w 2433484"/>
              <a:gd name="connsiteY4" fmla="*/ 58993 h 840658"/>
              <a:gd name="connsiteX5" fmla="*/ 1489587 w 2433484"/>
              <a:gd name="connsiteY5" fmla="*/ 147483 h 840658"/>
              <a:gd name="connsiteX6" fmla="*/ 1696065 w 2433484"/>
              <a:gd name="connsiteY6" fmla="*/ 427703 h 840658"/>
              <a:gd name="connsiteX7" fmla="*/ 1799303 w 2433484"/>
              <a:gd name="connsiteY7" fmla="*/ 634180 h 840658"/>
              <a:gd name="connsiteX8" fmla="*/ 1946787 w 2433484"/>
              <a:gd name="connsiteY8" fmla="*/ 752167 h 840658"/>
              <a:gd name="connsiteX9" fmla="*/ 2271252 w 2433484"/>
              <a:gd name="connsiteY9" fmla="*/ 825909 h 840658"/>
              <a:gd name="connsiteX10" fmla="*/ 2433484 w 2433484"/>
              <a:gd name="connsiteY10" fmla="*/ 840658 h 840658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81665 w 2433484"/>
              <a:gd name="connsiteY2" fmla="*/ 17206 h 843116"/>
              <a:gd name="connsiteX3" fmla="*/ 781665 w 2433484"/>
              <a:gd name="connsiteY3" fmla="*/ 17206 h 843116"/>
              <a:gd name="connsiteX4" fmla="*/ 1209368 w 2433484"/>
              <a:gd name="connsiteY4" fmla="*/ 61451 h 843116"/>
              <a:gd name="connsiteX5" fmla="*/ 1489587 w 2433484"/>
              <a:gd name="connsiteY5" fmla="*/ 149941 h 843116"/>
              <a:gd name="connsiteX6" fmla="*/ 1696065 w 2433484"/>
              <a:gd name="connsiteY6" fmla="*/ 430161 h 843116"/>
              <a:gd name="connsiteX7" fmla="*/ 1799303 w 2433484"/>
              <a:gd name="connsiteY7" fmla="*/ 636638 h 843116"/>
              <a:gd name="connsiteX8" fmla="*/ 1946787 w 2433484"/>
              <a:gd name="connsiteY8" fmla="*/ 754625 h 843116"/>
              <a:gd name="connsiteX9" fmla="*/ 2271252 w 2433484"/>
              <a:gd name="connsiteY9" fmla="*/ 828367 h 843116"/>
              <a:gd name="connsiteX10" fmla="*/ 2433484 w 2433484"/>
              <a:gd name="connsiteY10" fmla="*/ 843116 h 843116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34961 w 2433484"/>
              <a:gd name="connsiteY2" fmla="*/ 459657 h 843116"/>
              <a:gd name="connsiteX3" fmla="*/ 781665 w 2433484"/>
              <a:gd name="connsiteY3" fmla="*/ 17206 h 843116"/>
              <a:gd name="connsiteX4" fmla="*/ 781665 w 2433484"/>
              <a:gd name="connsiteY4" fmla="*/ 17206 h 843116"/>
              <a:gd name="connsiteX5" fmla="*/ 1209368 w 2433484"/>
              <a:gd name="connsiteY5" fmla="*/ 61451 h 843116"/>
              <a:gd name="connsiteX6" fmla="*/ 1489587 w 2433484"/>
              <a:gd name="connsiteY6" fmla="*/ 149941 h 843116"/>
              <a:gd name="connsiteX7" fmla="*/ 1696065 w 2433484"/>
              <a:gd name="connsiteY7" fmla="*/ 430161 h 843116"/>
              <a:gd name="connsiteX8" fmla="*/ 1799303 w 2433484"/>
              <a:gd name="connsiteY8" fmla="*/ 636638 h 843116"/>
              <a:gd name="connsiteX9" fmla="*/ 1946787 w 2433484"/>
              <a:gd name="connsiteY9" fmla="*/ 754625 h 843116"/>
              <a:gd name="connsiteX10" fmla="*/ 2271252 w 2433484"/>
              <a:gd name="connsiteY10" fmla="*/ 828367 h 843116"/>
              <a:gd name="connsiteX11" fmla="*/ 2433484 w 2433484"/>
              <a:gd name="connsiteY11" fmla="*/ 843116 h 843116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34961 w 2433484"/>
              <a:gd name="connsiteY2" fmla="*/ 459657 h 843116"/>
              <a:gd name="connsiteX3" fmla="*/ 737420 w 2433484"/>
              <a:gd name="connsiteY3" fmla="*/ 444908 h 843116"/>
              <a:gd name="connsiteX4" fmla="*/ 781665 w 2433484"/>
              <a:gd name="connsiteY4" fmla="*/ 17206 h 843116"/>
              <a:gd name="connsiteX5" fmla="*/ 781665 w 2433484"/>
              <a:gd name="connsiteY5" fmla="*/ 17206 h 843116"/>
              <a:gd name="connsiteX6" fmla="*/ 1209368 w 2433484"/>
              <a:gd name="connsiteY6" fmla="*/ 61451 h 843116"/>
              <a:gd name="connsiteX7" fmla="*/ 1489587 w 2433484"/>
              <a:gd name="connsiteY7" fmla="*/ 149941 h 843116"/>
              <a:gd name="connsiteX8" fmla="*/ 1696065 w 2433484"/>
              <a:gd name="connsiteY8" fmla="*/ 430161 h 843116"/>
              <a:gd name="connsiteX9" fmla="*/ 1799303 w 2433484"/>
              <a:gd name="connsiteY9" fmla="*/ 636638 h 843116"/>
              <a:gd name="connsiteX10" fmla="*/ 1946787 w 2433484"/>
              <a:gd name="connsiteY10" fmla="*/ 754625 h 843116"/>
              <a:gd name="connsiteX11" fmla="*/ 2271252 w 2433484"/>
              <a:gd name="connsiteY11" fmla="*/ 828367 h 843116"/>
              <a:gd name="connsiteX12" fmla="*/ 2433484 w 2433484"/>
              <a:gd name="connsiteY12" fmla="*/ 843116 h 843116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34961 w 2433484"/>
              <a:gd name="connsiteY2" fmla="*/ 459657 h 843116"/>
              <a:gd name="connsiteX3" fmla="*/ 781665 w 2433484"/>
              <a:gd name="connsiteY3" fmla="*/ 17206 h 843116"/>
              <a:gd name="connsiteX4" fmla="*/ 781665 w 2433484"/>
              <a:gd name="connsiteY4" fmla="*/ 17206 h 843116"/>
              <a:gd name="connsiteX5" fmla="*/ 1209368 w 2433484"/>
              <a:gd name="connsiteY5" fmla="*/ 61451 h 843116"/>
              <a:gd name="connsiteX6" fmla="*/ 1489587 w 2433484"/>
              <a:gd name="connsiteY6" fmla="*/ 149941 h 843116"/>
              <a:gd name="connsiteX7" fmla="*/ 1696065 w 2433484"/>
              <a:gd name="connsiteY7" fmla="*/ 430161 h 843116"/>
              <a:gd name="connsiteX8" fmla="*/ 1799303 w 2433484"/>
              <a:gd name="connsiteY8" fmla="*/ 636638 h 843116"/>
              <a:gd name="connsiteX9" fmla="*/ 1946787 w 2433484"/>
              <a:gd name="connsiteY9" fmla="*/ 754625 h 843116"/>
              <a:gd name="connsiteX10" fmla="*/ 2271252 w 2433484"/>
              <a:gd name="connsiteY10" fmla="*/ 828367 h 843116"/>
              <a:gd name="connsiteX11" fmla="*/ 2433484 w 2433484"/>
              <a:gd name="connsiteY11" fmla="*/ 843116 h 843116"/>
              <a:gd name="connsiteX0" fmla="*/ 0 w 2433484"/>
              <a:gd name="connsiteY0" fmla="*/ 304801 h 1145459"/>
              <a:gd name="connsiteX1" fmla="*/ 353961 w 2433484"/>
              <a:gd name="connsiteY1" fmla="*/ 304801 h 1145459"/>
              <a:gd name="connsiteX2" fmla="*/ 734961 w 2433484"/>
              <a:gd name="connsiteY2" fmla="*/ 762000 h 1145459"/>
              <a:gd name="connsiteX3" fmla="*/ 447368 w 2433484"/>
              <a:gd name="connsiteY3" fmla="*/ 0 h 1145459"/>
              <a:gd name="connsiteX4" fmla="*/ 781665 w 2433484"/>
              <a:gd name="connsiteY4" fmla="*/ 319549 h 1145459"/>
              <a:gd name="connsiteX5" fmla="*/ 781665 w 2433484"/>
              <a:gd name="connsiteY5" fmla="*/ 319549 h 1145459"/>
              <a:gd name="connsiteX6" fmla="*/ 1209368 w 2433484"/>
              <a:gd name="connsiteY6" fmla="*/ 363794 h 1145459"/>
              <a:gd name="connsiteX7" fmla="*/ 1489587 w 2433484"/>
              <a:gd name="connsiteY7" fmla="*/ 452284 h 1145459"/>
              <a:gd name="connsiteX8" fmla="*/ 1696065 w 2433484"/>
              <a:gd name="connsiteY8" fmla="*/ 732504 h 1145459"/>
              <a:gd name="connsiteX9" fmla="*/ 1799303 w 2433484"/>
              <a:gd name="connsiteY9" fmla="*/ 938981 h 1145459"/>
              <a:gd name="connsiteX10" fmla="*/ 1946787 w 2433484"/>
              <a:gd name="connsiteY10" fmla="*/ 1056968 h 1145459"/>
              <a:gd name="connsiteX11" fmla="*/ 2271252 w 2433484"/>
              <a:gd name="connsiteY11" fmla="*/ 1130710 h 1145459"/>
              <a:gd name="connsiteX12" fmla="*/ 2433484 w 2433484"/>
              <a:gd name="connsiteY12" fmla="*/ 1145459 h 1145459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34961 w 2433484"/>
              <a:gd name="connsiteY2" fmla="*/ 459657 h 843116"/>
              <a:gd name="connsiteX3" fmla="*/ 781665 w 2433484"/>
              <a:gd name="connsiteY3" fmla="*/ 17206 h 843116"/>
              <a:gd name="connsiteX4" fmla="*/ 781665 w 2433484"/>
              <a:gd name="connsiteY4" fmla="*/ 17206 h 843116"/>
              <a:gd name="connsiteX5" fmla="*/ 1209368 w 2433484"/>
              <a:gd name="connsiteY5" fmla="*/ 61451 h 843116"/>
              <a:gd name="connsiteX6" fmla="*/ 1489587 w 2433484"/>
              <a:gd name="connsiteY6" fmla="*/ 149941 h 843116"/>
              <a:gd name="connsiteX7" fmla="*/ 1696065 w 2433484"/>
              <a:gd name="connsiteY7" fmla="*/ 430161 h 843116"/>
              <a:gd name="connsiteX8" fmla="*/ 1799303 w 2433484"/>
              <a:gd name="connsiteY8" fmla="*/ 636638 h 843116"/>
              <a:gd name="connsiteX9" fmla="*/ 1946787 w 2433484"/>
              <a:gd name="connsiteY9" fmla="*/ 754625 h 843116"/>
              <a:gd name="connsiteX10" fmla="*/ 2271252 w 2433484"/>
              <a:gd name="connsiteY10" fmla="*/ 828367 h 843116"/>
              <a:gd name="connsiteX11" fmla="*/ 2433484 w 2433484"/>
              <a:gd name="connsiteY11" fmla="*/ 843116 h 843116"/>
              <a:gd name="connsiteX0" fmla="*/ 0 w 2433484"/>
              <a:gd name="connsiteY0" fmla="*/ 2458 h 843116"/>
              <a:gd name="connsiteX1" fmla="*/ 353961 w 2433484"/>
              <a:gd name="connsiteY1" fmla="*/ 2458 h 843116"/>
              <a:gd name="connsiteX2" fmla="*/ 781665 w 2433484"/>
              <a:gd name="connsiteY2" fmla="*/ 17206 h 843116"/>
              <a:gd name="connsiteX3" fmla="*/ 781665 w 2433484"/>
              <a:gd name="connsiteY3" fmla="*/ 17206 h 843116"/>
              <a:gd name="connsiteX4" fmla="*/ 1209368 w 2433484"/>
              <a:gd name="connsiteY4" fmla="*/ 61451 h 843116"/>
              <a:gd name="connsiteX5" fmla="*/ 1489587 w 2433484"/>
              <a:gd name="connsiteY5" fmla="*/ 149941 h 843116"/>
              <a:gd name="connsiteX6" fmla="*/ 1696065 w 2433484"/>
              <a:gd name="connsiteY6" fmla="*/ 430161 h 843116"/>
              <a:gd name="connsiteX7" fmla="*/ 1799303 w 2433484"/>
              <a:gd name="connsiteY7" fmla="*/ 636638 h 843116"/>
              <a:gd name="connsiteX8" fmla="*/ 1946787 w 2433484"/>
              <a:gd name="connsiteY8" fmla="*/ 754625 h 843116"/>
              <a:gd name="connsiteX9" fmla="*/ 2271252 w 2433484"/>
              <a:gd name="connsiteY9" fmla="*/ 828367 h 843116"/>
              <a:gd name="connsiteX10" fmla="*/ 2433484 w 2433484"/>
              <a:gd name="connsiteY10" fmla="*/ 843116 h 843116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89587 w 2433484"/>
              <a:gd name="connsiteY4" fmla="*/ 147483 h 840658"/>
              <a:gd name="connsiteX5" fmla="*/ 1696065 w 2433484"/>
              <a:gd name="connsiteY5" fmla="*/ 42770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89587 w 2433484"/>
              <a:gd name="connsiteY4" fmla="*/ 147483 h 840658"/>
              <a:gd name="connsiteX5" fmla="*/ 1489587 w 2433484"/>
              <a:gd name="connsiteY5" fmla="*/ 147482 h 840658"/>
              <a:gd name="connsiteX6" fmla="*/ 1696065 w 2433484"/>
              <a:gd name="connsiteY6" fmla="*/ 427703 h 840658"/>
              <a:gd name="connsiteX7" fmla="*/ 1799303 w 2433484"/>
              <a:gd name="connsiteY7" fmla="*/ 634180 h 840658"/>
              <a:gd name="connsiteX8" fmla="*/ 1946787 w 2433484"/>
              <a:gd name="connsiteY8" fmla="*/ 752167 h 840658"/>
              <a:gd name="connsiteX9" fmla="*/ 2271252 w 2433484"/>
              <a:gd name="connsiteY9" fmla="*/ 825909 h 840658"/>
              <a:gd name="connsiteX10" fmla="*/ 2433484 w 2433484"/>
              <a:gd name="connsiteY10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89587 w 2433484"/>
              <a:gd name="connsiteY4" fmla="*/ 147483 h 840658"/>
              <a:gd name="connsiteX5" fmla="*/ 1489587 w 2433484"/>
              <a:gd name="connsiteY5" fmla="*/ 147482 h 840658"/>
              <a:gd name="connsiteX6" fmla="*/ 1696065 w 2433484"/>
              <a:gd name="connsiteY6" fmla="*/ 427703 h 840658"/>
              <a:gd name="connsiteX7" fmla="*/ 1799303 w 2433484"/>
              <a:gd name="connsiteY7" fmla="*/ 634180 h 840658"/>
              <a:gd name="connsiteX8" fmla="*/ 1946787 w 2433484"/>
              <a:gd name="connsiteY8" fmla="*/ 752167 h 840658"/>
              <a:gd name="connsiteX9" fmla="*/ 2271252 w 2433484"/>
              <a:gd name="connsiteY9" fmla="*/ 825909 h 840658"/>
              <a:gd name="connsiteX10" fmla="*/ 2433484 w 2433484"/>
              <a:gd name="connsiteY10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89587 w 2433484"/>
              <a:gd name="connsiteY4" fmla="*/ 147483 h 840658"/>
              <a:gd name="connsiteX5" fmla="*/ 1696065 w 2433484"/>
              <a:gd name="connsiteY5" fmla="*/ 42770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9833 h 850491"/>
              <a:gd name="connsiteX1" fmla="*/ 781665 w 2433484"/>
              <a:gd name="connsiteY1" fmla="*/ 24581 h 850491"/>
              <a:gd name="connsiteX2" fmla="*/ 781665 w 2433484"/>
              <a:gd name="connsiteY2" fmla="*/ 24581 h 850491"/>
              <a:gd name="connsiteX3" fmla="*/ 1209368 w 2433484"/>
              <a:gd name="connsiteY3" fmla="*/ 68826 h 850491"/>
              <a:gd name="connsiteX4" fmla="*/ 1696065 w 2433484"/>
              <a:gd name="connsiteY4" fmla="*/ 437536 h 850491"/>
              <a:gd name="connsiteX5" fmla="*/ 1799303 w 2433484"/>
              <a:gd name="connsiteY5" fmla="*/ 644013 h 850491"/>
              <a:gd name="connsiteX6" fmla="*/ 1946787 w 2433484"/>
              <a:gd name="connsiteY6" fmla="*/ 762000 h 850491"/>
              <a:gd name="connsiteX7" fmla="*/ 2271252 w 2433484"/>
              <a:gd name="connsiteY7" fmla="*/ 835742 h 850491"/>
              <a:gd name="connsiteX8" fmla="*/ 2433484 w 2433484"/>
              <a:gd name="connsiteY8" fmla="*/ 850491 h 850491"/>
              <a:gd name="connsiteX0" fmla="*/ 0 w 2433484"/>
              <a:gd name="connsiteY0" fmla="*/ 9833 h 850491"/>
              <a:gd name="connsiteX1" fmla="*/ 781665 w 2433484"/>
              <a:gd name="connsiteY1" fmla="*/ 24581 h 850491"/>
              <a:gd name="connsiteX2" fmla="*/ 781665 w 2433484"/>
              <a:gd name="connsiteY2" fmla="*/ 24581 h 850491"/>
              <a:gd name="connsiteX3" fmla="*/ 1209368 w 2433484"/>
              <a:gd name="connsiteY3" fmla="*/ 68826 h 850491"/>
              <a:gd name="connsiteX4" fmla="*/ 1696065 w 2433484"/>
              <a:gd name="connsiteY4" fmla="*/ 437536 h 850491"/>
              <a:gd name="connsiteX5" fmla="*/ 1799303 w 2433484"/>
              <a:gd name="connsiteY5" fmla="*/ 644013 h 850491"/>
              <a:gd name="connsiteX6" fmla="*/ 1946787 w 2433484"/>
              <a:gd name="connsiteY6" fmla="*/ 762000 h 850491"/>
              <a:gd name="connsiteX7" fmla="*/ 2271252 w 2433484"/>
              <a:gd name="connsiteY7" fmla="*/ 835742 h 850491"/>
              <a:gd name="connsiteX8" fmla="*/ 2433484 w 2433484"/>
              <a:gd name="connsiteY8" fmla="*/ 850491 h 850491"/>
              <a:gd name="connsiteX0" fmla="*/ 0 w 4151671"/>
              <a:gd name="connsiteY0" fmla="*/ 442452 h 1283110"/>
              <a:gd name="connsiteX1" fmla="*/ 781665 w 4151671"/>
              <a:gd name="connsiteY1" fmla="*/ 457200 h 1283110"/>
              <a:gd name="connsiteX2" fmla="*/ 781665 w 4151671"/>
              <a:gd name="connsiteY2" fmla="*/ 457200 h 1283110"/>
              <a:gd name="connsiteX3" fmla="*/ 1209368 w 4151671"/>
              <a:gd name="connsiteY3" fmla="*/ 501445 h 1283110"/>
              <a:gd name="connsiteX4" fmla="*/ 1696065 w 4151671"/>
              <a:gd name="connsiteY4" fmla="*/ 870155 h 1283110"/>
              <a:gd name="connsiteX5" fmla="*/ 4134465 w 4151671"/>
              <a:gd name="connsiteY5" fmla="*/ 34413 h 1283110"/>
              <a:gd name="connsiteX6" fmla="*/ 1799303 w 4151671"/>
              <a:gd name="connsiteY6" fmla="*/ 1076632 h 1283110"/>
              <a:gd name="connsiteX7" fmla="*/ 1946787 w 4151671"/>
              <a:gd name="connsiteY7" fmla="*/ 1194619 h 1283110"/>
              <a:gd name="connsiteX8" fmla="*/ 2271252 w 4151671"/>
              <a:gd name="connsiteY8" fmla="*/ 1268361 h 1283110"/>
              <a:gd name="connsiteX9" fmla="*/ 2433484 w 4151671"/>
              <a:gd name="connsiteY9" fmla="*/ 1283110 h 1283110"/>
              <a:gd name="connsiteX0" fmla="*/ 0 w 4151671"/>
              <a:gd name="connsiteY0" fmla="*/ 459658 h 1300316"/>
              <a:gd name="connsiteX1" fmla="*/ 781665 w 4151671"/>
              <a:gd name="connsiteY1" fmla="*/ 474406 h 1300316"/>
              <a:gd name="connsiteX2" fmla="*/ 781665 w 4151671"/>
              <a:gd name="connsiteY2" fmla="*/ 474406 h 1300316"/>
              <a:gd name="connsiteX3" fmla="*/ 1209368 w 4151671"/>
              <a:gd name="connsiteY3" fmla="*/ 518651 h 1300316"/>
              <a:gd name="connsiteX4" fmla="*/ 1696065 w 4151671"/>
              <a:gd name="connsiteY4" fmla="*/ 887361 h 1300316"/>
              <a:gd name="connsiteX5" fmla="*/ 4134465 w 4151671"/>
              <a:gd name="connsiteY5" fmla="*/ 51619 h 1300316"/>
              <a:gd name="connsiteX6" fmla="*/ 1799303 w 4151671"/>
              <a:gd name="connsiteY6" fmla="*/ 1093838 h 1300316"/>
              <a:gd name="connsiteX7" fmla="*/ 1946787 w 4151671"/>
              <a:gd name="connsiteY7" fmla="*/ 1211825 h 1300316"/>
              <a:gd name="connsiteX8" fmla="*/ 2271252 w 4151671"/>
              <a:gd name="connsiteY8" fmla="*/ 1285567 h 1300316"/>
              <a:gd name="connsiteX9" fmla="*/ 2433484 w 4151671"/>
              <a:gd name="connsiteY9" fmla="*/ 1300316 h 1300316"/>
              <a:gd name="connsiteX0" fmla="*/ 0 w 2433484"/>
              <a:gd name="connsiteY0" fmla="*/ 9833 h 850491"/>
              <a:gd name="connsiteX1" fmla="*/ 781665 w 2433484"/>
              <a:gd name="connsiteY1" fmla="*/ 24581 h 850491"/>
              <a:gd name="connsiteX2" fmla="*/ 781665 w 2433484"/>
              <a:gd name="connsiteY2" fmla="*/ 24581 h 850491"/>
              <a:gd name="connsiteX3" fmla="*/ 1209368 w 2433484"/>
              <a:gd name="connsiteY3" fmla="*/ 68826 h 850491"/>
              <a:gd name="connsiteX4" fmla="*/ 1696065 w 2433484"/>
              <a:gd name="connsiteY4" fmla="*/ 437536 h 850491"/>
              <a:gd name="connsiteX5" fmla="*/ 1799303 w 2433484"/>
              <a:gd name="connsiteY5" fmla="*/ 644013 h 850491"/>
              <a:gd name="connsiteX6" fmla="*/ 1946787 w 2433484"/>
              <a:gd name="connsiteY6" fmla="*/ 762000 h 850491"/>
              <a:gd name="connsiteX7" fmla="*/ 2271252 w 2433484"/>
              <a:gd name="connsiteY7" fmla="*/ 835742 h 850491"/>
              <a:gd name="connsiteX8" fmla="*/ 2433484 w 2433484"/>
              <a:gd name="connsiteY8" fmla="*/ 850491 h 850491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67465 w 2433484"/>
              <a:gd name="connsiteY4" fmla="*/ 19910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781665 w 2433484"/>
              <a:gd name="connsiteY2" fmla="*/ 14748 h 840658"/>
              <a:gd name="connsiteX3" fmla="*/ 1209368 w 2433484"/>
              <a:gd name="connsiteY3" fmla="*/ 58993 h 840658"/>
              <a:gd name="connsiteX4" fmla="*/ 1467465 w 2433484"/>
              <a:gd name="connsiteY4" fmla="*/ 19910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553065 w 2433484"/>
              <a:gd name="connsiteY2" fmla="*/ 14748 h 840658"/>
              <a:gd name="connsiteX3" fmla="*/ 1209368 w 2433484"/>
              <a:gd name="connsiteY3" fmla="*/ 58993 h 840658"/>
              <a:gd name="connsiteX4" fmla="*/ 1467465 w 2433484"/>
              <a:gd name="connsiteY4" fmla="*/ 19910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553065 w 2433484"/>
              <a:gd name="connsiteY2" fmla="*/ 14748 h 840658"/>
              <a:gd name="connsiteX3" fmla="*/ 1056968 w 2433484"/>
              <a:gd name="connsiteY3" fmla="*/ 58993 h 840658"/>
              <a:gd name="connsiteX4" fmla="*/ 1467465 w 2433484"/>
              <a:gd name="connsiteY4" fmla="*/ 19910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781665 w 2433484"/>
              <a:gd name="connsiteY1" fmla="*/ 14748 h 840658"/>
              <a:gd name="connsiteX2" fmla="*/ 553065 w 2433484"/>
              <a:gd name="connsiteY2" fmla="*/ 14748 h 840658"/>
              <a:gd name="connsiteX3" fmla="*/ 1056968 w 2433484"/>
              <a:gd name="connsiteY3" fmla="*/ 58993 h 840658"/>
              <a:gd name="connsiteX4" fmla="*/ 1467465 w 2433484"/>
              <a:gd name="connsiteY4" fmla="*/ 19910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4674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4674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4674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4674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799303 w 2433484"/>
              <a:gd name="connsiteY4" fmla="*/ 634180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315065 w 2433484"/>
              <a:gd name="connsiteY3" fmla="*/ 199103 h 840658"/>
              <a:gd name="connsiteX4" fmla="*/ 1541207 w 2433484"/>
              <a:gd name="connsiteY4" fmla="*/ 376083 h 840658"/>
              <a:gd name="connsiteX5" fmla="*/ 1799303 w 2433484"/>
              <a:gd name="connsiteY5" fmla="*/ 634180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56968 w 2433484"/>
              <a:gd name="connsiteY2" fmla="*/ 58993 h 840658"/>
              <a:gd name="connsiteX3" fmla="*/ 1061884 w 2433484"/>
              <a:gd name="connsiteY3" fmla="*/ 76199 h 840658"/>
              <a:gd name="connsiteX4" fmla="*/ 1315065 w 2433484"/>
              <a:gd name="connsiteY4" fmla="*/ 199103 h 840658"/>
              <a:gd name="connsiteX5" fmla="*/ 1541207 w 2433484"/>
              <a:gd name="connsiteY5" fmla="*/ 376083 h 840658"/>
              <a:gd name="connsiteX6" fmla="*/ 1799303 w 2433484"/>
              <a:gd name="connsiteY6" fmla="*/ 634180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251542 h 1092200"/>
              <a:gd name="connsiteX1" fmla="*/ 553065 w 2433484"/>
              <a:gd name="connsiteY1" fmla="*/ 266290 h 1092200"/>
              <a:gd name="connsiteX2" fmla="*/ 1056968 w 2433484"/>
              <a:gd name="connsiteY2" fmla="*/ 310535 h 1092200"/>
              <a:gd name="connsiteX3" fmla="*/ 1061884 w 2433484"/>
              <a:gd name="connsiteY3" fmla="*/ 327741 h 1092200"/>
              <a:gd name="connsiteX4" fmla="*/ 1322439 w 2433484"/>
              <a:gd name="connsiteY4" fmla="*/ 20484 h 1092200"/>
              <a:gd name="connsiteX5" fmla="*/ 1315065 w 2433484"/>
              <a:gd name="connsiteY5" fmla="*/ 450645 h 1092200"/>
              <a:gd name="connsiteX6" fmla="*/ 1541207 w 2433484"/>
              <a:gd name="connsiteY6" fmla="*/ 627625 h 1092200"/>
              <a:gd name="connsiteX7" fmla="*/ 1799303 w 2433484"/>
              <a:gd name="connsiteY7" fmla="*/ 885722 h 1092200"/>
              <a:gd name="connsiteX8" fmla="*/ 1946787 w 2433484"/>
              <a:gd name="connsiteY8" fmla="*/ 1003709 h 1092200"/>
              <a:gd name="connsiteX9" fmla="*/ 2271252 w 2433484"/>
              <a:gd name="connsiteY9" fmla="*/ 1077451 h 1092200"/>
              <a:gd name="connsiteX10" fmla="*/ 2433484 w 2433484"/>
              <a:gd name="connsiteY10" fmla="*/ 1092200 h 1092200"/>
              <a:gd name="connsiteX0" fmla="*/ 0 w 2433484"/>
              <a:gd name="connsiteY0" fmla="*/ 248674 h 1089332"/>
              <a:gd name="connsiteX1" fmla="*/ 553065 w 2433484"/>
              <a:gd name="connsiteY1" fmla="*/ 263422 h 1089332"/>
              <a:gd name="connsiteX2" fmla="*/ 1056968 w 2433484"/>
              <a:gd name="connsiteY2" fmla="*/ 307667 h 1089332"/>
              <a:gd name="connsiteX3" fmla="*/ 1061884 w 2433484"/>
              <a:gd name="connsiteY3" fmla="*/ 324873 h 1089332"/>
              <a:gd name="connsiteX4" fmla="*/ 1322439 w 2433484"/>
              <a:gd name="connsiteY4" fmla="*/ 17616 h 1089332"/>
              <a:gd name="connsiteX5" fmla="*/ 1848465 w 2433484"/>
              <a:gd name="connsiteY5" fmla="*/ 219177 h 1089332"/>
              <a:gd name="connsiteX6" fmla="*/ 1541207 w 2433484"/>
              <a:gd name="connsiteY6" fmla="*/ 624757 h 1089332"/>
              <a:gd name="connsiteX7" fmla="*/ 1799303 w 2433484"/>
              <a:gd name="connsiteY7" fmla="*/ 882854 h 1089332"/>
              <a:gd name="connsiteX8" fmla="*/ 1946787 w 2433484"/>
              <a:gd name="connsiteY8" fmla="*/ 1000841 h 1089332"/>
              <a:gd name="connsiteX9" fmla="*/ 2271252 w 2433484"/>
              <a:gd name="connsiteY9" fmla="*/ 1074583 h 1089332"/>
              <a:gd name="connsiteX10" fmla="*/ 2433484 w 2433484"/>
              <a:gd name="connsiteY10" fmla="*/ 1089332 h 1089332"/>
              <a:gd name="connsiteX0" fmla="*/ 0 w 2433484"/>
              <a:gd name="connsiteY0" fmla="*/ 240890 h 1081548"/>
              <a:gd name="connsiteX1" fmla="*/ 553065 w 2433484"/>
              <a:gd name="connsiteY1" fmla="*/ 255638 h 1081548"/>
              <a:gd name="connsiteX2" fmla="*/ 1056968 w 2433484"/>
              <a:gd name="connsiteY2" fmla="*/ 299883 h 1081548"/>
              <a:gd name="connsiteX3" fmla="*/ 1061884 w 2433484"/>
              <a:gd name="connsiteY3" fmla="*/ 317089 h 1081548"/>
              <a:gd name="connsiteX4" fmla="*/ 1049594 w 2433484"/>
              <a:gd name="connsiteY4" fmla="*/ 270387 h 1081548"/>
              <a:gd name="connsiteX5" fmla="*/ 1322439 w 2433484"/>
              <a:gd name="connsiteY5" fmla="*/ 9832 h 1081548"/>
              <a:gd name="connsiteX6" fmla="*/ 1848465 w 2433484"/>
              <a:gd name="connsiteY6" fmla="*/ 211393 h 1081548"/>
              <a:gd name="connsiteX7" fmla="*/ 1541207 w 2433484"/>
              <a:gd name="connsiteY7" fmla="*/ 616973 h 1081548"/>
              <a:gd name="connsiteX8" fmla="*/ 1799303 w 2433484"/>
              <a:gd name="connsiteY8" fmla="*/ 875070 h 1081548"/>
              <a:gd name="connsiteX9" fmla="*/ 1946787 w 2433484"/>
              <a:gd name="connsiteY9" fmla="*/ 993057 h 1081548"/>
              <a:gd name="connsiteX10" fmla="*/ 2271252 w 2433484"/>
              <a:gd name="connsiteY10" fmla="*/ 1066799 h 1081548"/>
              <a:gd name="connsiteX11" fmla="*/ 2433484 w 2433484"/>
              <a:gd name="connsiteY11" fmla="*/ 1081548 h 1081548"/>
              <a:gd name="connsiteX0" fmla="*/ 0 w 2433484"/>
              <a:gd name="connsiteY0" fmla="*/ 240890 h 1081548"/>
              <a:gd name="connsiteX1" fmla="*/ 553065 w 2433484"/>
              <a:gd name="connsiteY1" fmla="*/ 255638 h 1081548"/>
              <a:gd name="connsiteX2" fmla="*/ 1056968 w 2433484"/>
              <a:gd name="connsiteY2" fmla="*/ 299883 h 1081548"/>
              <a:gd name="connsiteX3" fmla="*/ 1061884 w 2433484"/>
              <a:gd name="connsiteY3" fmla="*/ 317089 h 1081548"/>
              <a:gd name="connsiteX4" fmla="*/ 1049594 w 2433484"/>
              <a:gd name="connsiteY4" fmla="*/ 270387 h 1081548"/>
              <a:gd name="connsiteX5" fmla="*/ 1322439 w 2433484"/>
              <a:gd name="connsiteY5" fmla="*/ 9832 h 1081548"/>
              <a:gd name="connsiteX6" fmla="*/ 1848465 w 2433484"/>
              <a:gd name="connsiteY6" fmla="*/ 211393 h 1081548"/>
              <a:gd name="connsiteX7" fmla="*/ 1541207 w 2433484"/>
              <a:gd name="connsiteY7" fmla="*/ 616973 h 1081548"/>
              <a:gd name="connsiteX8" fmla="*/ 1799303 w 2433484"/>
              <a:gd name="connsiteY8" fmla="*/ 875070 h 1081548"/>
              <a:gd name="connsiteX9" fmla="*/ 1946787 w 2433484"/>
              <a:gd name="connsiteY9" fmla="*/ 993057 h 1081548"/>
              <a:gd name="connsiteX10" fmla="*/ 2271252 w 2433484"/>
              <a:gd name="connsiteY10" fmla="*/ 1066799 h 1081548"/>
              <a:gd name="connsiteX11" fmla="*/ 2433484 w 2433484"/>
              <a:gd name="connsiteY11" fmla="*/ 1081548 h 1081548"/>
              <a:gd name="connsiteX0" fmla="*/ 0 w 2433484"/>
              <a:gd name="connsiteY0" fmla="*/ 240890 h 1081548"/>
              <a:gd name="connsiteX1" fmla="*/ 553065 w 2433484"/>
              <a:gd name="connsiteY1" fmla="*/ 255638 h 1081548"/>
              <a:gd name="connsiteX2" fmla="*/ 1056968 w 2433484"/>
              <a:gd name="connsiteY2" fmla="*/ 299883 h 1081548"/>
              <a:gd name="connsiteX3" fmla="*/ 1061884 w 2433484"/>
              <a:gd name="connsiteY3" fmla="*/ 317089 h 1081548"/>
              <a:gd name="connsiteX4" fmla="*/ 1049594 w 2433484"/>
              <a:gd name="connsiteY4" fmla="*/ 270387 h 1081548"/>
              <a:gd name="connsiteX5" fmla="*/ 1322439 w 2433484"/>
              <a:gd name="connsiteY5" fmla="*/ 9832 h 1081548"/>
              <a:gd name="connsiteX6" fmla="*/ 1848465 w 2433484"/>
              <a:gd name="connsiteY6" fmla="*/ 211393 h 1081548"/>
              <a:gd name="connsiteX7" fmla="*/ 1541207 w 2433484"/>
              <a:gd name="connsiteY7" fmla="*/ 616973 h 1081548"/>
              <a:gd name="connsiteX8" fmla="*/ 1799303 w 2433484"/>
              <a:gd name="connsiteY8" fmla="*/ 875070 h 1081548"/>
              <a:gd name="connsiteX9" fmla="*/ 1946787 w 2433484"/>
              <a:gd name="connsiteY9" fmla="*/ 993057 h 1081548"/>
              <a:gd name="connsiteX10" fmla="*/ 2271252 w 2433484"/>
              <a:gd name="connsiteY10" fmla="*/ 1066799 h 1081548"/>
              <a:gd name="connsiteX11" fmla="*/ 2433484 w 2433484"/>
              <a:gd name="connsiteY11" fmla="*/ 1081548 h 1081548"/>
              <a:gd name="connsiteX0" fmla="*/ 0 w 2433484"/>
              <a:gd name="connsiteY0" fmla="*/ 240890 h 1081548"/>
              <a:gd name="connsiteX1" fmla="*/ 553065 w 2433484"/>
              <a:gd name="connsiteY1" fmla="*/ 255638 h 1081548"/>
              <a:gd name="connsiteX2" fmla="*/ 1056968 w 2433484"/>
              <a:gd name="connsiteY2" fmla="*/ 299883 h 1081548"/>
              <a:gd name="connsiteX3" fmla="*/ 1061884 w 2433484"/>
              <a:gd name="connsiteY3" fmla="*/ 317089 h 1081548"/>
              <a:gd name="connsiteX4" fmla="*/ 1049594 w 2433484"/>
              <a:gd name="connsiteY4" fmla="*/ 270387 h 1081548"/>
              <a:gd name="connsiteX5" fmla="*/ 1322439 w 2433484"/>
              <a:gd name="connsiteY5" fmla="*/ 9832 h 1081548"/>
              <a:gd name="connsiteX6" fmla="*/ 1848465 w 2433484"/>
              <a:gd name="connsiteY6" fmla="*/ 211393 h 1081548"/>
              <a:gd name="connsiteX7" fmla="*/ 1541207 w 2433484"/>
              <a:gd name="connsiteY7" fmla="*/ 616973 h 1081548"/>
              <a:gd name="connsiteX8" fmla="*/ 1799303 w 2433484"/>
              <a:gd name="connsiteY8" fmla="*/ 875070 h 1081548"/>
              <a:gd name="connsiteX9" fmla="*/ 1946787 w 2433484"/>
              <a:gd name="connsiteY9" fmla="*/ 993057 h 1081548"/>
              <a:gd name="connsiteX10" fmla="*/ 2271252 w 2433484"/>
              <a:gd name="connsiteY10" fmla="*/ 1066799 h 1081548"/>
              <a:gd name="connsiteX11" fmla="*/ 2433484 w 2433484"/>
              <a:gd name="connsiteY11" fmla="*/ 1081548 h 1081548"/>
              <a:gd name="connsiteX0" fmla="*/ 0 w 2433484"/>
              <a:gd name="connsiteY0" fmla="*/ 240890 h 1081548"/>
              <a:gd name="connsiteX1" fmla="*/ 553065 w 2433484"/>
              <a:gd name="connsiteY1" fmla="*/ 255638 h 1081548"/>
              <a:gd name="connsiteX2" fmla="*/ 1056968 w 2433484"/>
              <a:gd name="connsiteY2" fmla="*/ 299883 h 1081548"/>
              <a:gd name="connsiteX3" fmla="*/ 1061884 w 2433484"/>
              <a:gd name="connsiteY3" fmla="*/ 317089 h 1081548"/>
              <a:gd name="connsiteX4" fmla="*/ 1049594 w 2433484"/>
              <a:gd name="connsiteY4" fmla="*/ 270387 h 1081548"/>
              <a:gd name="connsiteX5" fmla="*/ 1322439 w 2433484"/>
              <a:gd name="connsiteY5" fmla="*/ 9832 h 1081548"/>
              <a:gd name="connsiteX6" fmla="*/ 1848465 w 2433484"/>
              <a:gd name="connsiteY6" fmla="*/ 211393 h 1081548"/>
              <a:gd name="connsiteX7" fmla="*/ 1541207 w 2433484"/>
              <a:gd name="connsiteY7" fmla="*/ 616973 h 1081548"/>
              <a:gd name="connsiteX8" fmla="*/ 1799303 w 2433484"/>
              <a:gd name="connsiteY8" fmla="*/ 875070 h 1081548"/>
              <a:gd name="connsiteX9" fmla="*/ 1946787 w 2433484"/>
              <a:gd name="connsiteY9" fmla="*/ 993057 h 1081548"/>
              <a:gd name="connsiteX10" fmla="*/ 2271252 w 2433484"/>
              <a:gd name="connsiteY10" fmla="*/ 1066799 h 1081548"/>
              <a:gd name="connsiteX11" fmla="*/ 2433484 w 2433484"/>
              <a:gd name="connsiteY11" fmla="*/ 1081548 h 1081548"/>
              <a:gd name="connsiteX0" fmla="*/ 0 w 2433484"/>
              <a:gd name="connsiteY0" fmla="*/ 248674 h 1089332"/>
              <a:gd name="connsiteX1" fmla="*/ 553065 w 2433484"/>
              <a:gd name="connsiteY1" fmla="*/ 263422 h 1089332"/>
              <a:gd name="connsiteX2" fmla="*/ 1056968 w 2433484"/>
              <a:gd name="connsiteY2" fmla="*/ 307667 h 1089332"/>
              <a:gd name="connsiteX3" fmla="*/ 1061884 w 2433484"/>
              <a:gd name="connsiteY3" fmla="*/ 324873 h 1089332"/>
              <a:gd name="connsiteX4" fmla="*/ 1322439 w 2433484"/>
              <a:gd name="connsiteY4" fmla="*/ 17616 h 1089332"/>
              <a:gd name="connsiteX5" fmla="*/ 1848465 w 2433484"/>
              <a:gd name="connsiteY5" fmla="*/ 219177 h 1089332"/>
              <a:gd name="connsiteX6" fmla="*/ 1541207 w 2433484"/>
              <a:gd name="connsiteY6" fmla="*/ 624757 h 1089332"/>
              <a:gd name="connsiteX7" fmla="*/ 1799303 w 2433484"/>
              <a:gd name="connsiteY7" fmla="*/ 882854 h 1089332"/>
              <a:gd name="connsiteX8" fmla="*/ 1946787 w 2433484"/>
              <a:gd name="connsiteY8" fmla="*/ 1000841 h 1089332"/>
              <a:gd name="connsiteX9" fmla="*/ 2271252 w 2433484"/>
              <a:gd name="connsiteY9" fmla="*/ 1074583 h 1089332"/>
              <a:gd name="connsiteX10" fmla="*/ 2433484 w 2433484"/>
              <a:gd name="connsiteY10" fmla="*/ 1089332 h 1089332"/>
              <a:gd name="connsiteX0" fmla="*/ 0 w 2433484"/>
              <a:gd name="connsiteY0" fmla="*/ 245806 h 1086464"/>
              <a:gd name="connsiteX1" fmla="*/ 553065 w 2433484"/>
              <a:gd name="connsiteY1" fmla="*/ 260554 h 1086464"/>
              <a:gd name="connsiteX2" fmla="*/ 1056968 w 2433484"/>
              <a:gd name="connsiteY2" fmla="*/ 304799 h 1086464"/>
              <a:gd name="connsiteX3" fmla="*/ 1322439 w 2433484"/>
              <a:gd name="connsiteY3" fmla="*/ 14748 h 1086464"/>
              <a:gd name="connsiteX4" fmla="*/ 1848465 w 2433484"/>
              <a:gd name="connsiteY4" fmla="*/ 216309 h 1086464"/>
              <a:gd name="connsiteX5" fmla="*/ 1541207 w 2433484"/>
              <a:gd name="connsiteY5" fmla="*/ 621889 h 1086464"/>
              <a:gd name="connsiteX6" fmla="*/ 1799303 w 2433484"/>
              <a:gd name="connsiteY6" fmla="*/ 879986 h 1086464"/>
              <a:gd name="connsiteX7" fmla="*/ 1946787 w 2433484"/>
              <a:gd name="connsiteY7" fmla="*/ 997973 h 1086464"/>
              <a:gd name="connsiteX8" fmla="*/ 2271252 w 2433484"/>
              <a:gd name="connsiteY8" fmla="*/ 1071715 h 1086464"/>
              <a:gd name="connsiteX9" fmla="*/ 2433484 w 2433484"/>
              <a:gd name="connsiteY9" fmla="*/ 1086464 h 1086464"/>
              <a:gd name="connsiteX0" fmla="*/ 0 w 2433484"/>
              <a:gd name="connsiteY0" fmla="*/ 238432 h 1079090"/>
              <a:gd name="connsiteX1" fmla="*/ 553065 w 2433484"/>
              <a:gd name="connsiteY1" fmla="*/ 253180 h 1079090"/>
              <a:gd name="connsiteX2" fmla="*/ 1322439 w 2433484"/>
              <a:gd name="connsiteY2" fmla="*/ 7374 h 1079090"/>
              <a:gd name="connsiteX3" fmla="*/ 1848465 w 2433484"/>
              <a:gd name="connsiteY3" fmla="*/ 208935 h 1079090"/>
              <a:gd name="connsiteX4" fmla="*/ 1541207 w 2433484"/>
              <a:gd name="connsiteY4" fmla="*/ 614515 h 1079090"/>
              <a:gd name="connsiteX5" fmla="*/ 1799303 w 2433484"/>
              <a:gd name="connsiteY5" fmla="*/ 872612 h 1079090"/>
              <a:gd name="connsiteX6" fmla="*/ 1946787 w 2433484"/>
              <a:gd name="connsiteY6" fmla="*/ 990599 h 1079090"/>
              <a:gd name="connsiteX7" fmla="*/ 2271252 w 2433484"/>
              <a:gd name="connsiteY7" fmla="*/ 1064341 h 1079090"/>
              <a:gd name="connsiteX8" fmla="*/ 2433484 w 2433484"/>
              <a:gd name="connsiteY8" fmla="*/ 1079090 h 1079090"/>
              <a:gd name="connsiteX0" fmla="*/ 0 w 2433484"/>
              <a:gd name="connsiteY0" fmla="*/ 238432 h 1079090"/>
              <a:gd name="connsiteX1" fmla="*/ 553065 w 2433484"/>
              <a:gd name="connsiteY1" fmla="*/ 253180 h 1079090"/>
              <a:gd name="connsiteX2" fmla="*/ 1322439 w 2433484"/>
              <a:gd name="connsiteY2" fmla="*/ 7374 h 1079090"/>
              <a:gd name="connsiteX3" fmla="*/ 1848465 w 2433484"/>
              <a:gd name="connsiteY3" fmla="*/ 208935 h 1079090"/>
              <a:gd name="connsiteX4" fmla="*/ 1541207 w 2433484"/>
              <a:gd name="connsiteY4" fmla="*/ 614515 h 1079090"/>
              <a:gd name="connsiteX5" fmla="*/ 1946787 w 2433484"/>
              <a:gd name="connsiteY5" fmla="*/ 990599 h 1079090"/>
              <a:gd name="connsiteX6" fmla="*/ 2271252 w 2433484"/>
              <a:gd name="connsiteY6" fmla="*/ 1064341 h 1079090"/>
              <a:gd name="connsiteX7" fmla="*/ 2433484 w 2433484"/>
              <a:gd name="connsiteY7" fmla="*/ 1079090 h 1079090"/>
              <a:gd name="connsiteX0" fmla="*/ 0 w 2433484"/>
              <a:gd name="connsiteY0" fmla="*/ 79887 h 920545"/>
              <a:gd name="connsiteX1" fmla="*/ 553065 w 2433484"/>
              <a:gd name="connsiteY1" fmla="*/ 94635 h 920545"/>
              <a:gd name="connsiteX2" fmla="*/ 941439 w 2433484"/>
              <a:gd name="connsiteY2" fmla="*/ 153629 h 920545"/>
              <a:gd name="connsiteX3" fmla="*/ 1848465 w 2433484"/>
              <a:gd name="connsiteY3" fmla="*/ 50390 h 920545"/>
              <a:gd name="connsiteX4" fmla="*/ 1541207 w 2433484"/>
              <a:gd name="connsiteY4" fmla="*/ 455970 h 920545"/>
              <a:gd name="connsiteX5" fmla="*/ 1946787 w 2433484"/>
              <a:gd name="connsiteY5" fmla="*/ 832054 h 920545"/>
              <a:gd name="connsiteX6" fmla="*/ 2271252 w 2433484"/>
              <a:gd name="connsiteY6" fmla="*/ 905796 h 920545"/>
              <a:gd name="connsiteX7" fmla="*/ 2433484 w 2433484"/>
              <a:gd name="connsiteY7" fmla="*/ 920545 h 920545"/>
              <a:gd name="connsiteX0" fmla="*/ 0 w 2433484"/>
              <a:gd name="connsiteY0" fmla="*/ 23762 h 864420"/>
              <a:gd name="connsiteX1" fmla="*/ 553065 w 2433484"/>
              <a:gd name="connsiteY1" fmla="*/ 38510 h 864420"/>
              <a:gd name="connsiteX2" fmla="*/ 941439 w 2433484"/>
              <a:gd name="connsiteY2" fmla="*/ 97504 h 864420"/>
              <a:gd name="connsiteX3" fmla="*/ 1315065 w 2433484"/>
              <a:gd name="connsiteY3" fmla="*/ 222865 h 864420"/>
              <a:gd name="connsiteX4" fmla="*/ 1541207 w 2433484"/>
              <a:gd name="connsiteY4" fmla="*/ 399845 h 864420"/>
              <a:gd name="connsiteX5" fmla="*/ 1946787 w 2433484"/>
              <a:gd name="connsiteY5" fmla="*/ 775929 h 864420"/>
              <a:gd name="connsiteX6" fmla="*/ 2271252 w 2433484"/>
              <a:gd name="connsiteY6" fmla="*/ 849671 h 864420"/>
              <a:gd name="connsiteX7" fmla="*/ 2433484 w 2433484"/>
              <a:gd name="connsiteY7" fmla="*/ 864420 h 864420"/>
              <a:gd name="connsiteX0" fmla="*/ 0 w 2433484"/>
              <a:gd name="connsiteY0" fmla="*/ 23762 h 864420"/>
              <a:gd name="connsiteX1" fmla="*/ 553065 w 2433484"/>
              <a:gd name="connsiteY1" fmla="*/ 38510 h 864420"/>
              <a:gd name="connsiteX2" fmla="*/ 941439 w 2433484"/>
              <a:gd name="connsiteY2" fmla="*/ 97504 h 864420"/>
              <a:gd name="connsiteX3" fmla="*/ 1315065 w 2433484"/>
              <a:gd name="connsiteY3" fmla="*/ 222865 h 864420"/>
              <a:gd name="connsiteX4" fmla="*/ 1541207 w 2433484"/>
              <a:gd name="connsiteY4" fmla="*/ 399845 h 864420"/>
              <a:gd name="connsiteX5" fmla="*/ 1946787 w 2433484"/>
              <a:gd name="connsiteY5" fmla="*/ 775929 h 864420"/>
              <a:gd name="connsiteX6" fmla="*/ 2271252 w 2433484"/>
              <a:gd name="connsiteY6" fmla="*/ 849671 h 864420"/>
              <a:gd name="connsiteX7" fmla="*/ 2433484 w 2433484"/>
              <a:gd name="connsiteY7" fmla="*/ 864420 h 864420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315065 w 2433484"/>
              <a:gd name="connsiteY2" fmla="*/ 1991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89719 h 930377"/>
              <a:gd name="connsiteX1" fmla="*/ 553065 w 2433484"/>
              <a:gd name="connsiteY1" fmla="*/ 104467 h 930377"/>
              <a:gd name="connsiteX2" fmla="*/ 1010265 w 2433484"/>
              <a:gd name="connsiteY2" fmla="*/ 60222 h 930377"/>
              <a:gd name="connsiteX3" fmla="*/ 1541207 w 2433484"/>
              <a:gd name="connsiteY3" fmla="*/ 465802 h 930377"/>
              <a:gd name="connsiteX4" fmla="*/ 1946787 w 2433484"/>
              <a:gd name="connsiteY4" fmla="*/ 841886 h 930377"/>
              <a:gd name="connsiteX5" fmla="*/ 2271252 w 2433484"/>
              <a:gd name="connsiteY5" fmla="*/ 915628 h 930377"/>
              <a:gd name="connsiteX6" fmla="*/ 2433484 w 2433484"/>
              <a:gd name="connsiteY6" fmla="*/ 930377 h 930377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24464 h 1165122"/>
              <a:gd name="connsiteX1" fmla="*/ 553065 w 2433484"/>
              <a:gd name="connsiteY1" fmla="*/ 339212 h 1165122"/>
              <a:gd name="connsiteX2" fmla="*/ 1010265 w 2433484"/>
              <a:gd name="connsiteY2" fmla="*/ 294967 h 1165122"/>
              <a:gd name="connsiteX3" fmla="*/ 1995949 w 2433484"/>
              <a:gd name="connsiteY3" fmla="*/ 81116 h 1165122"/>
              <a:gd name="connsiteX4" fmla="*/ 1978742 w 2433484"/>
              <a:gd name="connsiteY4" fmla="*/ 103238 h 1165122"/>
              <a:gd name="connsiteX5" fmla="*/ 1541207 w 2433484"/>
              <a:gd name="connsiteY5" fmla="*/ 700547 h 1165122"/>
              <a:gd name="connsiteX6" fmla="*/ 1946787 w 2433484"/>
              <a:gd name="connsiteY6" fmla="*/ 1076631 h 1165122"/>
              <a:gd name="connsiteX7" fmla="*/ 2271252 w 2433484"/>
              <a:gd name="connsiteY7" fmla="*/ 1150373 h 1165122"/>
              <a:gd name="connsiteX8" fmla="*/ 2433484 w 2433484"/>
              <a:gd name="connsiteY8" fmla="*/ 1165122 h 1165122"/>
              <a:gd name="connsiteX0" fmla="*/ 0 w 2433484"/>
              <a:gd name="connsiteY0" fmla="*/ 310945 h 1151603"/>
              <a:gd name="connsiteX1" fmla="*/ 553065 w 2433484"/>
              <a:gd name="connsiteY1" fmla="*/ 325693 h 1151603"/>
              <a:gd name="connsiteX2" fmla="*/ 1010265 w 2433484"/>
              <a:gd name="connsiteY2" fmla="*/ 281448 h 1151603"/>
              <a:gd name="connsiteX3" fmla="*/ 1995949 w 2433484"/>
              <a:gd name="connsiteY3" fmla="*/ 67597 h 1151603"/>
              <a:gd name="connsiteX4" fmla="*/ 1541207 w 2433484"/>
              <a:gd name="connsiteY4" fmla="*/ 687028 h 1151603"/>
              <a:gd name="connsiteX5" fmla="*/ 1946787 w 2433484"/>
              <a:gd name="connsiteY5" fmla="*/ 1063112 h 1151603"/>
              <a:gd name="connsiteX6" fmla="*/ 2271252 w 2433484"/>
              <a:gd name="connsiteY6" fmla="*/ 1136854 h 1151603"/>
              <a:gd name="connsiteX7" fmla="*/ 2433484 w 2433484"/>
              <a:gd name="connsiteY7" fmla="*/ 1151603 h 1151603"/>
              <a:gd name="connsiteX0" fmla="*/ 0 w 2433484"/>
              <a:gd name="connsiteY0" fmla="*/ 89719 h 930377"/>
              <a:gd name="connsiteX1" fmla="*/ 553065 w 2433484"/>
              <a:gd name="connsiteY1" fmla="*/ 104467 h 930377"/>
              <a:gd name="connsiteX2" fmla="*/ 1010265 w 2433484"/>
              <a:gd name="connsiteY2" fmla="*/ 60222 h 930377"/>
              <a:gd name="connsiteX3" fmla="*/ 1541207 w 2433484"/>
              <a:gd name="connsiteY3" fmla="*/ 465802 h 930377"/>
              <a:gd name="connsiteX4" fmla="*/ 1946787 w 2433484"/>
              <a:gd name="connsiteY4" fmla="*/ 841886 h 930377"/>
              <a:gd name="connsiteX5" fmla="*/ 2271252 w 2433484"/>
              <a:gd name="connsiteY5" fmla="*/ 915628 h 930377"/>
              <a:gd name="connsiteX6" fmla="*/ 2433484 w 2433484"/>
              <a:gd name="connsiteY6" fmla="*/ 930377 h 930377"/>
              <a:gd name="connsiteX0" fmla="*/ 0 w 2433484"/>
              <a:gd name="connsiteY0" fmla="*/ 89719 h 930377"/>
              <a:gd name="connsiteX1" fmla="*/ 553065 w 2433484"/>
              <a:gd name="connsiteY1" fmla="*/ 104467 h 930377"/>
              <a:gd name="connsiteX2" fmla="*/ 1010265 w 2433484"/>
              <a:gd name="connsiteY2" fmla="*/ 60222 h 930377"/>
              <a:gd name="connsiteX3" fmla="*/ 1541207 w 2433484"/>
              <a:gd name="connsiteY3" fmla="*/ 465802 h 930377"/>
              <a:gd name="connsiteX4" fmla="*/ 1946787 w 2433484"/>
              <a:gd name="connsiteY4" fmla="*/ 841886 h 930377"/>
              <a:gd name="connsiteX5" fmla="*/ 2271252 w 2433484"/>
              <a:gd name="connsiteY5" fmla="*/ 915628 h 930377"/>
              <a:gd name="connsiteX6" fmla="*/ 2433484 w 2433484"/>
              <a:gd name="connsiteY6" fmla="*/ 930377 h 930377"/>
              <a:gd name="connsiteX0" fmla="*/ 0 w 2433484"/>
              <a:gd name="connsiteY0" fmla="*/ 29497 h 870155"/>
              <a:gd name="connsiteX1" fmla="*/ 553065 w 2433484"/>
              <a:gd name="connsiteY1" fmla="*/ 44245 h 870155"/>
              <a:gd name="connsiteX2" fmla="*/ 1010265 w 2433484"/>
              <a:gd name="connsiteY2" fmla="*/ 0 h 870155"/>
              <a:gd name="connsiteX3" fmla="*/ 1541207 w 2433484"/>
              <a:gd name="connsiteY3" fmla="*/ 405580 h 870155"/>
              <a:gd name="connsiteX4" fmla="*/ 1946787 w 2433484"/>
              <a:gd name="connsiteY4" fmla="*/ 781664 h 870155"/>
              <a:gd name="connsiteX5" fmla="*/ 2271252 w 2433484"/>
              <a:gd name="connsiteY5" fmla="*/ 855406 h 870155"/>
              <a:gd name="connsiteX6" fmla="*/ 2433484 w 2433484"/>
              <a:gd name="connsiteY6" fmla="*/ 870155 h 870155"/>
              <a:gd name="connsiteX0" fmla="*/ 0 w 2433484"/>
              <a:gd name="connsiteY0" fmla="*/ 29497 h 870155"/>
              <a:gd name="connsiteX1" fmla="*/ 553065 w 2433484"/>
              <a:gd name="connsiteY1" fmla="*/ 44245 h 870155"/>
              <a:gd name="connsiteX2" fmla="*/ 1010265 w 2433484"/>
              <a:gd name="connsiteY2" fmla="*/ 0 h 870155"/>
              <a:gd name="connsiteX3" fmla="*/ 1541207 w 2433484"/>
              <a:gd name="connsiteY3" fmla="*/ 405580 h 870155"/>
              <a:gd name="connsiteX4" fmla="*/ 1946787 w 2433484"/>
              <a:gd name="connsiteY4" fmla="*/ 781664 h 870155"/>
              <a:gd name="connsiteX5" fmla="*/ 2271252 w 2433484"/>
              <a:gd name="connsiteY5" fmla="*/ 855406 h 870155"/>
              <a:gd name="connsiteX6" fmla="*/ 2433484 w 2433484"/>
              <a:gd name="connsiteY6" fmla="*/ 870155 h 870155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66825"/>
              <a:gd name="connsiteX1" fmla="*/ 553065 w 2433484"/>
              <a:gd name="connsiteY1" fmla="*/ 14748 h 866825"/>
              <a:gd name="connsiteX2" fmla="*/ 1010265 w 2433484"/>
              <a:gd name="connsiteY2" fmla="*/ 122903 h 866825"/>
              <a:gd name="connsiteX3" fmla="*/ 1541207 w 2433484"/>
              <a:gd name="connsiteY3" fmla="*/ 376083 h 866825"/>
              <a:gd name="connsiteX4" fmla="*/ 1527841 w 2433484"/>
              <a:gd name="connsiteY4" fmla="*/ 398563 h 866825"/>
              <a:gd name="connsiteX5" fmla="*/ 1946787 w 2433484"/>
              <a:gd name="connsiteY5" fmla="*/ 752167 h 866825"/>
              <a:gd name="connsiteX6" fmla="*/ 2271252 w 2433484"/>
              <a:gd name="connsiteY6" fmla="*/ 825909 h 866825"/>
              <a:gd name="connsiteX7" fmla="*/ 2433484 w 2433484"/>
              <a:gd name="connsiteY7" fmla="*/ 840658 h 866825"/>
              <a:gd name="connsiteX0" fmla="*/ 0 w 2433484"/>
              <a:gd name="connsiteY0" fmla="*/ 0 h 866825"/>
              <a:gd name="connsiteX1" fmla="*/ 553065 w 2433484"/>
              <a:gd name="connsiteY1" fmla="*/ 14748 h 866825"/>
              <a:gd name="connsiteX2" fmla="*/ 1010265 w 2433484"/>
              <a:gd name="connsiteY2" fmla="*/ 122903 h 866825"/>
              <a:gd name="connsiteX3" fmla="*/ 1541207 w 2433484"/>
              <a:gd name="connsiteY3" fmla="*/ 376083 h 866825"/>
              <a:gd name="connsiteX4" fmla="*/ 1527841 w 2433484"/>
              <a:gd name="connsiteY4" fmla="*/ 398563 h 866825"/>
              <a:gd name="connsiteX5" fmla="*/ 1946787 w 2433484"/>
              <a:gd name="connsiteY5" fmla="*/ 752167 h 866825"/>
              <a:gd name="connsiteX6" fmla="*/ 2271252 w 2433484"/>
              <a:gd name="connsiteY6" fmla="*/ 825909 h 866825"/>
              <a:gd name="connsiteX7" fmla="*/ 2433484 w 2433484"/>
              <a:gd name="connsiteY7" fmla="*/ 840658 h 866825"/>
              <a:gd name="connsiteX0" fmla="*/ 0 w 2433484"/>
              <a:gd name="connsiteY0" fmla="*/ 0 h 866825"/>
              <a:gd name="connsiteX1" fmla="*/ 553065 w 2433484"/>
              <a:gd name="connsiteY1" fmla="*/ 14748 h 866825"/>
              <a:gd name="connsiteX2" fmla="*/ 1010265 w 2433484"/>
              <a:gd name="connsiteY2" fmla="*/ 122903 h 866825"/>
              <a:gd name="connsiteX3" fmla="*/ 1541207 w 2433484"/>
              <a:gd name="connsiteY3" fmla="*/ 376083 h 866825"/>
              <a:gd name="connsiteX4" fmla="*/ 1527841 w 2433484"/>
              <a:gd name="connsiteY4" fmla="*/ 398563 h 866825"/>
              <a:gd name="connsiteX5" fmla="*/ 1946787 w 2433484"/>
              <a:gd name="connsiteY5" fmla="*/ 752167 h 866825"/>
              <a:gd name="connsiteX6" fmla="*/ 2271252 w 2433484"/>
              <a:gd name="connsiteY6" fmla="*/ 825909 h 866825"/>
              <a:gd name="connsiteX7" fmla="*/ 2433484 w 2433484"/>
              <a:gd name="connsiteY7" fmla="*/ 840658 h 866825"/>
              <a:gd name="connsiteX0" fmla="*/ 0 w 2433484"/>
              <a:gd name="connsiteY0" fmla="*/ 0 h 866825"/>
              <a:gd name="connsiteX1" fmla="*/ 553065 w 2433484"/>
              <a:gd name="connsiteY1" fmla="*/ 14748 h 866825"/>
              <a:gd name="connsiteX2" fmla="*/ 1010265 w 2433484"/>
              <a:gd name="connsiteY2" fmla="*/ 122903 h 866825"/>
              <a:gd name="connsiteX3" fmla="*/ 1541207 w 2433484"/>
              <a:gd name="connsiteY3" fmla="*/ 376083 h 866825"/>
              <a:gd name="connsiteX4" fmla="*/ 1527841 w 2433484"/>
              <a:gd name="connsiteY4" fmla="*/ 398563 h 866825"/>
              <a:gd name="connsiteX5" fmla="*/ 1946787 w 2433484"/>
              <a:gd name="connsiteY5" fmla="*/ 752167 h 866825"/>
              <a:gd name="connsiteX6" fmla="*/ 2271252 w 2433484"/>
              <a:gd name="connsiteY6" fmla="*/ 825909 h 866825"/>
              <a:gd name="connsiteX7" fmla="*/ 2433484 w 2433484"/>
              <a:gd name="connsiteY7" fmla="*/ 840658 h 866825"/>
              <a:gd name="connsiteX0" fmla="*/ 0 w 2433484"/>
              <a:gd name="connsiteY0" fmla="*/ 0 h 866825"/>
              <a:gd name="connsiteX1" fmla="*/ 553065 w 2433484"/>
              <a:gd name="connsiteY1" fmla="*/ 14748 h 866825"/>
              <a:gd name="connsiteX2" fmla="*/ 1010265 w 2433484"/>
              <a:gd name="connsiteY2" fmla="*/ 122903 h 866825"/>
              <a:gd name="connsiteX3" fmla="*/ 1541207 w 2433484"/>
              <a:gd name="connsiteY3" fmla="*/ 376083 h 866825"/>
              <a:gd name="connsiteX4" fmla="*/ 1527841 w 2433484"/>
              <a:gd name="connsiteY4" fmla="*/ 398563 h 866825"/>
              <a:gd name="connsiteX5" fmla="*/ 1946787 w 2433484"/>
              <a:gd name="connsiteY5" fmla="*/ 752167 h 866825"/>
              <a:gd name="connsiteX6" fmla="*/ 2271252 w 2433484"/>
              <a:gd name="connsiteY6" fmla="*/ 825909 h 866825"/>
              <a:gd name="connsiteX7" fmla="*/ 2433484 w 2433484"/>
              <a:gd name="connsiteY7" fmla="*/ 840658 h 866825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68848 w 2433484"/>
              <a:gd name="connsiteY5" fmla="*/ 383815 h 840658"/>
              <a:gd name="connsiteX6" fmla="*/ 1498345 w 2433484"/>
              <a:gd name="connsiteY6" fmla="*/ 546047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68848 w 2433484"/>
              <a:gd name="connsiteY5" fmla="*/ 383815 h 840658"/>
              <a:gd name="connsiteX6" fmla="*/ 1498345 w 2433484"/>
              <a:gd name="connsiteY6" fmla="*/ 546047 h 840658"/>
              <a:gd name="connsiteX7" fmla="*/ 1946787 w 2433484"/>
              <a:gd name="connsiteY7" fmla="*/ 752167 h 840658"/>
              <a:gd name="connsiteX8" fmla="*/ 2271252 w 2433484"/>
              <a:gd name="connsiteY8" fmla="*/ 825909 h 840658"/>
              <a:gd name="connsiteX9" fmla="*/ 2433484 w 2433484"/>
              <a:gd name="connsiteY9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27841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42590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42590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42590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42590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542590 w 2433484"/>
              <a:gd name="connsiteY4" fmla="*/ 398563 h 840658"/>
              <a:gd name="connsiteX5" fmla="*/ 1498345 w 2433484"/>
              <a:gd name="connsiteY5" fmla="*/ 546047 h 840658"/>
              <a:gd name="connsiteX6" fmla="*/ 1946787 w 2433484"/>
              <a:gd name="connsiteY6" fmla="*/ 752167 h 840658"/>
              <a:gd name="connsiteX7" fmla="*/ 2271252 w 2433484"/>
              <a:gd name="connsiteY7" fmla="*/ 825909 h 840658"/>
              <a:gd name="connsiteX8" fmla="*/ 2433484 w 2433484"/>
              <a:gd name="connsiteY8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541207 w 2433484"/>
              <a:gd name="connsiteY3" fmla="*/ 376083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318432 h 1159090"/>
              <a:gd name="connsiteX1" fmla="*/ 553065 w 2433484"/>
              <a:gd name="connsiteY1" fmla="*/ 333180 h 1159090"/>
              <a:gd name="connsiteX2" fmla="*/ 1010265 w 2433484"/>
              <a:gd name="connsiteY2" fmla="*/ 441335 h 1159090"/>
              <a:gd name="connsiteX3" fmla="*/ 2321796 w 2433484"/>
              <a:gd name="connsiteY3" fmla="*/ 70524 h 1159090"/>
              <a:gd name="connsiteX4" fmla="*/ 1498345 w 2433484"/>
              <a:gd name="connsiteY4" fmla="*/ 864479 h 1159090"/>
              <a:gd name="connsiteX5" fmla="*/ 1946787 w 2433484"/>
              <a:gd name="connsiteY5" fmla="*/ 1070599 h 1159090"/>
              <a:gd name="connsiteX6" fmla="*/ 2271252 w 2433484"/>
              <a:gd name="connsiteY6" fmla="*/ 1144341 h 1159090"/>
              <a:gd name="connsiteX7" fmla="*/ 2433484 w 2433484"/>
              <a:gd name="connsiteY7" fmla="*/ 1159090 h 1159090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10265 w 2433484"/>
              <a:gd name="connsiteY2" fmla="*/ 122903 h 840658"/>
              <a:gd name="connsiteX3" fmla="*/ 1041145 w 2433484"/>
              <a:gd name="connsiteY3" fmla="*/ 361692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705465 w 2433484"/>
              <a:gd name="connsiteY2" fmla="*/ 122903 h 840658"/>
              <a:gd name="connsiteX3" fmla="*/ 1041145 w 2433484"/>
              <a:gd name="connsiteY3" fmla="*/ 361692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705465 w 2433484"/>
              <a:gd name="connsiteY2" fmla="*/ 122903 h 840658"/>
              <a:gd name="connsiteX3" fmla="*/ 1041145 w 2433484"/>
              <a:gd name="connsiteY3" fmla="*/ 361692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705465 w 2433484"/>
              <a:gd name="connsiteY2" fmla="*/ 122903 h 840658"/>
              <a:gd name="connsiteX3" fmla="*/ 1041145 w 2433484"/>
              <a:gd name="connsiteY3" fmla="*/ 361692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705465 w 2433484"/>
              <a:gd name="connsiteY2" fmla="*/ 122903 h 840658"/>
              <a:gd name="connsiteX3" fmla="*/ 1041145 w 2433484"/>
              <a:gd name="connsiteY3" fmla="*/ 361692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41145 w 2433484"/>
              <a:gd name="connsiteY2" fmla="*/ 361692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41145 w 2433484"/>
              <a:gd name="connsiteY2" fmla="*/ 361692 h 840658"/>
              <a:gd name="connsiteX3" fmla="*/ 1070641 w 2433484"/>
              <a:gd name="connsiteY3" fmla="*/ 369067 h 840658"/>
              <a:gd name="connsiteX4" fmla="*/ 1498345 w 2433484"/>
              <a:gd name="connsiteY4" fmla="*/ 546047 h 840658"/>
              <a:gd name="connsiteX5" fmla="*/ 1946787 w 2433484"/>
              <a:gd name="connsiteY5" fmla="*/ 752167 h 840658"/>
              <a:gd name="connsiteX6" fmla="*/ 2271252 w 2433484"/>
              <a:gd name="connsiteY6" fmla="*/ 825909 h 840658"/>
              <a:gd name="connsiteX7" fmla="*/ 2433484 w 2433484"/>
              <a:gd name="connsiteY7" fmla="*/ 840658 h 840658"/>
              <a:gd name="connsiteX0" fmla="*/ 0 w 2433484"/>
              <a:gd name="connsiteY0" fmla="*/ 35285 h 875943"/>
              <a:gd name="connsiteX1" fmla="*/ 553065 w 2433484"/>
              <a:gd name="connsiteY1" fmla="*/ 50033 h 875943"/>
              <a:gd name="connsiteX2" fmla="*/ 1041145 w 2433484"/>
              <a:gd name="connsiteY2" fmla="*/ 396977 h 875943"/>
              <a:gd name="connsiteX3" fmla="*/ 1070641 w 2433484"/>
              <a:gd name="connsiteY3" fmla="*/ 404352 h 875943"/>
              <a:gd name="connsiteX4" fmla="*/ 1498345 w 2433484"/>
              <a:gd name="connsiteY4" fmla="*/ 581332 h 875943"/>
              <a:gd name="connsiteX5" fmla="*/ 1946787 w 2433484"/>
              <a:gd name="connsiteY5" fmla="*/ 787452 h 875943"/>
              <a:gd name="connsiteX6" fmla="*/ 2271252 w 2433484"/>
              <a:gd name="connsiteY6" fmla="*/ 861194 h 875943"/>
              <a:gd name="connsiteX7" fmla="*/ 2433484 w 2433484"/>
              <a:gd name="connsiteY7" fmla="*/ 875943 h 875943"/>
              <a:gd name="connsiteX0" fmla="*/ 0 w 2433484"/>
              <a:gd name="connsiteY0" fmla="*/ 35285 h 875943"/>
              <a:gd name="connsiteX1" fmla="*/ 553065 w 2433484"/>
              <a:gd name="connsiteY1" fmla="*/ 50033 h 875943"/>
              <a:gd name="connsiteX2" fmla="*/ 1041145 w 2433484"/>
              <a:gd name="connsiteY2" fmla="*/ 396977 h 875943"/>
              <a:gd name="connsiteX3" fmla="*/ 1070641 w 2433484"/>
              <a:gd name="connsiteY3" fmla="*/ 404352 h 875943"/>
              <a:gd name="connsiteX4" fmla="*/ 1498345 w 2433484"/>
              <a:gd name="connsiteY4" fmla="*/ 581332 h 875943"/>
              <a:gd name="connsiteX5" fmla="*/ 1946787 w 2433484"/>
              <a:gd name="connsiteY5" fmla="*/ 787452 h 875943"/>
              <a:gd name="connsiteX6" fmla="*/ 2271252 w 2433484"/>
              <a:gd name="connsiteY6" fmla="*/ 861194 h 875943"/>
              <a:gd name="connsiteX7" fmla="*/ 2433484 w 2433484"/>
              <a:gd name="connsiteY7" fmla="*/ 875943 h 875943"/>
              <a:gd name="connsiteX0" fmla="*/ 0 w 2433484"/>
              <a:gd name="connsiteY0" fmla="*/ 35285 h 875943"/>
              <a:gd name="connsiteX1" fmla="*/ 553065 w 2433484"/>
              <a:gd name="connsiteY1" fmla="*/ 50033 h 875943"/>
              <a:gd name="connsiteX2" fmla="*/ 1041145 w 2433484"/>
              <a:gd name="connsiteY2" fmla="*/ 396977 h 875943"/>
              <a:gd name="connsiteX3" fmla="*/ 1070641 w 2433484"/>
              <a:gd name="connsiteY3" fmla="*/ 404352 h 875943"/>
              <a:gd name="connsiteX4" fmla="*/ 1498345 w 2433484"/>
              <a:gd name="connsiteY4" fmla="*/ 581332 h 875943"/>
              <a:gd name="connsiteX5" fmla="*/ 1946787 w 2433484"/>
              <a:gd name="connsiteY5" fmla="*/ 787452 h 875943"/>
              <a:gd name="connsiteX6" fmla="*/ 2271252 w 2433484"/>
              <a:gd name="connsiteY6" fmla="*/ 861194 h 875943"/>
              <a:gd name="connsiteX7" fmla="*/ 2433484 w 2433484"/>
              <a:gd name="connsiteY7" fmla="*/ 875943 h 875943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41145 w 2433484"/>
              <a:gd name="connsiteY2" fmla="*/ 361692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271252 w 2433484"/>
              <a:gd name="connsiteY4" fmla="*/ 825909 h 840658"/>
              <a:gd name="connsiteX5" fmla="*/ 2433484 w 2433484"/>
              <a:gd name="connsiteY5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085390 w 2433484"/>
              <a:gd name="connsiteY2" fmla="*/ 142925 h 840658"/>
              <a:gd name="connsiteX3" fmla="*/ 1498345 w 2433484"/>
              <a:gd name="connsiteY3" fmla="*/ 546047 h 840658"/>
              <a:gd name="connsiteX4" fmla="*/ 1946787 w 2433484"/>
              <a:gd name="connsiteY4" fmla="*/ 752167 h 840658"/>
              <a:gd name="connsiteX5" fmla="*/ 2271252 w 2433484"/>
              <a:gd name="connsiteY5" fmla="*/ 825909 h 840658"/>
              <a:gd name="connsiteX6" fmla="*/ 2433484 w 2433484"/>
              <a:gd name="connsiteY6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271252 w 2433484"/>
              <a:gd name="connsiteY4" fmla="*/ 825909 h 840658"/>
              <a:gd name="connsiteX5" fmla="*/ 2433484 w 2433484"/>
              <a:gd name="connsiteY5" fmla="*/ 840658 h 840658"/>
              <a:gd name="connsiteX0" fmla="*/ 0 w 2433484"/>
              <a:gd name="connsiteY0" fmla="*/ 0 h 840658"/>
              <a:gd name="connsiteX1" fmla="*/ 553065 w 2433484"/>
              <a:gd name="connsiteY1" fmla="*/ 14748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0 h 840658"/>
              <a:gd name="connsiteX1" fmla="*/ 1093358 w 2433484"/>
              <a:gd name="connsiteY1" fmla="*/ 56277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17853 h 858511"/>
              <a:gd name="connsiteX1" fmla="*/ 1093358 w 2433484"/>
              <a:gd name="connsiteY1" fmla="*/ 74130 h 858511"/>
              <a:gd name="connsiteX2" fmla="*/ 1498345 w 2433484"/>
              <a:gd name="connsiteY2" fmla="*/ 563900 h 858511"/>
              <a:gd name="connsiteX3" fmla="*/ 1946787 w 2433484"/>
              <a:gd name="connsiteY3" fmla="*/ 770020 h 858511"/>
              <a:gd name="connsiteX4" fmla="*/ 2433484 w 2433484"/>
              <a:gd name="connsiteY4" fmla="*/ 858511 h 858511"/>
              <a:gd name="connsiteX0" fmla="*/ 0 w 2433484"/>
              <a:gd name="connsiteY0" fmla="*/ 0 h 840658"/>
              <a:gd name="connsiteX1" fmla="*/ 1093358 w 2433484"/>
              <a:gd name="connsiteY1" fmla="*/ 56277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0 h 840658"/>
              <a:gd name="connsiteX1" fmla="*/ 1093358 w 2433484"/>
              <a:gd name="connsiteY1" fmla="*/ 125491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0 h 840658"/>
              <a:gd name="connsiteX1" fmla="*/ 1093358 w 2433484"/>
              <a:gd name="connsiteY1" fmla="*/ 125491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0 h 840658"/>
              <a:gd name="connsiteX1" fmla="*/ 1093358 w 2433484"/>
              <a:gd name="connsiteY1" fmla="*/ 125491 h 840658"/>
              <a:gd name="connsiteX2" fmla="*/ 1498345 w 2433484"/>
              <a:gd name="connsiteY2" fmla="*/ 546047 h 840658"/>
              <a:gd name="connsiteX3" fmla="*/ 1946787 w 2433484"/>
              <a:gd name="connsiteY3" fmla="*/ 752167 h 840658"/>
              <a:gd name="connsiteX4" fmla="*/ 2433484 w 2433484"/>
              <a:gd name="connsiteY4" fmla="*/ 840658 h 840658"/>
              <a:gd name="connsiteX0" fmla="*/ 0 w 2433484"/>
              <a:gd name="connsiteY0" fmla="*/ 13540 h 854198"/>
              <a:gd name="connsiteX1" fmla="*/ 1093358 w 2433484"/>
              <a:gd name="connsiteY1" fmla="*/ 139031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59587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498345 w 2433484"/>
              <a:gd name="connsiteY2" fmla="*/ 545745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512199 w 2433484"/>
              <a:gd name="connsiteY2" fmla="*/ 531903 h 854198"/>
              <a:gd name="connsiteX3" fmla="*/ 1946787 w 2433484"/>
              <a:gd name="connsiteY3" fmla="*/ 765707 h 854198"/>
              <a:gd name="connsiteX4" fmla="*/ 2433484 w 2433484"/>
              <a:gd name="connsiteY4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946787 w 2433484"/>
              <a:gd name="connsiteY2" fmla="*/ 765707 h 854198"/>
              <a:gd name="connsiteX3" fmla="*/ 2433484 w 2433484"/>
              <a:gd name="connsiteY3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946787 w 2433484"/>
              <a:gd name="connsiteY2" fmla="*/ 765707 h 854198"/>
              <a:gd name="connsiteX3" fmla="*/ 2433484 w 2433484"/>
              <a:gd name="connsiteY3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946787 w 2433484"/>
              <a:gd name="connsiteY2" fmla="*/ 765707 h 854198"/>
              <a:gd name="connsiteX3" fmla="*/ 2433484 w 2433484"/>
              <a:gd name="connsiteY3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946787 w 2433484"/>
              <a:gd name="connsiteY2" fmla="*/ 765707 h 854198"/>
              <a:gd name="connsiteX3" fmla="*/ 2433484 w 2433484"/>
              <a:gd name="connsiteY3" fmla="*/ 854198 h 854198"/>
              <a:gd name="connsiteX0" fmla="*/ 0 w 2433484"/>
              <a:gd name="connsiteY0" fmla="*/ 13540 h 854198"/>
              <a:gd name="connsiteX1" fmla="*/ 1107212 w 2433484"/>
              <a:gd name="connsiteY1" fmla="*/ 180560 h 854198"/>
              <a:gd name="connsiteX2" fmla="*/ 1946787 w 2433484"/>
              <a:gd name="connsiteY2" fmla="*/ 765707 h 854198"/>
              <a:gd name="connsiteX3" fmla="*/ 2433484 w 2433484"/>
              <a:gd name="connsiteY3" fmla="*/ 854198 h 85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3484" h="854198">
                <a:moveTo>
                  <a:pt x="0" y="13540"/>
                </a:moveTo>
                <a:cubicBezTo>
                  <a:pt x="406013" y="0"/>
                  <a:pt x="895149" y="83359"/>
                  <a:pt x="1107212" y="180560"/>
                </a:cubicBezTo>
                <a:cubicBezTo>
                  <a:pt x="1459384" y="361293"/>
                  <a:pt x="1531792" y="556535"/>
                  <a:pt x="1946787" y="765707"/>
                </a:cubicBezTo>
                <a:cubicBezTo>
                  <a:pt x="2100335" y="819423"/>
                  <a:pt x="2332089" y="835763"/>
                  <a:pt x="2433484" y="854198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4170337" y="3459147"/>
          <a:ext cx="563562" cy="393700"/>
        </p:xfrm>
        <a:graphic>
          <a:graphicData uri="http://schemas.openxmlformats.org/presentationml/2006/ole">
            <p:oleObj spid="_x0000_s5123" name="Equation" r:id="rId5" imgW="291973" imgH="203112" progId="Equation.DSMT4">
              <p:embed/>
            </p:oleObj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697137" y="2454259"/>
          <a:ext cx="293687" cy="320675"/>
        </p:xfrm>
        <a:graphic>
          <a:graphicData uri="http://schemas.openxmlformats.org/presentationml/2006/ole">
            <p:oleObj spid="_x0000_s5124" name="Equation" r:id="rId6" imgW="152268" imgH="164957" progId="Equation.DSMT4">
              <p:embed/>
            </p:oleObj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98437" y="2551097"/>
          <a:ext cx="2120900" cy="385762"/>
        </p:xfrm>
        <a:graphic>
          <a:graphicData uri="http://schemas.openxmlformats.org/presentationml/2006/ole">
            <p:oleObj spid="_x0000_s5125" name="Equation" r:id="rId7" imgW="1333500" imgH="241300" progId="Equation.DSMT4">
              <p:embed/>
            </p:oleObj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44462" y="3009884"/>
          <a:ext cx="2020887" cy="384175"/>
        </p:xfrm>
        <a:graphic>
          <a:graphicData uri="http://schemas.openxmlformats.org/presentationml/2006/ole">
            <p:oleObj spid="_x0000_s5126" name="Equation" r:id="rId8" imgW="1269449" imgH="241195" progId="Equation.DSMT4">
              <p:embed/>
            </p:oleObj>
          </a:graphicData>
        </a:graphic>
      </p:graphicFrame>
      <p:sp>
        <p:nvSpPr>
          <p:cNvPr id="27667" name="TextBox 16"/>
          <p:cNvSpPr txBox="1">
            <a:spLocks noChangeArrowheads="1"/>
          </p:cNvSpPr>
          <p:nvPr/>
        </p:nvSpPr>
        <p:spPr bwMode="auto">
          <a:xfrm>
            <a:off x="1357290" y="4286256"/>
            <a:ext cx="56991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180DA3"/>
                </a:solidFill>
              </a:rPr>
              <a:t>Construct sums                                      </a:t>
            </a:r>
            <a:r>
              <a:rPr lang="en-US" altLang="zh-CN" sz="1400" b="1" dirty="0" smtClean="0">
                <a:solidFill>
                  <a:srgbClr val="180DA3"/>
                </a:solidFill>
              </a:rPr>
              <a:t>   and </a:t>
            </a:r>
            <a:r>
              <a:rPr lang="en-US" altLang="zh-CN" sz="1400" b="1" dirty="0">
                <a:solidFill>
                  <a:srgbClr val="180DA3"/>
                </a:solidFill>
              </a:rPr>
              <a:t>extrapolate                    </a:t>
            </a:r>
            <a:r>
              <a:rPr lang="en-US" altLang="zh-CN" sz="1400" b="1" dirty="0" smtClean="0">
                <a:solidFill>
                  <a:srgbClr val="180DA3"/>
                </a:solidFill>
              </a:rPr>
              <a:t>   to </a:t>
            </a:r>
            <a:r>
              <a:rPr lang="en-US" altLang="zh-CN" sz="1400" b="1" dirty="0">
                <a:solidFill>
                  <a:srgbClr val="180DA3"/>
                </a:solidFill>
              </a:rPr>
              <a:t>get      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643174" y="4071942"/>
          <a:ext cx="1587500" cy="749300"/>
        </p:xfrm>
        <a:graphic>
          <a:graphicData uri="http://schemas.openxmlformats.org/presentationml/2006/ole">
            <p:oleObj spid="_x0000_s5127" name="Equation" r:id="rId9" imgW="914400" imgH="431800" progId="Equation.DSMT4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29256" y="4214818"/>
          <a:ext cx="815975" cy="485775"/>
        </p:xfrm>
        <a:graphic>
          <a:graphicData uri="http://schemas.openxmlformats.org/presentationml/2006/ole">
            <p:oleObj spid="_x0000_s5128" name="Equation" r:id="rId10" imgW="469900" imgH="279400" progId="Equation.DSMT4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6786578" y="4286256"/>
          <a:ext cx="265112" cy="285750"/>
        </p:xfrm>
        <a:graphic>
          <a:graphicData uri="http://schemas.openxmlformats.org/presentationml/2006/ole">
            <p:oleObj spid="_x0000_s5129" name="Equation" r:id="rId11" imgW="152268" imgH="164957" progId="Equation.DSMT4">
              <p:embed/>
            </p:oleObj>
          </a:graphicData>
        </a:graphic>
      </p:graphicFrame>
      <p:sp>
        <p:nvSpPr>
          <p:cNvPr id="21" name="Rectangle 20"/>
          <p:cNvSpPr/>
          <p:nvPr/>
        </p:nvSpPr>
        <p:spPr>
          <a:xfrm>
            <a:off x="1000100" y="4071942"/>
            <a:ext cx="6505575" cy="831850"/>
          </a:xfrm>
          <a:prstGeom prst="rect">
            <a:avLst/>
          </a:prstGeom>
          <a:solidFill>
            <a:srgbClr val="FFFF00">
              <a:alpha val="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</a:endParaRPr>
          </a:p>
        </p:txBody>
      </p:sp>
      <p:graphicFrame>
        <p:nvGraphicFramePr>
          <p:cNvPr id="19472" name="Object 11"/>
          <p:cNvGraphicFramePr>
            <a:graphicFrameLocks noChangeAspect="1"/>
          </p:cNvGraphicFramePr>
          <p:nvPr/>
        </p:nvGraphicFramePr>
        <p:xfrm>
          <a:off x="3071802" y="1142984"/>
          <a:ext cx="4149725" cy="762000"/>
        </p:xfrm>
        <a:graphic>
          <a:graphicData uri="http://schemas.openxmlformats.org/presentationml/2006/ole">
            <p:oleObj spid="_x0000_s5130" name="Equation" r:id="rId12" imgW="2361960" imgH="431640" progId="Equation.DSMT4">
              <p:embed/>
            </p:oleObj>
          </a:graphicData>
        </a:graphic>
      </p:graphicFrame>
      <p:sp>
        <p:nvSpPr>
          <p:cNvPr id="19473" name="TextBox 22"/>
          <p:cNvSpPr txBox="1">
            <a:spLocks noChangeArrowheads="1"/>
          </p:cNvSpPr>
          <p:nvPr/>
        </p:nvSpPr>
        <p:spPr bwMode="auto">
          <a:xfrm>
            <a:off x="2071670" y="1357298"/>
            <a:ext cx="6286544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Example:                                                                              </a:t>
            </a:r>
          </a:p>
        </p:txBody>
      </p:sp>
      <p:graphicFrame>
        <p:nvGraphicFramePr>
          <p:cNvPr id="74765" name="Object 4"/>
          <p:cNvGraphicFramePr>
            <a:graphicFrameLocks noChangeAspect="1"/>
          </p:cNvGraphicFramePr>
          <p:nvPr/>
        </p:nvGraphicFramePr>
        <p:xfrm>
          <a:off x="4265587" y="2155809"/>
          <a:ext cx="563562" cy="393700"/>
        </p:xfrm>
        <a:graphic>
          <a:graphicData uri="http://schemas.openxmlformats.org/presentationml/2006/ole">
            <p:oleObj spid="_x0000_s5131" name="Equation" r:id="rId13" imgW="291973" imgH="203112" progId="Equation.DSMT4">
              <p:embed/>
            </p:oleObj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4084612" y="2565384"/>
            <a:ext cx="652462" cy="15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766" name="Object 4"/>
          <p:cNvGraphicFramePr>
            <a:graphicFrameLocks noChangeAspect="1"/>
          </p:cNvGraphicFramePr>
          <p:nvPr/>
        </p:nvGraphicFramePr>
        <p:xfrm>
          <a:off x="5326037" y="3532172"/>
          <a:ext cx="244475" cy="271462"/>
        </p:xfrm>
        <a:graphic>
          <a:graphicData uri="http://schemas.openxmlformats.org/presentationml/2006/ole">
            <p:oleObj spid="_x0000_s5132" name="Equation" r:id="rId14" imgW="126835" imgH="139518" progId="Equation.DSMT4">
              <p:embed/>
            </p:oleObj>
          </a:graphicData>
        </a:graphic>
      </p:graphicFrame>
      <p:graphicFrame>
        <p:nvGraphicFramePr>
          <p:cNvPr id="5134" name="Object 11"/>
          <p:cNvGraphicFramePr>
            <a:graphicFrameLocks noChangeAspect="1"/>
          </p:cNvGraphicFramePr>
          <p:nvPr/>
        </p:nvGraphicFramePr>
        <p:xfrm>
          <a:off x="3192463" y="6018213"/>
          <a:ext cx="468312" cy="290512"/>
        </p:xfrm>
        <a:graphic>
          <a:graphicData uri="http://schemas.openxmlformats.org/presentationml/2006/ole">
            <p:oleObj spid="_x0000_s5133" name="Equation" r:id="rId15" imgW="266353" imgH="164885" progId="Equation.DSMT4">
              <p:embed/>
            </p:oleObj>
          </a:graphicData>
        </a:graphic>
      </p:graphicFrame>
      <p:graphicFrame>
        <p:nvGraphicFramePr>
          <p:cNvPr id="74768" name="Object 3"/>
          <p:cNvGraphicFramePr>
            <a:graphicFrameLocks noChangeAspect="1"/>
          </p:cNvGraphicFramePr>
          <p:nvPr/>
        </p:nvGraphicFramePr>
        <p:xfrm>
          <a:off x="6137249" y="2251059"/>
          <a:ext cx="1939925" cy="1035050"/>
        </p:xfrm>
        <a:graphic>
          <a:graphicData uri="http://schemas.openxmlformats.org/presentationml/2006/ole">
            <p:oleObj spid="_x0000_s5134" name="Equation" r:id="rId16" imgW="1002865" imgH="533169" progId="Equation.DSMT4">
              <p:embed/>
            </p:oleObj>
          </a:graphicData>
        </a:graphic>
      </p:graphicFrame>
      <p:cxnSp>
        <p:nvCxnSpPr>
          <p:cNvPr id="30" name="Straight Arrow Connector 29"/>
          <p:cNvCxnSpPr/>
          <p:nvPr/>
        </p:nvCxnSpPr>
        <p:spPr>
          <a:xfrm rot="5400000" flipH="1" flipV="1">
            <a:off x="2965451" y="5930900"/>
            <a:ext cx="13716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769" name="Object 8"/>
          <p:cNvGraphicFramePr>
            <a:graphicFrameLocks noChangeAspect="1"/>
          </p:cNvGraphicFramePr>
          <p:nvPr/>
        </p:nvGraphicFramePr>
        <p:xfrm>
          <a:off x="3216275" y="5168900"/>
          <a:ext cx="376238" cy="396875"/>
        </p:xfrm>
        <a:graphic>
          <a:graphicData uri="http://schemas.openxmlformats.org/presentationml/2006/ole">
            <p:oleObj spid="_x0000_s5135" name="Equation" r:id="rId17" imgW="215806" imgH="228501" progId="Equation.DSMT4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43313" y="6623050"/>
            <a:ext cx="27574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770" name="Object 8"/>
          <p:cNvGraphicFramePr>
            <a:graphicFrameLocks noChangeAspect="1"/>
          </p:cNvGraphicFramePr>
          <p:nvPr/>
        </p:nvGraphicFramePr>
        <p:xfrm>
          <a:off x="6451600" y="6459538"/>
          <a:ext cx="554038" cy="307975"/>
        </p:xfrm>
        <a:graphic>
          <a:graphicData uri="http://schemas.openxmlformats.org/presentationml/2006/ole">
            <p:oleObj spid="_x0000_s5136" name="Equation" r:id="rId18" imgW="317087" imgH="177569" progId="Equation.DSMT4">
              <p:embed/>
            </p:oleObj>
          </a:graphicData>
        </a:graphic>
      </p:graphicFrame>
      <p:sp>
        <p:nvSpPr>
          <p:cNvPr id="36" name="Freeform 35"/>
          <p:cNvSpPr/>
          <p:nvPr/>
        </p:nvSpPr>
        <p:spPr>
          <a:xfrm>
            <a:off x="3740150" y="5638800"/>
            <a:ext cx="2300288" cy="512763"/>
          </a:xfrm>
          <a:custGeom>
            <a:avLst/>
            <a:gdLst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2092037 w 2299855"/>
              <a:gd name="connsiteY1" fmla="*/ 207818 h 512618"/>
              <a:gd name="connsiteX2" fmla="*/ 1814946 w 2299855"/>
              <a:gd name="connsiteY2" fmla="*/ 401782 h 512618"/>
              <a:gd name="connsiteX3" fmla="*/ 1246909 w 2299855"/>
              <a:gd name="connsiteY3" fmla="*/ 332509 h 512618"/>
              <a:gd name="connsiteX4" fmla="*/ 886691 w 2299855"/>
              <a:gd name="connsiteY4" fmla="*/ 443345 h 512618"/>
              <a:gd name="connsiteX5" fmla="*/ 637309 w 2299855"/>
              <a:gd name="connsiteY5" fmla="*/ 443345 h 512618"/>
              <a:gd name="connsiteX6" fmla="*/ 401782 w 2299855"/>
              <a:gd name="connsiteY6" fmla="*/ 471055 h 512618"/>
              <a:gd name="connsiteX7" fmla="*/ 221673 w 2299855"/>
              <a:gd name="connsiteY7" fmla="*/ 498764 h 512618"/>
              <a:gd name="connsiteX8" fmla="*/ 0 w 2299855"/>
              <a:gd name="connsiteY8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762000 w 2299855"/>
              <a:gd name="connsiteY4" fmla="*/ 429491 h 512618"/>
              <a:gd name="connsiteX5" fmla="*/ 637309 w 2299855"/>
              <a:gd name="connsiteY5" fmla="*/ 443345 h 512618"/>
              <a:gd name="connsiteX6" fmla="*/ 401782 w 2299855"/>
              <a:gd name="connsiteY6" fmla="*/ 471055 h 512618"/>
              <a:gd name="connsiteX7" fmla="*/ 221673 w 2299855"/>
              <a:gd name="connsiteY7" fmla="*/ 498764 h 512618"/>
              <a:gd name="connsiteX8" fmla="*/ 0 w 2299855"/>
              <a:gd name="connsiteY8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  <a:gd name="connsiteX0" fmla="*/ 2299855 w 2299855"/>
              <a:gd name="connsiteY0" fmla="*/ 0 h 512618"/>
              <a:gd name="connsiteX1" fmla="*/ 1814946 w 2299855"/>
              <a:gd name="connsiteY1" fmla="*/ 401782 h 512618"/>
              <a:gd name="connsiteX2" fmla="*/ 1246909 w 2299855"/>
              <a:gd name="connsiteY2" fmla="*/ 332509 h 512618"/>
              <a:gd name="connsiteX3" fmla="*/ 886691 w 2299855"/>
              <a:gd name="connsiteY3" fmla="*/ 443345 h 512618"/>
              <a:gd name="connsiteX4" fmla="*/ 637309 w 2299855"/>
              <a:gd name="connsiteY4" fmla="*/ 443345 h 512618"/>
              <a:gd name="connsiteX5" fmla="*/ 401782 w 2299855"/>
              <a:gd name="connsiteY5" fmla="*/ 471055 h 512618"/>
              <a:gd name="connsiteX6" fmla="*/ 221673 w 2299855"/>
              <a:gd name="connsiteY6" fmla="*/ 498764 h 512618"/>
              <a:gd name="connsiteX7" fmla="*/ 0 w 2299855"/>
              <a:gd name="connsiteY7" fmla="*/ 512618 h 51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9855" h="512618">
                <a:moveTo>
                  <a:pt x="2299855" y="0"/>
                </a:moveTo>
                <a:lnTo>
                  <a:pt x="1814946" y="401782"/>
                </a:lnTo>
                <a:lnTo>
                  <a:pt x="1246909" y="332509"/>
                </a:lnTo>
                <a:lnTo>
                  <a:pt x="886691" y="443345"/>
                </a:lnTo>
                <a:cubicBezTo>
                  <a:pt x="785091" y="461818"/>
                  <a:pt x="718127" y="438727"/>
                  <a:pt x="637309" y="443345"/>
                </a:cubicBezTo>
                <a:lnTo>
                  <a:pt x="401782" y="471055"/>
                </a:lnTo>
                <a:cubicBezTo>
                  <a:pt x="332509" y="480292"/>
                  <a:pt x="288637" y="491837"/>
                  <a:pt x="221673" y="498764"/>
                </a:cubicBezTo>
                <a:cubicBezTo>
                  <a:pt x="154709" y="505691"/>
                  <a:pt x="73891" y="508000"/>
                  <a:pt x="0" y="512618"/>
                </a:cubicBezTo>
              </a:path>
            </a:pathLst>
          </a:custGeom>
          <a:ln w="63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6026150" y="5624513"/>
            <a:ext cx="55563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541963" y="6013450"/>
            <a:ext cx="55562" cy="444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987925" y="5957888"/>
            <a:ext cx="55563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557713" y="6081713"/>
            <a:ext cx="55562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322763" y="6081713"/>
            <a:ext cx="55562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4141788" y="6096000"/>
            <a:ext cx="55562" cy="460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976688" y="6122988"/>
            <a:ext cx="55562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851275" y="6137275"/>
            <a:ext cx="55563" cy="4603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740150" y="6151563"/>
            <a:ext cx="55563" cy="46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7894612" y="2911459"/>
            <a:ext cx="97313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/>
              <a:t>(Lindeloef)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7908899" y="2398697"/>
            <a:ext cx="75723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/>
              <a:t>(Gauss)</a:t>
            </a:r>
          </a:p>
        </p:txBody>
      </p:sp>
      <p:sp>
        <p:nvSpPr>
          <p:cNvPr id="48" name="矩形 47"/>
          <p:cNvSpPr/>
          <p:nvPr/>
        </p:nvSpPr>
        <p:spPr>
          <a:xfrm>
            <a:off x="0" y="0"/>
            <a:ext cx="8929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Key elements of </a:t>
            </a:r>
            <a:r>
              <a:rPr lang="en-US" altLang="zh-CN" sz="3200" b="1" dirty="0" err="1" smtClean="0"/>
              <a:t>DiagMC</a:t>
            </a:r>
            <a:endParaRPr lang="en-US" altLang="zh-CN" sz="3200" dirty="0" smtClean="0"/>
          </a:p>
          <a:p>
            <a:pPr algn="ctr"/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resummation</a:t>
            </a:r>
            <a:r>
              <a:rPr lang="en-US" altLang="zh-CN" sz="3200" dirty="0" smtClean="0"/>
              <a:t> technique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2" grpId="0"/>
      <p:bldP spid="27667" grpId="0"/>
      <p:bldP spid="21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Text Box 2"/>
          <p:cNvSpPr txBox="1">
            <a:spLocks noChangeArrowheads="1"/>
          </p:cNvSpPr>
          <p:nvPr/>
        </p:nvSpPr>
        <p:spPr bwMode="auto">
          <a:xfrm>
            <a:off x="428596" y="1285860"/>
            <a:ext cx="84232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 dirty="0"/>
              <a:t>Calculate </a:t>
            </a:r>
            <a:r>
              <a:rPr lang="en-US" altLang="zh-CN" sz="1600" b="1" dirty="0">
                <a:solidFill>
                  <a:srgbClr val="FF0000"/>
                </a:solidFill>
              </a:rPr>
              <a:t>irreducible </a:t>
            </a:r>
            <a:r>
              <a:rPr lang="en-US" altLang="zh-CN" sz="1600" b="1" dirty="0"/>
              <a:t>diagrams for </a:t>
            </a: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/>
              <a:t>,  </a:t>
            </a:r>
            <a:r>
              <a:rPr lang="en-US" altLang="zh-CN" sz="1600" b="1" dirty="0">
                <a:solidFill>
                  <a:srgbClr val="FF0000"/>
                </a:solidFill>
              </a:rPr>
              <a:t>    </a:t>
            </a:r>
            <a:r>
              <a:rPr lang="en-US" altLang="zh-CN" sz="1600" b="1" dirty="0"/>
              <a:t>, … to get     ,      ,  …. from Dyson equations 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779463" y="1900240"/>
          <a:ext cx="8047038" cy="322262"/>
        </p:xfrm>
        <a:graphic>
          <a:graphicData uri="http://schemas.openxmlformats.org/presentationml/2006/ole">
            <p:oleObj spid="_x0000_s100354" name="Equation" r:id="rId3" imgW="4114800" imgH="164880" progId="Equation.DSMT4">
              <p:embed/>
            </p:oleObj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2060576" y="2054227"/>
            <a:ext cx="304800" cy="1588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31976" y="2054227"/>
            <a:ext cx="831850" cy="6350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855788" y="2178052"/>
          <a:ext cx="765175" cy="319088"/>
        </p:xfrm>
        <a:graphic>
          <a:graphicData uri="http://schemas.openxmlformats.org/presentationml/2006/ole">
            <p:oleObj spid="_x0000_s100355" name="Equation" r:id="rId4" imgW="545760" imgH="228600" progId="Equation.DSMT4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265488" y="2039940"/>
            <a:ext cx="3048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89288" y="2039940"/>
            <a:ext cx="6096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98888" y="1811340"/>
            <a:ext cx="1371600" cy="533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46688" y="2039940"/>
            <a:ext cx="3048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70488" y="2039940"/>
            <a:ext cx="3810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3951288" y="1930402"/>
          <a:ext cx="1143000" cy="338138"/>
        </p:xfrm>
        <a:graphic>
          <a:graphicData uri="http://schemas.openxmlformats.org/presentationml/2006/ole">
            <p:oleObj spid="_x0000_s100356" name="Equation" r:id="rId5" imgW="774360" imgH="228600" progId="Equation.DSMT4">
              <p:embed/>
            </p:oleObj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6251576" y="2039940"/>
            <a:ext cx="762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9176" y="2039940"/>
            <a:ext cx="3810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23088" y="2039940"/>
            <a:ext cx="3048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3088" y="2039940"/>
            <a:ext cx="3810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65888" y="181134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61288" y="2039940"/>
            <a:ext cx="3048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61288" y="2039940"/>
            <a:ext cx="3810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304088" y="181134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79032" name="Object 5"/>
          <p:cNvGraphicFramePr>
            <a:graphicFrameLocks noChangeAspect="1"/>
          </p:cNvGraphicFramePr>
          <p:nvPr/>
        </p:nvGraphicFramePr>
        <p:xfrm>
          <a:off x="3286116" y="1285860"/>
          <a:ext cx="298450" cy="323850"/>
        </p:xfrm>
        <a:graphic>
          <a:graphicData uri="http://schemas.openxmlformats.org/presentationml/2006/ole">
            <p:oleObj spid="_x0000_s100357" name="Equation" r:id="rId6" imgW="139680" imgH="15228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643306" y="1285860"/>
          <a:ext cx="330200" cy="304800"/>
        </p:xfrm>
        <a:graphic>
          <a:graphicData uri="http://schemas.openxmlformats.org/presentationml/2006/ole">
            <p:oleObj spid="_x0000_s100358" name="Equation" r:id="rId7" imgW="164880" imgH="15228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643438" y="1214422"/>
          <a:ext cx="341313" cy="369887"/>
        </p:xfrm>
        <a:graphic>
          <a:graphicData uri="http://schemas.openxmlformats.org/presentationml/2006/ole">
            <p:oleObj spid="_x0000_s100359" name="Equation" r:id="rId8" imgW="164880" imgH="17748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5000628" y="1214422"/>
          <a:ext cx="307975" cy="377825"/>
        </p:xfrm>
        <a:graphic>
          <a:graphicData uri="http://schemas.openxmlformats.org/presentationml/2006/ole">
            <p:oleObj spid="_x0000_s100360" name="Equation" r:id="rId9" imgW="164880" imgH="203040" progId="Equation.DSMT4">
              <p:embed/>
            </p:oleObj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68338" y="2060577"/>
            <a:ext cx="304800" cy="1588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8313" y="2060577"/>
            <a:ext cx="808038" cy="14288"/>
          </a:xfrm>
          <a:prstGeom prst="line">
            <a:avLst/>
          </a:prstGeom>
          <a:ln w="63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545138" y="2060577"/>
            <a:ext cx="76200" cy="1588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92738" y="2060577"/>
            <a:ext cx="381000" cy="1588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45226" y="2060577"/>
            <a:ext cx="304800" cy="1588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259513" y="2060577"/>
            <a:ext cx="381000" cy="1588"/>
          </a:xfrm>
          <a:prstGeom prst="line">
            <a:avLst/>
          </a:prstGeom>
          <a:ln w="63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792788" y="183197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654426" y="2090740"/>
            <a:ext cx="304800" cy="1587"/>
          </a:xfrm>
          <a:prstGeom prst="straightConnector1">
            <a:avLst/>
          </a:prstGeom>
          <a:ln w="25400"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668713" y="2090740"/>
            <a:ext cx="381000" cy="1587"/>
          </a:xfrm>
          <a:prstGeom prst="line">
            <a:avLst/>
          </a:prstGeom>
          <a:ln w="6350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9"/>
          <p:cNvGraphicFramePr>
            <a:graphicFrameLocks noChangeAspect="1"/>
          </p:cNvGraphicFramePr>
          <p:nvPr/>
        </p:nvGraphicFramePr>
        <p:xfrm>
          <a:off x="4138613" y="1916115"/>
          <a:ext cx="2830513" cy="296862"/>
        </p:xfrm>
        <a:graphic>
          <a:graphicData uri="http://schemas.openxmlformats.org/presentationml/2006/ole">
            <p:oleObj spid="_x0000_s100361" name="Equation" r:id="rId10" imgW="1447560" imgH="152280" progId="Equation.DSMT4">
              <p:embed/>
            </p:oleObj>
          </a:graphicData>
        </a:graphic>
      </p:graphicFrame>
      <p:cxnSp>
        <p:nvCxnSpPr>
          <p:cNvPr id="38" name="Straight Arrow Connector 37"/>
          <p:cNvCxnSpPr/>
          <p:nvPr/>
        </p:nvCxnSpPr>
        <p:spPr>
          <a:xfrm>
            <a:off x="4721226" y="2058990"/>
            <a:ext cx="76200" cy="1587"/>
          </a:xfrm>
          <a:prstGeom prst="straightConnector1">
            <a:avLst/>
          </a:prstGeom>
          <a:ln>
            <a:solidFill>
              <a:srgbClr val="33CC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68826" y="2058990"/>
            <a:ext cx="381000" cy="1587"/>
          </a:xfrm>
          <a:prstGeom prst="line">
            <a:avLst/>
          </a:prstGeom>
          <a:ln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657351" y="1889127"/>
            <a:ext cx="18129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Dyson Equation:</a:t>
            </a:r>
          </a:p>
        </p:txBody>
      </p:sp>
      <p:graphicFrame>
        <p:nvGraphicFramePr>
          <p:cNvPr id="41" name="Object 10"/>
          <p:cNvGraphicFramePr>
            <a:graphicFrameLocks noChangeAspect="1"/>
          </p:cNvGraphicFramePr>
          <p:nvPr/>
        </p:nvGraphicFramePr>
        <p:xfrm>
          <a:off x="506413" y="2195515"/>
          <a:ext cx="784225" cy="322262"/>
        </p:xfrm>
        <a:graphic>
          <a:graphicData uri="http://schemas.openxmlformats.org/presentationml/2006/ole">
            <p:oleObj spid="_x0000_s100362" name="Equation" r:id="rId11" imgW="495000" imgH="203040" progId="Equation.DSMT4">
              <p:embed/>
            </p:oleObj>
          </a:graphicData>
        </a:graphic>
      </p:graphicFrame>
      <p:graphicFrame>
        <p:nvGraphicFramePr>
          <p:cNvPr id="42" name="Object 13"/>
          <p:cNvGraphicFramePr>
            <a:graphicFrameLocks noChangeAspect="1"/>
          </p:cNvGraphicFramePr>
          <p:nvPr/>
        </p:nvGraphicFramePr>
        <p:xfrm>
          <a:off x="3802063" y="3092452"/>
          <a:ext cx="327025" cy="434975"/>
        </p:xfrm>
        <a:graphic>
          <a:graphicData uri="http://schemas.openxmlformats.org/presentationml/2006/ole">
            <p:oleObj spid="_x0000_s100363" name="Equation" r:id="rId12" imgW="164880" imgH="215640" progId="Equation.DSMT4">
              <p:embed/>
            </p:oleObj>
          </a:graphicData>
        </a:graphic>
      </p:graphicFrame>
      <p:graphicFrame>
        <p:nvGraphicFramePr>
          <p:cNvPr id="43" name="Object 14"/>
          <p:cNvGraphicFramePr>
            <a:graphicFrameLocks noChangeAspect="1"/>
          </p:cNvGraphicFramePr>
          <p:nvPr/>
        </p:nvGraphicFramePr>
        <p:xfrm>
          <a:off x="4343401" y="2854327"/>
          <a:ext cx="1241425" cy="298450"/>
        </p:xfrm>
        <a:graphic>
          <a:graphicData uri="http://schemas.openxmlformats.org/presentationml/2006/ole">
            <p:oleObj spid="_x0000_s100364" name="Equation" r:id="rId13" imgW="634680" imgH="152280" progId="Equation.DSMT4">
              <p:embed/>
            </p:oleObj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4748213" y="3021015"/>
            <a:ext cx="5270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15"/>
          <p:cNvGraphicFramePr>
            <a:graphicFrameLocks noChangeAspect="1"/>
          </p:cNvGraphicFramePr>
          <p:nvPr/>
        </p:nvGraphicFramePr>
        <p:xfrm>
          <a:off x="4868863" y="3133727"/>
          <a:ext cx="341313" cy="371475"/>
        </p:xfrm>
        <a:graphic>
          <a:graphicData uri="http://schemas.openxmlformats.org/presentationml/2006/ole">
            <p:oleObj spid="_x0000_s100365" name="Equation" r:id="rId14" imgW="164880" imgH="177480" progId="Equation.DSMT4">
              <p:embed/>
            </p:oleObj>
          </a:graphicData>
        </a:graphic>
      </p:graphicFrame>
      <p:sp>
        <p:nvSpPr>
          <p:cNvPr id="46" name="Oval 45"/>
          <p:cNvSpPr/>
          <p:nvPr/>
        </p:nvSpPr>
        <p:spPr>
          <a:xfrm>
            <a:off x="6073776" y="2743202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graphicFrame>
        <p:nvGraphicFramePr>
          <p:cNvPr id="47" name="Object 16"/>
          <p:cNvGraphicFramePr>
            <a:graphicFrameLocks noChangeAspect="1"/>
          </p:cNvGraphicFramePr>
          <p:nvPr/>
        </p:nvGraphicFramePr>
        <p:xfrm>
          <a:off x="6243638" y="2908302"/>
          <a:ext cx="287338" cy="215900"/>
        </p:xfrm>
        <a:graphic>
          <a:graphicData uri="http://schemas.openxmlformats.org/presentationml/2006/ole">
            <p:oleObj spid="_x0000_s100366" name="Equation" r:id="rId15" imgW="203040" imgH="152280" progId="Equation.DSMT4">
              <p:embed/>
            </p:oleObj>
          </a:graphicData>
        </a:graphic>
      </p:graphicFrame>
      <p:cxnSp>
        <p:nvCxnSpPr>
          <p:cNvPr id="48" name="Straight Connector 47"/>
          <p:cNvCxnSpPr/>
          <p:nvPr/>
        </p:nvCxnSpPr>
        <p:spPr>
          <a:xfrm rot="10800000">
            <a:off x="3641726" y="3000377"/>
            <a:ext cx="573087" cy="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07176" y="3024190"/>
            <a:ext cx="569912" cy="0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</p:cNvCxnSpPr>
          <p:nvPr/>
        </p:nvCxnSpPr>
        <p:spPr>
          <a:xfrm rot="10800000" flipV="1">
            <a:off x="5640388" y="3028952"/>
            <a:ext cx="43338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17"/>
          <p:cNvGraphicFramePr>
            <a:graphicFrameLocks noChangeAspect="1"/>
          </p:cNvGraphicFramePr>
          <p:nvPr/>
        </p:nvGraphicFramePr>
        <p:xfrm>
          <a:off x="5894388" y="1931990"/>
          <a:ext cx="252413" cy="215900"/>
        </p:xfrm>
        <a:graphic>
          <a:graphicData uri="http://schemas.openxmlformats.org/presentationml/2006/ole">
            <p:oleObj spid="_x0000_s100367" name="Equation" r:id="rId16" imgW="177480" imgH="152280" progId="Equation.DSMT4">
              <p:embed/>
            </p:oleObj>
          </a:graphicData>
        </a:graphic>
      </p:graphicFrame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1657351" y="2776540"/>
            <a:ext cx="1244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Screening: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639763" y="3997327"/>
            <a:ext cx="2770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/>
              <a:t> Irreducible 3-point vertex: </a:t>
            </a:r>
          </a:p>
        </p:txBody>
      </p:sp>
      <p:graphicFrame>
        <p:nvGraphicFramePr>
          <p:cNvPr id="54" name="Object 20"/>
          <p:cNvGraphicFramePr>
            <a:graphicFrameLocks noChangeAspect="1"/>
          </p:cNvGraphicFramePr>
          <p:nvPr/>
        </p:nvGraphicFramePr>
        <p:xfrm>
          <a:off x="3441701" y="3962402"/>
          <a:ext cx="630237" cy="457200"/>
        </p:xfrm>
        <a:graphic>
          <a:graphicData uri="http://schemas.openxmlformats.org/presentationml/2006/ole">
            <p:oleObj spid="_x0000_s100368" name="Equation" r:id="rId17" imgW="317160" imgH="228600" progId="Equation.DSMT4">
              <p:embed/>
            </p:oleObj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/>
        </p:nvGraphicFramePr>
        <p:xfrm>
          <a:off x="4527551" y="4391027"/>
          <a:ext cx="377825" cy="457200"/>
        </p:xfrm>
        <a:graphic>
          <a:graphicData uri="http://schemas.openxmlformats.org/presentationml/2006/ole">
            <p:oleObj spid="_x0000_s100369" name="Equation" r:id="rId18" imgW="190440" imgH="228600" progId="Equation.DSMT4">
              <p:embed/>
            </p:oleObj>
          </a:graphicData>
        </a:graphic>
      </p:graphicFrame>
      <p:cxnSp>
        <p:nvCxnSpPr>
          <p:cNvPr id="56" name="Straight Connector 55"/>
          <p:cNvCxnSpPr/>
          <p:nvPr/>
        </p:nvCxnSpPr>
        <p:spPr>
          <a:xfrm>
            <a:off x="4295776" y="4179890"/>
            <a:ext cx="4572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 rot="8784167">
            <a:off x="4808538" y="4133852"/>
            <a:ext cx="180975" cy="146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58" name="Straight Arrow Connector 57"/>
          <p:cNvCxnSpPr>
            <a:endCxn id="57" idx="2"/>
          </p:cNvCxnSpPr>
          <p:nvPr/>
        </p:nvCxnSpPr>
        <p:spPr>
          <a:xfrm rot="10800000" flipV="1">
            <a:off x="4933951" y="3846515"/>
            <a:ext cx="249237" cy="249237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46651" y="4276727"/>
            <a:ext cx="250825" cy="249238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20"/>
          <p:cNvGraphicFramePr>
            <a:graphicFrameLocks noChangeAspect="1"/>
          </p:cNvGraphicFramePr>
          <p:nvPr/>
        </p:nvGraphicFramePr>
        <p:xfrm>
          <a:off x="5329238" y="4010027"/>
          <a:ext cx="2878138" cy="330200"/>
        </p:xfrm>
        <a:graphic>
          <a:graphicData uri="http://schemas.openxmlformats.org/presentationml/2006/ole">
            <p:oleObj spid="_x0000_s100370" name="Equation" r:id="rId19" imgW="1447560" imgH="164880" progId="Equation.DSMT4">
              <p:embed/>
            </p:oleObj>
          </a:graphicData>
        </a:graphic>
      </p:graphicFrame>
      <p:cxnSp>
        <p:nvCxnSpPr>
          <p:cNvPr id="61" name="Straight Connector 60"/>
          <p:cNvCxnSpPr/>
          <p:nvPr/>
        </p:nvCxnSpPr>
        <p:spPr>
          <a:xfrm>
            <a:off x="6291263" y="4206877"/>
            <a:ext cx="457200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 rot="8784167">
            <a:off x="6804026" y="4160840"/>
            <a:ext cx="179387" cy="1476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63" name="Straight Arrow Connector 62"/>
          <p:cNvCxnSpPr>
            <a:stCxn id="67" idx="3"/>
            <a:endCxn id="62" idx="2"/>
          </p:cNvCxnSpPr>
          <p:nvPr/>
        </p:nvCxnSpPr>
        <p:spPr>
          <a:xfrm rot="16200000" flipH="1" flipV="1">
            <a:off x="7017545" y="3667921"/>
            <a:ext cx="366712" cy="546100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948488" y="4295777"/>
            <a:ext cx="427038" cy="163513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66" idx="2"/>
          </p:cNvCxnSpPr>
          <p:nvPr/>
        </p:nvCxnSpPr>
        <p:spPr>
          <a:xfrm rot="5400000">
            <a:off x="7341395" y="4096546"/>
            <a:ext cx="419100" cy="158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/>
          <p:cNvSpPr/>
          <p:nvPr/>
        </p:nvSpPr>
        <p:spPr>
          <a:xfrm rot="8635435">
            <a:off x="7369176" y="4365627"/>
            <a:ext cx="254000" cy="1682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67" name="Isosceles Triangle 66"/>
          <p:cNvSpPr/>
          <p:nvPr/>
        </p:nvSpPr>
        <p:spPr>
          <a:xfrm rot="8635435">
            <a:off x="7397751" y="3741740"/>
            <a:ext cx="254000" cy="1682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7566026" y="4511677"/>
            <a:ext cx="234950" cy="125413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 flipV="1">
            <a:off x="7551738" y="3582990"/>
            <a:ext cx="249238" cy="139700"/>
          </a:xfrm>
          <a:prstGeom prst="straightConnector1">
            <a:avLst/>
          </a:prstGeom>
          <a:ln w="63500">
            <a:solidFill>
              <a:srgbClr val="33CC33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20"/>
          <p:cNvGraphicFramePr>
            <a:graphicFrameLocks noChangeAspect="1"/>
          </p:cNvGraphicFramePr>
          <p:nvPr/>
        </p:nvGraphicFramePr>
        <p:xfrm>
          <a:off x="7627938" y="3876677"/>
          <a:ext cx="327025" cy="431800"/>
        </p:xfrm>
        <a:graphic>
          <a:graphicData uri="http://schemas.openxmlformats.org/presentationml/2006/ole">
            <p:oleObj spid="_x0000_s100371" name="Equation" r:id="rId20" imgW="164880" imgH="215640" progId="Equation.DSMT4">
              <p:embed/>
            </p:oleObj>
          </a:graphicData>
        </a:graphic>
      </p:graphicFrame>
      <p:graphicFrame>
        <p:nvGraphicFramePr>
          <p:cNvPr id="71" name="Object 20"/>
          <p:cNvGraphicFramePr>
            <a:graphicFrameLocks noChangeAspect="1"/>
          </p:cNvGraphicFramePr>
          <p:nvPr/>
        </p:nvGraphicFramePr>
        <p:xfrm>
          <a:off x="6934201" y="3594102"/>
          <a:ext cx="327025" cy="355600"/>
        </p:xfrm>
        <a:graphic>
          <a:graphicData uri="http://schemas.openxmlformats.org/presentationml/2006/ole">
            <p:oleObj spid="_x0000_s100372" name="Equation" r:id="rId21" imgW="164880" imgH="177480" progId="Equation.DSMT4">
              <p:embed/>
            </p:oleObj>
          </a:graphicData>
        </a:graphic>
      </p:graphicFrame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687388" y="5200652"/>
            <a:ext cx="7432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More tools: (naturally incorporating Dynamic mean-field theory solutions) </a:t>
            </a:r>
          </a:p>
        </p:txBody>
      </p:sp>
      <p:graphicFrame>
        <p:nvGraphicFramePr>
          <p:cNvPr id="73" name="Object 18"/>
          <p:cNvGraphicFramePr>
            <a:graphicFrameLocks noChangeAspect="1"/>
          </p:cNvGraphicFramePr>
          <p:nvPr/>
        </p:nvGraphicFramePr>
        <p:xfrm>
          <a:off x="3690938" y="6251577"/>
          <a:ext cx="549275" cy="382588"/>
        </p:xfrm>
        <a:graphic>
          <a:graphicData uri="http://schemas.openxmlformats.org/presentationml/2006/ole">
            <p:oleObj spid="_x0000_s100373" name="Equation" r:id="rId22" imgW="279360" imgH="190440" progId="Equation.DSMT4">
              <p:embed/>
            </p:oleObj>
          </a:graphicData>
        </a:graphic>
      </p:graphicFrame>
      <p:graphicFrame>
        <p:nvGraphicFramePr>
          <p:cNvPr id="74" name="Object 19"/>
          <p:cNvGraphicFramePr>
            <a:graphicFrameLocks noChangeAspect="1"/>
          </p:cNvGraphicFramePr>
          <p:nvPr/>
        </p:nvGraphicFramePr>
        <p:xfrm>
          <a:off x="4416426" y="5918202"/>
          <a:ext cx="966787" cy="298450"/>
        </p:xfrm>
        <a:graphic>
          <a:graphicData uri="http://schemas.openxmlformats.org/presentationml/2006/ole">
            <p:oleObj spid="_x0000_s100374" name="Equation" r:id="rId23" imgW="495000" imgH="152280" progId="Equation.DSMT4">
              <p:embed/>
            </p:oleObj>
          </a:graphicData>
        </a:graphic>
      </p:graphicFrame>
      <p:graphicFrame>
        <p:nvGraphicFramePr>
          <p:cNvPr id="75" name="Object 20"/>
          <p:cNvGraphicFramePr>
            <a:graphicFrameLocks noChangeAspect="1"/>
          </p:cNvGraphicFramePr>
          <p:nvPr/>
        </p:nvGraphicFramePr>
        <p:xfrm>
          <a:off x="4732338" y="6308727"/>
          <a:ext cx="341313" cy="371475"/>
        </p:xfrm>
        <a:graphic>
          <a:graphicData uri="http://schemas.openxmlformats.org/presentationml/2006/ole">
            <p:oleObj spid="_x0000_s100375" name="Equation" r:id="rId24" imgW="164880" imgH="177480" progId="Equation.DSMT4">
              <p:embed/>
            </p:oleObj>
          </a:graphicData>
        </a:graphic>
      </p:graphicFrame>
      <p:cxnSp>
        <p:nvCxnSpPr>
          <p:cNvPr id="76" name="Straight Connector 75"/>
          <p:cNvCxnSpPr/>
          <p:nvPr/>
        </p:nvCxnSpPr>
        <p:spPr>
          <a:xfrm>
            <a:off x="3700463" y="6091240"/>
            <a:ext cx="609600" cy="1587"/>
          </a:xfrm>
          <a:prstGeom prst="line">
            <a:avLst/>
          </a:prstGeom>
          <a:ln w="635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929063" y="6086477"/>
            <a:ext cx="195263" cy="317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207126" y="6107115"/>
            <a:ext cx="609600" cy="1587"/>
          </a:xfrm>
          <a:prstGeom prst="line">
            <a:avLst/>
          </a:prstGeom>
          <a:ln w="635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462713" y="6100765"/>
            <a:ext cx="196850" cy="317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768851" y="6048377"/>
            <a:ext cx="123825" cy="1111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5419726" y="5868990"/>
            <a:ext cx="788987" cy="469900"/>
          </a:xfrm>
          <a:prstGeom prst="ellipse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364163" y="6048377"/>
            <a:ext cx="125413" cy="1111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1685926" y="5878515"/>
            <a:ext cx="1295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b="1"/>
              <a:t>Ladders:</a:t>
            </a:r>
          </a:p>
          <a:p>
            <a:r>
              <a:rPr lang="en-US" altLang="zh-CN" sz="1000" b="1"/>
              <a:t>(contact potential)</a:t>
            </a:r>
          </a:p>
        </p:txBody>
      </p:sp>
      <p:graphicFrame>
        <p:nvGraphicFramePr>
          <p:cNvPr id="84" name="Object 20"/>
          <p:cNvGraphicFramePr>
            <a:graphicFrameLocks noChangeAspect="1"/>
          </p:cNvGraphicFramePr>
          <p:nvPr/>
        </p:nvGraphicFramePr>
        <p:xfrm>
          <a:off x="5635626" y="5881690"/>
          <a:ext cx="419100" cy="477837"/>
        </p:xfrm>
        <a:graphic>
          <a:graphicData uri="http://schemas.openxmlformats.org/presentationml/2006/ole">
            <p:oleObj spid="_x0000_s100376" name="Equation" r:id="rId25" imgW="203040" imgH="228600" progId="Equation.DSMT4">
              <p:embed/>
            </p:oleObj>
          </a:graphicData>
        </a:graphic>
      </p:graphicFrame>
      <p:sp>
        <p:nvSpPr>
          <p:cNvPr id="85" name="矩形 84"/>
          <p:cNvSpPr/>
          <p:nvPr/>
        </p:nvSpPr>
        <p:spPr>
          <a:xfrm>
            <a:off x="214282" y="0"/>
            <a:ext cx="8929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smtClean="0"/>
              <a:t>Key elements of </a:t>
            </a:r>
            <a:r>
              <a:rPr lang="en-US" altLang="zh-CN" sz="3200" b="1" dirty="0" err="1" smtClean="0"/>
              <a:t>DiagMC</a:t>
            </a:r>
            <a:endParaRPr lang="en-US" altLang="zh-CN" sz="3200" b="1" dirty="0" smtClean="0"/>
          </a:p>
          <a:p>
            <a:pPr algn="ctr"/>
            <a:r>
              <a:rPr lang="en-US" altLang="zh-CN" sz="3200" dirty="0" smtClean="0"/>
              <a:t>self-consistent formulation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4" grpId="0"/>
      <p:bldP spid="12" grpId="0" animBg="1"/>
      <p:bldP spid="12" grpId="1" animBg="1"/>
      <p:bldP spid="20" grpId="0" animBg="1"/>
      <p:bldP spid="20" grpId="1" animBg="1"/>
      <p:bldP spid="23" grpId="0" animBg="1"/>
      <p:bldP spid="23" grpId="1" animBg="1"/>
      <p:bldP spid="34" grpId="0" animBg="1"/>
      <p:bldP spid="40" grpId="0"/>
      <p:bldP spid="46" grpId="0" animBg="1"/>
      <p:bldP spid="52" grpId="0"/>
      <p:bldP spid="53" grpId="0"/>
      <p:bldP spid="57" grpId="0" animBg="1"/>
      <p:bldP spid="62" grpId="0" animBg="1"/>
      <p:bldP spid="66" grpId="0" animBg="1"/>
      <p:bldP spid="67" grpId="0" animBg="1"/>
      <p:bldP spid="72" grpId="0"/>
      <p:bldP spid="80" grpId="0" animBg="1"/>
      <p:bldP spid="81" grpId="0" animBg="1"/>
      <p:bldP spid="82" grpId="0" animBg="1"/>
      <p:bldP spid="8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What is </a:t>
            </a:r>
            <a:r>
              <a:rPr lang="en-US" altLang="zh-CN" sz="4000" b="1" dirty="0" err="1" smtClean="0"/>
              <a:t>DiagMC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/>
              <a:t>MC sampling </a:t>
            </a:r>
            <a:r>
              <a:rPr lang="en-US" altLang="zh-CN" b="1" dirty="0" err="1" smtClean="0"/>
              <a:t>Feyman</a:t>
            </a:r>
            <a:r>
              <a:rPr lang="en-US" altLang="zh-CN" b="1" dirty="0" smtClean="0"/>
              <a:t> Diagrammatic series:</a:t>
            </a:r>
          </a:p>
          <a:p>
            <a:r>
              <a:rPr lang="en-US" altLang="zh-CN" sz="2800" dirty="0" smtClean="0"/>
              <a:t>Use MC to do integration</a:t>
            </a:r>
          </a:p>
          <a:p>
            <a:r>
              <a:rPr lang="en-US" altLang="zh-CN" sz="2800" dirty="0" smtClean="0"/>
              <a:t>Use MC to sample diagrams of different order and/or different topology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b="1" dirty="0" smtClean="0"/>
              <a:t>What is the purpose?</a:t>
            </a:r>
          </a:p>
          <a:p>
            <a:r>
              <a:rPr lang="en-US" altLang="zh-CN" sz="2800" dirty="0" smtClean="0"/>
              <a:t>Solve strongly correlated quantum system(</a:t>
            </a:r>
            <a:r>
              <a:rPr lang="en-US" altLang="zh-CN" sz="2800" dirty="0" err="1" smtClean="0"/>
              <a:t>Fermion</a:t>
            </a:r>
            <a:r>
              <a:rPr lang="en-US" altLang="zh-CN" sz="2800" dirty="0" smtClean="0"/>
              <a:t>, spin and Boson, Popov-</a:t>
            </a:r>
            <a:r>
              <a:rPr lang="en-US" altLang="zh-CN" sz="2800" dirty="0" err="1" smtClean="0"/>
              <a:t>Fedotov</a:t>
            </a:r>
            <a:r>
              <a:rPr lang="en-US" altLang="zh-CN" sz="2800" dirty="0" smtClean="0"/>
              <a:t> trick)</a:t>
            </a:r>
            <a:endParaRPr lang="zh-CN" altLang="en-US" sz="2800" dirty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615238" y="1142984"/>
            <a:ext cx="1060450" cy="407988"/>
            <a:chOff x="3839" y="2784"/>
            <a:chExt cx="1122" cy="685"/>
          </a:xfrm>
        </p:grpSpPr>
        <p:grpSp>
          <p:nvGrpSpPr>
            <p:cNvPr id="5" name="Group 57"/>
            <p:cNvGrpSpPr>
              <a:grpSpLocks/>
            </p:cNvGrpSpPr>
            <p:nvPr/>
          </p:nvGrpSpPr>
          <p:grpSpPr bwMode="auto">
            <a:xfrm>
              <a:off x="4035" y="2784"/>
              <a:ext cx="737" cy="638"/>
              <a:chOff x="2635" y="48"/>
              <a:chExt cx="1157" cy="638"/>
            </a:xfrm>
          </p:grpSpPr>
          <p:sp>
            <p:nvSpPr>
              <p:cNvPr id="145" name="AutoShape 141"/>
              <p:cNvSpPr>
                <a:spLocks noChangeArrowheads="1"/>
              </p:cNvSpPr>
              <p:nvPr/>
            </p:nvSpPr>
            <p:spPr bwMode="auto">
              <a:xfrm>
                <a:off x="2635" y="123"/>
                <a:ext cx="735" cy="4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 w 21600"/>
                  <a:gd name="T13" fmla="*/ 0 h 21600"/>
                  <a:gd name="T14" fmla="*/ 21571 w 21600"/>
                  <a:gd name="T15" fmla="*/ 1166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5" y="8790"/>
                    </a:moveTo>
                    <a:cubicBezTo>
                      <a:pt x="1299" y="3771"/>
                      <a:pt x="5689" y="143"/>
                      <a:pt x="10800" y="144"/>
                    </a:cubicBezTo>
                    <a:cubicBezTo>
                      <a:pt x="15910" y="144"/>
                      <a:pt x="20300" y="3771"/>
                      <a:pt x="21264" y="8790"/>
                    </a:cubicBezTo>
                    <a:lnTo>
                      <a:pt x="21406" y="8762"/>
                    </a:lnTo>
                    <a:cubicBezTo>
                      <a:pt x="20429" y="3676"/>
                      <a:pt x="15979" y="-1"/>
                      <a:pt x="10799" y="0"/>
                    </a:cubicBezTo>
                    <a:cubicBezTo>
                      <a:pt x="5620" y="0"/>
                      <a:pt x="1170" y="3676"/>
                      <a:pt x="193" y="876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46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2635" y="683"/>
                <a:ext cx="1157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47" name="Straight Arrow Connector 24"/>
              <p:cNvCxnSpPr>
                <a:cxnSpLocks noChangeShapeType="1"/>
              </p:cNvCxnSpPr>
              <p:nvPr/>
            </p:nvCxnSpPr>
            <p:spPr bwMode="auto">
              <a:xfrm>
                <a:off x="2880" y="683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8" name="Straight Arrow Connector 26"/>
              <p:cNvCxnSpPr>
                <a:cxnSpLocks noChangeShapeType="1"/>
              </p:cNvCxnSpPr>
              <p:nvPr/>
            </p:nvCxnSpPr>
            <p:spPr bwMode="auto">
              <a:xfrm rot="10800000">
                <a:off x="2921" y="123"/>
                <a:ext cx="82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49" name="Straight Connector 27"/>
              <p:cNvCxnSpPr/>
              <p:nvPr/>
            </p:nvCxnSpPr>
            <p:spPr>
              <a:xfrm rot="5400000">
                <a:off x="2462" y="496"/>
                <a:ext cx="373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AutoShape 141"/>
              <p:cNvSpPr>
                <a:spLocks noChangeArrowheads="1"/>
              </p:cNvSpPr>
              <p:nvPr/>
            </p:nvSpPr>
            <p:spPr bwMode="auto">
              <a:xfrm rot="10800000">
                <a:off x="2635" y="48"/>
                <a:ext cx="1157" cy="4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7 w 21600"/>
                  <a:gd name="T13" fmla="*/ 0 h 21600"/>
                  <a:gd name="T14" fmla="*/ 21563 w 21600"/>
                  <a:gd name="T15" fmla="*/ 1166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5" y="8790"/>
                    </a:moveTo>
                    <a:cubicBezTo>
                      <a:pt x="1299" y="3771"/>
                      <a:pt x="5689" y="143"/>
                      <a:pt x="10800" y="144"/>
                    </a:cubicBezTo>
                    <a:cubicBezTo>
                      <a:pt x="15910" y="144"/>
                      <a:pt x="20300" y="3771"/>
                      <a:pt x="21264" y="8790"/>
                    </a:cubicBezTo>
                    <a:lnTo>
                      <a:pt x="21406" y="8762"/>
                    </a:lnTo>
                    <a:cubicBezTo>
                      <a:pt x="20429" y="3676"/>
                      <a:pt x="15979" y="-1"/>
                      <a:pt x="10799" y="0"/>
                    </a:cubicBezTo>
                    <a:cubicBezTo>
                      <a:pt x="5620" y="0"/>
                      <a:pt x="1170" y="3676"/>
                      <a:pt x="193" y="876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cxnSp>
            <p:nvCxnSpPr>
              <p:cNvPr id="151" name="Straight Arrow Connector 29"/>
              <p:cNvCxnSpPr>
                <a:cxnSpLocks noChangeShapeType="1"/>
              </p:cNvCxnSpPr>
              <p:nvPr/>
            </p:nvCxnSpPr>
            <p:spPr bwMode="auto">
              <a:xfrm flipV="1">
                <a:off x="3179" y="496"/>
                <a:ext cx="82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152" name="Straight Connector 30"/>
              <p:cNvCxnSpPr/>
              <p:nvPr/>
            </p:nvCxnSpPr>
            <p:spPr>
              <a:xfrm rot="5400000">
                <a:off x="3185" y="496"/>
                <a:ext cx="373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31"/>
              <p:cNvCxnSpPr/>
              <p:nvPr/>
            </p:nvCxnSpPr>
            <p:spPr>
              <a:xfrm rot="5400000">
                <a:off x="3603" y="496"/>
                <a:ext cx="376" cy="3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AutoShape 141"/>
              <p:cNvSpPr>
                <a:spLocks noChangeArrowheads="1"/>
              </p:cNvSpPr>
              <p:nvPr/>
            </p:nvSpPr>
            <p:spPr bwMode="auto">
              <a:xfrm>
                <a:off x="3342" y="123"/>
                <a:ext cx="450" cy="4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8 w 21600"/>
                  <a:gd name="T13" fmla="*/ 0 h 21600"/>
                  <a:gd name="T14" fmla="*/ 21552 w 21600"/>
                  <a:gd name="T15" fmla="*/ 1166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5" y="8790"/>
                    </a:moveTo>
                    <a:cubicBezTo>
                      <a:pt x="1299" y="3771"/>
                      <a:pt x="5689" y="143"/>
                      <a:pt x="10800" y="144"/>
                    </a:cubicBezTo>
                    <a:cubicBezTo>
                      <a:pt x="15910" y="144"/>
                      <a:pt x="20300" y="3771"/>
                      <a:pt x="21264" y="8790"/>
                    </a:cubicBezTo>
                    <a:lnTo>
                      <a:pt x="21406" y="8762"/>
                    </a:lnTo>
                    <a:cubicBezTo>
                      <a:pt x="20429" y="3676"/>
                      <a:pt x="15979" y="-1"/>
                      <a:pt x="10799" y="0"/>
                    </a:cubicBezTo>
                    <a:cubicBezTo>
                      <a:pt x="5620" y="0"/>
                      <a:pt x="1170" y="3676"/>
                      <a:pt x="193" y="876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55" name="Straight Arrow Connector 33"/>
              <p:cNvCxnSpPr>
                <a:cxnSpLocks noChangeShapeType="1"/>
              </p:cNvCxnSpPr>
              <p:nvPr/>
            </p:nvCxnSpPr>
            <p:spPr bwMode="auto">
              <a:xfrm rot="10800000">
                <a:off x="3547" y="123"/>
                <a:ext cx="81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3839" y="3419"/>
              <a:ext cx="218" cy="49"/>
              <a:chOff x="3024" y="3371"/>
              <a:chExt cx="736" cy="0"/>
            </a:xfrm>
          </p:grpSpPr>
          <p:cxnSp>
            <p:nvCxnSpPr>
              <p:cNvPr id="14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44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4743" y="3420"/>
              <a:ext cx="218" cy="49"/>
              <a:chOff x="3024" y="3371"/>
              <a:chExt cx="736" cy="0"/>
            </a:xfrm>
          </p:grpSpPr>
          <p:cxnSp>
            <p:nvCxnSpPr>
              <p:cNvPr id="141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42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</p:grpSp>
      <p:sp>
        <p:nvSpPr>
          <p:cNvPr id="156" name="Text Box 75"/>
          <p:cNvSpPr txBox="1">
            <a:spLocks noChangeArrowheads="1"/>
          </p:cNvSpPr>
          <p:nvPr/>
        </p:nvSpPr>
        <p:spPr bwMode="auto">
          <a:xfrm>
            <a:off x="8669338" y="1262047"/>
            <a:ext cx="64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+ …</a:t>
            </a:r>
          </a:p>
        </p:txBody>
      </p:sp>
      <p:sp>
        <p:nvSpPr>
          <p:cNvPr id="157" name="Text Box 76"/>
          <p:cNvSpPr txBox="1">
            <a:spLocks noChangeArrowheads="1"/>
          </p:cNvSpPr>
          <p:nvPr/>
        </p:nvSpPr>
        <p:spPr bwMode="auto">
          <a:xfrm>
            <a:off x="4630738" y="1296972"/>
            <a:ext cx="244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sp>
        <p:nvSpPr>
          <p:cNvPr id="158" name="Text Box 77"/>
          <p:cNvSpPr txBox="1">
            <a:spLocks noChangeArrowheads="1"/>
          </p:cNvSpPr>
          <p:nvPr/>
        </p:nvSpPr>
        <p:spPr bwMode="auto">
          <a:xfrm>
            <a:off x="5922963" y="1301734"/>
            <a:ext cx="25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4937125" y="1176322"/>
            <a:ext cx="962025" cy="373062"/>
            <a:chOff x="1464" y="2318"/>
            <a:chExt cx="1020" cy="625"/>
          </a:xfrm>
        </p:grpSpPr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1594" y="2318"/>
              <a:ext cx="142" cy="574"/>
              <a:chOff x="706" y="148"/>
              <a:chExt cx="158" cy="574"/>
            </a:xfrm>
          </p:grpSpPr>
          <p:sp>
            <p:nvSpPr>
              <p:cNvPr id="182" name="Oval 12"/>
              <p:cNvSpPr>
                <a:spLocks noChangeArrowheads="1"/>
              </p:cNvSpPr>
              <p:nvPr/>
            </p:nvSpPr>
            <p:spPr bwMode="auto">
              <a:xfrm>
                <a:off x="706" y="148"/>
                <a:ext cx="158" cy="27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183" name="Straight Connector 14"/>
              <p:cNvCxnSpPr/>
              <p:nvPr/>
            </p:nvCxnSpPr>
            <p:spPr>
              <a:xfrm rot="5400000">
                <a:off x="641" y="572"/>
                <a:ext cx="3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1" name="Straight Connector 7"/>
            <p:cNvCxnSpPr>
              <a:cxnSpLocks noChangeShapeType="1"/>
            </p:cNvCxnSpPr>
            <p:nvPr/>
          </p:nvCxnSpPr>
          <p:spPr bwMode="auto">
            <a:xfrm>
              <a:off x="1662" y="2894"/>
              <a:ext cx="21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10" name="Group 83"/>
            <p:cNvGrpSpPr>
              <a:grpSpLocks/>
            </p:cNvGrpSpPr>
            <p:nvPr/>
          </p:nvGrpSpPr>
          <p:grpSpPr bwMode="auto">
            <a:xfrm>
              <a:off x="1464" y="2894"/>
              <a:ext cx="216" cy="0"/>
              <a:chOff x="3024" y="3371"/>
              <a:chExt cx="736" cy="0"/>
            </a:xfrm>
          </p:grpSpPr>
          <p:cxnSp>
            <p:nvCxnSpPr>
              <p:cNvPr id="180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81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758" y="2318"/>
              <a:ext cx="718" cy="625"/>
              <a:chOff x="1920" y="2928"/>
              <a:chExt cx="816" cy="625"/>
            </a:xfrm>
          </p:grpSpPr>
          <p:grpSp>
            <p:nvGrpSpPr>
              <p:cNvPr id="12" name="Group 87"/>
              <p:cNvGrpSpPr>
                <a:grpSpLocks/>
              </p:cNvGrpSpPr>
              <p:nvPr/>
            </p:nvGrpSpPr>
            <p:grpSpPr bwMode="auto">
              <a:xfrm>
                <a:off x="2064" y="2928"/>
                <a:ext cx="158" cy="572"/>
                <a:chOff x="706" y="148"/>
                <a:chExt cx="158" cy="572"/>
              </a:xfrm>
            </p:grpSpPr>
            <p:sp>
              <p:nvSpPr>
                <p:cNvPr id="178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79" name="Straight Connector 14"/>
                <p:cNvCxnSpPr/>
                <p:nvPr/>
              </p:nvCxnSpPr>
              <p:spPr>
                <a:xfrm rot="5400000">
                  <a:off x="636" y="570"/>
                  <a:ext cx="301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90"/>
              <p:cNvGrpSpPr>
                <a:grpSpLocks/>
              </p:cNvGrpSpPr>
              <p:nvPr/>
            </p:nvGrpSpPr>
            <p:grpSpPr bwMode="auto">
              <a:xfrm>
                <a:off x="2160" y="3504"/>
                <a:ext cx="336" cy="49"/>
                <a:chOff x="3024" y="3371"/>
                <a:chExt cx="736" cy="0"/>
              </a:xfrm>
            </p:grpSpPr>
            <p:cxnSp>
              <p:nvCxnSpPr>
                <p:cNvPr id="176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7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</p:grpSp>
          <p:grpSp>
            <p:nvGrpSpPr>
              <p:cNvPr id="14" name="Group 93"/>
              <p:cNvGrpSpPr>
                <a:grpSpLocks/>
              </p:cNvGrpSpPr>
              <p:nvPr/>
            </p:nvGrpSpPr>
            <p:grpSpPr bwMode="auto">
              <a:xfrm>
                <a:off x="1920" y="3504"/>
                <a:ext cx="240" cy="49"/>
                <a:chOff x="3024" y="3371"/>
                <a:chExt cx="736" cy="0"/>
              </a:xfrm>
            </p:grpSpPr>
            <p:cxnSp>
              <p:nvCxnSpPr>
                <p:cNvPr id="174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75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</p:grpSp>
          <p:grpSp>
            <p:nvGrpSpPr>
              <p:cNvPr id="15" name="Group 96"/>
              <p:cNvGrpSpPr>
                <a:grpSpLocks/>
              </p:cNvGrpSpPr>
              <p:nvPr/>
            </p:nvGrpSpPr>
            <p:grpSpPr bwMode="auto">
              <a:xfrm>
                <a:off x="2400" y="2928"/>
                <a:ext cx="336" cy="625"/>
                <a:chOff x="2448" y="2928"/>
                <a:chExt cx="336" cy="625"/>
              </a:xfrm>
            </p:grpSpPr>
            <p:grpSp>
              <p:nvGrpSpPr>
                <p:cNvPr id="16" name="Group 97"/>
                <p:cNvGrpSpPr>
                  <a:grpSpLocks/>
                </p:cNvGrpSpPr>
                <p:nvPr/>
              </p:nvGrpSpPr>
              <p:grpSpPr bwMode="auto">
                <a:xfrm>
                  <a:off x="2448" y="2928"/>
                  <a:ext cx="158" cy="574"/>
                  <a:chOff x="706" y="148"/>
                  <a:chExt cx="158" cy="574"/>
                </a:xfrm>
              </p:grpSpPr>
              <p:sp>
                <p:nvSpPr>
                  <p:cNvPr id="17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148"/>
                    <a:ext cx="158" cy="27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en-US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173" name="Straight Connector 14"/>
                  <p:cNvCxnSpPr/>
                  <p:nvPr/>
                </p:nvCxnSpPr>
                <p:spPr>
                  <a:xfrm rot="5400000">
                    <a:off x="649" y="572"/>
                    <a:ext cx="301" cy="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00"/>
                <p:cNvGrpSpPr>
                  <a:grpSpLocks/>
                </p:cNvGrpSpPr>
                <p:nvPr/>
              </p:nvGrpSpPr>
              <p:grpSpPr bwMode="auto">
                <a:xfrm>
                  <a:off x="2544" y="3504"/>
                  <a:ext cx="240" cy="49"/>
                  <a:chOff x="3024" y="3371"/>
                  <a:chExt cx="736" cy="0"/>
                </a:xfrm>
              </p:grpSpPr>
              <p:cxnSp>
                <p:nvCxnSpPr>
                  <p:cNvPr id="170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71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</p:spPr>
              </p:cxnSp>
            </p:grpSp>
          </p:grpSp>
        </p:grpSp>
      </p:grpSp>
      <p:grpSp>
        <p:nvGrpSpPr>
          <p:cNvPr id="18" name="Group 103"/>
          <p:cNvGrpSpPr>
            <a:grpSpLocks/>
          </p:cNvGrpSpPr>
          <p:nvPr/>
        </p:nvGrpSpPr>
        <p:grpSpPr bwMode="auto">
          <a:xfrm>
            <a:off x="6251575" y="1136634"/>
            <a:ext cx="1062038" cy="412750"/>
            <a:chOff x="2988" y="2210"/>
            <a:chExt cx="1122" cy="691"/>
          </a:xfrm>
        </p:grpSpPr>
        <p:grpSp>
          <p:nvGrpSpPr>
            <p:cNvPr id="19" name="Group 104"/>
            <p:cNvGrpSpPr>
              <a:grpSpLocks/>
            </p:cNvGrpSpPr>
            <p:nvPr/>
          </p:nvGrpSpPr>
          <p:grpSpPr bwMode="auto">
            <a:xfrm>
              <a:off x="3118" y="2270"/>
              <a:ext cx="142" cy="573"/>
              <a:chOff x="706" y="148"/>
              <a:chExt cx="158" cy="573"/>
            </a:xfrm>
          </p:grpSpPr>
          <p:sp>
            <p:nvSpPr>
              <p:cNvPr id="208" name="Oval 12"/>
              <p:cNvSpPr>
                <a:spLocks noChangeArrowheads="1"/>
              </p:cNvSpPr>
              <p:nvPr/>
            </p:nvSpPr>
            <p:spPr bwMode="auto">
              <a:xfrm>
                <a:off x="706" y="148"/>
                <a:ext cx="158" cy="27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09" name="Straight Connector 14"/>
              <p:cNvCxnSpPr/>
              <p:nvPr/>
            </p:nvCxnSpPr>
            <p:spPr>
              <a:xfrm rot="5400000">
                <a:off x="639" y="571"/>
                <a:ext cx="298" cy="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6" name="Straight Connector 7"/>
            <p:cNvCxnSpPr>
              <a:cxnSpLocks noChangeShapeType="1"/>
            </p:cNvCxnSpPr>
            <p:nvPr/>
          </p:nvCxnSpPr>
          <p:spPr bwMode="auto">
            <a:xfrm>
              <a:off x="3168" y="2852"/>
              <a:ext cx="21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</p:cxnSp>
        <p:grpSp>
          <p:nvGrpSpPr>
            <p:cNvPr id="20" name="Group 107"/>
            <p:cNvGrpSpPr>
              <a:grpSpLocks/>
            </p:cNvGrpSpPr>
            <p:nvPr/>
          </p:nvGrpSpPr>
          <p:grpSpPr bwMode="auto">
            <a:xfrm>
              <a:off x="2988" y="2852"/>
              <a:ext cx="216" cy="49"/>
              <a:chOff x="3024" y="3371"/>
              <a:chExt cx="736" cy="0"/>
            </a:xfrm>
          </p:grpSpPr>
          <p:cxnSp>
            <p:nvCxnSpPr>
              <p:cNvPr id="20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07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21" name="Group 111"/>
            <p:cNvGrpSpPr>
              <a:grpSpLocks/>
            </p:cNvGrpSpPr>
            <p:nvPr/>
          </p:nvGrpSpPr>
          <p:grpSpPr bwMode="auto">
            <a:xfrm>
              <a:off x="3244" y="2210"/>
              <a:ext cx="864" cy="691"/>
              <a:chOff x="2784" y="2784"/>
              <a:chExt cx="960" cy="691"/>
            </a:xfrm>
          </p:grpSpPr>
          <p:grpSp>
            <p:nvGrpSpPr>
              <p:cNvPr id="22" name="Group 112"/>
              <p:cNvGrpSpPr>
                <a:grpSpLocks/>
              </p:cNvGrpSpPr>
              <p:nvPr/>
            </p:nvGrpSpPr>
            <p:grpSpPr bwMode="auto">
              <a:xfrm>
                <a:off x="3002" y="2784"/>
                <a:ext cx="524" cy="636"/>
                <a:chOff x="3024" y="2736"/>
                <a:chExt cx="738" cy="636"/>
              </a:xfrm>
            </p:grpSpPr>
            <p:sp>
              <p:nvSpPr>
                <p:cNvPr id="200" name="AutoShape 141"/>
                <p:cNvSpPr>
                  <a:spLocks noChangeArrowheads="1"/>
                </p:cNvSpPr>
                <p:nvPr/>
              </p:nvSpPr>
              <p:spPr bwMode="auto">
                <a:xfrm>
                  <a:off x="3024" y="2811"/>
                  <a:ext cx="736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 w 21600"/>
                    <a:gd name="T13" fmla="*/ 0 h 21600"/>
                    <a:gd name="T14" fmla="*/ 21571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201" name="Straight Arrow Connector 11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311" y="2811"/>
                  <a:ext cx="81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02" name="Straight Connector 16"/>
                <p:cNvCxnSpPr/>
                <p:nvPr/>
              </p:nvCxnSpPr>
              <p:spPr>
                <a:xfrm rot="5400000">
                  <a:off x="2840" y="3184"/>
                  <a:ext cx="372" cy="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3" name="AutoShape 141"/>
                <p:cNvSpPr>
                  <a:spLocks noChangeArrowheads="1"/>
                </p:cNvSpPr>
                <p:nvPr/>
              </p:nvSpPr>
              <p:spPr bwMode="auto">
                <a:xfrm rot="10800000">
                  <a:off x="3024" y="2736"/>
                  <a:ext cx="736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 w 21600"/>
                    <a:gd name="T13" fmla="*/ 0 h 21600"/>
                    <a:gd name="T14" fmla="*/ 21571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cxnSp>
              <p:nvCxnSpPr>
                <p:cNvPr id="204" name="Straight Arrow Connector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92" y="3184"/>
                  <a:ext cx="8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05" name="Straight Connector 22"/>
                <p:cNvCxnSpPr/>
                <p:nvPr/>
              </p:nvCxnSpPr>
              <p:spPr>
                <a:xfrm rot="5400000">
                  <a:off x="3580" y="3179"/>
                  <a:ext cx="361" cy="3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119"/>
              <p:cNvGrpSpPr>
                <a:grpSpLocks/>
              </p:cNvGrpSpPr>
              <p:nvPr/>
            </p:nvGrpSpPr>
            <p:grpSpPr bwMode="auto">
              <a:xfrm>
                <a:off x="2784" y="3426"/>
                <a:ext cx="960" cy="49"/>
                <a:chOff x="2784" y="3408"/>
                <a:chExt cx="960" cy="49"/>
              </a:xfrm>
            </p:grpSpPr>
            <p:grpSp>
              <p:nvGrpSpPr>
                <p:cNvPr id="24" name="Group 120"/>
                <p:cNvGrpSpPr>
                  <a:grpSpLocks/>
                </p:cNvGrpSpPr>
                <p:nvPr/>
              </p:nvGrpSpPr>
              <p:grpSpPr bwMode="auto">
                <a:xfrm>
                  <a:off x="3002" y="3408"/>
                  <a:ext cx="524" cy="48"/>
                  <a:chOff x="3024" y="3371"/>
                  <a:chExt cx="736" cy="0"/>
                </a:xfrm>
              </p:grpSpPr>
              <p:cxnSp>
                <p:nvCxnSpPr>
                  <p:cNvPr id="198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99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</p:spPr>
              </p:cxnSp>
            </p:grpSp>
            <p:grpSp>
              <p:nvGrpSpPr>
                <p:cNvPr id="25" name="Group 123"/>
                <p:cNvGrpSpPr>
                  <a:grpSpLocks/>
                </p:cNvGrpSpPr>
                <p:nvPr/>
              </p:nvGrpSpPr>
              <p:grpSpPr bwMode="auto">
                <a:xfrm>
                  <a:off x="2784" y="3408"/>
                  <a:ext cx="218" cy="49"/>
                  <a:chOff x="3024" y="3371"/>
                  <a:chExt cx="736" cy="0"/>
                </a:xfrm>
              </p:grpSpPr>
              <p:cxnSp>
                <p:nvCxnSpPr>
                  <p:cNvPr id="196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97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</p:spPr>
              </p:cxnSp>
            </p:grpSp>
            <p:grpSp>
              <p:nvGrpSpPr>
                <p:cNvPr id="26" name="Group 126"/>
                <p:cNvGrpSpPr>
                  <a:grpSpLocks/>
                </p:cNvGrpSpPr>
                <p:nvPr/>
              </p:nvGrpSpPr>
              <p:grpSpPr bwMode="auto">
                <a:xfrm>
                  <a:off x="3526" y="3408"/>
                  <a:ext cx="218" cy="49"/>
                  <a:chOff x="3024" y="3371"/>
                  <a:chExt cx="736" cy="0"/>
                </a:xfrm>
              </p:grpSpPr>
              <p:cxnSp>
                <p:nvCxnSpPr>
                  <p:cNvPr id="194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195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arrow" w="med" len="med"/>
                  </a:ln>
                </p:spPr>
              </p:cxnSp>
            </p:grpSp>
          </p:grpSp>
        </p:grpSp>
      </p:grpSp>
      <p:sp>
        <p:nvSpPr>
          <p:cNvPr id="210" name="Text Box 129"/>
          <p:cNvSpPr txBox="1">
            <a:spLocks noChangeArrowheads="1"/>
          </p:cNvSpPr>
          <p:nvPr/>
        </p:nvSpPr>
        <p:spPr bwMode="auto">
          <a:xfrm>
            <a:off x="7305675" y="1285859"/>
            <a:ext cx="257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1863725" y="1176322"/>
            <a:ext cx="404813" cy="373062"/>
            <a:chOff x="2352" y="2696"/>
            <a:chExt cx="432" cy="625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2482" y="2696"/>
              <a:ext cx="142" cy="574"/>
              <a:chOff x="706" y="148"/>
              <a:chExt cx="158" cy="574"/>
            </a:xfrm>
          </p:grpSpPr>
          <p:sp>
            <p:nvSpPr>
              <p:cNvPr id="219" name="Oval 12"/>
              <p:cNvSpPr>
                <a:spLocks noChangeArrowheads="1"/>
              </p:cNvSpPr>
              <p:nvPr/>
            </p:nvSpPr>
            <p:spPr bwMode="auto">
              <a:xfrm>
                <a:off x="706" y="148"/>
                <a:ext cx="158" cy="27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20" name="Straight Connector 14"/>
              <p:cNvCxnSpPr/>
              <p:nvPr/>
            </p:nvCxnSpPr>
            <p:spPr>
              <a:xfrm rot="5400000">
                <a:off x="657" y="571"/>
                <a:ext cx="301" cy="2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2568" y="3272"/>
              <a:ext cx="216" cy="49"/>
              <a:chOff x="3024" y="3371"/>
              <a:chExt cx="736" cy="0"/>
            </a:xfrm>
          </p:grpSpPr>
          <p:cxnSp>
            <p:nvCxnSpPr>
              <p:cNvPr id="217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18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30" name="Group 10"/>
            <p:cNvGrpSpPr>
              <a:grpSpLocks/>
            </p:cNvGrpSpPr>
            <p:nvPr/>
          </p:nvGrpSpPr>
          <p:grpSpPr bwMode="auto">
            <a:xfrm>
              <a:off x="2352" y="3272"/>
              <a:ext cx="216" cy="49"/>
              <a:chOff x="3024" y="3371"/>
              <a:chExt cx="736" cy="0"/>
            </a:xfrm>
          </p:grpSpPr>
          <p:cxnSp>
            <p:nvCxnSpPr>
              <p:cNvPr id="21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16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</p:grpSp>
      <p:sp>
        <p:nvSpPr>
          <p:cNvPr id="221" name="Text Box 13"/>
          <p:cNvSpPr txBox="1">
            <a:spLocks noChangeArrowheads="1"/>
          </p:cNvSpPr>
          <p:nvPr/>
        </p:nvSpPr>
        <p:spPr bwMode="auto">
          <a:xfrm>
            <a:off x="2338388" y="1290622"/>
            <a:ext cx="277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3787775" y="1136634"/>
            <a:ext cx="809625" cy="411163"/>
            <a:chOff x="2784" y="2784"/>
            <a:chExt cx="960" cy="691"/>
          </a:xfrm>
        </p:grpSpPr>
        <p:grpSp>
          <p:nvGrpSpPr>
            <p:cNvPr id="224" name="Group 19"/>
            <p:cNvGrpSpPr>
              <a:grpSpLocks/>
            </p:cNvGrpSpPr>
            <p:nvPr/>
          </p:nvGrpSpPr>
          <p:grpSpPr bwMode="auto">
            <a:xfrm>
              <a:off x="3002" y="2784"/>
              <a:ext cx="524" cy="638"/>
              <a:chOff x="3024" y="2736"/>
              <a:chExt cx="738" cy="638"/>
            </a:xfrm>
          </p:grpSpPr>
          <p:sp>
            <p:nvSpPr>
              <p:cNvPr id="234" name="AutoShape 141"/>
              <p:cNvSpPr>
                <a:spLocks noChangeArrowheads="1"/>
              </p:cNvSpPr>
              <p:nvPr/>
            </p:nvSpPr>
            <p:spPr bwMode="auto">
              <a:xfrm>
                <a:off x="3024" y="2811"/>
                <a:ext cx="736" cy="4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 w 21600"/>
                  <a:gd name="T13" fmla="*/ 0 h 21600"/>
                  <a:gd name="T14" fmla="*/ 21571 w 21600"/>
                  <a:gd name="T15" fmla="*/ 1166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5" y="8790"/>
                    </a:moveTo>
                    <a:cubicBezTo>
                      <a:pt x="1299" y="3771"/>
                      <a:pt x="5689" y="143"/>
                      <a:pt x="10800" y="144"/>
                    </a:cubicBezTo>
                    <a:cubicBezTo>
                      <a:pt x="15910" y="144"/>
                      <a:pt x="20300" y="3771"/>
                      <a:pt x="21264" y="8790"/>
                    </a:cubicBezTo>
                    <a:lnTo>
                      <a:pt x="21406" y="8762"/>
                    </a:lnTo>
                    <a:cubicBezTo>
                      <a:pt x="20429" y="3676"/>
                      <a:pt x="15979" y="-1"/>
                      <a:pt x="10799" y="0"/>
                    </a:cubicBezTo>
                    <a:cubicBezTo>
                      <a:pt x="5620" y="0"/>
                      <a:pt x="1170" y="3676"/>
                      <a:pt x="193" y="8762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235" name="Straight Arrow Connector 11"/>
              <p:cNvCxnSpPr>
                <a:cxnSpLocks noChangeShapeType="1"/>
              </p:cNvCxnSpPr>
              <p:nvPr/>
            </p:nvCxnSpPr>
            <p:spPr bwMode="auto">
              <a:xfrm rot="10800000">
                <a:off x="3311" y="2811"/>
                <a:ext cx="81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36" name="Straight Connector 16"/>
              <p:cNvCxnSpPr/>
              <p:nvPr/>
            </p:nvCxnSpPr>
            <p:spPr>
              <a:xfrm rot="5400000">
                <a:off x="2838" y="3184"/>
                <a:ext cx="376" cy="3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AutoShape 141"/>
              <p:cNvSpPr>
                <a:spLocks noChangeArrowheads="1"/>
              </p:cNvSpPr>
              <p:nvPr/>
            </p:nvSpPr>
            <p:spPr bwMode="auto">
              <a:xfrm rot="10800000">
                <a:off x="3024" y="2736"/>
                <a:ext cx="736" cy="4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 w 21600"/>
                  <a:gd name="T13" fmla="*/ 0 h 21600"/>
                  <a:gd name="T14" fmla="*/ 21571 w 21600"/>
                  <a:gd name="T15" fmla="*/ 1166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5" y="8790"/>
                    </a:moveTo>
                    <a:cubicBezTo>
                      <a:pt x="1299" y="3771"/>
                      <a:pt x="5689" y="143"/>
                      <a:pt x="10800" y="144"/>
                    </a:cubicBezTo>
                    <a:cubicBezTo>
                      <a:pt x="15910" y="144"/>
                      <a:pt x="20300" y="3771"/>
                      <a:pt x="21264" y="8790"/>
                    </a:cubicBezTo>
                    <a:lnTo>
                      <a:pt x="21406" y="8762"/>
                    </a:lnTo>
                    <a:cubicBezTo>
                      <a:pt x="20429" y="3676"/>
                      <a:pt x="15979" y="-1"/>
                      <a:pt x="10799" y="0"/>
                    </a:cubicBezTo>
                    <a:cubicBezTo>
                      <a:pt x="5620" y="0"/>
                      <a:pt x="1170" y="3676"/>
                      <a:pt x="193" y="8762"/>
                    </a:cubicBezTo>
                    <a:close/>
                  </a:path>
                </a:pathLst>
              </a:custGeom>
              <a:solidFill>
                <a:srgbClr val="0000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en-US"/>
              </a:p>
            </p:txBody>
          </p:sp>
          <p:cxnSp>
            <p:nvCxnSpPr>
              <p:cNvPr id="238" name="Straight Arrow Connector 18"/>
              <p:cNvCxnSpPr>
                <a:cxnSpLocks noChangeShapeType="1"/>
              </p:cNvCxnSpPr>
              <p:nvPr/>
            </p:nvCxnSpPr>
            <p:spPr bwMode="auto">
              <a:xfrm flipV="1">
                <a:off x="3392" y="3184"/>
                <a:ext cx="82" cy="0"/>
              </a:xfrm>
              <a:prstGeom prst="straightConnector1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239" name="Straight Connector 22"/>
              <p:cNvCxnSpPr/>
              <p:nvPr/>
            </p:nvCxnSpPr>
            <p:spPr>
              <a:xfrm rot="5400000">
                <a:off x="3579" y="3178"/>
                <a:ext cx="363" cy="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6"/>
            <p:cNvGrpSpPr>
              <a:grpSpLocks/>
            </p:cNvGrpSpPr>
            <p:nvPr/>
          </p:nvGrpSpPr>
          <p:grpSpPr bwMode="auto">
            <a:xfrm>
              <a:off x="2780" y="3426"/>
              <a:ext cx="964" cy="49"/>
              <a:chOff x="2780" y="3408"/>
              <a:chExt cx="964" cy="49"/>
            </a:xfrm>
          </p:grpSpPr>
          <p:grpSp>
            <p:nvGrpSpPr>
              <p:cNvPr id="226" name="Group 27"/>
              <p:cNvGrpSpPr>
                <a:grpSpLocks/>
              </p:cNvGrpSpPr>
              <p:nvPr/>
            </p:nvGrpSpPr>
            <p:grpSpPr bwMode="auto">
              <a:xfrm>
                <a:off x="3002" y="3408"/>
                <a:ext cx="524" cy="48"/>
                <a:chOff x="3024" y="3371"/>
                <a:chExt cx="736" cy="0"/>
              </a:xfrm>
            </p:grpSpPr>
            <p:cxnSp>
              <p:nvCxnSpPr>
                <p:cNvPr id="232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33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</p:grpSp>
          <p:grpSp>
            <p:nvGrpSpPr>
              <p:cNvPr id="227" name="Group 30"/>
              <p:cNvGrpSpPr>
                <a:grpSpLocks/>
              </p:cNvGrpSpPr>
              <p:nvPr/>
            </p:nvGrpSpPr>
            <p:grpSpPr bwMode="auto">
              <a:xfrm>
                <a:off x="2780" y="3408"/>
                <a:ext cx="217" cy="0"/>
                <a:chOff x="3024" y="3371"/>
                <a:chExt cx="736" cy="0"/>
              </a:xfrm>
            </p:grpSpPr>
            <p:cxnSp>
              <p:nvCxnSpPr>
                <p:cNvPr id="230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231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0" name="Group 33"/>
              <p:cNvGrpSpPr>
                <a:grpSpLocks/>
              </p:cNvGrpSpPr>
              <p:nvPr/>
            </p:nvGrpSpPr>
            <p:grpSpPr bwMode="auto">
              <a:xfrm>
                <a:off x="3526" y="3408"/>
                <a:ext cx="218" cy="49"/>
                <a:chOff x="3024" y="3371"/>
                <a:chExt cx="736" cy="0"/>
              </a:xfrm>
            </p:grpSpPr>
            <p:cxnSp>
              <p:nvCxnSpPr>
                <p:cNvPr id="228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29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</p:grpSp>
        </p:grpSp>
      </p:grpSp>
      <p:grpSp>
        <p:nvGrpSpPr>
          <p:cNvPr id="241" name="Group 36"/>
          <p:cNvGrpSpPr>
            <a:grpSpLocks/>
          </p:cNvGrpSpPr>
          <p:nvPr/>
        </p:nvGrpSpPr>
        <p:grpSpPr bwMode="auto">
          <a:xfrm>
            <a:off x="2670175" y="1176322"/>
            <a:ext cx="674688" cy="371475"/>
            <a:chOff x="1920" y="2928"/>
            <a:chExt cx="816" cy="625"/>
          </a:xfrm>
        </p:grpSpPr>
        <p:grpSp>
          <p:nvGrpSpPr>
            <p:cNvPr id="242" name="Group 37"/>
            <p:cNvGrpSpPr>
              <a:grpSpLocks/>
            </p:cNvGrpSpPr>
            <p:nvPr/>
          </p:nvGrpSpPr>
          <p:grpSpPr bwMode="auto">
            <a:xfrm>
              <a:off x="2064" y="2928"/>
              <a:ext cx="158" cy="574"/>
              <a:chOff x="706" y="148"/>
              <a:chExt cx="158" cy="574"/>
            </a:xfrm>
          </p:grpSpPr>
          <p:sp>
            <p:nvSpPr>
              <p:cNvPr id="255" name="Oval 12"/>
              <p:cNvSpPr>
                <a:spLocks noChangeArrowheads="1"/>
              </p:cNvSpPr>
              <p:nvPr/>
            </p:nvSpPr>
            <p:spPr bwMode="auto">
              <a:xfrm>
                <a:off x="706" y="148"/>
                <a:ext cx="158" cy="273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  <p:cxnSp>
            <p:nvCxnSpPr>
              <p:cNvPr id="256" name="Straight Connector 14"/>
              <p:cNvCxnSpPr/>
              <p:nvPr/>
            </p:nvCxnSpPr>
            <p:spPr>
              <a:xfrm rot="5400000">
                <a:off x="636" y="571"/>
                <a:ext cx="302" cy="0"/>
              </a:xfrm>
              <a:prstGeom prst="line">
                <a:avLst/>
              </a:prstGeom>
              <a:ln w="1905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Group 40"/>
            <p:cNvGrpSpPr>
              <a:grpSpLocks/>
            </p:cNvGrpSpPr>
            <p:nvPr/>
          </p:nvGrpSpPr>
          <p:grpSpPr bwMode="auto">
            <a:xfrm>
              <a:off x="2160" y="3504"/>
              <a:ext cx="336" cy="49"/>
              <a:chOff x="3024" y="3371"/>
              <a:chExt cx="736" cy="0"/>
            </a:xfrm>
          </p:grpSpPr>
          <p:cxnSp>
            <p:nvCxnSpPr>
              <p:cNvPr id="253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54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244" name="Group 43"/>
            <p:cNvGrpSpPr>
              <a:grpSpLocks/>
            </p:cNvGrpSpPr>
            <p:nvPr/>
          </p:nvGrpSpPr>
          <p:grpSpPr bwMode="auto">
            <a:xfrm>
              <a:off x="1920" y="3504"/>
              <a:ext cx="240" cy="49"/>
              <a:chOff x="3024" y="3371"/>
              <a:chExt cx="736" cy="0"/>
            </a:xfrm>
          </p:grpSpPr>
          <p:cxnSp>
            <p:nvCxnSpPr>
              <p:cNvPr id="251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024" y="3371"/>
                <a:ext cx="7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52" name="Straight Arrow Connector 6"/>
              <p:cNvCxnSpPr>
                <a:cxnSpLocks noChangeShapeType="1"/>
              </p:cNvCxnSpPr>
              <p:nvPr/>
            </p:nvCxnSpPr>
            <p:spPr bwMode="auto">
              <a:xfrm>
                <a:off x="3270" y="3371"/>
                <a:ext cx="163" cy="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arrow" w="med" len="med"/>
              </a:ln>
            </p:spPr>
          </p:cxnSp>
        </p:grpSp>
        <p:grpSp>
          <p:nvGrpSpPr>
            <p:cNvPr id="245" name="Group 46"/>
            <p:cNvGrpSpPr>
              <a:grpSpLocks/>
            </p:cNvGrpSpPr>
            <p:nvPr/>
          </p:nvGrpSpPr>
          <p:grpSpPr bwMode="auto">
            <a:xfrm>
              <a:off x="2400" y="2928"/>
              <a:ext cx="336" cy="625"/>
              <a:chOff x="2448" y="2928"/>
              <a:chExt cx="336" cy="625"/>
            </a:xfrm>
          </p:grpSpPr>
          <p:grpSp>
            <p:nvGrpSpPr>
              <p:cNvPr id="246" name="Group 47"/>
              <p:cNvGrpSpPr>
                <a:grpSpLocks/>
              </p:cNvGrpSpPr>
              <p:nvPr/>
            </p:nvGrpSpPr>
            <p:grpSpPr bwMode="auto">
              <a:xfrm>
                <a:off x="2448" y="2928"/>
                <a:ext cx="158" cy="574"/>
                <a:chOff x="706" y="148"/>
                <a:chExt cx="158" cy="574"/>
              </a:xfrm>
            </p:grpSpPr>
            <p:sp>
              <p:nvSpPr>
                <p:cNvPr id="249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50" name="Straight Connector 14"/>
                <p:cNvCxnSpPr/>
                <p:nvPr/>
              </p:nvCxnSpPr>
              <p:spPr>
                <a:xfrm rot="5400000">
                  <a:off x="636" y="571"/>
                  <a:ext cx="302" cy="0"/>
                </a:xfrm>
                <a:prstGeom prst="line">
                  <a:avLst/>
                </a:prstGeom>
                <a:ln w="19050">
                  <a:solidFill>
                    <a:srgbClr val="0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50"/>
              <p:cNvGrpSpPr>
                <a:grpSpLocks/>
              </p:cNvGrpSpPr>
              <p:nvPr/>
            </p:nvGrpSpPr>
            <p:grpSpPr bwMode="auto">
              <a:xfrm>
                <a:off x="2544" y="3504"/>
                <a:ext cx="240" cy="49"/>
                <a:chOff x="3024" y="3371"/>
                <a:chExt cx="736" cy="0"/>
              </a:xfrm>
            </p:grpSpPr>
            <p:cxnSp>
              <p:nvCxnSpPr>
                <p:cNvPr id="247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248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</p:cxnSp>
          </p:grpSp>
        </p:grpSp>
      </p:grpSp>
      <p:sp>
        <p:nvSpPr>
          <p:cNvPr id="257" name="Text Box 53"/>
          <p:cNvSpPr txBox="1">
            <a:spLocks noChangeArrowheads="1"/>
          </p:cNvSpPr>
          <p:nvPr/>
        </p:nvSpPr>
        <p:spPr bwMode="auto">
          <a:xfrm>
            <a:off x="3463925" y="1290622"/>
            <a:ext cx="219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grpSp>
        <p:nvGrpSpPr>
          <p:cNvPr id="262" name="Group 140"/>
          <p:cNvGrpSpPr>
            <a:grpSpLocks/>
          </p:cNvGrpSpPr>
          <p:nvPr/>
        </p:nvGrpSpPr>
        <p:grpSpPr bwMode="auto">
          <a:xfrm>
            <a:off x="919163" y="1519222"/>
            <a:ext cx="539750" cy="28575"/>
            <a:chOff x="919163" y="639763"/>
            <a:chExt cx="539750" cy="28575"/>
          </a:xfrm>
        </p:grpSpPr>
        <p:cxnSp>
          <p:nvCxnSpPr>
            <p:cNvPr id="259" name="Straight Arrow Connector 6"/>
            <p:cNvCxnSpPr>
              <a:cxnSpLocks noChangeShapeType="1"/>
            </p:cNvCxnSpPr>
            <p:nvPr/>
          </p:nvCxnSpPr>
          <p:spPr bwMode="auto">
            <a:xfrm>
              <a:off x="3270" y="3371"/>
              <a:ext cx="163" cy="0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260" name="Straight Connector 7"/>
            <p:cNvCxnSpPr>
              <a:cxnSpLocks noChangeShapeType="1"/>
            </p:cNvCxnSpPr>
            <p:nvPr/>
          </p:nvCxnSpPr>
          <p:spPr bwMode="auto">
            <a:xfrm>
              <a:off x="3024" y="3371"/>
              <a:ext cx="7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261" name="Text Box 143"/>
          <p:cNvSpPr txBox="1">
            <a:spLocks noChangeArrowheads="1"/>
          </p:cNvSpPr>
          <p:nvPr/>
        </p:nvSpPr>
        <p:spPr bwMode="auto">
          <a:xfrm>
            <a:off x="1547813" y="1290622"/>
            <a:ext cx="23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+</a:t>
            </a:r>
          </a:p>
        </p:txBody>
      </p:sp>
      <p:grpSp>
        <p:nvGrpSpPr>
          <p:cNvPr id="267" name="Group 145"/>
          <p:cNvGrpSpPr>
            <a:grpSpLocks/>
          </p:cNvGrpSpPr>
          <p:nvPr/>
        </p:nvGrpSpPr>
        <p:grpSpPr bwMode="auto">
          <a:xfrm>
            <a:off x="0" y="1296972"/>
            <a:ext cx="746125" cy="366712"/>
            <a:chOff x="435" y="824"/>
            <a:chExt cx="735" cy="386"/>
          </a:xfrm>
        </p:grpSpPr>
        <p:sp>
          <p:nvSpPr>
            <p:cNvPr id="263" name="Text Box 146"/>
            <p:cNvSpPr txBox="1">
              <a:spLocks noChangeArrowheads="1"/>
            </p:cNvSpPr>
            <p:nvPr/>
          </p:nvSpPr>
          <p:spPr bwMode="auto">
            <a:xfrm>
              <a:off x="979" y="824"/>
              <a:ext cx="191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=</a:t>
              </a:r>
            </a:p>
          </p:txBody>
        </p:sp>
        <p:sp>
          <p:nvSpPr>
            <p:cNvPr id="264" name="Rectangle 149"/>
            <p:cNvSpPr>
              <a:spLocks noChangeArrowheads="1"/>
            </p:cNvSpPr>
            <p:nvPr/>
          </p:nvSpPr>
          <p:spPr bwMode="auto">
            <a:xfrm>
              <a:off x="435" y="915"/>
              <a:ext cx="56" cy="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265" name="Picture 146" descr="Gptau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30309"/>
            <a:ext cx="617538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" name="Picture 147" descr="G0ptau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100" y="1211247"/>
            <a:ext cx="508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1" name="直接连接符 270"/>
          <p:cNvCxnSpPr/>
          <p:nvPr/>
        </p:nvCxnSpPr>
        <p:spPr>
          <a:xfrm>
            <a:off x="928662" y="1500174"/>
            <a:ext cx="43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7" grpId="0"/>
      <p:bldP spid="158" grpId="0"/>
      <p:bldP spid="210" grpId="0"/>
      <p:bldP spid="221" grpId="0"/>
      <p:bldP spid="257" grpId="0"/>
      <p:bldP spid="2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142852"/>
            <a:ext cx="8101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Calibri" pitchFamily="34" charset="0"/>
              </a:rPr>
              <a:t>Fermi-Hubbard </a:t>
            </a:r>
            <a:r>
              <a:rPr lang="en-US" altLang="zh-CN" sz="2800" b="1" dirty="0" smtClean="0">
                <a:latin typeface="Calibri" pitchFamily="34" charset="0"/>
              </a:rPr>
              <a:t>model</a:t>
            </a:r>
            <a:endParaRPr lang="en-US" altLang="zh-CN" sz="2000" b="1" dirty="0">
              <a:latin typeface="Calibri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3568" y="1576784"/>
          <a:ext cx="5457825" cy="700088"/>
        </p:xfrm>
        <a:graphic>
          <a:graphicData uri="http://schemas.openxmlformats.org/presentationml/2006/ole">
            <p:oleObj spid="_x0000_s78850" name="Equation" r:id="rId3" imgW="2679480" imgH="355320" progId="Equation.DSMT4">
              <p:embed/>
            </p:oleObj>
          </a:graphicData>
        </a:graphic>
      </p:graphicFrame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6516216" y="1268760"/>
            <a:ext cx="2049463" cy="2047875"/>
            <a:chOff x="316" y="1999"/>
            <a:chExt cx="1291" cy="1290"/>
          </a:xfrm>
        </p:grpSpPr>
        <p:grpSp>
          <p:nvGrpSpPr>
            <p:cNvPr id="5" name="Group 196"/>
            <p:cNvGrpSpPr>
              <a:grpSpLocks/>
            </p:cNvGrpSpPr>
            <p:nvPr/>
          </p:nvGrpSpPr>
          <p:grpSpPr bwMode="auto">
            <a:xfrm>
              <a:off x="409" y="1999"/>
              <a:ext cx="1058" cy="1290"/>
              <a:chOff x="1936" y="2015"/>
              <a:chExt cx="1058" cy="1290"/>
            </a:xfrm>
          </p:grpSpPr>
          <p:sp>
            <p:nvSpPr>
              <p:cNvPr id="26" name="Line 4"/>
              <p:cNvSpPr>
                <a:spLocks noChangeShapeType="1"/>
              </p:cNvSpPr>
              <p:nvPr/>
            </p:nvSpPr>
            <p:spPr bwMode="auto">
              <a:xfrm flipV="1">
                <a:off x="1986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"/>
              <p:cNvSpPr>
                <a:spLocks noChangeShapeType="1"/>
              </p:cNvSpPr>
              <p:nvPr/>
            </p:nvSpPr>
            <p:spPr bwMode="auto">
              <a:xfrm flipV="1">
                <a:off x="2178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6"/>
              <p:cNvSpPr>
                <a:spLocks noChangeShapeType="1"/>
              </p:cNvSpPr>
              <p:nvPr/>
            </p:nvSpPr>
            <p:spPr bwMode="auto">
              <a:xfrm flipV="1">
                <a:off x="2370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 flipV="1">
                <a:off x="2562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 flipV="1">
                <a:off x="2754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2946" y="2297"/>
                <a:ext cx="0" cy="96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0"/>
              <p:cNvSpPr>
                <a:spLocks noChangeShapeType="1"/>
              </p:cNvSpPr>
              <p:nvPr/>
            </p:nvSpPr>
            <p:spPr bwMode="auto">
              <a:xfrm flipH="1" flipV="1">
                <a:off x="1986" y="3257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 flipH="1" flipV="1">
                <a:off x="1986" y="3065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2"/>
              <p:cNvSpPr>
                <a:spLocks noChangeShapeType="1"/>
              </p:cNvSpPr>
              <p:nvPr/>
            </p:nvSpPr>
            <p:spPr bwMode="auto">
              <a:xfrm flipH="1" flipV="1">
                <a:off x="1986" y="2873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3"/>
              <p:cNvSpPr>
                <a:spLocks noChangeShapeType="1"/>
              </p:cNvSpPr>
              <p:nvPr/>
            </p:nvSpPr>
            <p:spPr bwMode="auto">
              <a:xfrm flipH="1" flipV="1">
                <a:off x="1986" y="2681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 flipH="1" flipV="1">
                <a:off x="1986" y="2489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"/>
              <p:cNvSpPr>
                <a:spLocks noChangeShapeType="1"/>
              </p:cNvSpPr>
              <p:nvPr/>
            </p:nvSpPr>
            <p:spPr bwMode="auto">
              <a:xfrm flipH="1" flipV="1">
                <a:off x="1986" y="2297"/>
                <a:ext cx="960" cy="0"/>
              </a:xfrm>
              <a:prstGeom prst="line">
                <a:avLst/>
              </a:prstGeom>
              <a:noFill/>
              <a:ln w="12700">
                <a:solidFill>
                  <a:srgbClr val="969696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Oval 16"/>
              <p:cNvSpPr>
                <a:spLocks noChangeArrowheads="1"/>
              </p:cNvSpPr>
              <p:nvPr/>
            </p:nvSpPr>
            <p:spPr bwMode="auto">
              <a:xfrm>
                <a:off x="2130" y="224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39" name="Oval 17"/>
              <p:cNvSpPr>
                <a:spLocks noChangeArrowheads="1"/>
              </p:cNvSpPr>
              <p:nvPr/>
            </p:nvSpPr>
            <p:spPr bwMode="auto">
              <a:xfrm>
                <a:off x="2514" y="224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auto">
              <a:xfrm>
                <a:off x="2898" y="224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auto">
              <a:xfrm>
                <a:off x="2706" y="2441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auto">
              <a:xfrm>
                <a:off x="2514" y="2633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auto">
              <a:xfrm>
                <a:off x="2322" y="2441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auto">
              <a:xfrm>
                <a:off x="2898" y="2633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2706" y="2825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auto">
              <a:xfrm>
                <a:off x="1938" y="2441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7" name="Oval 25"/>
              <p:cNvSpPr>
                <a:spLocks noChangeArrowheads="1"/>
              </p:cNvSpPr>
              <p:nvPr/>
            </p:nvSpPr>
            <p:spPr bwMode="auto">
              <a:xfrm>
                <a:off x="2514" y="3017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8" name="Oval 26"/>
              <p:cNvSpPr>
                <a:spLocks noChangeArrowheads="1"/>
              </p:cNvSpPr>
              <p:nvPr/>
            </p:nvSpPr>
            <p:spPr bwMode="auto">
              <a:xfrm>
                <a:off x="2706" y="320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49" name="Oval 27"/>
              <p:cNvSpPr>
                <a:spLocks noChangeArrowheads="1"/>
              </p:cNvSpPr>
              <p:nvPr/>
            </p:nvSpPr>
            <p:spPr bwMode="auto">
              <a:xfrm>
                <a:off x="2898" y="3017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1938" y="320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2130" y="2633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2" name="Oval 30"/>
              <p:cNvSpPr>
                <a:spLocks noChangeArrowheads="1"/>
              </p:cNvSpPr>
              <p:nvPr/>
            </p:nvSpPr>
            <p:spPr bwMode="auto">
              <a:xfrm>
                <a:off x="2322" y="2825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3" name="Oval 31"/>
              <p:cNvSpPr>
                <a:spLocks noChangeArrowheads="1"/>
              </p:cNvSpPr>
              <p:nvPr/>
            </p:nvSpPr>
            <p:spPr bwMode="auto">
              <a:xfrm>
                <a:off x="2322" y="320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4" name="Oval 32"/>
              <p:cNvSpPr>
                <a:spLocks noChangeArrowheads="1"/>
              </p:cNvSpPr>
              <p:nvPr/>
            </p:nvSpPr>
            <p:spPr bwMode="auto">
              <a:xfrm>
                <a:off x="1938" y="2825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5" name="Oval 33"/>
              <p:cNvSpPr>
                <a:spLocks noChangeArrowheads="1"/>
              </p:cNvSpPr>
              <p:nvPr/>
            </p:nvSpPr>
            <p:spPr bwMode="auto">
              <a:xfrm>
                <a:off x="2130" y="3017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6" name="Oval 34"/>
              <p:cNvSpPr>
                <a:spLocks noChangeArrowheads="1"/>
              </p:cNvSpPr>
              <p:nvPr/>
            </p:nvSpPr>
            <p:spPr bwMode="auto">
              <a:xfrm>
                <a:off x="2705" y="225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2705" y="263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8" name="Oval 36"/>
              <p:cNvSpPr>
                <a:spLocks noChangeArrowheads="1"/>
              </p:cNvSpPr>
              <p:nvPr/>
            </p:nvSpPr>
            <p:spPr bwMode="auto">
              <a:xfrm>
                <a:off x="2705" y="3018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59" name="Oval 37"/>
              <p:cNvSpPr>
                <a:spLocks noChangeArrowheads="1"/>
              </p:cNvSpPr>
              <p:nvPr/>
            </p:nvSpPr>
            <p:spPr bwMode="auto">
              <a:xfrm>
                <a:off x="2321" y="2248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0" name="Oval 38"/>
              <p:cNvSpPr>
                <a:spLocks noChangeArrowheads="1"/>
              </p:cNvSpPr>
              <p:nvPr/>
            </p:nvSpPr>
            <p:spPr bwMode="auto">
              <a:xfrm>
                <a:off x="2321" y="3016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1" name="Oval 39"/>
              <p:cNvSpPr>
                <a:spLocks noChangeArrowheads="1"/>
              </p:cNvSpPr>
              <p:nvPr/>
            </p:nvSpPr>
            <p:spPr bwMode="auto">
              <a:xfrm>
                <a:off x="2321" y="2632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2" name="Oval 40"/>
              <p:cNvSpPr>
                <a:spLocks noChangeArrowheads="1"/>
              </p:cNvSpPr>
              <p:nvPr/>
            </p:nvSpPr>
            <p:spPr bwMode="auto">
              <a:xfrm>
                <a:off x="2897" y="2440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3" name="Oval 41"/>
              <p:cNvSpPr>
                <a:spLocks noChangeArrowheads="1"/>
              </p:cNvSpPr>
              <p:nvPr/>
            </p:nvSpPr>
            <p:spPr bwMode="auto">
              <a:xfrm>
                <a:off x="2897" y="3208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4" name="Oval 42"/>
              <p:cNvSpPr>
                <a:spLocks noChangeArrowheads="1"/>
              </p:cNvSpPr>
              <p:nvPr/>
            </p:nvSpPr>
            <p:spPr bwMode="auto">
              <a:xfrm>
                <a:off x="2897" y="2824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5" name="Oval 43"/>
              <p:cNvSpPr>
                <a:spLocks noChangeArrowheads="1"/>
              </p:cNvSpPr>
              <p:nvPr/>
            </p:nvSpPr>
            <p:spPr bwMode="auto">
              <a:xfrm>
                <a:off x="2513" y="2441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6" name="Oval 44"/>
              <p:cNvSpPr>
                <a:spLocks noChangeArrowheads="1"/>
              </p:cNvSpPr>
              <p:nvPr/>
            </p:nvSpPr>
            <p:spPr bwMode="auto">
              <a:xfrm>
                <a:off x="2513" y="320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7" name="Oval 45"/>
              <p:cNvSpPr>
                <a:spLocks noChangeArrowheads="1"/>
              </p:cNvSpPr>
              <p:nvPr/>
            </p:nvSpPr>
            <p:spPr bwMode="auto">
              <a:xfrm>
                <a:off x="2513" y="2825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8" name="Oval 46"/>
              <p:cNvSpPr>
                <a:spLocks noChangeArrowheads="1"/>
              </p:cNvSpPr>
              <p:nvPr/>
            </p:nvSpPr>
            <p:spPr bwMode="auto">
              <a:xfrm>
                <a:off x="2130" y="243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69" name="Oval 47"/>
              <p:cNvSpPr>
                <a:spLocks noChangeArrowheads="1"/>
              </p:cNvSpPr>
              <p:nvPr/>
            </p:nvSpPr>
            <p:spPr bwMode="auto">
              <a:xfrm>
                <a:off x="2130" y="3207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70" name="Oval 48"/>
              <p:cNvSpPr>
                <a:spLocks noChangeArrowheads="1"/>
              </p:cNvSpPr>
              <p:nvPr/>
            </p:nvSpPr>
            <p:spPr bwMode="auto">
              <a:xfrm>
                <a:off x="2130" y="2823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71" name="Oval 49"/>
              <p:cNvSpPr>
                <a:spLocks noChangeArrowheads="1"/>
              </p:cNvSpPr>
              <p:nvPr/>
            </p:nvSpPr>
            <p:spPr bwMode="auto">
              <a:xfrm>
                <a:off x="1936" y="2249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72" name="Oval 50"/>
              <p:cNvSpPr>
                <a:spLocks noChangeArrowheads="1"/>
              </p:cNvSpPr>
              <p:nvPr/>
            </p:nvSpPr>
            <p:spPr bwMode="auto">
              <a:xfrm>
                <a:off x="1936" y="3017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73" name="Oval 51"/>
              <p:cNvSpPr>
                <a:spLocks noChangeArrowheads="1"/>
              </p:cNvSpPr>
              <p:nvPr/>
            </p:nvSpPr>
            <p:spPr bwMode="auto">
              <a:xfrm>
                <a:off x="1936" y="2633"/>
                <a:ext cx="96" cy="96"/>
              </a:xfrm>
              <a:prstGeom prst="ellipse">
                <a:avLst/>
              </a:prstGeom>
              <a:solidFill>
                <a:srgbClr val="C0C0C0"/>
              </a:solidFill>
              <a:ln w="1905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zh-CN" altLang="zh-CN" sz="2400">
                  <a:latin typeface="Calibri" pitchFamily="34" charset="0"/>
                </a:endParaRPr>
              </a:p>
            </p:txBody>
          </p:sp>
          <p:sp>
            <p:nvSpPr>
              <p:cNvPr id="74" name="Arc 66"/>
              <p:cNvSpPr>
                <a:spLocks/>
              </p:cNvSpPr>
              <p:nvPr/>
            </p:nvSpPr>
            <p:spPr bwMode="auto">
              <a:xfrm rot="-2089998">
                <a:off x="2019" y="2199"/>
                <a:ext cx="108" cy="9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5" name="Object 20"/>
              <p:cNvGraphicFramePr>
                <a:graphicFrameLocks noChangeAspect="1"/>
              </p:cNvGraphicFramePr>
              <p:nvPr/>
            </p:nvGraphicFramePr>
            <p:xfrm>
              <a:off x="2012" y="2015"/>
              <a:ext cx="109" cy="186"/>
            </p:xfrm>
            <a:graphic>
              <a:graphicData uri="http://schemas.openxmlformats.org/presentationml/2006/ole">
                <p:oleObj spid="_x0000_s78851" name="Equation" r:id="rId4" imgW="88560" imgH="152280" progId="Equation.DSMT4">
                  <p:embed/>
                </p:oleObj>
              </a:graphicData>
            </a:graphic>
          </p:graphicFrame>
        </p:grpSp>
        <p:sp>
          <p:nvSpPr>
            <p:cNvPr id="6" name="Oval 177"/>
            <p:cNvSpPr>
              <a:spLocks noChangeArrowheads="1"/>
            </p:cNvSpPr>
            <p:nvPr/>
          </p:nvSpPr>
          <p:spPr bwMode="auto">
            <a:xfrm>
              <a:off x="432" y="2256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7" name="Oval 178"/>
            <p:cNvSpPr>
              <a:spLocks noChangeArrowheads="1"/>
            </p:cNvSpPr>
            <p:nvPr/>
          </p:nvSpPr>
          <p:spPr bwMode="auto">
            <a:xfrm>
              <a:off x="624" y="2640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24" y="2448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" name="Oval 180"/>
            <p:cNvSpPr>
              <a:spLocks noChangeArrowheads="1"/>
            </p:cNvSpPr>
            <p:nvPr/>
          </p:nvSpPr>
          <p:spPr bwMode="auto">
            <a:xfrm>
              <a:off x="816" y="2640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0" name="Oval 181"/>
            <p:cNvSpPr>
              <a:spLocks noChangeArrowheads="1"/>
            </p:cNvSpPr>
            <p:nvPr/>
          </p:nvSpPr>
          <p:spPr bwMode="auto">
            <a:xfrm>
              <a:off x="432" y="302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1" name="Oval 182"/>
            <p:cNvSpPr>
              <a:spLocks noChangeArrowheads="1"/>
            </p:cNvSpPr>
            <p:nvPr/>
          </p:nvSpPr>
          <p:spPr bwMode="auto">
            <a:xfrm>
              <a:off x="1389" y="2305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2" name="Oval 183"/>
            <p:cNvSpPr>
              <a:spLocks noChangeArrowheads="1"/>
            </p:cNvSpPr>
            <p:nvPr/>
          </p:nvSpPr>
          <p:spPr bwMode="auto">
            <a:xfrm>
              <a:off x="816" y="283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3" name="Oval 184"/>
            <p:cNvSpPr>
              <a:spLocks noChangeArrowheads="1"/>
            </p:cNvSpPr>
            <p:nvPr/>
          </p:nvSpPr>
          <p:spPr bwMode="auto">
            <a:xfrm>
              <a:off x="816" y="3024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4" name="Oval 185"/>
            <p:cNvSpPr>
              <a:spLocks noChangeArrowheads="1"/>
            </p:cNvSpPr>
            <p:nvPr/>
          </p:nvSpPr>
          <p:spPr bwMode="auto">
            <a:xfrm>
              <a:off x="1392" y="2832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5" name="Oval 186"/>
            <p:cNvSpPr>
              <a:spLocks noChangeArrowheads="1"/>
            </p:cNvSpPr>
            <p:nvPr/>
          </p:nvSpPr>
          <p:spPr bwMode="auto">
            <a:xfrm>
              <a:off x="1008" y="225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6" name="Oval 187"/>
            <p:cNvSpPr>
              <a:spLocks noChangeArrowheads="1"/>
            </p:cNvSpPr>
            <p:nvPr/>
          </p:nvSpPr>
          <p:spPr bwMode="auto">
            <a:xfrm>
              <a:off x="624" y="302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7" name="Oval 188"/>
            <p:cNvSpPr>
              <a:spLocks noChangeArrowheads="1"/>
            </p:cNvSpPr>
            <p:nvPr/>
          </p:nvSpPr>
          <p:spPr bwMode="auto">
            <a:xfrm>
              <a:off x="1200" y="32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8" name="Oval 189"/>
            <p:cNvSpPr>
              <a:spLocks noChangeArrowheads="1"/>
            </p:cNvSpPr>
            <p:nvPr/>
          </p:nvSpPr>
          <p:spPr bwMode="auto">
            <a:xfrm>
              <a:off x="1395" y="221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9" name="Oval 190"/>
            <p:cNvSpPr>
              <a:spLocks noChangeArrowheads="1"/>
            </p:cNvSpPr>
            <p:nvPr/>
          </p:nvSpPr>
          <p:spPr bwMode="auto">
            <a:xfrm>
              <a:off x="1011" y="2834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0" name="Oval 191"/>
            <p:cNvSpPr>
              <a:spLocks noChangeArrowheads="1"/>
            </p:cNvSpPr>
            <p:nvPr/>
          </p:nvSpPr>
          <p:spPr bwMode="auto">
            <a:xfrm>
              <a:off x="1187" y="2450"/>
              <a:ext cx="48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1" name="Oval 192"/>
            <p:cNvSpPr>
              <a:spLocks noChangeArrowheads="1"/>
            </p:cNvSpPr>
            <p:nvPr/>
          </p:nvSpPr>
          <p:spPr bwMode="auto">
            <a:xfrm>
              <a:off x="437" y="3218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graphicFrame>
          <p:nvGraphicFramePr>
            <p:cNvPr id="22" name="Object 19"/>
            <p:cNvGraphicFramePr>
              <a:graphicFrameLocks noChangeAspect="1"/>
            </p:cNvGraphicFramePr>
            <p:nvPr/>
          </p:nvGraphicFramePr>
          <p:xfrm>
            <a:off x="1443" y="2039"/>
            <a:ext cx="164" cy="177"/>
          </p:xfrm>
          <a:graphic>
            <a:graphicData uri="http://schemas.openxmlformats.org/presentationml/2006/ole">
              <p:oleObj spid="_x0000_s78852" name="Equation" r:id="rId5" imgW="164880" imgH="177480" progId="Equation.3">
                <p:embed/>
              </p:oleObj>
            </a:graphicData>
          </a:graphic>
        </p:graphicFrame>
        <p:sp>
          <p:nvSpPr>
            <p:cNvPr id="23" name="Oval 194"/>
            <p:cNvSpPr>
              <a:spLocks noChangeArrowheads="1"/>
            </p:cNvSpPr>
            <p:nvPr/>
          </p:nvSpPr>
          <p:spPr bwMode="auto">
            <a:xfrm>
              <a:off x="1307" y="2184"/>
              <a:ext cx="218" cy="194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4" name="Oval 195"/>
            <p:cNvSpPr>
              <a:spLocks noChangeArrowheads="1"/>
            </p:cNvSpPr>
            <p:nvPr/>
          </p:nvSpPr>
          <p:spPr bwMode="auto">
            <a:xfrm>
              <a:off x="316" y="2184"/>
              <a:ext cx="435" cy="194"/>
            </a:xfrm>
            <a:prstGeom prst="ellips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AutoShape 197"/>
            <p:cNvSpPr>
              <a:spLocks noChangeArrowheads="1"/>
            </p:cNvSpPr>
            <p:nvPr/>
          </p:nvSpPr>
          <p:spPr bwMode="auto">
            <a:xfrm>
              <a:off x="1383" y="2259"/>
              <a:ext cx="71" cy="53"/>
            </a:xfrm>
            <a:prstGeom prst="irregularSeal2">
              <a:avLst/>
            </a:prstGeom>
            <a:solidFill>
              <a:srgbClr val="FF99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</p:grpSp>
      <p:grpSp>
        <p:nvGrpSpPr>
          <p:cNvPr id="76" name="Group 342"/>
          <p:cNvGrpSpPr>
            <a:grpSpLocks/>
          </p:cNvGrpSpPr>
          <p:nvPr/>
        </p:nvGrpSpPr>
        <p:grpSpPr bwMode="auto">
          <a:xfrm>
            <a:off x="323528" y="2492896"/>
            <a:ext cx="6038850" cy="1581150"/>
            <a:chOff x="1734" y="978"/>
            <a:chExt cx="3804" cy="996"/>
          </a:xfrm>
        </p:grpSpPr>
        <p:sp>
          <p:nvSpPr>
            <p:cNvPr id="77" name="AutoShape 200"/>
            <p:cNvSpPr>
              <a:spLocks noChangeArrowheads="1"/>
            </p:cNvSpPr>
            <p:nvPr/>
          </p:nvSpPr>
          <p:spPr bwMode="auto">
            <a:xfrm>
              <a:off x="1734" y="978"/>
              <a:ext cx="3804" cy="99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grpSp>
          <p:nvGrpSpPr>
            <p:cNvPr id="78" name="Group 341"/>
            <p:cNvGrpSpPr>
              <a:grpSpLocks/>
            </p:cNvGrpSpPr>
            <p:nvPr/>
          </p:nvGrpSpPr>
          <p:grpSpPr bwMode="auto">
            <a:xfrm>
              <a:off x="1826" y="1011"/>
              <a:ext cx="3637" cy="725"/>
              <a:chOff x="1826" y="1011"/>
              <a:chExt cx="3637" cy="725"/>
            </a:xfrm>
          </p:grpSpPr>
          <p:graphicFrame>
            <p:nvGraphicFramePr>
              <p:cNvPr id="79" name="Object 18"/>
              <p:cNvGraphicFramePr>
                <a:graphicFrameLocks noChangeAspect="1"/>
              </p:cNvGraphicFramePr>
              <p:nvPr/>
            </p:nvGraphicFramePr>
            <p:xfrm>
              <a:off x="1826" y="1372"/>
              <a:ext cx="3637" cy="364"/>
            </p:xfrm>
            <a:graphic>
              <a:graphicData uri="http://schemas.openxmlformats.org/presentationml/2006/ole">
                <p:oleObj spid="_x0000_s78853" name="Equation" r:id="rId6" imgW="3136680" imgH="355320" progId="Equation.DSMT4">
                  <p:embed/>
                </p:oleObj>
              </a:graphicData>
            </a:graphic>
          </p:graphicFrame>
          <p:sp>
            <p:nvSpPr>
              <p:cNvPr id="80" name="Text Box 202"/>
              <p:cNvSpPr txBox="1">
                <a:spLocks noChangeArrowheads="1"/>
              </p:cNvSpPr>
              <p:nvPr/>
            </p:nvSpPr>
            <p:spPr bwMode="auto">
              <a:xfrm>
                <a:off x="2755" y="1011"/>
                <a:ext cx="225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momentum representation: </a:t>
                </a:r>
              </a:p>
            </p:txBody>
          </p:sp>
        </p:grpSp>
      </p:grp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323528" y="836712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itchFamily="34" charset="0"/>
              </a:rPr>
              <a:t>Hamiltonian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395536" y="4293096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latin typeface="Calibri" pitchFamily="34" charset="0"/>
              </a:rPr>
              <a:t>Rich Physics</a:t>
            </a:r>
            <a:r>
              <a:rPr lang="en-US" altLang="zh-CN" sz="2000" b="1" dirty="0" smtClean="0">
                <a:latin typeface="Calibri" pitchFamily="34" charset="0"/>
              </a:rPr>
              <a:t>: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83" name="Text Box 2"/>
          <p:cNvSpPr txBox="1">
            <a:spLocks noChangeArrowheads="1"/>
          </p:cNvSpPr>
          <p:nvPr/>
        </p:nvSpPr>
        <p:spPr bwMode="auto">
          <a:xfrm>
            <a:off x="2483768" y="4293096"/>
            <a:ext cx="2592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Ferromagnetism 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2267744" y="4693206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Anti-ferromagnetism 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1907704" y="5125254"/>
            <a:ext cx="46805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Metal-insulator transition 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6" name="Text Box 2"/>
          <p:cNvSpPr txBox="1">
            <a:spLocks noChangeArrowheads="1"/>
          </p:cNvSpPr>
          <p:nvPr/>
        </p:nvSpPr>
        <p:spPr bwMode="auto">
          <a:xfrm>
            <a:off x="2195736" y="5557302"/>
            <a:ext cx="33843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smtClean="0">
                <a:latin typeface="Calibri" pitchFamily="34" charset="0"/>
              </a:rPr>
              <a:t>Superconductivity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11560" y="6093296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  <a:latin typeface="Calibri" pitchFamily="34" charset="0"/>
              </a:rPr>
              <a:t>?</a:t>
            </a:r>
            <a:r>
              <a:rPr lang="en-US" altLang="zh-CN" sz="2000" i="1" dirty="0" smtClean="0">
                <a:latin typeface="Calibri" pitchFamily="34" charset="0"/>
              </a:rPr>
              <a:t> Many important questions still remain open.</a:t>
            </a:r>
            <a:endParaRPr lang="en-US" altLang="zh-CN" sz="2000" i="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71488" y="142852"/>
            <a:ext cx="81010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latin typeface="Calibri" pitchFamily="34" charset="0"/>
              </a:rPr>
              <a:t>Feynman’s </a:t>
            </a:r>
            <a:r>
              <a:rPr lang="en-US" altLang="zh-CN" sz="2800" b="1" dirty="0" smtClean="0">
                <a:latin typeface="Calibri" pitchFamily="34" charset="0"/>
              </a:rPr>
              <a:t>d</a:t>
            </a:r>
            <a:r>
              <a:rPr lang="en-US" altLang="zh-CN" sz="2800" b="1" dirty="0" smtClean="0">
                <a:latin typeface="Calibri" pitchFamily="34" charset="0"/>
              </a:rPr>
              <a:t>iagrammatic </a:t>
            </a:r>
            <a:r>
              <a:rPr lang="en-US" altLang="zh-CN" sz="2800" b="1" dirty="0" smtClean="0">
                <a:latin typeface="Calibri" pitchFamily="34" charset="0"/>
              </a:rPr>
              <a:t>expansion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3528" y="908720"/>
            <a:ext cx="40324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</a:rPr>
              <a:t>Quantity to be calculated: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85800" y="1637556"/>
            <a:ext cx="266206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The full Green’s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function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659188" y="1523256"/>
          <a:ext cx="4514850" cy="609600"/>
        </p:xfrm>
        <a:graphic>
          <a:graphicData uri="http://schemas.openxmlformats.org/presentationml/2006/ole">
            <p:oleObj spid="_x0000_s79874" name="Equation" r:id="rId3" imgW="3022560" imgH="380880" progId="Equation.3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2103239"/>
            <a:ext cx="4744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alibri" pitchFamily="34" charset="0"/>
              </a:rPr>
              <a:t>Feynman diagrammatic expansion:</a:t>
            </a:r>
            <a:endParaRPr lang="en-US" altLang="zh-CN" sz="2000" b="1" dirty="0">
              <a:latin typeface="Calibri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07904" y="2708920"/>
          <a:ext cx="4425950" cy="609600"/>
        </p:xfrm>
        <a:graphic>
          <a:graphicData uri="http://schemas.openxmlformats.org/presentationml/2006/ole">
            <p:oleObj spid="_x0000_s79875" name="Equation" r:id="rId4" imgW="3047760" imgH="380880" progId="Equation.3">
              <p:embed/>
            </p:oleObj>
          </a:graphicData>
        </a:graphic>
      </p:graphicFrame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3568" y="5229200"/>
            <a:ext cx="2880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The bare interaction vertex :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9" name="Straight Connector 7"/>
          <p:cNvCxnSpPr>
            <a:cxnSpLocks noChangeShapeType="1"/>
          </p:cNvCxnSpPr>
          <p:nvPr/>
        </p:nvCxnSpPr>
        <p:spPr bwMode="auto">
          <a:xfrm>
            <a:off x="6372200" y="3933056"/>
            <a:ext cx="1486719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</p:spPr>
      </p:cxnSp>
      <p:cxnSp>
        <p:nvCxnSpPr>
          <p:cNvPr id="10" name="Straight Connector 7"/>
          <p:cNvCxnSpPr>
            <a:cxnSpLocks noChangeShapeType="1"/>
          </p:cNvCxnSpPr>
          <p:nvPr/>
        </p:nvCxnSpPr>
        <p:spPr bwMode="auto">
          <a:xfrm flipV="1">
            <a:off x="3923928" y="3906962"/>
            <a:ext cx="1449933" cy="2609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</p:cxn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656832" y="3645024"/>
          <a:ext cx="166688" cy="187325"/>
        </p:xfrm>
        <a:graphic>
          <a:graphicData uri="http://schemas.openxmlformats.org/presentationml/2006/ole">
            <p:oleObj spid="_x0000_s79876" name="Equation" r:id="rId5" imgW="139680" imgH="16488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720728" y="3789040"/>
          <a:ext cx="187325" cy="311150"/>
        </p:xfrm>
        <a:graphic>
          <a:graphicData uri="http://schemas.openxmlformats.org/presentationml/2006/ole">
            <p:oleObj spid="_x0000_s79877" name="Equation" r:id="rId6" imgW="152280" imgH="215640" progId="Equation.3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5448920" y="3789040"/>
          <a:ext cx="203200" cy="311150"/>
        </p:xfrm>
        <a:graphic>
          <a:graphicData uri="http://schemas.openxmlformats.org/presentationml/2006/ole">
            <p:oleObj spid="_x0000_s79878" name="Equation" r:id="rId7" imgW="164880" imgH="215640" progId="Equation.3">
              <p:embed/>
            </p:oleObj>
          </a:graphicData>
        </a:graphic>
      </p:graphicFrame>
      <p:cxnSp>
        <p:nvCxnSpPr>
          <p:cNvPr id="14" name="Straight Arrow Connector 6"/>
          <p:cNvCxnSpPr>
            <a:cxnSpLocks noChangeShapeType="1"/>
          </p:cNvCxnSpPr>
          <p:nvPr/>
        </p:nvCxnSpPr>
        <p:spPr bwMode="auto">
          <a:xfrm>
            <a:off x="6695352" y="3933056"/>
            <a:ext cx="180904" cy="0"/>
          </a:xfrm>
          <a:prstGeom prst="straightConnector1">
            <a:avLst/>
          </a:prstGeom>
          <a:noFill/>
          <a:ln w="19050">
            <a:solidFill>
              <a:srgbClr val="33CC33"/>
            </a:solidFill>
            <a:round/>
            <a:headEnd/>
            <a:tailEnd type="arrow" w="med" len="med"/>
          </a:ln>
        </p:spPr>
      </p:cxnSp>
      <p:cxnSp>
        <p:nvCxnSpPr>
          <p:cNvPr id="15" name="Straight Arrow Connector 6"/>
          <p:cNvCxnSpPr>
            <a:cxnSpLocks noChangeShapeType="1"/>
          </p:cNvCxnSpPr>
          <p:nvPr/>
        </p:nvCxnSpPr>
        <p:spPr bwMode="auto">
          <a:xfrm>
            <a:off x="4572000" y="3933056"/>
            <a:ext cx="217276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</p:spPr>
      </p:cxnSp>
      <p:graphicFrame>
        <p:nvGraphicFramePr>
          <p:cNvPr id="28" name="Object 11"/>
          <p:cNvGraphicFramePr>
            <a:graphicFrameLocks noChangeAspect="1"/>
          </p:cNvGraphicFramePr>
          <p:nvPr/>
        </p:nvGraphicFramePr>
        <p:xfrm>
          <a:off x="6732165" y="4437112"/>
          <a:ext cx="187325" cy="311150"/>
        </p:xfrm>
        <a:graphic>
          <a:graphicData uri="http://schemas.openxmlformats.org/presentationml/2006/ole">
            <p:oleObj spid="_x0000_s79886" name="Equation" r:id="rId8" imgW="152280" imgH="215640" progId="Equation.3">
              <p:embed/>
            </p:oleObj>
          </a:graphicData>
        </a:graphic>
      </p:graphicFrame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6829003" y="4814937"/>
            <a:ext cx="0" cy="795338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6733753" y="5649962"/>
          <a:ext cx="203200" cy="312738"/>
        </p:xfrm>
        <a:graphic>
          <a:graphicData uri="http://schemas.openxmlformats.org/presentationml/2006/ole">
            <p:oleObj spid="_x0000_s79887" name="Equation" r:id="rId9" imgW="164880" imgH="215640" progId="Equation.3">
              <p:embed/>
            </p:oleObj>
          </a:graphicData>
        </a:graphic>
      </p:graphicFrame>
      <p:graphicFrame>
        <p:nvGraphicFramePr>
          <p:cNvPr id="31" name="Object 13"/>
          <p:cNvGraphicFramePr>
            <a:graphicFrameLocks noChangeAspect="1"/>
          </p:cNvGraphicFramePr>
          <p:nvPr/>
        </p:nvGraphicFramePr>
        <p:xfrm>
          <a:off x="7098878" y="4645075"/>
          <a:ext cx="425450" cy="230188"/>
        </p:xfrm>
        <a:graphic>
          <a:graphicData uri="http://schemas.openxmlformats.org/presentationml/2006/ole">
            <p:oleObj spid="_x0000_s79888" name="Equation" r:id="rId10" imgW="355320" imgH="203040" progId="Equation.3">
              <p:embed/>
            </p:oleObj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/>
        </p:nvGraphicFramePr>
        <p:xfrm>
          <a:off x="7089353" y="5630912"/>
          <a:ext cx="415925" cy="196850"/>
        </p:xfrm>
        <a:graphic>
          <a:graphicData uri="http://schemas.openxmlformats.org/presentationml/2006/ole">
            <p:oleObj spid="_x0000_s79889" name="Equation" r:id="rId11" imgW="355320" imgH="177480" progId="Equation.3">
              <p:embed/>
            </p:oleObj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6441653" y="5656312"/>
          <a:ext cx="147638" cy="184150"/>
        </p:xfrm>
        <a:graphic>
          <a:graphicData uri="http://schemas.openxmlformats.org/presentationml/2006/ole">
            <p:oleObj spid="_x0000_s79890" name="Equation" r:id="rId12" imgW="126720" imgH="164880" progId="Equation.3">
              <p:embed/>
            </p:oleObj>
          </a:graphicData>
        </a:graphic>
      </p:graphicFrame>
      <p:graphicFrame>
        <p:nvGraphicFramePr>
          <p:cNvPr id="34" name="Object 16"/>
          <p:cNvGraphicFramePr>
            <a:graphicFrameLocks noChangeAspect="1"/>
          </p:cNvGraphicFramePr>
          <p:nvPr/>
        </p:nvGraphicFramePr>
        <p:xfrm>
          <a:off x="6873453" y="5161012"/>
          <a:ext cx="152400" cy="187325"/>
        </p:xfrm>
        <a:graphic>
          <a:graphicData uri="http://schemas.openxmlformats.org/presentationml/2006/ole">
            <p:oleObj spid="_x0000_s79891" name="Equation" r:id="rId13" imgW="126720" imgH="164880" progId="Equation.3">
              <p:embed/>
            </p:oleObj>
          </a:graphicData>
        </a:graphic>
      </p:graphicFrame>
      <p:graphicFrame>
        <p:nvGraphicFramePr>
          <p:cNvPr id="35" name="Object 17"/>
          <p:cNvGraphicFramePr>
            <a:graphicFrameLocks noChangeAspect="1"/>
          </p:cNvGraphicFramePr>
          <p:nvPr/>
        </p:nvGraphicFramePr>
        <p:xfrm>
          <a:off x="6417840" y="4637137"/>
          <a:ext cx="166688" cy="187325"/>
        </p:xfrm>
        <a:graphic>
          <a:graphicData uri="http://schemas.openxmlformats.org/presentationml/2006/ole">
            <p:oleObj spid="_x0000_s79892" name="Equation" r:id="rId14" imgW="139680" imgH="164880" progId="Equation.3">
              <p:embed/>
            </p:oleObj>
          </a:graphicData>
        </a:graphic>
      </p:graphicFrame>
      <p:cxnSp>
        <p:nvCxnSpPr>
          <p:cNvPr id="36" name="Straight Connector 7"/>
          <p:cNvCxnSpPr>
            <a:cxnSpLocks noChangeShapeType="1"/>
          </p:cNvCxnSpPr>
          <p:nvPr/>
        </p:nvCxnSpPr>
        <p:spPr bwMode="auto">
          <a:xfrm rot="876175">
            <a:off x="6602277" y="4789656"/>
            <a:ext cx="2174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7" name="Straight Connector 7"/>
          <p:cNvCxnSpPr>
            <a:cxnSpLocks noChangeShapeType="1"/>
          </p:cNvCxnSpPr>
          <p:nvPr/>
        </p:nvCxnSpPr>
        <p:spPr bwMode="auto">
          <a:xfrm rot="20448591">
            <a:off x="6840115" y="4780013"/>
            <a:ext cx="21748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38" name="Straight Connector 7"/>
          <p:cNvCxnSpPr>
            <a:cxnSpLocks noChangeShapeType="1"/>
          </p:cNvCxnSpPr>
          <p:nvPr/>
        </p:nvCxnSpPr>
        <p:spPr bwMode="auto">
          <a:xfrm rot="20448591">
            <a:off x="6601990" y="5656313"/>
            <a:ext cx="2174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</p:spPr>
      </p:cxnSp>
      <p:cxnSp>
        <p:nvCxnSpPr>
          <p:cNvPr id="39" name="Straight Connector 7"/>
          <p:cNvCxnSpPr>
            <a:cxnSpLocks noChangeShapeType="1"/>
          </p:cNvCxnSpPr>
          <p:nvPr/>
        </p:nvCxnSpPr>
        <p:spPr bwMode="auto">
          <a:xfrm rot="1324708">
            <a:off x="6832735" y="5664852"/>
            <a:ext cx="217488" cy="0"/>
          </a:xfrm>
          <a:prstGeom prst="line">
            <a:avLst/>
          </a:prstGeom>
          <a:noFill/>
          <a:ln w="19050">
            <a:solidFill>
              <a:srgbClr val="33CC33"/>
            </a:solidFill>
            <a:round/>
            <a:headEnd/>
            <a:tailEnd/>
          </a:ln>
        </p:spPr>
      </p:cxnSp>
      <p:cxnSp>
        <p:nvCxnSpPr>
          <p:cNvPr id="40" name="Straight Arrow Connector 6"/>
          <p:cNvCxnSpPr>
            <a:cxnSpLocks noChangeShapeType="1"/>
          </p:cNvCxnSpPr>
          <p:nvPr/>
        </p:nvCxnSpPr>
        <p:spPr bwMode="auto">
          <a:xfrm rot="876175">
            <a:off x="6726493" y="4796912"/>
            <a:ext cx="47625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41" name="Straight Arrow Connector 6"/>
          <p:cNvCxnSpPr>
            <a:cxnSpLocks noChangeShapeType="1"/>
          </p:cNvCxnSpPr>
          <p:nvPr/>
        </p:nvCxnSpPr>
        <p:spPr bwMode="auto">
          <a:xfrm rot="20448591">
            <a:off x="6951240" y="4772075"/>
            <a:ext cx="47625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</p:spPr>
      </p:cxnSp>
      <p:cxnSp>
        <p:nvCxnSpPr>
          <p:cNvPr id="42" name="Straight Arrow Connector 6"/>
          <p:cNvCxnSpPr>
            <a:cxnSpLocks noChangeShapeType="1"/>
          </p:cNvCxnSpPr>
          <p:nvPr/>
        </p:nvCxnSpPr>
        <p:spPr bwMode="auto">
          <a:xfrm rot="20448591">
            <a:off x="6713115" y="5648375"/>
            <a:ext cx="47625" cy="0"/>
          </a:xfrm>
          <a:prstGeom prst="straightConnector1">
            <a:avLst/>
          </a:prstGeom>
          <a:noFill/>
          <a:ln w="19050">
            <a:solidFill>
              <a:srgbClr val="33CC33"/>
            </a:solidFill>
            <a:round/>
            <a:headEnd/>
            <a:tailEnd type="arrow" w="med" len="med"/>
          </a:ln>
        </p:spPr>
      </p:cxnSp>
      <p:cxnSp>
        <p:nvCxnSpPr>
          <p:cNvPr id="43" name="Straight Arrow Connector 6"/>
          <p:cNvCxnSpPr>
            <a:cxnSpLocks noChangeShapeType="1"/>
          </p:cNvCxnSpPr>
          <p:nvPr/>
        </p:nvCxnSpPr>
        <p:spPr bwMode="auto">
          <a:xfrm rot="1324708">
            <a:off x="6942590" y="5676163"/>
            <a:ext cx="47625" cy="0"/>
          </a:xfrm>
          <a:prstGeom prst="straightConnector1">
            <a:avLst/>
          </a:prstGeom>
          <a:noFill/>
          <a:ln w="19050">
            <a:solidFill>
              <a:srgbClr val="33CC33"/>
            </a:solidFill>
            <a:round/>
            <a:headEnd/>
            <a:tailEnd type="arrow" w="med" len="med"/>
          </a:ln>
        </p:spPr>
      </p:cxnSp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4211960" y="5229200"/>
          <a:ext cx="1082675" cy="382588"/>
        </p:xfrm>
        <a:graphic>
          <a:graphicData uri="http://schemas.openxmlformats.org/presentationml/2006/ole">
            <p:oleObj spid="_x0000_s79893" name="Equation" r:id="rId15" imgW="799920" imgH="241200" progId="Equation.3">
              <p:embed/>
            </p:oleObj>
          </a:graphicData>
        </a:graphic>
      </p:graphicFrame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683568" y="2852936"/>
            <a:ext cx="2880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The bare Green’s function :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13"/>
          <p:cNvGrpSpPr>
            <a:grpSpLocks/>
          </p:cNvGrpSpPr>
          <p:nvPr/>
        </p:nvGrpSpPr>
        <p:grpSpPr bwMode="auto">
          <a:xfrm>
            <a:off x="3794054" y="497310"/>
            <a:ext cx="4522362" cy="2508250"/>
            <a:chOff x="1842" y="325"/>
            <a:chExt cx="2849" cy="1580"/>
          </a:xfrm>
        </p:grpSpPr>
        <p:grpSp>
          <p:nvGrpSpPr>
            <p:cNvPr id="5" name="Group 314"/>
            <p:cNvGrpSpPr>
              <a:grpSpLocks/>
            </p:cNvGrpSpPr>
            <p:nvPr/>
          </p:nvGrpSpPr>
          <p:grpSpPr bwMode="auto">
            <a:xfrm>
              <a:off x="2822" y="325"/>
              <a:ext cx="906" cy="1109"/>
              <a:chOff x="3644" y="2575"/>
              <a:chExt cx="906" cy="1109"/>
            </a:xfrm>
          </p:grpSpPr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3644" y="3076"/>
                <a:ext cx="537" cy="25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3" name="Line 25"/>
              <p:cNvSpPr>
                <a:spLocks noChangeShapeType="1"/>
              </p:cNvSpPr>
              <p:nvPr/>
            </p:nvSpPr>
            <p:spPr bwMode="auto">
              <a:xfrm flipH="1">
                <a:off x="3879" y="3076"/>
                <a:ext cx="0" cy="46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 flipH="1">
                <a:off x="4181" y="3183"/>
                <a:ext cx="0" cy="25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Oval 27"/>
              <p:cNvSpPr>
                <a:spLocks noChangeArrowheads="1"/>
              </p:cNvSpPr>
              <p:nvPr/>
            </p:nvSpPr>
            <p:spPr bwMode="auto">
              <a:xfrm>
                <a:off x="3879" y="3433"/>
                <a:ext cx="613" cy="251"/>
              </a:xfrm>
              <a:prstGeom prst="ellips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6" name="Oval 28"/>
              <p:cNvSpPr>
                <a:spLocks noChangeArrowheads="1"/>
              </p:cNvSpPr>
              <p:nvPr/>
            </p:nvSpPr>
            <p:spPr bwMode="auto">
              <a:xfrm>
                <a:off x="3644" y="2575"/>
                <a:ext cx="772" cy="251"/>
              </a:xfrm>
              <a:prstGeom prst="ellipse">
                <a:avLst/>
              </a:prstGeom>
              <a:noFill/>
              <a:ln w="19050">
                <a:solidFill>
                  <a:srgbClr val="00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H="1">
                <a:off x="3644" y="2718"/>
                <a:ext cx="0" cy="50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 flipH="1">
                <a:off x="4504" y="3199"/>
                <a:ext cx="0" cy="35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31"/>
              <p:cNvSpPr>
                <a:spLocks noChangeArrowheads="1"/>
              </p:cNvSpPr>
              <p:nvPr/>
            </p:nvSpPr>
            <p:spPr bwMode="auto">
              <a:xfrm>
                <a:off x="4284" y="2969"/>
                <a:ext cx="266" cy="25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30" name="Line 32"/>
              <p:cNvSpPr>
                <a:spLocks noChangeShapeType="1"/>
              </p:cNvSpPr>
              <p:nvPr/>
            </p:nvSpPr>
            <p:spPr bwMode="auto">
              <a:xfrm>
                <a:off x="4416" y="2718"/>
                <a:ext cx="0" cy="25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6" name="Straight Arrow Connector 31"/>
            <p:cNvCxnSpPr/>
            <p:nvPr/>
          </p:nvCxnSpPr>
          <p:spPr>
            <a:xfrm rot="10800000" flipV="1">
              <a:off x="3610" y="518"/>
              <a:ext cx="493" cy="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4227" y="380"/>
            <a:ext cx="214" cy="265"/>
          </p:xfrm>
          <a:graphic>
            <a:graphicData uri="http://schemas.openxmlformats.org/presentationml/2006/ole">
              <p:oleObj spid="_x0000_s80898" name="Equation" r:id="rId3" imgW="203040" imgH="241200" progId="Equation.DSMT4">
                <p:embed/>
              </p:oleObj>
            </a:graphicData>
          </a:graphic>
        </p:graphicFrame>
        <p:cxnSp>
          <p:nvCxnSpPr>
            <p:cNvPr id="8" name="Straight Arrow Connector 33"/>
            <p:cNvCxnSpPr>
              <a:cxnSpLocks noChangeShapeType="1"/>
            </p:cNvCxnSpPr>
            <p:nvPr/>
          </p:nvCxnSpPr>
          <p:spPr bwMode="auto">
            <a:xfrm flipV="1">
              <a:off x="2400" y="1083"/>
              <a:ext cx="438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1842" y="1317"/>
            <a:ext cx="991" cy="278"/>
          </p:xfrm>
          <a:graphic>
            <a:graphicData uri="http://schemas.openxmlformats.org/presentationml/2006/ole">
              <p:oleObj spid="_x0000_s80899" name="Equation" r:id="rId4" imgW="939600" imgH="253800" progId="Equation.DSMT4">
                <p:embed/>
              </p:oleObj>
            </a:graphicData>
          </a:graphic>
        </p:graphicFrame>
        <p:cxnSp>
          <p:nvCxnSpPr>
            <p:cNvPr id="10" name="Straight Arrow Connector 40"/>
            <p:cNvCxnSpPr>
              <a:cxnSpLocks noChangeShapeType="1"/>
            </p:cNvCxnSpPr>
            <p:nvPr/>
          </p:nvCxnSpPr>
          <p:spPr bwMode="auto">
            <a:xfrm rot="10800000">
              <a:off x="3557" y="1395"/>
              <a:ext cx="640" cy="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11" name="Object 5"/>
            <p:cNvGraphicFramePr>
              <a:graphicFrameLocks noChangeAspect="1"/>
            </p:cNvGraphicFramePr>
            <p:nvPr/>
          </p:nvGraphicFramePr>
          <p:xfrm>
            <a:off x="3673" y="1627"/>
            <a:ext cx="1018" cy="278"/>
          </p:xfrm>
          <a:graphic>
            <a:graphicData uri="http://schemas.openxmlformats.org/presentationml/2006/ole">
              <p:oleObj spid="_x0000_s80900" name="Equation" r:id="rId5" imgW="965160" imgH="253800" progId="Equation.DSMT4">
                <p:embed/>
              </p:oleObj>
            </a:graphicData>
          </a:graphic>
        </p:graphicFrame>
        <p:cxnSp>
          <p:nvCxnSpPr>
            <p:cNvPr id="12" name="Straight Arrow Connector 6"/>
            <p:cNvCxnSpPr>
              <a:cxnSpLocks noChangeShapeType="1"/>
            </p:cNvCxnSpPr>
            <p:nvPr/>
          </p:nvCxnSpPr>
          <p:spPr bwMode="auto">
            <a:xfrm>
              <a:off x="3133" y="572"/>
              <a:ext cx="103" cy="1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arrow" w="med" len="med"/>
            </a:ln>
          </p:spPr>
        </p:cxnSp>
        <p:cxnSp>
          <p:nvCxnSpPr>
            <p:cNvPr id="13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3124" y="325"/>
              <a:ext cx="93" cy="1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6"/>
            <p:cNvCxnSpPr>
              <a:cxnSpLocks noChangeShapeType="1"/>
            </p:cNvCxnSpPr>
            <p:nvPr/>
          </p:nvCxnSpPr>
          <p:spPr bwMode="auto">
            <a:xfrm>
              <a:off x="3463" y="842"/>
              <a:ext cx="9" cy="6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3724" y="811"/>
              <a:ext cx="3" cy="73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2878" y="848"/>
              <a:ext cx="57" cy="29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3178" y="829"/>
              <a:ext cx="87" cy="2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3301" y="1429"/>
              <a:ext cx="93" cy="1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6"/>
            <p:cNvCxnSpPr>
              <a:cxnSpLocks noChangeShapeType="1"/>
            </p:cNvCxnSpPr>
            <p:nvPr/>
          </p:nvCxnSpPr>
          <p:spPr bwMode="auto">
            <a:xfrm flipH="1">
              <a:off x="3130" y="1196"/>
              <a:ext cx="87" cy="17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arrow" w="med" len="med"/>
            </a:ln>
          </p:spPr>
        </p:cxnSp>
        <p:cxnSp>
          <p:nvCxnSpPr>
            <p:cNvPr id="20" name="Straight Arrow Connector 6"/>
            <p:cNvCxnSpPr>
              <a:cxnSpLocks noChangeShapeType="1"/>
            </p:cNvCxnSpPr>
            <p:nvPr/>
          </p:nvCxnSpPr>
          <p:spPr bwMode="auto">
            <a:xfrm flipV="1">
              <a:off x="3081" y="1070"/>
              <a:ext cx="76" cy="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3418" y="1189"/>
              <a:ext cx="97" cy="25"/>
            </a:xfrm>
            <a:prstGeom prst="straightConnector1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arrow" w="med" len="med"/>
            </a:ln>
          </p:spPr>
        </p:cxnSp>
      </p:grpSp>
      <p:sp>
        <p:nvSpPr>
          <p:cNvPr id="31" name="Text Box 340"/>
          <p:cNvSpPr txBox="1">
            <a:spLocks noChangeArrowheads="1"/>
          </p:cNvSpPr>
          <p:nvPr/>
        </p:nvSpPr>
        <p:spPr bwMode="auto">
          <a:xfrm>
            <a:off x="467833" y="1042888"/>
            <a:ext cx="2519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A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fifth 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order </a:t>
            </a:r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</a:rPr>
              <a:t>example: </a:t>
            </a:r>
            <a:endParaRPr lang="en-US" altLang="zh-CN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3619500" y="4029546"/>
            <a:ext cx="1143000" cy="796925"/>
            <a:chOff x="2280" y="1316"/>
            <a:chExt cx="720" cy="800"/>
          </a:xfrm>
        </p:grpSpPr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2280" y="1316"/>
              <a:ext cx="432" cy="625"/>
              <a:chOff x="2352" y="2696"/>
              <a:chExt cx="432" cy="625"/>
            </a:xfrm>
          </p:grpSpPr>
          <p:grpSp>
            <p:nvGrpSpPr>
              <p:cNvPr id="35" name="Group 4"/>
              <p:cNvGrpSpPr>
                <a:grpSpLocks/>
              </p:cNvGrpSpPr>
              <p:nvPr/>
            </p:nvGrpSpPr>
            <p:grpSpPr bwMode="auto">
              <a:xfrm>
                <a:off x="2482" y="2696"/>
                <a:ext cx="142" cy="572"/>
                <a:chOff x="706" y="148"/>
                <a:chExt cx="158" cy="572"/>
              </a:xfrm>
            </p:grpSpPr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43" name="Straight Connector 14"/>
                <p:cNvCxnSpPr/>
                <p:nvPr/>
              </p:nvCxnSpPr>
              <p:spPr>
                <a:xfrm rot="5400000">
                  <a:off x="637" y="571"/>
                  <a:ext cx="301" cy="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7"/>
              <p:cNvGrpSpPr>
                <a:grpSpLocks/>
              </p:cNvGrpSpPr>
              <p:nvPr/>
            </p:nvGrpSpPr>
            <p:grpSpPr bwMode="auto">
              <a:xfrm>
                <a:off x="2568" y="3272"/>
                <a:ext cx="216" cy="49"/>
                <a:chOff x="3024" y="3371"/>
                <a:chExt cx="736" cy="0"/>
              </a:xfrm>
            </p:grpSpPr>
            <p:cxnSp>
              <p:nvCxnSpPr>
                <p:cNvPr id="40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41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37" name="Group 10"/>
              <p:cNvGrpSpPr>
                <a:grpSpLocks/>
              </p:cNvGrpSpPr>
              <p:nvPr/>
            </p:nvGrpSpPr>
            <p:grpSpPr bwMode="auto">
              <a:xfrm>
                <a:off x="2352" y="3272"/>
                <a:ext cx="216" cy="49"/>
                <a:chOff x="3024" y="3371"/>
                <a:chExt cx="736" cy="0"/>
              </a:xfrm>
            </p:grpSpPr>
            <p:cxnSp>
              <p:nvCxnSpPr>
                <p:cNvPr id="38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39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808" y="1747"/>
              <a:ext cx="19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44" name="Group 55"/>
          <p:cNvGrpSpPr>
            <a:grpSpLocks/>
          </p:cNvGrpSpPr>
          <p:nvPr/>
        </p:nvGrpSpPr>
        <p:grpSpPr bwMode="auto">
          <a:xfrm>
            <a:off x="1000125" y="5199533"/>
            <a:ext cx="7581900" cy="893763"/>
            <a:chOff x="678" y="996"/>
            <a:chExt cx="4776" cy="563"/>
          </a:xfrm>
        </p:grpSpPr>
        <p:grpSp>
          <p:nvGrpSpPr>
            <p:cNvPr id="45" name="Group 56"/>
            <p:cNvGrpSpPr>
              <a:grpSpLocks/>
            </p:cNvGrpSpPr>
            <p:nvPr/>
          </p:nvGrpSpPr>
          <p:grpSpPr bwMode="auto">
            <a:xfrm>
              <a:off x="3871" y="1002"/>
              <a:ext cx="1122" cy="429"/>
              <a:chOff x="3839" y="2784"/>
              <a:chExt cx="1122" cy="685"/>
            </a:xfrm>
          </p:grpSpPr>
          <p:grpSp>
            <p:nvGrpSpPr>
              <p:cNvPr id="101" name="Group 57"/>
              <p:cNvGrpSpPr>
                <a:grpSpLocks/>
              </p:cNvGrpSpPr>
              <p:nvPr/>
            </p:nvGrpSpPr>
            <p:grpSpPr bwMode="auto">
              <a:xfrm>
                <a:off x="4032" y="2784"/>
                <a:ext cx="736" cy="635"/>
                <a:chOff x="2635" y="48"/>
                <a:chExt cx="1157" cy="635"/>
              </a:xfrm>
            </p:grpSpPr>
            <p:sp>
              <p:nvSpPr>
                <p:cNvPr id="108" name="AutoShape 141"/>
                <p:cNvSpPr>
                  <a:spLocks noChangeArrowheads="1"/>
                </p:cNvSpPr>
                <p:nvPr/>
              </p:nvSpPr>
              <p:spPr bwMode="auto">
                <a:xfrm>
                  <a:off x="2635" y="123"/>
                  <a:ext cx="735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 w 21600"/>
                    <a:gd name="T13" fmla="*/ 0 h 21600"/>
                    <a:gd name="T14" fmla="*/ 21571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09" name="Straight Arrow Connector 24"/>
                <p:cNvCxnSpPr>
                  <a:cxnSpLocks noChangeShapeType="1"/>
                </p:cNvCxnSpPr>
                <p:nvPr/>
              </p:nvCxnSpPr>
              <p:spPr bwMode="auto">
                <a:xfrm>
                  <a:off x="2880" y="683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10" name="Straight Connector 25"/>
                <p:cNvCxnSpPr>
                  <a:cxnSpLocks noChangeShapeType="1"/>
                </p:cNvCxnSpPr>
                <p:nvPr/>
              </p:nvCxnSpPr>
              <p:spPr bwMode="auto">
                <a:xfrm>
                  <a:off x="2635" y="683"/>
                  <a:ext cx="1157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1" name="Straight Arrow Connector 26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921" y="123"/>
                  <a:ext cx="8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12" name="Straight Connector 27"/>
                <p:cNvCxnSpPr/>
                <p:nvPr/>
              </p:nvCxnSpPr>
              <p:spPr>
                <a:xfrm rot="5400000">
                  <a:off x="2460" y="497"/>
                  <a:ext cx="37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AutoShape 141"/>
                <p:cNvSpPr>
                  <a:spLocks noChangeArrowheads="1"/>
                </p:cNvSpPr>
                <p:nvPr/>
              </p:nvSpPr>
              <p:spPr bwMode="auto">
                <a:xfrm rot="10800000">
                  <a:off x="2635" y="48"/>
                  <a:ext cx="1157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7 w 21600"/>
                    <a:gd name="T13" fmla="*/ 0 h 21600"/>
                    <a:gd name="T14" fmla="*/ 21563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14" name="Straight Arrow Connector 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179" y="496"/>
                  <a:ext cx="8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15" name="Straight Connector 30"/>
                <p:cNvCxnSpPr/>
                <p:nvPr/>
              </p:nvCxnSpPr>
              <p:spPr>
                <a:xfrm rot="5400000">
                  <a:off x="3183" y="497"/>
                  <a:ext cx="375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31"/>
                <p:cNvCxnSpPr/>
                <p:nvPr/>
              </p:nvCxnSpPr>
              <p:spPr>
                <a:xfrm rot="5400000">
                  <a:off x="3604" y="496"/>
                  <a:ext cx="375" cy="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AutoShape 141"/>
                <p:cNvSpPr>
                  <a:spLocks noChangeArrowheads="1"/>
                </p:cNvSpPr>
                <p:nvPr/>
              </p:nvSpPr>
              <p:spPr bwMode="auto">
                <a:xfrm>
                  <a:off x="3342" y="123"/>
                  <a:ext cx="450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8 w 21600"/>
                    <a:gd name="T13" fmla="*/ 0 h 21600"/>
                    <a:gd name="T14" fmla="*/ 21552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18" name="Straight Arrow Connector 3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547" y="123"/>
                  <a:ext cx="81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</p:grpSp>
          <p:grpSp>
            <p:nvGrpSpPr>
              <p:cNvPr id="102" name="Group 69"/>
              <p:cNvGrpSpPr>
                <a:grpSpLocks/>
              </p:cNvGrpSpPr>
              <p:nvPr/>
            </p:nvGrpSpPr>
            <p:grpSpPr bwMode="auto">
              <a:xfrm>
                <a:off x="3839" y="3419"/>
                <a:ext cx="218" cy="49"/>
                <a:chOff x="3024" y="3371"/>
                <a:chExt cx="736" cy="0"/>
              </a:xfrm>
            </p:grpSpPr>
            <p:cxnSp>
              <p:nvCxnSpPr>
                <p:cNvPr id="106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07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03" name="Group 72"/>
              <p:cNvGrpSpPr>
                <a:grpSpLocks/>
              </p:cNvGrpSpPr>
              <p:nvPr/>
            </p:nvGrpSpPr>
            <p:grpSpPr bwMode="auto">
              <a:xfrm>
                <a:off x="4743" y="3420"/>
                <a:ext cx="218" cy="49"/>
                <a:chOff x="3024" y="3371"/>
                <a:chExt cx="736" cy="0"/>
              </a:xfrm>
            </p:grpSpPr>
            <p:cxnSp>
              <p:nvCxnSpPr>
                <p:cNvPr id="104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0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</p:grp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5070" y="1328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 …</a:t>
              </a:r>
            </a:p>
          </p:txBody>
        </p:sp>
        <p:sp>
          <p:nvSpPr>
            <p:cNvPr id="47" name="Text Box 76"/>
            <p:cNvSpPr txBox="1">
              <a:spLocks noChangeArrowheads="1"/>
            </p:cNvSpPr>
            <p:nvPr/>
          </p:nvSpPr>
          <p:spPr bwMode="auto">
            <a:xfrm>
              <a:off x="678" y="1316"/>
              <a:ext cx="2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sp>
          <p:nvSpPr>
            <p:cNvPr id="48" name="Text Box 77"/>
            <p:cNvSpPr txBox="1">
              <a:spLocks noChangeArrowheads="1"/>
            </p:cNvSpPr>
            <p:nvPr/>
          </p:nvSpPr>
          <p:spPr bwMode="auto">
            <a:xfrm>
              <a:off x="2040" y="1320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  <p:grpSp>
          <p:nvGrpSpPr>
            <p:cNvPr id="49" name="Group 78"/>
            <p:cNvGrpSpPr>
              <a:grpSpLocks/>
            </p:cNvGrpSpPr>
            <p:nvPr/>
          </p:nvGrpSpPr>
          <p:grpSpPr bwMode="auto">
            <a:xfrm>
              <a:off x="936" y="1037"/>
              <a:ext cx="1020" cy="392"/>
              <a:chOff x="1464" y="2318"/>
              <a:chExt cx="1020" cy="625"/>
            </a:xfrm>
          </p:grpSpPr>
          <p:grpSp>
            <p:nvGrpSpPr>
              <p:cNvPr id="77" name="Group 79"/>
              <p:cNvGrpSpPr>
                <a:grpSpLocks/>
              </p:cNvGrpSpPr>
              <p:nvPr/>
            </p:nvGrpSpPr>
            <p:grpSpPr bwMode="auto">
              <a:xfrm>
                <a:off x="1594" y="2318"/>
                <a:ext cx="142" cy="572"/>
                <a:chOff x="706" y="148"/>
                <a:chExt cx="158" cy="572"/>
              </a:xfrm>
            </p:grpSpPr>
            <p:sp>
              <p:nvSpPr>
                <p:cNvPr id="99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00" name="Straight Connector 14"/>
                <p:cNvCxnSpPr/>
                <p:nvPr/>
              </p:nvCxnSpPr>
              <p:spPr>
                <a:xfrm rot="5400000">
                  <a:off x="637" y="571"/>
                  <a:ext cx="301" cy="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662" y="2894"/>
                <a:ext cx="216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</p:cxnSp>
          <p:grpSp>
            <p:nvGrpSpPr>
              <p:cNvPr id="79" name="Group 83"/>
              <p:cNvGrpSpPr>
                <a:grpSpLocks/>
              </p:cNvGrpSpPr>
              <p:nvPr/>
            </p:nvGrpSpPr>
            <p:grpSpPr bwMode="auto">
              <a:xfrm>
                <a:off x="1464" y="2894"/>
                <a:ext cx="216" cy="49"/>
                <a:chOff x="3024" y="3371"/>
                <a:chExt cx="736" cy="0"/>
              </a:xfrm>
            </p:grpSpPr>
            <p:cxnSp>
              <p:nvCxnSpPr>
                <p:cNvPr id="97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98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80" name="Group 86"/>
              <p:cNvGrpSpPr>
                <a:grpSpLocks/>
              </p:cNvGrpSpPr>
              <p:nvPr/>
            </p:nvGrpSpPr>
            <p:grpSpPr bwMode="auto">
              <a:xfrm>
                <a:off x="1764" y="2318"/>
                <a:ext cx="720" cy="625"/>
                <a:chOff x="1920" y="2928"/>
                <a:chExt cx="816" cy="625"/>
              </a:xfrm>
            </p:grpSpPr>
            <p:grpSp>
              <p:nvGrpSpPr>
                <p:cNvPr id="81" name="Group 87"/>
                <p:cNvGrpSpPr>
                  <a:grpSpLocks/>
                </p:cNvGrpSpPr>
                <p:nvPr/>
              </p:nvGrpSpPr>
              <p:grpSpPr bwMode="auto">
                <a:xfrm>
                  <a:off x="2064" y="2928"/>
                  <a:ext cx="158" cy="572"/>
                  <a:chOff x="706" y="148"/>
                  <a:chExt cx="158" cy="572"/>
                </a:xfrm>
              </p:grpSpPr>
              <p:sp>
                <p:nvSpPr>
                  <p:cNvPr id="95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148"/>
                    <a:ext cx="158" cy="27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96" name="Straight Connector 14"/>
                  <p:cNvCxnSpPr/>
                  <p:nvPr/>
                </p:nvCxnSpPr>
                <p:spPr>
                  <a:xfrm rot="5400000">
                    <a:off x="635" y="571"/>
                    <a:ext cx="301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oup 90"/>
                <p:cNvGrpSpPr>
                  <a:grpSpLocks/>
                </p:cNvGrpSpPr>
                <p:nvPr/>
              </p:nvGrpSpPr>
              <p:grpSpPr bwMode="auto">
                <a:xfrm>
                  <a:off x="2160" y="3504"/>
                  <a:ext cx="336" cy="49"/>
                  <a:chOff x="3024" y="3371"/>
                  <a:chExt cx="736" cy="0"/>
                </a:xfrm>
              </p:grpSpPr>
              <p:cxnSp>
                <p:nvCxnSpPr>
                  <p:cNvPr id="93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94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83" name="Group 93"/>
                <p:cNvGrpSpPr>
                  <a:grpSpLocks/>
                </p:cNvGrpSpPr>
                <p:nvPr/>
              </p:nvGrpSpPr>
              <p:grpSpPr bwMode="auto">
                <a:xfrm>
                  <a:off x="1920" y="3504"/>
                  <a:ext cx="240" cy="49"/>
                  <a:chOff x="3024" y="3371"/>
                  <a:chExt cx="736" cy="0"/>
                </a:xfrm>
              </p:grpSpPr>
              <p:cxnSp>
                <p:nvCxnSpPr>
                  <p:cNvPr id="91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92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84" name="Group 96"/>
                <p:cNvGrpSpPr>
                  <a:grpSpLocks/>
                </p:cNvGrpSpPr>
                <p:nvPr/>
              </p:nvGrpSpPr>
              <p:grpSpPr bwMode="auto">
                <a:xfrm>
                  <a:off x="2400" y="2928"/>
                  <a:ext cx="336" cy="625"/>
                  <a:chOff x="2448" y="2928"/>
                  <a:chExt cx="336" cy="625"/>
                </a:xfrm>
              </p:grpSpPr>
              <p:grpSp>
                <p:nvGrpSpPr>
                  <p:cNvPr id="8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448" y="2928"/>
                    <a:ext cx="158" cy="572"/>
                    <a:chOff x="706" y="148"/>
                    <a:chExt cx="158" cy="572"/>
                  </a:xfrm>
                </p:grpSpPr>
                <p:sp>
                  <p:nvSpPr>
                    <p:cNvPr id="89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" y="148"/>
                      <a:ext cx="158" cy="273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/>
                    </a:ln>
                  </p:spPr>
                  <p:txBody>
                    <a:bodyPr anchor="ctr"/>
                    <a:lstStyle/>
                    <a:p>
                      <a:pPr algn="ctr"/>
                      <a:endParaRPr lang="zh-CN" altLang="zh-CN">
                        <a:solidFill>
                          <a:srgbClr val="FFFFFF"/>
                        </a:solidFill>
                        <a:latin typeface="Calibri" pitchFamily="34" charset="0"/>
                      </a:endParaRPr>
                    </a:p>
                  </p:txBody>
                </p:sp>
                <p:cxnSp>
                  <p:nvCxnSpPr>
                    <p:cNvPr id="90" name="Straight Connector 14"/>
                    <p:cNvCxnSpPr/>
                    <p:nvPr/>
                  </p:nvCxnSpPr>
                  <p:spPr>
                    <a:xfrm rot="5400000">
                      <a:off x="637" y="571"/>
                      <a:ext cx="301" cy="1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6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2544" y="3504"/>
                    <a:ext cx="240" cy="49"/>
                    <a:chOff x="3024" y="3371"/>
                    <a:chExt cx="736" cy="0"/>
                  </a:xfrm>
                </p:grpSpPr>
                <p:cxnSp>
                  <p:nvCxnSpPr>
                    <p:cNvPr id="87" name="Straight Arrow Connector 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70" y="3371"/>
                      <a:ext cx="163" cy="0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 type="arrow" w="med" len="med"/>
                    </a:ln>
                  </p:spPr>
                </p:cxnSp>
                <p:cxnSp>
                  <p:nvCxnSpPr>
                    <p:cNvPr id="88" name="Straight Connector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24" y="3371"/>
                      <a:ext cx="7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</p:grpSp>
        </p:grpSp>
        <p:grpSp>
          <p:nvGrpSpPr>
            <p:cNvPr id="50" name="Group 103"/>
            <p:cNvGrpSpPr>
              <a:grpSpLocks/>
            </p:cNvGrpSpPr>
            <p:nvPr/>
          </p:nvGrpSpPr>
          <p:grpSpPr bwMode="auto">
            <a:xfrm>
              <a:off x="2328" y="996"/>
              <a:ext cx="1122" cy="433"/>
              <a:chOff x="2988" y="2210"/>
              <a:chExt cx="1122" cy="691"/>
            </a:xfrm>
          </p:grpSpPr>
          <p:grpSp>
            <p:nvGrpSpPr>
              <p:cNvPr id="52" name="Group 104"/>
              <p:cNvGrpSpPr>
                <a:grpSpLocks/>
              </p:cNvGrpSpPr>
              <p:nvPr/>
            </p:nvGrpSpPr>
            <p:grpSpPr bwMode="auto">
              <a:xfrm>
                <a:off x="3118" y="2270"/>
                <a:ext cx="142" cy="572"/>
                <a:chOff x="706" y="148"/>
                <a:chExt cx="158" cy="572"/>
              </a:xfrm>
            </p:grpSpPr>
            <p:sp>
              <p:nvSpPr>
                <p:cNvPr id="75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76" name="Straight Connector 14"/>
                <p:cNvCxnSpPr/>
                <p:nvPr/>
              </p:nvCxnSpPr>
              <p:spPr>
                <a:xfrm rot="5400000">
                  <a:off x="639" y="570"/>
                  <a:ext cx="298" cy="1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107"/>
              <p:cNvGrpSpPr>
                <a:grpSpLocks/>
              </p:cNvGrpSpPr>
              <p:nvPr/>
            </p:nvGrpSpPr>
            <p:grpSpPr bwMode="auto">
              <a:xfrm>
                <a:off x="2988" y="2852"/>
                <a:ext cx="216" cy="49"/>
                <a:chOff x="3024" y="3371"/>
                <a:chExt cx="736" cy="0"/>
              </a:xfrm>
            </p:grpSpPr>
            <p:cxnSp>
              <p:nvCxnSpPr>
                <p:cNvPr id="73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74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54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3168" y="2852"/>
                <a:ext cx="216" cy="0"/>
              </a:xfrm>
              <a:prstGeom prst="line">
                <a:avLst/>
              </a:prstGeom>
              <a:noFill/>
              <a:ln w="19050">
                <a:solidFill>
                  <a:srgbClr val="33CC33"/>
                </a:solidFill>
                <a:round/>
                <a:headEnd/>
                <a:tailEnd/>
              </a:ln>
            </p:spPr>
          </p:cxnSp>
          <p:grpSp>
            <p:nvGrpSpPr>
              <p:cNvPr id="55" name="Group 111"/>
              <p:cNvGrpSpPr>
                <a:grpSpLocks/>
              </p:cNvGrpSpPr>
              <p:nvPr/>
            </p:nvGrpSpPr>
            <p:grpSpPr bwMode="auto">
              <a:xfrm>
                <a:off x="3246" y="2210"/>
                <a:ext cx="864" cy="691"/>
                <a:chOff x="2784" y="2784"/>
                <a:chExt cx="960" cy="691"/>
              </a:xfrm>
            </p:grpSpPr>
            <p:grpSp>
              <p:nvGrpSpPr>
                <p:cNvPr id="56" name="Group 112"/>
                <p:cNvGrpSpPr>
                  <a:grpSpLocks/>
                </p:cNvGrpSpPr>
                <p:nvPr/>
              </p:nvGrpSpPr>
              <p:grpSpPr bwMode="auto">
                <a:xfrm>
                  <a:off x="3002" y="2784"/>
                  <a:ext cx="524" cy="635"/>
                  <a:chOff x="3024" y="2736"/>
                  <a:chExt cx="738" cy="635"/>
                </a:xfrm>
              </p:grpSpPr>
              <p:sp>
                <p:nvSpPr>
                  <p:cNvPr id="67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811"/>
                    <a:ext cx="736" cy="44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9 w 21600"/>
                      <a:gd name="T13" fmla="*/ 0 h 21600"/>
                      <a:gd name="T14" fmla="*/ 21571 w 21600"/>
                      <a:gd name="T15" fmla="*/ 11668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335" y="8790"/>
                        </a:moveTo>
                        <a:cubicBezTo>
                          <a:pt x="1299" y="3771"/>
                          <a:pt x="5689" y="143"/>
                          <a:pt x="10800" y="144"/>
                        </a:cubicBezTo>
                        <a:cubicBezTo>
                          <a:pt x="15910" y="144"/>
                          <a:pt x="20300" y="3771"/>
                          <a:pt x="21264" y="8790"/>
                        </a:cubicBezTo>
                        <a:lnTo>
                          <a:pt x="21406" y="8762"/>
                        </a:lnTo>
                        <a:cubicBezTo>
                          <a:pt x="20429" y="3676"/>
                          <a:pt x="15979" y="-1"/>
                          <a:pt x="10799" y="0"/>
                        </a:cubicBezTo>
                        <a:cubicBezTo>
                          <a:pt x="5620" y="0"/>
                          <a:pt x="1170" y="3676"/>
                          <a:pt x="193" y="8762"/>
                        </a:cubicBezTo>
                        <a:close/>
                      </a:path>
                    </a:pathLst>
                  </a:custGeom>
                  <a:solidFill>
                    <a:srgbClr val="FF0000"/>
                  </a:solidFill>
                  <a:ln w="1905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68" name="Straight Arrow Connector 11"/>
                  <p:cNvCxnSpPr>
                    <a:cxnSpLocks noChangeShapeType="1"/>
                  </p:cNvCxnSpPr>
                  <p:nvPr/>
                </p:nvCxnSpPr>
                <p:spPr bwMode="auto">
                  <a:xfrm rot="10800000">
                    <a:off x="3311" y="2811"/>
                    <a:ext cx="81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69" name="Straight Connector 16"/>
                  <p:cNvCxnSpPr/>
                  <p:nvPr/>
                </p:nvCxnSpPr>
                <p:spPr>
                  <a:xfrm rot="5400000">
                    <a:off x="2838" y="3184"/>
                    <a:ext cx="373" cy="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AutoShape 14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024" y="2736"/>
                    <a:ext cx="736" cy="44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29 w 21600"/>
                      <a:gd name="T13" fmla="*/ 0 h 21600"/>
                      <a:gd name="T14" fmla="*/ 21571 w 21600"/>
                      <a:gd name="T15" fmla="*/ 11668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335" y="8790"/>
                        </a:moveTo>
                        <a:cubicBezTo>
                          <a:pt x="1299" y="3771"/>
                          <a:pt x="5689" y="143"/>
                          <a:pt x="10800" y="144"/>
                        </a:cubicBezTo>
                        <a:cubicBezTo>
                          <a:pt x="15910" y="144"/>
                          <a:pt x="20300" y="3771"/>
                          <a:pt x="21264" y="8790"/>
                        </a:cubicBezTo>
                        <a:lnTo>
                          <a:pt x="21406" y="8762"/>
                        </a:lnTo>
                        <a:cubicBezTo>
                          <a:pt x="20429" y="3676"/>
                          <a:pt x="15979" y="-1"/>
                          <a:pt x="10799" y="0"/>
                        </a:cubicBezTo>
                        <a:cubicBezTo>
                          <a:pt x="5620" y="0"/>
                          <a:pt x="1170" y="3676"/>
                          <a:pt x="193" y="8762"/>
                        </a:cubicBezTo>
                        <a:close/>
                      </a:path>
                    </a:pathLst>
                  </a:custGeom>
                  <a:solidFill>
                    <a:srgbClr val="0000FF"/>
                  </a:solidFill>
                  <a:ln w="19050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zh-CN" altLang="en-US"/>
                  </a:p>
                </p:txBody>
              </p:sp>
              <p:cxnSp>
                <p:nvCxnSpPr>
                  <p:cNvPr id="71" name="Straight Arrow Connector 1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392" y="3184"/>
                    <a:ext cx="82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72" name="Straight Connector 22"/>
                  <p:cNvCxnSpPr/>
                  <p:nvPr/>
                </p:nvCxnSpPr>
                <p:spPr>
                  <a:xfrm rot="5400000">
                    <a:off x="3580" y="3178"/>
                    <a:ext cx="362" cy="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119"/>
                <p:cNvGrpSpPr>
                  <a:grpSpLocks/>
                </p:cNvGrpSpPr>
                <p:nvPr/>
              </p:nvGrpSpPr>
              <p:grpSpPr bwMode="auto">
                <a:xfrm>
                  <a:off x="2784" y="3426"/>
                  <a:ext cx="960" cy="49"/>
                  <a:chOff x="2784" y="3408"/>
                  <a:chExt cx="960" cy="49"/>
                </a:xfrm>
              </p:grpSpPr>
              <p:grpSp>
                <p:nvGrpSpPr>
                  <p:cNvPr id="5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3002" y="3408"/>
                    <a:ext cx="524" cy="48"/>
                    <a:chOff x="3024" y="3371"/>
                    <a:chExt cx="736" cy="0"/>
                  </a:xfrm>
                </p:grpSpPr>
                <p:cxnSp>
                  <p:nvCxnSpPr>
                    <p:cNvPr id="65" name="Straight Arrow Connector 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70" y="3371"/>
                      <a:ext cx="163" cy="0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 type="arrow" w="med" len="med"/>
                    </a:ln>
                  </p:spPr>
                </p:cxnSp>
                <p:cxnSp>
                  <p:nvCxnSpPr>
                    <p:cNvPr id="66" name="Straight Connector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24" y="3371"/>
                      <a:ext cx="7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5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2784" y="3408"/>
                    <a:ext cx="218" cy="49"/>
                    <a:chOff x="3024" y="3371"/>
                    <a:chExt cx="736" cy="0"/>
                  </a:xfrm>
                </p:grpSpPr>
                <p:cxnSp>
                  <p:nvCxnSpPr>
                    <p:cNvPr id="63" name="Straight Arrow Connector 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70" y="3371"/>
                      <a:ext cx="163" cy="0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 type="arrow" w="med" len="med"/>
                    </a:ln>
                  </p:spPr>
                </p:cxnSp>
                <p:cxnSp>
                  <p:nvCxnSpPr>
                    <p:cNvPr id="64" name="Straight Connector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24" y="3371"/>
                      <a:ext cx="7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/>
                    </a:ln>
                  </p:spPr>
                </p:cxnSp>
              </p:grpSp>
              <p:grpSp>
                <p:nvGrpSpPr>
                  <p:cNvPr id="60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3526" y="3408"/>
                    <a:ext cx="218" cy="49"/>
                    <a:chOff x="3024" y="3371"/>
                    <a:chExt cx="736" cy="0"/>
                  </a:xfrm>
                </p:grpSpPr>
                <p:cxnSp>
                  <p:nvCxnSpPr>
                    <p:cNvPr id="61" name="Straight Arrow Connector 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270" y="3371"/>
                      <a:ext cx="163" cy="0"/>
                    </a:xfrm>
                    <a:prstGeom prst="straightConnector1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 type="arrow" w="med" len="med"/>
                    </a:ln>
                  </p:spPr>
                </p:cxnSp>
                <p:cxnSp>
                  <p:nvCxnSpPr>
                    <p:cNvPr id="62" name="Straight Connector 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3024" y="3371"/>
                      <a:ext cx="73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33CC33"/>
                      </a:solidFill>
                      <a:round/>
                      <a:headEnd/>
                      <a:tailEnd/>
                    </a:ln>
                  </p:spPr>
                </p:cxnSp>
              </p:grpSp>
            </p:grpSp>
          </p:grpSp>
        </p:grpSp>
        <p:sp>
          <p:nvSpPr>
            <p:cNvPr id="51" name="Text Box 129"/>
            <p:cNvSpPr txBox="1">
              <a:spLocks noChangeArrowheads="1"/>
            </p:cNvSpPr>
            <p:nvPr/>
          </p:nvSpPr>
          <p:spPr bwMode="auto">
            <a:xfrm>
              <a:off x="3534" y="1323"/>
              <a:ext cx="2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</p:grpSp>
      <p:grpSp>
        <p:nvGrpSpPr>
          <p:cNvPr id="119" name="Group 138"/>
          <p:cNvGrpSpPr>
            <a:grpSpLocks/>
          </p:cNvGrpSpPr>
          <p:nvPr/>
        </p:nvGrpSpPr>
        <p:grpSpPr bwMode="auto">
          <a:xfrm>
            <a:off x="2051720" y="4232200"/>
            <a:ext cx="1371600" cy="603250"/>
            <a:chOff x="1272" y="663"/>
            <a:chExt cx="864" cy="380"/>
          </a:xfrm>
        </p:grpSpPr>
        <p:grpSp>
          <p:nvGrpSpPr>
            <p:cNvPr id="120" name="Group 139"/>
            <p:cNvGrpSpPr>
              <a:grpSpLocks/>
            </p:cNvGrpSpPr>
            <p:nvPr/>
          </p:nvGrpSpPr>
          <p:grpSpPr bwMode="auto">
            <a:xfrm>
              <a:off x="1272" y="812"/>
              <a:ext cx="864" cy="231"/>
              <a:chOff x="1272" y="1748"/>
              <a:chExt cx="864" cy="369"/>
            </a:xfrm>
          </p:grpSpPr>
          <p:grpSp>
            <p:nvGrpSpPr>
              <p:cNvPr id="122" name="Group 140"/>
              <p:cNvGrpSpPr>
                <a:grpSpLocks/>
              </p:cNvGrpSpPr>
              <p:nvPr/>
            </p:nvGrpSpPr>
            <p:grpSpPr bwMode="auto">
              <a:xfrm>
                <a:off x="1272" y="1892"/>
                <a:ext cx="576" cy="49"/>
                <a:chOff x="3024" y="3371"/>
                <a:chExt cx="736" cy="0"/>
              </a:xfrm>
            </p:grpSpPr>
            <p:cxnSp>
              <p:nvCxnSpPr>
                <p:cNvPr id="124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2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23" name="Text Box 143"/>
              <p:cNvSpPr txBox="1">
                <a:spLocks noChangeArrowheads="1"/>
              </p:cNvSpPr>
              <p:nvPr/>
            </p:nvSpPr>
            <p:spPr bwMode="auto">
              <a:xfrm>
                <a:off x="1944" y="1748"/>
                <a:ext cx="192" cy="3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Calibri" pitchFamily="34" charset="0"/>
                  </a:rPr>
                  <a:t>+</a:t>
                </a:r>
              </a:p>
            </p:txBody>
          </p:sp>
        </p:grpSp>
        <p:graphicFrame>
          <p:nvGraphicFramePr>
            <p:cNvPr id="121" name="Object 4"/>
            <p:cNvGraphicFramePr>
              <a:graphicFrameLocks noChangeAspect="1"/>
            </p:cNvGraphicFramePr>
            <p:nvPr/>
          </p:nvGraphicFramePr>
          <p:xfrm>
            <a:off x="1310" y="663"/>
            <a:ext cx="481" cy="201"/>
          </p:xfrm>
          <a:graphic>
            <a:graphicData uri="http://schemas.openxmlformats.org/presentationml/2006/ole">
              <p:oleObj spid="_x0000_s80901" name="Equation" r:id="rId6" imgW="545760" imgH="228600" progId="Equation.DSMT4">
                <p:embed/>
              </p:oleObj>
            </a:graphicData>
          </a:graphic>
        </p:graphicFrame>
      </p:grpSp>
      <p:grpSp>
        <p:nvGrpSpPr>
          <p:cNvPr id="126" name="Group 145"/>
          <p:cNvGrpSpPr>
            <a:grpSpLocks/>
          </p:cNvGrpSpPr>
          <p:nvPr/>
        </p:nvGrpSpPr>
        <p:grpSpPr bwMode="auto">
          <a:xfrm>
            <a:off x="465138" y="4399433"/>
            <a:ext cx="1392237" cy="436563"/>
            <a:chOff x="293" y="780"/>
            <a:chExt cx="877" cy="275"/>
          </a:xfrm>
        </p:grpSpPr>
        <p:sp>
          <p:nvSpPr>
            <p:cNvPr id="127" name="Text Box 146"/>
            <p:cNvSpPr txBox="1">
              <a:spLocks noChangeArrowheads="1"/>
            </p:cNvSpPr>
            <p:nvPr/>
          </p:nvSpPr>
          <p:spPr bwMode="auto">
            <a:xfrm>
              <a:off x="978" y="824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=</a:t>
              </a:r>
            </a:p>
          </p:txBody>
        </p:sp>
        <p:grpSp>
          <p:nvGrpSpPr>
            <p:cNvPr id="128" name="Group 147"/>
            <p:cNvGrpSpPr>
              <a:grpSpLocks/>
            </p:cNvGrpSpPr>
            <p:nvPr/>
          </p:nvGrpSpPr>
          <p:grpSpPr bwMode="auto">
            <a:xfrm>
              <a:off x="293" y="780"/>
              <a:ext cx="639" cy="267"/>
              <a:chOff x="287" y="765"/>
              <a:chExt cx="639" cy="267"/>
            </a:xfrm>
          </p:grpSpPr>
          <p:graphicFrame>
            <p:nvGraphicFramePr>
              <p:cNvPr id="129" name="Object 3"/>
              <p:cNvGraphicFramePr>
                <a:graphicFrameLocks noChangeAspect="1"/>
              </p:cNvGraphicFramePr>
              <p:nvPr/>
            </p:nvGraphicFramePr>
            <p:xfrm>
              <a:off x="287" y="765"/>
              <a:ext cx="639" cy="267"/>
            </p:xfrm>
            <a:graphic>
              <a:graphicData uri="http://schemas.openxmlformats.org/presentationml/2006/ole">
                <p:oleObj spid="_x0000_s80902" name="Equation" r:id="rId7" imgW="545760" imgH="228600" progId="Equation.DSMT4">
                  <p:embed/>
                </p:oleObj>
              </a:graphicData>
            </a:graphic>
          </p:graphicFrame>
          <p:sp>
            <p:nvSpPr>
              <p:cNvPr id="130" name="Rectangle 149"/>
              <p:cNvSpPr>
                <a:spLocks noChangeArrowheads="1"/>
              </p:cNvSpPr>
              <p:nvPr/>
            </p:nvSpPr>
            <p:spPr bwMode="auto">
              <a:xfrm>
                <a:off x="429" y="900"/>
                <a:ext cx="56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</p:grpSp>
      </p:grpSp>
      <p:grpSp>
        <p:nvGrpSpPr>
          <p:cNvPr id="131" name="Group 17"/>
          <p:cNvGrpSpPr>
            <a:grpSpLocks/>
          </p:cNvGrpSpPr>
          <p:nvPr/>
        </p:nvGrpSpPr>
        <p:grpSpPr bwMode="auto">
          <a:xfrm>
            <a:off x="4860032" y="3933056"/>
            <a:ext cx="3816424" cy="934021"/>
            <a:chOff x="3144" y="1250"/>
            <a:chExt cx="2544" cy="867"/>
          </a:xfrm>
        </p:grpSpPr>
        <p:grpSp>
          <p:nvGrpSpPr>
            <p:cNvPr id="132" name="Group 18"/>
            <p:cNvGrpSpPr>
              <a:grpSpLocks/>
            </p:cNvGrpSpPr>
            <p:nvPr/>
          </p:nvGrpSpPr>
          <p:grpSpPr bwMode="auto">
            <a:xfrm>
              <a:off x="4338" y="1250"/>
              <a:ext cx="864" cy="691"/>
              <a:chOff x="2784" y="2784"/>
              <a:chExt cx="960" cy="691"/>
            </a:xfrm>
          </p:grpSpPr>
          <p:grpSp>
            <p:nvGrpSpPr>
              <p:cNvPr id="152" name="Group 19"/>
              <p:cNvGrpSpPr>
                <a:grpSpLocks/>
              </p:cNvGrpSpPr>
              <p:nvPr/>
            </p:nvGrpSpPr>
            <p:grpSpPr bwMode="auto">
              <a:xfrm>
                <a:off x="3002" y="2784"/>
                <a:ext cx="524" cy="635"/>
                <a:chOff x="3024" y="2736"/>
                <a:chExt cx="738" cy="635"/>
              </a:xfrm>
            </p:grpSpPr>
            <p:sp>
              <p:nvSpPr>
                <p:cNvPr id="163" name="AutoShape 141"/>
                <p:cNvSpPr>
                  <a:spLocks noChangeArrowheads="1"/>
                </p:cNvSpPr>
                <p:nvPr/>
              </p:nvSpPr>
              <p:spPr bwMode="auto">
                <a:xfrm>
                  <a:off x="3024" y="2811"/>
                  <a:ext cx="736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 w 21600"/>
                    <a:gd name="T13" fmla="*/ 0 h 21600"/>
                    <a:gd name="T14" fmla="*/ 21571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64" name="Straight Arrow Connector 11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3311" y="2811"/>
                  <a:ext cx="81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65" name="Straight Connector 16"/>
                <p:cNvCxnSpPr/>
                <p:nvPr/>
              </p:nvCxnSpPr>
              <p:spPr>
                <a:xfrm rot="5400000">
                  <a:off x="2837" y="3185"/>
                  <a:ext cx="375" cy="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AutoShape 141"/>
                <p:cNvSpPr>
                  <a:spLocks noChangeArrowheads="1"/>
                </p:cNvSpPr>
                <p:nvPr/>
              </p:nvSpPr>
              <p:spPr bwMode="auto">
                <a:xfrm rot="10800000">
                  <a:off x="3024" y="2736"/>
                  <a:ext cx="736" cy="4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29 w 21600"/>
                    <a:gd name="T13" fmla="*/ 0 h 21600"/>
                    <a:gd name="T14" fmla="*/ 21571 w 21600"/>
                    <a:gd name="T15" fmla="*/ 11668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335" y="8790"/>
                      </a:moveTo>
                      <a:cubicBezTo>
                        <a:pt x="1299" y="3771"/>
                        <a:pt x="5689" y="143"/>
                        <a:pt x="10800" y="144"/>
                      </a:cubicBezTo>
                      <a:cubicBezTo>
                        <a:pt x="15910" y="144"/>
                        <a:pt x="20300" y="3771"/>
                        <a:pt x="21264" y="8790"/>
                      </a:cubicBezTo>
                      <a:lnTo>
                        <a:pt x="21406" y="8762"/>
                      </a:lnTo>
                      <a:cubicBezTo>
                        <a:pt x="20429" y="3676"/>
                        <a:pt x="15979" y="-1"/>
                        <a:pt x="10799" y="0"/>
                      </a:cubicBezTo>
                      <a:cubicBezTo>
                        <a:pt x="5620" y="0"/>
                        <a:pt x="1170" y="3676"/>
                        <a:pt x="193" y="8762"/>
                      </a:cubicBezTo>
                      <a:close/>
                    </a:path>
                  </a:pathLst>
                </a:custGeom>
                <a:solidFill>
                  <a:srgbClr val="0000FF"/>
                </a:solidFill>
                <a:ln w="19050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cxnSp>
              <p:nvCxnSpPr>
                <p:cNvPr id="167" name="Straight Arrow Connector 18"/>
                <p:cNvCxnSpPr>
                  <a:cxnSpLocks noChangeShapeType="1"/>
                </p:cNvCxnSpPr>
                <p:nvPr/>
              </p:nvCxnSpPr>
              <p:spPr bwMode="auto">
                <a:xfrm flipV="1">
                  <a:off x="3392" y="3184"/>
                  <a:ext cx="82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68" name="Straight Connector 22"/>
                <p:cNvCxnSpPr/>
                <p:nvPr/>
              </p:nvCxnSpPr>
              <p:spPr>
                <a:xfrm rot="5400000">
                  <a:off x="3580" y="3178"/>
                  <a:ext cx="362" cy="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26"/>
              <p:cNvGrpSpPr>
                <a:grpSpLocks/>
              </p:cNvGrpSpPr>
              <p:nvPr/>
            </p:nvGrpSpPr>
            <p:grpSpPr bwMode="auto">
              <a:xfrm>
                <a:off x="2784" y="3426"/>
                <a:ext cx="960" cy="49"/>
                <a:chOff x="2784" y="3408"/>
                <a:chExt cx="960" cy="49"/>
              </a:xfrm>
            </p:grpSpPr>
            <p:grpSp>
              <p:nvGrpSpPr>
                <p:cNvPr id="154" name="Group 27"/>
                <p:cNvGrpSpPr>
                  <a:grpSpLocks/>
                </p:cNvGrpSpPr>
                <p:nvPr/>
              </p:nvGrpSpPr>
              <p:grpSpPr bwMode="auto">
                <a:xfrm>
                  <a:off x="3002" y="3408"/>
                  <a:ext cx="524" cy="48"/>
                  <a:chOff x="3024" y="3371"/>
                  <a:chExt cx="736" cy="0"/>
                </a:xfrm>
              </p:grpSpPr>
              <p:cxnSp>
                <p:nvCxnSpPr>
                  <p:cNvPr id="161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62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55" name="Group 30"/>
                <p:cNvGrpSpPr>
                  <a:grpSpLocks/>
                </p:cNvGrpSpPr>
                <p:nvPr/>
              </p:nvGrpSpPr>
              <p:grpSpPr bwMode="auto">
                <a:xfrm>
                  <a:off x="2784" y="3408"/>
                  <a:ext cx="218" cy="49"/>
                  <a:chOff x="3024" y="3371"/>
                  <a:chExt cx="736" cy="0"/>
                </a:xfrm>
              </p:grpSpPr>
              <p:cxnSp>
                <p:nvCxnSpPr>
                  <p:cNvPr id="159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60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  <p:grpSp>
              <p:nvGrpSpPr>
                <p:cNvPr id="156" name="Group 33"/>
                <p:cNvGrpSpPr>
                  <a:grpSpLocks/>
                </p:cNvGrpSpPr>
                <p:nvPr/>
              </p:nvGrpSpPr>
              <p:grpSpPr bwMode="auto">
                <a:xfrm>
                  <a:off x="3526" y="3408"/>
                  <a:ext cx="218" cy="49"/>
                  <a:chOff x="3024" y="3371"/>
                  <a:chExt cx="736" cy="0"/>
                </a:xfrm>
              </p:grpSpPr>
              <p:cxnSp>
                <p:nvCxnSpPr>
                  <p:cNvPr id="157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58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grpSp>
          <p:nvGrpSpPr>
            <p:cNvPr id="133" name="Group 36"/>
            <p:cNvGrpSpPr>
              <a:grpSpLocks/>
            </p:cNvGrpSpPr>
            <p:nvPr/>
          </p:nvGrpSpPr>
          <p:grpSpPr bwMode="auto">
            <a:xfrm>
              <a:off x="3144" y="1316"/>
              <a:ext cx="720" cy="625"/>
              <a:chOff x="1920" y="2928"/>
              <a:chExt cx="816" cy="625"/>
            </a:xfrm>
          </p:grpSpPr>
          <p:grpSp>
            <p:nvGrpSpPr>
              <p:cNvPr id="136" name="Group 37"/>
              <p:cNvGrpSpPr>
                <a:grpSpLocks/>
              </p:cNvGrpSpPr>
              <p:nvPr/>
            </p:nvGrpSpPr>
            <p:grpSpPr bwMode="auto">
              <a:xfrm>
                <a:off x="2064" y="2928"/>
                <a:ext cx="158" cy="572"/>
                <a:chOff x="706" y="148"/>
                <a:chExt cx="158" cy="572"/>
              </a:xfrm>
            </p:grpSpPr>
            <p:sp>
              <p:nvSpPr>
                <p:cNvPr id="150" name="Oval 12"/>
                <p:cNvSpPr>
                  <a:spLocks noChangeArrowheads="1"/>
                </p:cNvSpPr>
                <p:nvPr/>
              </p:nvSpPr>
              <p:spPr bwMode="auto">
                <a:xfrm>
                  <a:off x="706" y="148"/>
                  <a:ext cx="158" cy="273"/>
                </a:xfrm>
                <a:prstGeom prst="ellips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151" name="Straight Connector 14"/>
                <p:cNvCxnSpPr/>
                <p:nvPr/>
              </p:nvCxnSpPr>
              <p:spPr>
                <a:xfrm rot="5400000">
                  <a:off x="634" y="572"/>
                  <a:ext cx="303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40"/>
              <p:cNvGrpSpPr>
                <a:grpSpLocks/>
              </p:cNvGrpSpPr>
              <p:nvPr/>
            </p:nvGrpSpPr>
            <p:grpSpPr bwMode="auto">
              <a:xfrm>
                <a:off x="2160" y="3504"/>
                <a:ext cx="336" cy="49"/>
                <a:chOff x="3024" y="3371"/>
                <a:chExt cx="736" cy="0"/>
              </a:xfrm>
            </p:grpSpPr>
            <p:cxnSp>
              <p:nvCxnSpPr>
                <p:cNvPr id="148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49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8" name="Group 43"/>
              <p:cNvGrpSpPr>
                <a:grpSpLocks/>
              </p:cNvGrpSpPr>
              <p:nvPr/>
            </p:nvGrpSpPr>
            <p:grpSpPr bwMode="auto">
              <a:xfrm>
                <a:off x="1920" y="3504"/>
                <a:ext cx="240" cy="49"/>
                <a:chOff x="3024" y="3371"/>
                <a:chExt cx="736" cy="0"/>
              </a:xfrm>
            </p:grpSpPr>
            <p:cxnSp>
              <p:nvCxnSpPr>
                <p:cNvPr id="146" name="Straight Arrow Connector 6"/>
                <p:cNvCxnSpPr>
                  <a:cxnSpLocks noChangeShapeType="1"/>
                </p:cNvCxnSpPr>
                <p:nvPr/>
              </p:nvCxnSpPr>
              <p:spPr bwMode="auto">
                <a:xfrm>
                  <a:off x="3270" y="3371"/>
                  <a:ext cx="163" cy="0"/>
                </a:xfrm>
                <a:prstGeom prst="straightConnector1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 type="arrow" w="med" len="med"/>
                </a:ln>
              </p:spPr>
            </p:cxnSp>
            <p:cxnSp>
              <p:nvCxnSpPr>
                <p:cNvPr id="147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3024" y="3371"/>
                  <a:ext cx="736" cy="0"/>
                </a:xfrm>
                <a:prstGeom prst="line">
                  <a:avLst/>
                </a:prstGeom>
                <a:noFill/>
                <a:ln w="19050">
                  <a:solidFill>
                    <a:srgbClr val="33CC33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39" name="Group 46"/>
              <p:cNvGrpSpPr>
                <a:grpSpLocks/>
              </p:cNvGrpSpPr>
              <p:nvPr/>
            </p:nvGrpSpPr>
            <p:grpSpPr bwMode="auto">
              <a:xfrm>
                <a:off x="2400" y="2928"/>
                <a:ext cx="336" cy="625"/>
                <a:chOff x="2448" y="2928"/>
                <a:chExt cx="336" cy="625"/>
              </a:xfrm>
            </p:grpSpPr>
            <p:grpSp>
              <p:nvGrpSpPr>
                <p:cNvPr id="140" name="Group 47"/>
                <p:cNvGrpSpPr>
                  <a:grpSpLocks/>
                </p:cNvGrpSpPr>
                <p:nvPr/>
              </p:nvGrpSpPr>
              <p:grpSpPr bwMode="auto">
                <a:xfrm>
                  <a:off x="2448" y="2928"/>
                  <a:ext cx="158" cy="572"/>
                  <a:chOff x="706" y="148"/>
                  <a:chExt cx="158" cy="572"/>
                </a:xfrm>
              </p:grpSpPr>
              <p:sp>
                <p:nvSpPr>
                  <p:cNvPr id="14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706" y="148"/>
                    <a:ext cx="158" cy="273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zh-CN" altLang="zh-CN">
                      <a:solidFill>
                        <a:srgbClr val="FFFFFF"/>
                      </a:solidFill>
                      <a:latin typeface="Calibri" pitchFamily="34" charset="0"/>
                    </a:endParaRPr>
                  </a:p>
                </p:txBody>
              </p:sp>
              <p:cxnSp>
                <p:nvCxnSpPr>
                  <p:cNvPr id="145" name="Straight Connector 14"/>
                  <p:cNvCxnSpPr/>
                  <p:nvPr/>
                </p:nvCxnSpPr>
                <p:spPr>
                  <a:xfrm rot="5400000">
                    <a:off x="634" y="572"/>
                    <a:ext cx="305" cy="1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50"/>
                <p:cNvGrpSpPr>
                  <a:grpSpLocks/>
                </p:cNvGrpSpPr>
                <p:nvPr/>
              </p:nvGrpSpPr>
              <p:grpSpPr bwMode="auto">
                <a:xfrm>
                  <a:off x="2544" y="3504"/>
                  <a:ext cx="240" cy="49"/>
                  <a:chOff x="3024" y="3371"/>
                  <a:chExt cx="736" cy="0"/>
                </a:xfrm>
              </p:grpSpPr>
              <p:cxnSp>
                <p:nvCxnSpPr>
                  <p:cNvPr id="142" name="Straight Arrow Connector 6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270" y="3371"/>
                    <a:ext cx="163" cy="0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 type="arrow" w="med" len="med"/>
                  </a:ln>
                </p:spPr>
              </p:cxnSp>
              <p:cxnSp>
                <p:nvCxnSpPr>
                  <p:cNvPr id="143" name="Straight Connector 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3024" y="3371"/>
                    <a:ext cx="73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</p:cxnSp>
            </p:grpSp>
          </p:grpSp>
        </p:grpSp>
        <p:sp>
          <p:nvSpPr>
            <p:cNvPr id="134" name="Text Box 53"/>
            <p:cNvSpPr txBox="1">
              <a:spLocks noChangeArrowheads="1"/>
            </p:cNvSpPr>
            <p:nvPr/>
          </p:nvSpPr>
          <p:spPr bwMode="auto">
            <a:xfrm>
              <a:off x="4008" y="1748"/>
              <a:ext cx="192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Calibri" pitchFamily="34" charset="0"/>
                </a:rPr>
                <a:t>+</a:t>
              </a:r>
            </a:p>
          </p:txBody>
        </p:sp>
        <p:sp>
          <p:nvSpPr>
            <p:cNvPr id="135" name="Text Box 54"/>
            <p:cNvSpPr txBox="1">
              <a:spLocks noChangeArrowheads="1"/>
            </p:cNvSpPr>
            <p:nvPr/>
          </p:nvSpPr>
          <p:spPr bwMode="auto">
            <a:xfrm>
              <a:off x="5304" y="1748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Calibri" pitchFamily="34" charset="0"/>
                </a:rPr>
                <a:t>+</a:t>
              </a:r>
            </a:p>
          </p:txBody>
        </p:sp>
      </p:grpSp>
      <p:sp>
        <p:nvSpPr>
          <p:cNvPr id="169" name="Text Box 340"/>
          <p:cNvSpPr txBox="1">
            <a:spLocks noChangeArrowheads="1"/>
          </p:cNvSpPr>
          <p:nvPr/>
        </p:nvSpPr>
        <p:spPr bwMode="auto">
          <a:xfrm>
            <a:off x="323528" y="3471391"/>
            <a:ext cx="50405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Full Green’s function is expanded as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0"/>
          <p:cNvSpPr txBox="1">
            <a:spLocks noChangeArrowheads="1"/>
          </p:cNvSpPr>
          <p:nvPr/>
        </p:nvSpPr>
        <p:spPr bwMode="auto">
          <a:xfrm>
            <a:off x="323528" y="620688"/>
            <a:ext cx="19442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err="1" smtClean="0">
                <a:latin typeface="Calibri" pitchFamily="34" charset="0"/>
              </a:rPr>
              <a:t>Boldification</a:t>
            </a:r>
            <a:r>
              <a:rPr lang="en-US" altLang="zh-CN" sz="2400" b="1" dirty="0" smtClean="0">
                <a:latin typeface="Calibri" pitchFamily="34" charset="0"/>
              </a:rPr>
              <a:t>:</a:t>
            </a:r>
            <a:endParaRPr lang="en-US" altLang="zh-CN" sz="2400" b="1" dirty="0" smtClean="0">
              <a:latin typeface="Calibri" pitchFamily="34" charset="0"/>
            </a:endParaRPr>
          </a:p>
        </p:txBody>
      </p: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357159" y="1258913"/>
            <a:ext cx="4142834" cy="369887"/>
            <a:chOff x="374651" y="738229"/>
            <a:chExt cx="4142834" cy="369887"/>
          </a:xfrm>
        </p:grpSpPr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74651" y="739775"/>
              <a:ext cx="4142834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Calculate </a:t>
              </a:r>
              <a:r>
                <a:rPr lang="en-US" altLang="zh-CN" sz="1600" b="1" dirty="0"/>
                <a:t>irreducible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diagrams for    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 to 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get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     </a:t>
              </a:r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303608" y="765176"/>
            <a:ext cx="298450" cy="323850"/>
          </p:xfrm>
          <a:graphic>
            <a:graphicData uri="http://schemas.openxmlformats.org/presentationml/2006/ole">
              <p:oleObj spid="_x0000_s81922" name="Equation" r:id="rId3" imgW="139680" imgH="152280" progId="Equation.DSMT4">
                <p:embed/>
              </p:oleObj>
            </a:graphicData>
          </a:graphic>
        </p:graphicFrame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4176171" y="738229"/>
            <a:ext cx="341313" cy="369887"/>
          </p:xfrm>
          <a:graphic>
            <a:graphicData uri="http://schemas.openxmlformats.org/presentationml/2006/ole">
              <p:oleObj spid="_x0000_s81924" name="Equation" r:id="rId4" imgW="164880" imgH="177480" progId="Equation.DSMT4">
                <p:embed/>
              </p:oleObj>
            </a:graphicData>
          </a:graphic>
        </p:graphicFrame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6075" y="2887290"/>
            <a:ext cx="39378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/>
              <a:t>Dyson </a:t>
            </a:r>
            <a:r>
              <a:rPr lang="en-US" altLang="zh-CN" sz="1600" b="1" dirty="0" smtClean="0"/>
              <a:t>Equation                                        : </a:t>
            </a:r>
            <a:endParaRPr lang="en-US" altLang="zh-CN" sz="16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45566" y="4624065"/>
            <a:ext cx="35503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The bare Ladder                                          :</a:t>
            </a:r>
            <a:endParaRPr lang="en-US" altLang="zh-CN" sz="1600" b="1" dirty="0"/>
          </a:p>
        </p:txBody>
      </p: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434975" y="1857375"/>
            <a:ext cx="8320088" cy="706438"/>
            <a:chOff x="434975" y="1525588"/>
            <a:chExt cx="8320088" cy="706437"/>
          </a:xfrm>
        </p:grpSpPr>
        <p:cxnSp>
          <p:nvCxnSpPr>
            <p:cNvPr id="12" name="Straight Arrow Connector 6"/>
            <p:cNvCxnSpPr/>
            <p:nvPr/>
          </p:nvCxnSpPr>
          <p:spPr>
            <a:xfrm>
              <a:off x="1989138" y="1768476"/>
              <a:ext cx="304800" cy="1587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"/>
            <p:cNvCxnSpPr/>
            <p:nvPr/>
          </p:nvCxnSpPr>
          <p:spPr>
            <a:xfrm>
              <a:off x="3194050" y="1754188"/>
              <a:ext cx="3048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1"/>
            <p:cNvSpPr/>
            <p:nvPr/>
          </p:nvSpPr>
          <p:spPr>
            <a:xfrm>
              <a:off x="3727450" y="1525588"/>
              <a:ext cx="1371600" cy="533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cxnSp>
          <p:nvCxnSpPr>
            <p:cNvPr id="15" name="Straight Arrow Connector 12"/>
            <p:cNvCxnSpPr/>
            <p:nvPr/>
          </p:nvCxnSpPr>
          <p:spPr>
            <a:xfrm>
              <a:off x="5175250" y="1754188"/>
              <a:ext cx="3048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180138" y="1754188"/>
              <a:ext cx="762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7"/>
            <p:cNvCxnSpPr/>
            <p:nvPr/>
          </p:nvCxnSpPr>
          <p:spPr>
            <a:xfrm>
              <a:off x="6851650" y="1754188"/>
              <a:ext cx="3048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20"/>
            <p:cNvCxnSpPr/>
            <p:nvPr/>
          </p:nvCxnSpPr>
          <p:spPr>
            <a:xfrm>
              <a:off x="7689850" y="1754188"/>
              <a:ext cx="3048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66"/>
            <p:cNvGrpSpPr>
              <a:grpSpLocks/>
            </p:cNvGrpSpPr>
            <p:nvPr/>
          </p:nvGrpSpPr>
          <p:grpSpPr bwMode="auto">
            <a:xfrm>
              <a:off x="434975" y="1525588"/>
              <a:ext cx="8320088" cy="706437"/>
              <a:chOff x="434975" y="1525588"/>
              <a:chExt cx="8320088" cy="706437"/>
            </a:xfrm>
          </p:grpSpPr>
          <p:graphicFrame>
            <p:nvGraphicFramePr>
              <p:cNvPr id="20" name="Object 2"/>
              <p:cNvGraphicFramePr>
                <a:graphicFrameLocks noChangeAspect="1"/>
              </p:cNvGraphicFramePr>
              <p:nvPr/>
            </p:nvGraphicFramePr>
            <p:xfrm>
              <a:off x="708025" y="1614488"/>
              <a:ext cx="8047038" cy="322262"/>
            </p:xfrm>
            <a:graphic>
              <a:graphicData uri="http://schemas.openxmlformats.org/presentationml/2006/ole">
                <p:oleObj spid="_x0000_s81926" name="Equation" r:id="rId5" imgW="4114800" imgH="164880" progId="Equation.DSMT4">
                  <p:embed/>
                </p:oleObj>
              </a:graphicData>
            </a:graphic>
          </p:graphicFrame>
          <p:cxnSp>
            <p:nvCxnSpPr>
              <p:cNvPr id="21" name="Straight Connector 7"/>
              <p:cNvCxnSpPr/>
              <p:nvPr/>
            </p:nvCxnSpPr>
            <p:spPr>
              <a:xfrm>
                <a:off x="1760538" y="1768476"/>
                <a:ext cx="831850" cy="6350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2" name="Object 3"/>
              <p:cNvGraphicFramePr>
                <a:graphicFrameLocks noChangeAspect="1"/>
              </p:cNvGraphicFramePr>
              <p:nvPr/>
            </p:nvGraphicFramePr>
            <p:xfrm>
              <a:off x="1784350" y="1892300"/>
              <a:ext cx="765175" cy="319088"/>
            </p:xfrm>
            <a:graphic>
              <a:graphicData uri="http://schemas.openxmlformats.org/presentationml/2006/ole">
                <p:oleObj spid="_x0000_s81927" name="Equation" r:id="rId6" imgW="545760" imgH="228600" progId="Equation.DSMT4">
                  <p:embed/>
                </p:oleObj>
              </a:graphicData>
            </a:graphic>
          </p:graphicFrame>
          <p:cxnSp>
            <p:nvCxnSpPr>
              <p:cNvPr id="23" name="Straight Connector 10"/>
              <p:cNvCxnSpPr/>
              <p:nvPr/>
            </p:nvCxnSpPr>
            <p:spPr>
              <a:xfrm>
                <a:off x="3117850" y="1754188"/>
                <a:ext cx="609600" cy="1588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3"/>
              <p:cNvCxnSpPr/>
              <p:nvPr/>
            </p:nvCxnSpPr>
            <p:spPr>
              <a:xfrm>
                <a:off x="5099050" y="1754188"/>
                <a:ext cx="381000" cy="1588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5" name="Object 4"/>
              <p:cNvGraphicFramePr>
                <a:graphicFrameLocks noChangeAspect="1"/>
              </p:cNvGraphicFramePr>
              <p:nvPr/>
            </p:nvGraphicFramePr>
            <p:xfrm>
              <a:off x="3857625" y="1611313"/>
              <a:ext cx="1143000" cy="338137"/>
            </p:xfrm>
            <a:graphic>
              <a:graphicData uri="http://schemas.openxmlformats.org/presentationml/2006/ole">
                <p:oleObj spid="_x0000_s81928" name="Equation" r:id="rId7" imgW="774360" imgH="228600" progId="Equation.DSMT4">
                  <p:embed/>
                </p:oleObj>
              </a:graphicData>
            </a:graphic>
          </p:graphicFrame>
          <p:cxnSp>
            <p:nvCxnSpPr>
              <p:cNvPr id="26" name="Straight Connector 16"/>
              <p:cNvCxnSpPr/>
              <p:nvPr/>
            </p:nvCxnSpPr>
            <p:spPr>
              <a:xfrm>
                <a:off x="6027738" y="1754188"/>
                <a:ext cx="381000" cy="1588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8"/>
              <p:cNvCxnSpPr/>
              <p:nvPr/>
            </p:nvCxnSpPr>
            <p:spPr>
              <a:xfrm>
                <a:off x="6851650" y="1754188"/>
                <a:ext cx="381000" cy="1588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19"/>
              <p:cNvSpPr/>
              <p:nvPr/>
            </p:nvSpPr>
            <p:spPr>
              <a:xfrm>
                <a:off x="6394450" y="1525588"/>
                <a:ext cx="457200" cy="4571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29" name="Straight Connector 21"/>
              <p:cNvCxnSpPr/>
              <p:nvPr/>
            </p:nvCxnSpPr>
            <p:spPr>
              <a:xfrm>
                <a:off x="7689850" y="1754188"/>
                <a:ext cx="381000" cy="1588"/>
              </a:xfrm>
              <a:prstGeom prst="line">
                <a:avLst/>
              </a:prstGeom>
              <a:ln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2"/>
              <p:cNvSpPr/>
              <p:nvPr/>
            </p:nvSpPr>
            <p:spPr>
              <a:xfrm>
                <a:off x="7232650" y="1525588"/>
                <a:ext cx="457200" cy="4571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31" name="Straight Connector 28"/>
              <p:cNvCxnSpPr/>
              <p:nvPr/>
            </p:nvCxnSpPr>
            <p:spPr>
              <a:xfrm>
                <a:off x="441325" y="1774826"/>
                <a:ext cx="808038" cy="0"/>
              </a:xfrm>
              <a:prstGeom prst="line">
                <a:avLst/>
              </a:prstGeom>
              <a:ln w="38100">
                <a:solidFill>
                  <a:srgbClr val="33CC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2" name="Object 10"/>
              <p:cNvGraphicFramePr>
                <a:graphicFrameLocks noChangeAspect="1"/>
              </p:cNvGraphicFramePr>
              <p:nvPr/>
            </p:nvGraphicFramePr>
            <p:xfrm>
              <a:off x="434975" y="1909763"/>
              <a:ext cx="784225" cy="322262"/>
            </p:xfrm>
            <a:graphic>
              <a:graphicData uri="http://schemas.openxmlformats.org/presentationml/2006/ole">
                <p:oleObj spid="_x0000_s81929" name="Equation" r:id="rId8" imgW="495000" imgH="203040" progId="Equation.DSMT4">
                  <p:embed/>
                </p:oleObj>
              </a:graphicData>
            </a:graphic>
          </p:graphicFrame>
          <p:cxnSp>
            <p:nvCxnSpPr>
              <p:cNvPr id="33" name="Straight Arrow Connector 34"/>
              <p:cNvCxnSpPr/>
              <p:nvPr/>
            </p:nvCxnSpPr>
            <p:spPr>
              <a:xfrm>
                <a:off x="738188" y="1774826"/>
                <a:ext cx="215900" cy="0"/>
              </a:xfrm>
              <a:prstGeom prst="straightConnector1">
                <a:avLst/>
              </a:prstGeom>
              <a:ln w="38100">
                <a:solidFill>
                  <a:srgbClr val="33CC33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69"/>
          <p:cNvGrpSpPr>
            <a:grpSpLocks/>
          </p:cNvGrpSpPr>
          <p:nvPr/>
        </p:nvGrpSpPr>
        <p:grpSpPr bwMode="auto">
          <a:xfrm>
            <a:off x="4355976" y="2780928"/>
            <a:ext cx="3671887" cy="457200"/>
            <a:chOff x="2124075" y="2438400"/>
            <a:chExt cx="3671888" cy="457200"/>
          </a:xfrm>
        </p:grpSpPr>
        <p:cxnSp>
          <p:nvCxnSpPr>
            <p:cNvPr id="35" name="Straight Arrow Connector 29"/>
            <p:cNvCxnSpPr/>
            <p:nvPr/>
          </p:nvCxnSpPr>
          <p:spPr>
            <a:xfrm>
              <a:off x="4394201" y="2678112"/>
              <a:ext cx="762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0"/>
            <p:cNvCxnSpPr/>
            <p:nvPr/>
          </p:nvCxnSpPr>
          <p:spPr>
            <a:xfrm>
              <a:off x="4208463" y="2678112"/>
              <a:ext cx="381000" cy="1588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3"/>
            <p:cNvSpPr/>
            <p:nvPr/>
          </p:nvSpPr>
          <p:spPr>
            <a:xfrm>
              <a:off x="4619626" y="2438400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38" name="Object 9"/>
            <p:cNvGraphicFramePr>
              <a:graphicFrameLocks noChangeAspect="1"/>
            </p:cNvGraphicFramePr>
            <p:nvPr/>
          </p:nvGraphicFramePr>
          <p:xfrm>
            <a:off x="2965450" y="2533650"/>
            <a:ext cx="2830513" cy="296863"/>
          </p:xfrm>
          <a:graphic>
            <a:graphicData uri="http://schemas.openxmlformats.org/presentationml/2006/ole">
              <p:oleObj spid="_x0000_s81930" name="Equation" r:id="rId9" imgW="1447560" imgH="152280" progId="Equation.DSMT4">
                <p:embed/>
              </p:oleObj>
            </a:graphicData>
          </a:graphic>
        </p:graphicFrame>
        <p:cxnSp>
          <p:nvCxnSpPr>
            <p:cNvPr id="39" name="Straight Arrow Connector 37"/>
            <p:cNvCxnSpPr/>
            <p:nvPr/>
          </p:nvCxnSpPr>
          <p:spPr>
            <a:xfrm>
              <a:off x="3470275" y="2709862"/>
              <a:ext cx="76200" cy="1588"/>
            </a:xfrm>
            <a:prstGeom prst="straightConnector1">
              <a:avLst/>
            </a:prstGeom>
            <a:ln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8"/>
            <p:cNvCxnSpPr/>
            <p:nvPr/>
          </p:nvCxnSpPr>
          <p:spPr>
            <a:xfrm>
              <a:off x="3317875" y="2709862"/>
              <a:ext cx="381000" cy="1588"/>
            </a:xfrm>
            <a:prstGeom prst="line">
              <a:avLst/>
            </a:prstGeom>
            <a:ln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17"/>
            <p:cNvGraphicFramePr>
              <a:graphicFrameLocks noChangeAspect="1"/>
            </p:cNvGraphicFramePr>
            <p:nvPr/>
          </p:nvGraphicFramePr>
          <p:xfrm>
            <a:off x="4721225" y="2527300"/>
            <a:ext cx="315913" cy="271463"/>
          </p:xfrm>
          <a:graphic>
            <a:graphicData uri="http://schemas.openxmlformats.org/presentationml/2006/ole">
              <p:oleObj spid="_x0000_s81931" name="Equation" r:id="rId10" imgW="177480" imgH="152280" progId="Equation.DSMT4">
                <p:embed/>
              </p:oleObj>
            </a:graphicData>
          </a:graphic>
        </p:graphicFrame>
        <p:cxnSp>
          <p:nvCxnSpPr>
            <p:cNvPr id="42" name="Straight Connector 28"/>
            <p:cNvCxnSpPr/>
            <p:nvPr/>
          </p:nvCxnSpPr>
          <p:spPr>
            <a:xfrm>
              <a:off x="2124075" y="2709862"/>
              <a:ext cx="630237" cy="0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34"/>
            <p:cNvCxnSpPr/>
            <p:nvPr/>
          </p:nvCxnSpPr>
          <p:spPr>
            <a:xfrm>
              <a:off x="2344737" y="2709862"/>
              <a:ext cx="215900" cy="0"/>
            </a:xfrm>
            <a:prstGeom prst="straightConnector1">
              <a:avLst/>
            </a:prstGeom>
            <a:ln w="38100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28"/>
            <p:cNvCxnSpPr/>
            <p:nvPr/>
          </p:nvCxnSpPr>
          <p:spPr>
            <a:xfrm>
              <a:off x="5086351" y="2663825"/>
              <a:ext cx="628650" cy="0"/>
            </a:xfrm>
            <a:prstGeom prst="line">
              <a:avLst/>
            </a:prstGeom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34"/>
            <p:cNvCxnSpPr/>
            <p:nvPr/>
          </p:nvCxnSpPr>
          <p:spPr>
            <a:xfrm>
              <a:off x="5307013" y="2663825"/>
              <a:ext cx="215900" cy="0"/>
            </a:xfrm>
            <a:prstGeom prst="straightConnector1">
              <a:avLst/>
            </a:prstGeom>
            <a:ln w="38100">
              <a:solidFill>
                <a:srgbClr val="33CC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70"/>
          <p:cNvGrpSpPr>
            <a:grpSpLocks/>
          </p:cNvGrpSpPr>
          <p:nvPr/>
        </p:nvGrpSpPr>
        <p:grpSpPr bwMode="auto">
          <a:xfrm>
            <a:off x="4211960" y="4581128"/>
            <a:ext cx="3177654" cy="809625"/>
            <a:chOff x="2351609" y="3249613"/>
            <a:chExt cx="3177654" cy="809625"/>
          </a:xfrm>
        </p:grpSpPr>
        <p:sp>
          <p:nvSpPr>
            <p:cNvPr id="47" name="燕尾形 46"/>
            <p:cNvSpPr/>
            <p:nvPr/>
          </p:nvSpPr>
          <p:spPr>
            <a:xfrm>
              <a:off x="2532063" y="3392488"/>
              <a:ext cx="180975" cy="215900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8" name="Object 18"/>
            <p:cNvGraphicFramePr>
              <a:graphicFrameLocks noChangeAspect="1"/>
            </p:cNvGraphicFramePr>
            <p:nvPr/>
          </p:nvGraphicFramePr>
          <p:xfrm>
            <a:off x="2351609" y="3592786"/>
            <a:ext cx="374650" cy="457200"/>
          </p:xfrm>
          <a:graphic>
            <a:graphicData uri="http://schemas.openxmlformats.org/presentationml/2006/ole">
              <p:oleObj spid="_x0000_s81932" name="Equation" r:id="rId11" imgW="190440" imgH="228600" progId="Equation.DSMT4">
                <p:embed/>
              </p:oleObj>
            </a:graphicData>
          </a:graphic>
        </p:graphicFrame>
        <p:graphicFrame>
          <p:nvGraphicFramePr>
            <p:cNvPr id="49" name="Object 19"/>
            <p:cNvGraphicFramePr>
              <a:graphicFrameLocks noChangeAspect="1"/>
            </p:cNvGraphicFramePr>
            <p:nvPr/>
          </p:nvGraphicFramePr>
          <p:xfrm>
            <a:off x="2989263" y="3297238"/>
            <a:ext cx="966787" cy="298450"/>
          </p:xfrm>
          <a:graphic>
            <a:graphicData uri="http://schemas.openxmlformats.org/presentationml/2006/ole">
              <p:oleObj spid="_x0000_s81933" name="Equation" r:id="rId12" imgW="495000" imgH="152280" progId="Equation.DSMT4">
                <p:embed/>
              </p:oleObj>
            </a:graphicData>
          </a:graphic>
        </p:graphicFrame>
        <p:graphicFrame>
          <p:nvGraphicFramePr>
            <p:cNvPr id="50" name="Object 20"/>
            <p:cNvGraphicFramePr>
              <a:graphicFrameLocks noChangeAspect="1"/>
            </p:cNvGraphicFramePr>
            <p:nvPr/>
          </p:nvGraphicFramePr>
          <p:xfrm>
            <a:off x="3305175" y="3687763"/>
            <a:ext cx="341313" cy="371475"/>
          </p:xfrm>
          <a:graphic>
            <a:graphicData uri="http://schemas.openxmlformats.org/presentationml/2006/ole">
              <p:oleObj spid="_x0000_s81934" name="Equation" r:id="rId13" imgW="164880" imgH="177480" progId="Equation.DSMT4">
                <p:embed/>
              </p:oleObj>
            </a:graphicData>
          </a:graphic>
        </p:graphicFrame>
        <p:sp>
          <p:nvSpPr>
            <p:cNvPr id="51" name="Oval 79"/>
            <p:cNvSpPr/>
            <p:nvPr/>
          </p:nvSpPr>
          <p:spPr>
            <a:xfrm>
              <a:off x="3341688" y="3427413"/>
              <a:ext cx="123825" cy="1111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2" name="Oval 80"/>
            <p:cNvSpPr/>
            <p:nvPr/>
          </p:nvSpPr>
          <p:spPr>
            <a:xfrm>
              <a:off x="4014788" y="3249613"/>
              <a:ext cx="1041400" cy="49688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53" name="Oval 81"/>
            <p:cNvSpPr/>
            <p:nvPr/>
          </p:nvSpPr>
          <p:spPr>
            <a:xfrm>
              <a:off x="3937000" y="3427413"/>
              <a:ext cx="125413" cy="11112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aphicFrame>
          <p:nvGraphicFramePr>
            <p:cNvPr id="54" name="Object 20"/>
            <p:cNvGraphicFramePr>
              <a:graphicFrameLocks noChangeAspect="1"/>
            </p:cNvGraphicFramePr>
            <p:nvPr/>
          </p:nvGraphicFramePr>
          <p:xfrm>
            <a:off x="4251524" y="3249961"/>
            <a:ext cx="444500" cy="477837"/>
          </p:xfrm>
          <a:graphic>
            <a:graphicData uri="http://schemas.openxmlformats.org/presentationml/2006/ole">
              <p:oleObj spid="_x0000_s81935" name="Equation" r:id="rId14" imgW="215640" imgH="228600" progId="Equation.DSMT4">
                <p:embed/>
              </p:oleObj>
            </a:graphicData>
          </a:graphic>
        </p:graphicFrame>
        <p:sp>
          <p:nvSpPr>
            <p:cNvPr id="55" name="圆角矩形 54"/>
            <p:cNvSpPr/>
            <p:nvPr/>
          </p:nvSpPr>
          <p:spPr>
            <a:xfrm>
              <a:off x="2401888" y="3448051"/>
              <a:ext cx="461962" cy="100012"/>
            </a:xfrm>
            <a:prstGeom prst="round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燕尾形 55"/>
            <p:cNvSpPr/>
            <p:nvPr/>
          </p:nvSpPr>
          <p:spPr>
            <a:xfrm>
              <a:off x="5197475" y="3390901"/>
              <a:ext cx="179388" cy="215900"/>
            </a:xfrm>
            <a:prstGeom prst="chevr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5065713" y="3446463"/>
              <a:ext cx="463550" cy="98425"/>
            </a:xfrm>
            <a:prstGeom prst="round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58" name="Group 65"/>
          <p:cNvGrpSpPr>
            <a:grpSpLocks/>
          </p:cNvGrpSpPr>
          <p:nvPr/>
        </p:nvGrpSpPr>
        <p:grpSpPr bwMode="auto">
          <a:xfrm>
            <a:off x="395536" y="4015853"/>
            <a:ext cx="4680519" cy="338554"/>
            <a:chOff x="374650" y="739775"/>
            <a:chExt cx="4680519" cy="338554"/>
          </a:xfrm>
        </p:grpSpPr>
        <p:sp>
          <p:nvSpPr>
            <p:cNvPr id="59" name="Text Box 2"/>
            <p:cNvSpPr txBox="1">
              <a:spLocks noChangeArrowheads="1"/>
            </p:cNvSpPr>
            <p:nvPr/>
          </p:nvSpPr>
          <p:spPr bwMode="auto">
            <a:xfrm>
              <a:off x="374650" y="739775"/>
              <a:ext cx="46805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</a:rPr>
                <a:t>Calculate </a:t>
              </a:r>
              <a:r>
                <a:rPr lang="en-US" altLang="zh-CN" sz="1600" b="1" dirty="0"/>
                <a:t>irreducible</a:t>
              </a:r>
              <a:r>
                <a:rPr lang="en-US" altLang="zh-CN" sz="1600" b="1" dirty="0">
                  <a:solidFill>
                    <a:srgbClr val="FF0000"/>
                  </a:solidFill>
                </a:rPr>
                <a:t> diagrams for </a:t>
              </a:r>
              <a:r>
                <a:rPr lang="en-US" altLang="zh-CN" sz="1600" b="1" dirty="0" smtClean="0">
                  <a:solidFill>
                    <a:srgbClr val="FF0000"/>
                  </a:solidFill>
                </a:rPr>
                <a:t>        to get   </a:t>
              </a:r>
              <a:endParaRPr lang="en-US" altLang="zh-CN" sz="1600" b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61" name="Object 6"/>
            <p:cNvGraphicFramePr>
              <a:graphicFrameLocks noChangeAspect="1"/>
            </p:cNvGraphicFramePr>
            <p:nvPr/>
          </p:nvGraphicFramePr>
          <p:xfrm>
            <a:off x="3356818" y="765176"/>
            <a:ext cx="330200" cy="304800"/>
          </p:xfrm>
          <a:graphic>
            <a:graphicData uri="http://schemas.openxmlformats.org/presentationml/2006/ole">
              <p:oleObj spid="_x0000_s81937" name="Equation" r:id="rId15" imgW="164880" imgH="152280" progId="Equation.DSMT4">
                <p:embed/>
              </p:oleObj>
            </a:graphicData>
          </a:graphic>
        </p:graphicFrame>
        <p:graphicFrame>
          <p:nvGraphicFramePr>
            <p:cNvPr id="63" name="Object 8"/>
            <p:cNvGraphicFramePr>
              <a:graphicFrameLocks noChangeAspect="1"/>
            </p:cNvGraphicFramePr>
            <p:nvPr/>
          </p:nvGraphicFramePr>
          <p:xfrm>
            <a:off x="4263082" y="765176"/>
            <a:ext cx="260350" cy="284163"/>
          </p:xfrm>
          <a:graphic>
            <a:graphicData uri="http://schemas.openxmlformats.org/presentationml/2006/ole">
              <p:oleObj spid="_x0000_s81939" name="Equation" r:id="rId16" imgW="139680" imgH="152280" progId="Equation.DSMT4">
                <p:embed/>
              </p:oleObj>
            </a:graphicData>
          </a:graphic>
        </p:graphicFrame>
      </p:grpSp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1835696" y="2909433"/>
          <a:ext cx="1656184" cy="375551"/>
        </p:xfrm>
        <a:graphic>
          <a:graphicData uri="http://schemas.openxmlformats.org/presentationml/2006/ole">
            <p:oleObj spid="_x0000_s81940" name="Equation" r:id="rId17" imgW="1015920" imgH="228600" progId="Equation.DSMT4">
              <p:embed/>
            </p:oleObj>
          </a:graphicData>
        </a:graphic>
      </p:graphicFrame>
      <p:graphicFrame>
        <p:nvGraphicFramePr>
          <p:cNvPr id="79032" name="Object 7"/>
          <p:cNvGraphicFramePr>
            <a:graphicFrameLocks noChangeAspect="1"/>
          </p:cNvGraphicFramePr>
          <p:nvPr/>
        </p:nvGraphicFramePr>
        <p:xfrm>
          <a:off x="2051720" y="4656063"/>
          <a:ext cx="1700212" cy="374650"/>
        </p:xfrm>
        <a:graphic>
          <a:graphicData uri="http://schemas.openxmlformats.org/presentationml/2006/ole">
            <p:oleObj spid="_x0000_s81941" name="Equation" r:id="rId18" imgW="1041120" imgH="228600" progId="Equation.DSMT4">
              <p:embed/>
            </p:oleObj>
          </a:graphicData>
        </a:graphic>
      </p:graphicFrame>
      <p:sp>
        <p:nvSpPr>
          <p:cNvPr id="78" name="燕尾形 77"/>
          <p:cNvSpPr/>
          <p:nvPr/>
        </p:nvSpPr>
        <p:spPr bwMode="auto">
          <a:xfrm>
            <a:off x="4456237" y="5651822"/>
            <a:ext cx="180975" cy="215900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9" name="Object 18"/>
          <p:cNvGraphicFramePr>
            <a:graphicFrameLocks noChangeAspect="1"/>
          </p:cNvGraphicFramePr>
          <p:nvPr/>
        </p:nvGraphicFramePr>
        <p:xfrm>
          <a:off x="4324350" y="6004520"/>
          <a:ext cx="274638" cy="304800"/>
        </p:xfrm>
        <a:graphic>
          <a:graphicData uri="http://schemas.openxmlformats.org/presentationml/2006/ole">
            <p:oleObj spid="_x0000_s81946" name="Equation" r:id="rId19" imgW="139680" imgH="152280" progId="Equation.DSMT4">
              <p:embed/>
            </p:oleObj>
          </a:graphicData>
        </a:graphic>
      </p:graphicFrame>
      <p:sp>
        <p:nvSpPr>
          <p:cNvPr id="80" name="圆角矩形 79"/>
          <p:cNvSpPr/>
          <p:nvPr/>
        </p:nvSpPr>
        <p:spPr bwMode="auto">
          <a:xfrm>
            <a:off x="4326062" y="5707385"/>
            <a:ext cx="461962" cy="10001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1" name="Object 19"/>
          <p:cNvGraphicFramePr>
            <a:graphicFrameLocks noChangeAspect="1"/>
          </p:cNvGraphicFramePr>
          <p:nvPr/>
        </p:nvGraphicFramePr>
        <p:xfrm>
          <a:off x="5045075" y="5589588"/>
          <a:ext cx="1336675" cy="298450"/>
        </p:xfrm>
        <a:graphic>
          <a:graphicData uri="http://schemas.openxmlformats.org/presentationml/2006/ole">
            <p:oleObj spid="_x0000_s81947" name="Equation" r:id="rId20" imgW="685800" imgH="152280" progId="Equation.DSMT4">
              <p:embed/>
            </p:oleObj>
          </a:graphicData>
        </a:graphic>
      </p:graphicFrame>
      <p:sp>
        <p:nvSpPr>
          <p:cNvPr id="82" name="燕尾形 81"/>
          <p:cNvSpPr/>
          <p:nvPr/>
        </p:nvSpPr>
        <p:spPr bwMode="auto">
          <a:xfrm>
            <a:off x="5423842" y="5661372"/>
            <a:ext cx="179388" cy="2159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5292080" y="5716934"/>
            <a:ext cx="463550" cy="98425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燕尾形 83"/>
          <p:cNvSpPr/>
          <p:nvPr/>
        </p:nvSpPr>
        <p:spPr bwMode="auto">
          <a:xfrm>
            <a:off x="6616476" y="5661248"/>
            <a:ext cx="179388" cy="2159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6484714" y="5716810"/>
            <a:ext cx="463550" cy="98425"/>
          </a:xfrm>
          <a:prstGeom prst="round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6" name="Oval 80"/>
          <p:cNvSpPr/>
          <p:nvPr/>
        </p:nvSpPr>
        <p:spPr bwMode="auto">
          <a:xfrm>
            <a:off x="6948264" y="5524400"/>
            <a:ext cx="1041400" cy="49688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87" name="燕尾形 86"/>
          <p:cNvSpPr/>
          <p:nvPr/>
        </p:nvSpPr>
        <p:spPr bwMode="auto">
          <a:xfrm>
            <a:off x="8160146" y="5661372"/>
            <a:ext cx="179388" cy="215900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8028384" y="5716934"/>
            <a:ext cx="463550" cy="9842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5" name="Object 18"/>
          <p:cNvGraphicFramePr>
            <a:graphicFrameLocks noChangeAspect="1"/>
          </p:cNvGraphicFramePr>
          <p:nvPr/>
        </p:nvGraphicFramePr>
        <p:xfrm>
          <a:off x="5349478" y="5949280"/>
          <a:ext cx="374650" cy="457200"/>
        </p:xfrm>
        <a:graphic>
          <a:graphicData uri="http://schemas.openxmlformats.org/presentationml/2006/ole">
            <p:oleObj spid="_x0000_s81948" name="Equation" r:id="rId21" imgW="190440" imgH="228600" progId="Equation.DSMT4">
              <p:embed/>
            </p:oleObj>
          </a:graphicData>
        </a:graphic>
      </p:graphicFrame>
      <p:graphicFrame>
        <p:nvGraphicFramePr>
          <p:cNvPr id="89" name="Object 18"/>
          <p:cNvGraphicFramePr>
            <a:graphicFrameLocks noChangeAspect="1"/>
          </p:cNvGraphicFramePr>
          <p:nvPr/>
        </p:nvGraphicFramePr>
        <p:xfrm>
          <a:off x="8150225" y="6026150"/>
          <a:ext cx="274638" cy="304800"/>
        </p:xfrm>
        <a:graphic>
          <a:graphicData uri="http://schemas.openxmlformats.org/presentationml/2006/ole">
            <p:oleObj spid="_x0000_s81949" name="Equation" r:id="rId22" imgW="139680" imgH="152280" progId="Equation.DSMT4">
              <p:embed/>
            </p:oleObj>
          </a:graphicData>
        </a:graphic>
      </p:graphicFrame>
      <p:graphicFrame>
        <p:nvGraphicFramePr>
          <p:cNvPr id="90" name="Object 18"/>
          <p:cNvGraphicFramePr>
            <a:graphicFrameLocks noChangeAspect="1"/>
          </p:cNvGraphicFramePr>
          <p:nvPr/>
        </p:nvGraphicFramePr>
        <p:xfrm>
          <a:off x="6516216" y="5877272"/>
          <a:ext cx="374650" cy="457200"/>
        </p:xfrm>
        <a:graphic>
          <a:graphicData uri="http://schemas.openxmlformats.org/presentationml/2006/ole">
            <p:oleObj spid="_x0000_s81950" name="Equation" r:id="rId23" imgW="190440" imgH="228600" progId="Equation.DSMT4">
              <p:embed/>
            </p:oleObj>
          </a:graphicData>
        </a:graphic>
      </p:graphicFrame>
      <p:graphicFrame>
        <p:nvGraphicFramePr>
          <p:cNvPr id="92" name="Object 20"/>
          <p:cNvGraphicFramePr>
            <a:graphicFrameLocks noChangeAspect="1"/>
          </p:cNvGraphicFramePr>
          <p:nvPr/>
        </p:nvGraphicFramePr>
        <p:xfrm>
          <a:off x="7348538" y="5622925"/>
          <a:ext cx="339725" cy="319088"/>
        </p:xfrm>
        <a:graphic>
          <a:graphicData uri="http://schemas.openxmlformats.org/presentationml/2006/ole">
            <p:oleObj spid="_x0000_s81951" name="Equation" r:id="rId24" imgW="164880" imgH="152280" progId="Equation.DSMT4">
              <p:embed/>
            </p:oleObj>
          </a:graphicData>
        </a:graphic>
      </p:graphicFrame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467544" y="5589240"/>
            <a:ext cx="35503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b="1" dirty="0" smtClean="0"/>
              <a:t>The bold Ladder                                          :</a:t>
            </a:r>
            <a:endParaRPr lang="en-US" altLang="zh-CN" sz="1600" b="1" dirty="0"/>
          </a:p>
        </p:txBody>
      </p:sp>
      <p:graphicFrame>
        <p:nvGraphicFramePr>
          <p:cNvPr id="94" name="Object 7"/>
          <p:cNvGraphicFramePr>
            <a:graphicFrameLocks noChangeAspect="1"/>
          </p:cNvGraphicFramePr>
          <p:nvPr/>
        </p:nvGraphicFramePr>
        <p:xfrm>
          <a:off x="2051720" y="5589240"/>
          <a:ext cx="1533525" cy="374650"/>
        </p:xfrm>
        <a:graphic>
          <a:graphicData uri="http://schemas.openxmlformats.org/presentationml/2006/ole">
            <p:oleObj spid="_x0000_s81952" name="Equation" r:id="rId25" imgW="9396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40"/>
          <p:cNvSpPr txBox="1">
            <a:spLocks noChangeArrowheads="1"/>
          </p:cNvSpPr>
          <p:nvPr/>
        </p:nvSpPr>
        <p:spPr bwMode="auto">
          <a:xfrm>
            <a:off x="323528" y="620688"/>
            <a:ext cx="41764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 smtClean="0">
                <a:solidFill>
                  <a:srgbClr val="FF0000"/>
                </a:solidFill>
              </a:rPr>
              <a:t>Two-line irreducible Diagrams:</a:t>
            </a:r>
          </a:p>
        </p:txBody>
      </p:sp>
      <p:pic>
        <p:nvPicPr>
          <p:cNvPr id="82945" name="Picture 1" descr="C:\Documents and Settings\zzhzhou\Application Data\Tencent\Users\328704135\QQ\WinTemp\RichOle\VGAL]P~U[0%H62S{L65@3H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24744"/>
            <a:ext cx="6876256" cy="1907282"/>
          </a:xfrm>
          <a:prstGeom prst="rect">
            <a:avLst/>
          </a:prstGeom>
          <a:noFill/>
        </p:spPr>
      </p:pic>
      <p:sp>
        <p:nvSpPr>
          <p:cNvPr id="4" name="Text Box 340"/>
          <p:cNvSpPr txBox="1">
            <a:spLocks noChangeArrowheads="1"/>
          </p:cNvSpPr>
          <p:nvPr/>
        </p:nvSpPr>
        <p:spPr bwMode="auto">
          <a:xfrm>
            <a:off x="395536" y="3543399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alibri" pitchFamily="34" charset="0"/>
              </a:rPr>
              <a:t>Self-consistent iteration</a:t>
            </a:r>
            <a:endParaRPr lang="en-US" altLang="zh-CN" sz="2400" b="1" dirty="0" smtClean="0">
              <a:latin typeface="Calibri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35696" y="4221088"/>
            <a:ext cx="1008112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64780" y="4293096"/>
          <a:ext cx="735012" cy="476250"/>
        </p:xfrm>
        <a:graphic>
          <a:graphicData uri="http://schemas.openxmlformats.org/presentationml/2006/ole">
            <p:oleObj spid="_x0000_s82946" name="Equation" r:id="rId4" imgW="355320" imgH="228600" progId="Equation.DSMT4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3275856" y="4581128"/>
            <a:ext cx="144016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932040" y="4005064"/>
            <a:ext cx="1800200" cy="936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340"/>
          <p:cNvSpPr txBox="1">
            <a:spLocks noChangeArrowheads="1"/>
          </p:cNvSpPr>
          <p:nvPr/>
        </p:nvSpPr>
        <p:spPr bwMode="auto">
          <a:xfrm>
            <a:off x="4860032" y="4149080"/>
            <a:ext cx="19442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</a:rPr>
              <a:t>Diagrammatic expansion</a:t>
            </a:r>
            <a:endParaRPr lang="en-US" altLang="zh-CN" sz="20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339752" y="5013176"/>
            <a:ext cx="0" cy="50405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1475656" y="5661248"/>
            <a:ext cx="1800200" cy="9361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 Box 340"/>
          <p:cNvSpPr txBox="1">
            <a:spLocks noChangeArrowheads="1"/>
          </p:cNvSpPr>
          <p:nvPr/>
        </p:nvSpPr>
        <p:spPr bwMode="auto">
          <a:xfrm>
            <a:off x="1403648" y="5805264"/>
            <a:ext cx="19442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</a:rPr>
              <a:t>Dyson’s equation</a:t>
            </a:r>
            <a:endParaRPr lang="en-US" altLang="zh-CN" sz="20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64088" y="5805264"/>
            <a:ext cx="1008112" cy="5760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868144" y="5085184"/>
            <a:ext cx="0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032" name="Object 7"/>
          <p:cNvGraphicFramePr>
            <a:graphicFrameLocks noChangeAspect="1"/>
          </p:cNvGraphicFramePr>
          <p:nvPr/>
        </p:nvGraphicFramePr>
        <p:xfrm>
          <a:off x="5495925" y="5889625"/>
          <a:ext cx="760413" cy="450850"/>
        </p:xfrm>
        <a:graphic>
          <a:graphicData uri="http://schemas.openxmlformats.org/presentationml/2006/ole">
            <p:oleObj spid="_x0000_s82947" name="Equation" r:id="rId5" imgW="368280" imgH="215640" progId="Equation.DSMT4">
              <p:embed/>
            </p:oleObj>
          </a:graphicData>
        </a:graphic>
      </p:graphicFrame>
      <p:cxnSp>
        <p:nvCxnSpPr>
          <p:cNvPr id="23" name="直接箭头连接符 22"/>
          <p:cNvCxnSpPr/>
          <p:nvPr/>
        </p:nvCxnSpPr>
        <p:spPr>
          <a:xfrm flipH="1">
            <a:off x="3491880" y="6093296"/>
            <a:ext cx="151216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224"/>
          <p:cNvGrpSpPr>
            <a:grpSpLocks/>
          </p:cNvGrpSpPr>
          <p:nvPr/>
        </p:nvGrpSpPr>
        <p:grpSpPr bwMode="auto">
          <a:xfrm>
            <a:off x="2576314" y="3861048"/>
            <a:ext cx="3795886" cy="1127224"/>
            <a:chOff x="1260" y="2868"/>
            <a:chExt cx="3138" cy="966"/>
          </a:xfrm>
        </p:grpSpPr>
        <p:sp>
          <p:nvSpPr>
            <p:cNvPr id="3087" name="AutoShape 220"/>
            <p:cNvSpPr>
              <a:spLocks noChangeArrowheads="1"/>
            </p:cNvSpPr>
            <p:nvPr/>
          </p:nvSpPr>
          <p:spPr bwMode="auto">
            <a:xfrm>
              <a:off x="1260" y="2868"/>
              <a:ext cx="3138" cy="96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088" name="Text Box 221"/>
            <p:cNvSpPr txBox="1">
              <a:spLocks noChangeArrowheads="1"/>
            </p:cNvSpPr>
            <p:nvPr/>
          </p:nvSpPr>
          <p:spPr bwMode="auto">
            <a:xfrm>
              <a:off x="1660" y="3055"/>
              <a:ext cx="2322" cy="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3300"/>
                  </a:solidFill>
                  <a:latin typeface="Calibri" pitchFamily="34" charset="0"/>
                </a:rPr>
                <a:t>Why not sample the diagrams by Monte Carlo?</a:t>
              </a:r>
            </a:p>
          </p:txBody>
        </p:sp>
      </p:grpSp>
      <p:sp>
        <p:nvSpPr>
          <p:cNvPr id="17630" name="AutoShape 222"/>
          <p:cNvSpPr>
            <a:spLocks noChangeArrowheads="1"/>
          </p:cNvSpPr>
          <p:nvPr/>
        </p:nvSpPr>
        <p:spPr bwMode="auto">
          <a:xfrm>
            <a:off x="4355976" y="3356992"/>
            <a:ext cx="189359" cy="348481"/>
          </a:xfrm>
          <a:prstGeom prst="downArrow">
            <a:avLst>
              <a:gd name="adj1" fmla="val 50000"/>
              <a:gd name="adj2" fmla="val 4214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086" name="TextBox 145"/>
          <p:cNvSpPr txBox="1">
            <a:spLocks noChangeArrowheads="1"/>
          </p:cNvSpPr>
          <p:nvPr/>
        </p:nvSpPr>
        <p:spPr bwMode="auto">
          <a:xfrm>
            <a:off x="330200" y="5477222"/>
            <a:ext cx="864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alibri" pitchFamily="34" charset="0"/>
              </a:rPr>
              <a:t>Configuration space =  </a:t>
            </a:r>
            <a:r>
              <a:rPr lang="en-US" altLang="zh-CN" b="1" dirty="0">
                <a:latin typeface="Calibri" pitchFamily="34" charset="0"/>
              </a:rPr>
              <a:t>(diagram order, topology and types of  lines, internal variables) </a:t>
            </a:r>
          </a:p>
        </p:txBody>
      </p:sp>
      <p:sp>
        <p:nvSpPr>
          <p:cNvPr id="147" name="椭圆 146"/>
          <p:cNvSpPr/>
          <p:nvPr/>
        </p:nvSpPr>
        <p:spPr>
          <a:xfrm>
            <a:off x="2987824" y="1772816"/>
            <a:ext cx="2880320" cy="14401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Text Box 340"/>
          <p:cNvSpPr txBox="1">
            <a:spLocks noChangeArrowheads="1"/>
          </p:cNvSpPr>
          <p:nvPr/>
        </p:nvSpPr>
        <p:spPr bwMode="auto">
          <a:xfrm>
            <a:off x="3419872" y="2093947"/>
            <a:ext cx="20882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Calibri" pitchFamily="34" charset="0"/>
              </a:rPr>
              <a:t>Diagrammatic expansion</a:t>
            </a:r>
            <a:endParaRPr lang="en-US" altLang="zh-CN" sz="2400" b="1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49" name="Text Box 340"/>
          <p:cNvSpPr txBox="1">
            <a:spLocks noChangeArrowheads="1"/>
          </p:cNvSpPr>
          <p:nvPr/>
        </p:nvSpPr>
        <p:spPr bwMode="auto">
          <a:xfrm>
            <a:off x="2123728" y="620688"/>
            <a:ext cx="4464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 smtClean="0">
                <a:latin typeface="Calibri" pitchFamily="34" charset="0"/>
              </a:rPr>
              <a:t>Monte Carlo sampling</a:t>
            </a:r>
            <a:endParaRPr lang="en-US" altLang="zh-CN" sz="2800" b="1" dirty="0" smtClean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273050" y="395288"/>
            <a:ext cx="330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66"/>
                </a:solidFill>
                <a:latin typeface="Calibri" pitchFamily="34" charset="0"/>
              </a:rPr>
              <a:t>Standard Monte Carlo setup: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04800" y="2809875"/>
            <a:ext cx="344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- each cnf. has a weight factor</a:t>
            </a:r>
          </a:p>
        </p:txBody>
      </p:sp>
      <p:graphicFrame>
        <p:nvGraphicFramePr>
          <p:cNvPr id="2050" name="Object 9"/>
          <p:cNvGraphicFramePr>
            <a:graphicFrameLocks noChangeAspect="1"/>
          </p:cNvGraphicFramePr>
          <p:nvPr/>
        </p:nvGraphicFramePr>
        <p:xfrm>
          <a:off x="3886200" y="2743200"/>
          <a:ext cx="962025" cy="584200"/>
        </p:xfrm>
        <a:graphic>
          <a:graphicData uri="http://schemas.openxmlformats.org/presentationml/2006/ole">
            <p:oleObj spid="_x0000_s12290" name="Equation" r:id="rId4" imgW="279360" imgH="241200" progId="Equation.DSMT4">
              <p:embed/>
            </p:oleObj>
          </a:graphicData>
        </a:graphic>
      </p:graphicFrame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304800" y="4256088"/>
            <a:ext cx="2381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- quantity of interest</a:t>
            </a:r>
          </a:p>
        </p:txBody>
      </p:sp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2438400" y="3724275"/>
          <a:ext cx="3276600" cy="1457325"/>
        </p:xfrm>
        <a:graphic>
          <a:graphicData uri="http://schemas.openxmlformats.org/presentationml/2006/ole">
            <p:oleObj spid="_x0000_s12291" name="Equation" r:id="rId5" imgW="1104840" imgH="698400" progId="Equation.DSMT4">
              <p:embed/>
            </p:oleObj>
          </a:graphicData>
        </a:graphic>
      </p:graphicFrame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304800" y="1157288"/>
            <a:ext cx="26463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- configuration space </a:t>
            </a:r>
          </a:p>
        </p:txBody>
      </p:sp>
      <p:sp>
        <p:nvSpPr>
          <p:cNvPr id="37" name="Oval 24"/>
          <p:cNvSpPr>
            <a:spLocks noChangeArrowheads="1"/>
          </p:cNvSpPr>
          <p:nvPr/>
        </p:nvSpPr>
        <p:spPr bwMode="auto">
          <a:xfrm>
            <a:off x="5943600" y="1455440"/>
            <a:ext cx="1219200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8" name="Line 25"/>
          <p:cNvSpPr>
            <a:spLocks noChangeShapeType="1"/>
          </p:cNvSpPr>
          <p:nvPr/>
        </p:nvSpPr>
        <p:spPr bwMode="auto">
          <a:xfrm flipH="1">
            <a:off x="6477000" y="14478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 flipH="1">
            <a:off x="7162800" y="1676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6477000" y="2209800"/>
            <a:ext cx="1219200" cy="533400"/>
          </a:xfrm>
          <a:prstGeom prst="ellips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943600" y="381000"/>
            <a:ext cx="1752600" cy="533400"/>
          </a:xfrm>
          <a:prstGeom prst="ellipse">
            <a:avLst/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2" name="Line 29"/>
          <p:cNvSpPr>
            <a:spLocks noChangeShapeType="1"/>
          </p:cNvSpPr>
          <p:nvPr/>
        </p:nvSpPr>
        <p:spPr bwMode="auto">
          <a:xfrm flipH="1">
            <a:off x="5943600" y="685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 flipH="1">
            <a:off x="7696200" y="17526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Oval 31"/>
          <p:cNvSpPr>
            <a:spLocks noChangeArrowheads="1"/>
          </p:cNvSpPr>
          <p:nvPr/>
        </p:nvSpPr>
        <p:spPr bwMode="auto">
          <a:xfrm>
            <a:off x="7396163" y="1219200"/>
            <a:ext cx="604837" cy="5334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7696200" y="685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>
            <a:off x="6858000" y="19812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5638800" y="4760913"/>
            <a:ext cx="762000" cy="34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6475413" y="4964113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Monte Carlo</a:t>
            </a:r>
          </a:p>
        </p:txBody>
      </p:sp>
      <p:graphicFrame>
        <p:nvGraphicFramePr>
          <p:cNvPr id="50" name="Object 5"/>
          <p:cNvGraphicFramePr>
            <a:graphicFrameLocks noChangeAspect="1"/>
          </p:cNvGraphicFramePr>
          <p:nvPr/>
        </p:nvGraphicFramePr>
        <p:xfrm>
          <a:off x="5486400" y="5486400"/>
          <a:ext cx="1166813" cy="884238"/>
        </p:xfrm>
        <a:graphic>
          <a:graphicData uri="http://schemas.openxmlformats.org/presentationml/2006/ole">
            <p:oleObj spid="_x0000_s12293" name="Equation" r:id="rId6" imgW="583920" imgH="444240" progId="Equation.DSMT4">
              <p:embed/>
            </p:oleObj>
          </a:graphicData>
        </a:graphic>
      </p:graphicFrame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6629400" y="5614988"/>
            <a:ext cx="2514600" cy="86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600" b="1">
                <a:latin typeface="Calibri" pitchFamily="34" charset="0"/>
              </a:rPr>
              <a:t>configurations  generated from the prob. distribution</a:t>
            </a:r>
          </a:p>
          <a:p>
            <a:r>
              <a:rPr lang="en-US" altLang="zh-CN">
                <a:latin typeface="Calibri" pitchFamily="34" charset="0"/>
              </a:rPr>
              <a:t> </a:t>
            </a:r>
          </a:p>
        </p:txBody>
      </p:sp>
      <p:graphicFrame>
        <p:nvGraphicFramePr>
          <p:cNvPr id="52" name="Object 6"/>
          <p:cNvGraphicFramePr>
            <a:graphicFrameLocks noChangeAspect="1"/>
          </p:cNvGraphicFramePr>
          <p:nvPr/>
        </p:nvGraphicFramePr>
        <p:xfrm>
          <a:off x="7594600" y="6096000"/>
          <a:ext cx="461963" cy="400050"/>
        </p:xfrm>
        <a:graphic>
          <a:graphicData uri="http://schemas.openxmlformats.org/presentationml/2006/ole">
            <p:oleObj spid="_x0000_s12294" name="Equation" r:id="rId7" imgW="279360" imgH="241200" progId="Equation.DSMT4">
              <p:embed/>
            </p:oleObj>
          </a:graphicData>
        </a:graphic>
      </p:graphicFrame>
      <p:sp>
        <p:nvSpPr>
          <p:cNvPr id="53" name="Rectangle 52"/>
          <p:cNvSpPr/>
          <p:nvPr/>
        </p:nvSpPr>
        <p:spPr>
          <a:xfrm>
            <a:off x="5334000" y="5334000"/>
            <a:ext cx="3733800" cy="1371600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4.:|0.8|3.9|16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788</Words>
  <Application>Microsoft Office PowerPoint</Application>
  <PresentationFormat>全屏显示(4:3)</PresentationFormat>
  <Paragraphs>219</Paragraphs>
  <Slides>26</Slides>
  <Notes>10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Office 主题</vt:lpstr>
      <vt:lpstr>Equation</vt:lpstr>
      <vt:lpstr>MathType 6.0 Equation</vt:lpstr>
      <vt:lpstr>幻灯片 1</vt:lpstr>
      <vt:lpstr>Outline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Discussion</vt:lpstr>
      <vt:lpstr>幻灯片 17</vt:lpstr>
      <vt:lpstr>幻灯片 18</vt:lpstr>
      <vt:lpstr>幻灯片 19</vt:lpstr>
      <vt:lpstr>幻灯片 20</vt:lpstr>
      <vt:lpstr>幻灯片 21</vt:lpstr>
      <vt:lpstr>幻灯片 22</vt:lpstr>
      <vt:lpstr>Thank You!      </vt:lpstr>
      <vt:lpstr>幻灯片 24</vt:lpstr>
      <vt:lpstr>幻灯片 25</vt:lpstr>
      <vt:lpstr>What is DiagMC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insect</dc:creator>
  <cp:lastModifiedBy>zzhzhou</cp:lastModifiedBy>
  <cp:revision>83</cp:revision>
  <dcterms:created xsi:type="dcterms:W3CDTF">2012-08-04T02:15:21Z</dcterms:created>
  <dcterms:modified xsi:type="dcterms:W3CDTF">2012-12-03T12:00:08Z</dcterms:modified>
</cp:coreProperties>
</file>