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5"/>
  </p:notesMasterIdLst>
  <p:sldIdLst>
    <p:sldId id="256" r:id="rId3"/>
    <p:sldId id="257" r:id="rId4"/>
    <p:sldId id="296" r:id="rId5"/>
    <p:sldId id="293" r:id="rId6"/>
    <p:sldId id="288" r:id="rId7"/>
    <p:sldId id="290" r:id="rId8"/>
    <p:sldId id="294" r:id="rId9"/>
    <p:sldId id="289" r:id="rId10"/>
    <p:sldId id="292" r:id="rId11"/>
    <p:sldId id="263" r:id="rId12"/>
    <p:sldId id="271" r:id="rId13"/>
    <p:sldId id="274" r:id="rId14"/>
    <p:sldId id="276" r:id="rId15"/>
    <p:sldId id="277" r:id="rId16"/>
    <p:sldId id="279" r:id="rId17"/>
    <p:sldId id="280" r:id="rId18"/>
    <p:sldId id="301" r:id="rId19"/>
    <p:sldId id="281" r:id="rId20"/>
    <p:sldId id="282" r:id="rId21"/>
    <p:sldId id="300" r:id="rId22"/>
    <p:sldId id="302" r:id="rId23"/>
    <p:sldId id="298" r:id="rId24"/>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8" autoAdjust="0"/>
    <p:restoredTop sz="73588" autoAdjust="0"/>
  </p:normalViewPr>
  <p:slideViewPr>
    <p:cSldViewPr>
      <p:cViewPr>
        <p:scale>
          <a:sx n="66" d="100"/>
          <a:sy n="66" d="100"/>
        </p:scale>
        <p:origin x="-1122" y="486"/>
      </p:cViewPr>
      <p:guideLst>
        <p:guide orient="horz" pos="2160"/>
        <p:guide pos="2880"/>
      </p:guideLst>
    </p:cSldViewPr>
  </p:slideViewPr>
  <p:outlineViewPr>
    <p:cViewPr varScale="1">
      <p:scale>
        <a:sx n="170" d="200"/>
        <a:sy n="170" d="200"/>
      </p:scale>
      <p:origin x="0" y="5274"/>
    </p:cViewPr>
  </p:outlineViewPr>
  <p:notesTextViewPr>
    <p:cViewPr>
      <p:scale>
        <a:sx n="100" d="100"/>
        <a:sy n="100" d="100"/>
      </p:scale>
      <p:origin x="0" y="0"/>
    </p:cViewPr>
  </p:notesTextViewPr>
  <p:sorterViewPr>
    <p:cViewPr>
      <p:scale>
        <a:sx n="100" d="100"/>
        <a:sy n="100" d="100"/>
      </p:scale>
      <p:origin x="0" y="1038"/>
    </p:cViewPr>
  </p:sorterViewPr>
  <p:notesViewPr>
    <p:cSldViewPr>
      <p:cViewPr varScale="1">
        <p:scale>
          <a:sx n="53" d="100"/>
          <a:sy n="53" d="100"/>
        </p:scale>
        <p:origin x="-239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5" Type="http://schemas.openxmlformats.org/officeDocument/2006/relationships/image" Target="../media/image20.emf"/><Relationship Id="rId4"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35843" name="Rectangle 2"/>
          <p:cNvSpPr>
            <a:spLocks noGrp="1" noRot="1" noChangeAspect="1" noChangeArrowheads="1"/>
          </p:cNvSpPr>
          <p:nvPr>
            <p:ph type="sldImg"/>
          </p:nvPr>
        </p:nvSpPr>
        <p:spPr bwMode="auto">
          <a:xfrm>
            <a:off x="-11798300" y="-11796713"/>
            <a:ext cx="11796712" cy="12490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5" name="Rectangle 3"/>
          <p:cNvSpPr>
            <a:spLocks noGrp="1" noChangeArrowheads="1"/>
          </p:cNvSpPr>
          <p:nvPr>
            <p:ph type="body"/>
          </p:nvPr>
        </p:nvSpPr>
        <p:spPr bwMode="auto">
          <a:xfrm>
            <a:off x="685800" y="4343400"/>
            <a:ext cx="5483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393534064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1"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So now we’re ready to</a:t>
            </a:r>
            <a:r>
              <a:rPr lang="en-US" baseline="0" dirty="0" smtClean="0"/>
              <a:t> actually start. </a:t>
            </a:r>
            <a:r>
              <a:rPr lang="en-US" dirty="0" smtClean="0"/>
              <a:t>This</a:t>
            </a:r>
            <a:r>
              <a:rPr lang="en-US" baseline="0" dirty="0" smtClean="0"/>
              <a:t> is the generally covariant K-G I showed you before. Xi is an unknown covariant coupling constant and R is the Ricci scalar, which is related to the curvature of space and therefor its expansion.  </a:t>
            </a:r>
            <a:endParaRPr lang="en-US" dirty="0" smtClean="0"/>
          </a:p>
          <a:p>
            <a:r>
              <a:rPr lang="en-US" dirty="0" smtClean="0"/>
              <a:t>If we change to this time coordinate eta,  we can rewrite the Klein Gordon like this, where the box is the de </a:t>
            </a:r>
            <a:r>
              <a:rPr lang="en-US" dirty="0" err="1" smtClean="0"/>
              <a:t>Alembetian</a:t>
            </a:r>
            <a:r>
              <a:rPr lang="en-US" dirty="0" smtClean="0"/>
              <a:t> operator, and mu squared is this time dependent thing.</a:t>
            </a:r>
          </a:p>
          <a:p>
            <a:r>
              <a:rPr lang="en-US" dirty="0" smtClean="0"/>
              <a:t>And now its easy to see that the field will be stable when mu^2 is positive and unstable when mu^2</a:t>
            </a:r>
            <a:r>
              <a:rPr lang="en-US" baseline="0" dirty="0" smtClean="0"/>
              <a:t> is negative</a:t>
            </a:r>
            <a:r>
              <a:rPr lang="en-US" dirty="0" smtClean="0"/>
              <a:t>,</a:t>
            </a:r>
            <a:r>
              <a:rPr lang="en-US" baseline="0" dirty="0" smtClean="0"/>
              <a:t> which requires xi less than 1/6 and m=0 so we’ll restrict ourselves to massless fields with minimal coupling.</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3"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If we go ahead and solve the K-G </a:t>
            </a:r>
            <a:r>
              <a:rPr lang="en-US" b="1" dirty="0" smtClean="0"/>
              <a:t>(</a:t>
            </a:r>
            <a:r>
              <a:rPr lang="en-US" b="1" dirty="0" err="1" smtClean="0"/>
              <a:t>sep</a:t>
            </a:r>
            <a:r>
              <a:rPr lang="en-US" b="1" dirty="0" smtClean="0"/>
              <a:t> of </a:t>
            </a:r>
            <a:r>
              <a:rPr lang="en-US" b="1" dirty="0" err="1" smtClean="0"/>
              <a:t>vars</a:t>
            </a:r>
            <a:r>
              <a:rPr lang="en-US" b="1" dirty="0" smtClean="0"/>
              <a:t>) </a:t>
            </a:r>
            <a:r>
              <a:rPr lang="en-US" dirty="0" smtClean="0"/>
              <a:t>the</a:t>
            </a:r>
            <a:r>
              <a:rPr lang="en-US" baseline="0" dirty="0" smtClean="0"/>
              <a:t> solution is this, w</a:t>
            </a:r>
            <a:r>
              <a:rPr lang="en-US" dirty="0" smtClean="0"/>
              <a:t>hich we </a:t>
            </a:r>
            <a:r>
              <a:rPr lang="en-US" dirty="0" err="1" smtClean="0"/>
              <a:t>quantise</a:t>
            </a:r>
            <a:r>
              <a:rPr lang="en-US" baseline="0" dirty="0" smtClean="0"/>
              <a:t> by making the coefficients into operators a and </a:t>
            </a:r>
            <a:r>
              <a:rPr lang="en-US" baseline="0" dirty="0" err="1" smtClean="0"/>
              <a:t>adagger</a:t>
            </a:r>
            <a:r>
              <a:rPr lang="en-US" baseline="0" dirty="0" smtClean="0"/>
              <a:t> and we can also find the conjugate field operator. </a:t>
            </a:r>
          </a:p>
          <a:p>
            <a:r>
              <a:rPr lang="en-US" baseline="0" dirty="0" smtClean="0"/>
              <a:t>And then a lot of the work I did was here in making sure the commutation relations for phi and pi imply the necessary com relations for the coefficient ops to be interpreted as creation and an op, which also involves ensuring that the time dependent </a:t>
            </a:r>
            <a:r>
              <a:rPr lang="en-US" baseline="0" dirty="0" err="1" smtClean="0"/>
              <a:t>f_k</a:t>
            </a:r>
            <a:r>
              <a:rPr lang="en-US" baseline="0" dirty="0" smtClean="0"/>
              <a:t> functions are properly </a:t>
            </a:r>
            <a:r>
              <a:rPr lang="en-US" baseline="0" dirty="0" err="1" smtClean="0"/>
              <a:t>normalised</a:t>
            </a:r>
            <a:r>
              <a:rPr lang="en-US" baseline="0" dirty="0" smtClean="0"/>
              <a:t> to get the correct factor of </a:t>
            </a:r>
            <a:r>
              <a:rPr lang="en-US" baseline="0" dirty="0" err="1" smtClean="0"/>
              <a:t>i</a:t>
            </a:r>
            <a:r>
              <a:rPr lang="en-US" baseline="0" dirty="0" smtClean="0"/>
              <a:t>.</a:t>
            </a:r>
          </a:p>
          <a:p>
            <a:r>
              <a:rPr lang="en-US" baseline="0" dirty="0" smtClean="0"/>
              <a:t>So then when we construct the Hamiltonian density and integrate it </a:t>
            </a:r>
          </a:p>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baseline="0" dirty="0" smtClean="0"/>
              <a:t>And we find that the Hamiltonian will be a sum of quadratic terms </a:t>
            </a:r>
            <a:r>
              <a:rPr lang="en-US" baseline="0" dirty="0" err="1" smtClean="0"/>
              <a:t>Hklm</a:t>
            </a:r>
            <a:r>
              <a:rPr lang="en-US" baseline="0" dirty="0" smtClean="0"/>
              <a:t>, where </a:t>
            </a:r>
            <a:r>
              <a:rPr lang="en-US" baseline="0" dirty="0" err="1" smtClean="0"/>
              <a:t>Dklm</a:t>
            </a:r>
            <a:r>
              <a:rPr lang="en-US" baseline="0" dirty="0" smtClean="0"/>
              <a:t> is this matrix, with </a:t>
            </a:r>
            <a:r>
              <a:rPr lang="en-US" baseline="0" dirty="0" err="1" smtClean="0"/>
              <a:t>Wronskian</a:t>
            </a:r>
            <a:r>
              <a:rPr lang="en-US" baseline="0" dirty="0" smtClean="0"/>
              <a:t> </a:t>
            </a:r>
            <a:r>
              <a:rPr lang="en-US" baseline="0" dirty="0" err="1" smtClean="0"/>
              <a:t>fns</a:t>
            </a:r>
            <a:r>
              <a:rPr lang="en-US" baseline="0" dirty="0" smtClean="0"/>
              <a:t>, and a and </a:t>
            </a:r>
            <a:r>
              <a:rPr lang="en-US" baseline="0" dirty="0" err="1" smtClean="0"/>
              <a:t>adagger</a:t>
            </a:r>
            <a:r>
              <a:rPr lang="en-US" baseline="0" dirty="0" smtClean="0"/>
              <a:t> are creation and annihilation operators.</a:t>
            </a:r>
          </a:p>
          <a:p>
            <a:r>
              <a:rPr lang="en-US" baseline="0" dirty="0" smtClean="0"/>
              <a:t>To see the energy partitioning we will use a </a:t>
            </a:r>
            <a:r>
              <a:rPr lang="en-US" baseline="0" dirty="0" err="1" smtClean="0"/>
              <a:t>bogoliubov</a:t>
            </a:r>
            <a:r>
              <a:rPr lang="en-US" baseline="0" dirty="0" smtClean="0"/>
              <a:t> transformation T, which has this form and satisfies this where </a:t>
            </a:r>
            <a:r>
              <a:rPr lang="en-US" baseline="0" dirty="0" err="1" smtClean="0"/>
              <a:t>Ihat</a:t>
            </a:r>
            <a:r>
              <a:rPr lang="en-US" baseline="0" dirty="0" smtClean="0"/>
              <a:t>=</a:t>
            </a:r>
          </a:p>
          <a:p>
            <a:r>
              <a:rPr lang="en-US" baseline="0" dirty="0" smtClean="0"/>
              <a:t>Which ensures that when we make the </a:t>
            </a:r>
            <a:r>
              <a:rPr lang="en-US" baseline="0" dirty="0" err="1" smtClean="0"/>
              <a:t>tranformation</a:t>
            </a:r>
            <a:r>
              <a:rPr lang="en-US" baseline="0" dirty="0" smtClean="0"/>
              <a:t>…</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baseline="0" dirty="0" smtClean="0"/>
              <a:t>Like this, to a Hamiltonian in terms of new operators, </a:t>
            </a:r>
          </a:p>
          <a:p>
            <a:r>
              <a:rPr lang="en-US" baseline="0" dirty="0" smtClean="0"/>
              <a:t>that are linear combinations of the old ones, these new operators b and </a:t>
            </a:r>
            <a:r>
              <a:rPr lang="en-US" baseline="0" dirty="0" err="1" smtClean="0"/>
              <a:t>bdagger</a:t>
            </a:r>
            <a:r>
              <a:rPr lang="en-US" baseline="0" dirty="0" smtClean="0"/>
              <a:t> will satisfy the same commutation relations as the original ones so that they too can be interpreted as creation and annihilation ops in some new basis. </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7"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These</a:t>
            </a:r>
            <a:r>
              <a:rPr lang="en-US" baseline="0" dirty="0" smtClean="0"/>
              <a:t> trans also preserve the eigenvalues of </a:t>
            </a:r>
            <a:r>
              <a:rPr lang="en-US" baseline="0" dirty="0" err="1" smtClean="0"/>
              <a:t>Ihat</a:t>
            </a:r>
            <a:r>
              <a:rPr lang="en-US" baseline="0" dirty="0" smtClean="0"/>
              <a:t> D which we can </a:t>
            </a:r>
            <a:r>
              <a:rPr lang="en-US" dirty="0" smtClean="0"/>
              <a:t>calculate to be </a:t>
            </a:r>
            <a:r>
              <a:rPr lang="en-US" baseline="0" dirty="0" smtClean="0"/>
              <a:t>plus or minus the </a:t>
            </a:r>
            <a:r>
              <a:rPr lang="en-US" baseline="0" dirty="0" err="1" smtClean="0"/>
              <a:t>sqrt</a:t>
            </a:r>
            <a:r>
              <a:rPr lang="en-US" baseline="0" dirty="0" smtClean="0"/>
              <a:t> of these </a:t>
            </a:r>
            <a:r>
              <a:rPr lang="en-US" baseline="0" dirty="0" err="1" smtClean="0"/>
              <a:t>Wronskian</a:t>
            </a:r>
            <a:r>
              <a:rPr lang="en-US" baseline="0" dirty="0" smtClean="0"/>
              <a:t> </a:t>
            </a:r>
            <a:r>
              <a:rPr lang="en-US" baseline="0" dirty="0" err="1" smtClean="0"/>
              <a:t>fns</a:t>
            </a:r>
            <a:r>
              <a:rPr lang="en-US" baseline="0" dirty="0" smtClean="0"/>
              <a:t> </a:t>
            </a:r>
          </a:p>
          <a:p>
            <a:r>
              <a:rPr lang="en-US" baseline="0" dirty="0" smtClean="0"/>
              <a:t>And it can be shown  that these are real when …</a:t>
            </a:r>
          </a:p>
          <a:p>
            <a:r>
              <a:rPr lang="en-US" baseline="0" dirty="0" smtClean="0"/>
              <a:t>Or imaginary when…</a:t>
            </a:r>
          </a:p>
          <a:p>
            <a:r>
              <a:rPr lang="en-US" dirty="0" smtClean="0"/>
              <a:t>Where mu is the</a:t>
            </a:r>
            <a:r>
              <a:rPr lang="en-US" baseline="0" dirty="0" smtClean="0"/>
              <a:t> same time dependent term that appeared in the simplified KG after the change of time coordinate.</a:t>
            </a:r>
          </a:p>
          <a:p>
            <a:r>
              <a:rPr lang="en-US" baseline="0" dirty="0" smtClean="0"/>
              <a:t>These conditions will </a:t>
            </a:r>
            <a:r>
              <a:rPr lang="en-US" baseline="0" dirty="0" err="1" smtClean="0"/>
              <a:t>restict</a:t>
            </a:r>
            <a:r>
              <a:rPr lang="en-US" baseline="0" dirty="0" smtClean="0"/>
              <a:t> the available </a:t>
            </a:r>
            <a:r>
              <a:rPr lang="en-US" baseline="0" dirty="0" err="1" smtClean="0"/>
              <a:t>transformaiton</a:t>
            </a:r>
            <a:r>
              <a:rPr lang="en-US" baseline="0" dirty="0" smtClean="0"/>
              <a:t> the we can make</a:t>
            </a:r>
            <a:endParaRPr lang="en-US" baseline="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5"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When </a:t>
            </a:r>
            <a:r>
              <a:rPr lang="en-US" dirty="0" smtClean="0"/>
              <a:t>omega is real</a:t>
            </a:r>
            <a:r>
              <a:rPr lang="en-US" baseline="0" dirty="0" smtClean="0"/>
              <a:t> there exists a transformation which allows each Hamiltonian term to be expressed as number operators (the ones that count quanta) so that the </a:t>
            </a:r>
            <a:r>
              <a:rPr lang="en-US" baseline="0" dirty="0" err="1" smtClean="0"/>
              <a:t>hamiltonian</a:t>
            </a:r>
            <a:r>
              <a:rPr lang="en-US" baseline="0" dirty="0" smtClean="0"/>
              <a:t> simply counts the energy contribution from each mode, and each mode can be considered to be a </a:t>
            </a:r>
            <a:r>
              <a:rPr lang="en-US" baseline="0" dirty="0" err="1" smtClean="0"/>
              <a:t>qm</a:t>
            </a:r>
            <a:r>
              <a:rPr lang="en-US" baseline="0" dirty="0" smtClean="0"/>
              <a:t> harmonic oscillator with  time </a:t>
            </a:r>
            <a:r>
              <a:rPr lang="en-US" baseline="0" dirty="0" err="1" smtClean="0"/>
              <a:t>dept</a:t>
            </a:r>
            <a:r>
              <a:rPr lang="en-US" baseline="0" dirty="0" smtClean="0"/>
              <a:t> frequency </a:t>
            </a:r>
            <a:r>
              <a:rPr lang="en-US" baseline="0" dirty="0" err="1" smtClean="0"/>
              <a:t>omega_k</a:t>
            </a:r>
            <a:r>
              <a:rPr lang="en-US" baseline="0" dirty="0" smtClean="0"/>
              <a:t>.</a:t>
            </a:r>
          </a:p>
          <a:p>
            <a:r>
              <a:rPr lang="en-US" baseline="0" dirty="0" smtClean="0"/>
              <a:t>When omega is not real valued it is impossible to transform the Hamiltonian terms into this form. The simplest obtainable form is the canonical form for an isolated single degree of freedom with unstable dynamics, so t</a:t>
            </a:r>
            <a:r>
              <a:rPr lang="en-US" i="0" baseline="0" dirty="0" smtClean="0"/>
              <a:t>hese modes can be interpreted as </a:t>
            </a:r>
            <a:r>
              <a:rPr lang="en-US" i="0" baseline="0" dirty="0" err="1" smtClean="0"/>
              <a:t>qm</a:t>
            </a:r>
            <a:r>
              <a:rPr lang="en-US" i="0" baseline="0" dirty="0" smtClean="0"/>
              <a:t> repulsive units with time </a:t>
            </a:r>
            <a:r>
              <a:rPr lang="en-US" i="0" baseline="0" dirty="0" err="1" smtClean="0"/>
              <a:t>dept</a:t>
            </a:r>
            <a:r>
              <a:rPr lang="en-US" i="0" baseline="0" dirty="0" smtClean="0"/>
              <a:t> </a:t>
            </a:r>
            <a:r>
              <a:rPr lang="en-US" i="0" baseline="0" dirty="0" err="1" smtClean="0"/>
              <a:t>hooke</a:t>
            </a:r>
            <a:r>
              <a:rPr lang="en-US" i="0" baseline="0" dirty="0" smtClean="0"/>
              <a:t> potential alpha.</a:t>
            </a:r>
          </a:p>
          <a:p>
            <a:endParaRPr lang="en-US" dirty="0" smtClean="0"/>
          </a:p>
          <a:p>
            <a:r>
              <a:rPr lang="en-US" dirty="0" smtClean="0"/>
              <a:t>So the Ham</a:t>
            </a:r>
            <a:r>
              <a:rPr lang="en-US" baseline="0" dirty="0" smtClean="0"/>
              <a:t> will be Hl +</a:t>
            </a:r>
            <a:r>
              <a:rPr lang="en-US" baseline="0" dirty="0" err="1" smtClean="0"/>
              <a:t>Hd</a:t>
            </a:r>
            <a:endParaRPr lang="en-US" dirty="0" smtClean="0"/>
          </a:p>
          <a:p>
            <a:r>
              <a:rPr lang="en-US" baseline="0" dirty="0" smtClean="0"/>
              <a:t>and we sum Hl over the k values that give a real valued frequency</a:t>
            </a:r>
          </a:p>
          <a:p>
            <a:r>
              <a:rPr lang="en-US" baseline="0" dirty="0" smtClean="0"/>
              <a:t>And </a:t>
            </a:r>
            <a:r>
              <a:rPr lang="en-US" baseline="0" dirty="0" err="1" smtClean="0"/>
              <a:t>Hd</a:t>
            </a:r>
            <a:r>
              <a:rPr lang="en-US" baseline="0" dirty="0" smtClean="0"/>
              <a:t> is summed over k values that give a purely imaginary frequency</a:t>
            </a:r>
          </a:p>
          <a:p>
            <a:endParaRPr lang="en-US" baseline="0" dirty="0" smtClean="0"/>
          </a:p>
          <a:p>
            <a:r>
              <a:rPr lang="en-US" baseline="0" dirty="0" smtClean="0"/>
              <a:t>Since mu is time dependent and mod\mu\</a:t>
            </a:r>
            <a:r>
              <a:rPr lang="en-US" baseline="0" dirty="0" err="1" smtClean="0"/>
              <a:t>sqrd</a:t>
            </a:r>
            <a:r>
              <a:rPr lang="en-US" baseline="0" dirty="0" smtClean="0"/>
              <a:t> is increasing in time, progressively higher k values will fail to be greater than mod mu </a:t>
            </a:r>
            <a:r>
              <a:rPr lang="en-US" baseline="0" dirty="0" err="1" smtClean="0"/>
              <a:t>sqrd</a:t>
            </a:r>
            <a:r>
              <a:rPr lang="en-US" baseline="0" dirty="0" smtClean="0"/>
              <a:t> and so these modes will leave Hl ceasing to be oscillatory and become a repulsive unit belonging to Hd.</a:t>
            </a:r>
          </a:p>
          <a:p>
            <a:r>
              <a:rPr lang="en-US" baseline="0" dirty="0" smtClean="0"/>
              <a:t>So the number of unstable repulsive units will be growing with time.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But we</a:t>
            </a:r>
            <a:r>
              <a:rPr lang="en-US" baseline="0" dirty="0" smtClean="0"/>
              <a:t> need this number to remain finite so that the Stone von </a:t>
            </a:r>
            <a:r>
              <a:rPr lang="en-US" baseline="0" dirty="0" err="1" smtClean="0"/>
              <a:t>Neuman</a:t>
            </a:r>
            <a:r>
              <a:rPr lang="en-US" baseline="0" dirty="0" smtClean="0"/>
              <a:t> </a:t>
            </a:r>
            <a:r>
              <a:rPr lang="en-US" baseline="0" dirty="0" err="1" smtClean="0"/>
              <a:t>thm</a:t>
            </a:r>
            <a:r>
              <a:rPr lang="en-US" baseline="0" dirty="0" smtClean="0"/>
              <a:t> can come to the rescue and ensure we have a preferred physical representation and </a:t>
            </a:r>
            <a:r>
              <a:rPr lang="en-US" baseline="0" dirty="0" err="1" smtClean="0"/>
              <a:t>thefor</a:t>
            </a:r>
            <a:r>
              <a:rPr lang="en-US" baseline="0" dirty="0" smtClean="0"/>
              <a:t> a theory that makes some kind of sense.</a:t>
            </a:r>
            <a:endParaRPr lang="en-US" dirty="0" smtClean="0"/>
          </a:p>
          <a:p>
            <a:r>
              <a:rPr lang="en-US" dirty="0" smtClean="0"/>
              <a:t>To</a:t>
            </a:r>
            <a:r>
              <a:rPr lang="en-US" baseline="0" dirty="0" smtClean="0"/>
              <a:t> see that the number of unstable modes DOES remain finite we need to consider the boundary conditions.</a:t>
            </a:r>
          </a:p>
          <a:p>
            <a:r>
              <a:rPr lang="en-US" baseline="0" dirty="0" smtClean="0"/>
              <a:t>It doesn’t make physical sense to have energy flowing across the edge of the universe. To prevent this it is sufficient to have </a:t>
            </a:r>
            <a:r>
              <a:rPr lang="en-US" baseline="0" dirty="0" err="1" smtClean="0"/>
              <a:t>dphi</a:t>
            </a:r>
            <a:r>
              <a:rPr lang="en-US" baseline="0" dirty="0" smtClean="0"/>
              <a:t> </a:t>
            </a:r>
            <a:r>
              <a:rPr lang="en-US" baseline="0" dirty="0" err="1" smtClean="0"/>
              <a:t>dr</a:t>
            </a:r>
            <a:r>
              <a:rPr lang="en-US" baseline="0" dirty="0" smtClean="0"/>
              <a:t>=0 at the boundary r=1.</a:t>
            </a:r>
            <a:endParaRPr lang="en-US" dirty="0" smtClean="0"/>
          </a:p>
          <a:p>
            <a:r>
              <a:rPr lang="en-US" dirty="0" smtClean="0"/>
              <a:t>This restricts</a:t>
            </a:r>
            <a:r>
              <a:rPr lang="en-US" baseline="0" dirty="0" smtClean="0"/>
              <a:t> the set S of admissible values of k to be those such that the derivative of </a:t>
            </a:r>
            <a:r>
              <a:rPr lang="en-US" baseline="0" dirty="0" err="1" smtClean="0"/>
              <a:t>j_l</a:t>
            </a:r>
            <a:r>
              <a:rPr lang="en-US" baseline="0" dirty="0" smtClean="0"/>
              <a:t> is zero at k for some l. So k takes the value at each of the turning points of the spherical </a:t>
            </a:r>
            <a:r>
              <a:rPr lang="en-US" baseline="0" dirty="0" err="1" smtClean="0"/>
              <a:t>bessel</a:t>
            </a:r>
            <a:r>
              <a:rPr lang="en-US" baseline="0" dirty="0" smtClean="0"/>
              <a:t> functions.</a:t>
            </a:r>
          </a:p>
          <a:p>
            <a:endParaRPr lang="en-US" dirty="0" smtClean="0"/>
          </a:p>
          <a:p>
            <a:r>
              <a:rPr lang="en-US" dirty="0" smtClean="0"/>
              <a:t>At a</a:t>
            </a:r>
            <a:r>
              <a:rPr lang="en-US" baseline="0" dirty="0" smtClean="0"/>
              <a:t> particular time, mod mu^2 will take some positive value, so for a mode to be unstable it must have k corresponding to a turning point to the left of some particular point on the x axis. Then you can see that for each </a:t>
            </a:r>
            <a:r>
              <a:rPr lang="en-US" baseline="0" dirty="0" err="1" smtClean="0"/>
              <a:t>jl</a:t>
            </a:r>
            <a:r>
              <a:rPr lang="en-US" baseline="0" dirty="0" smtClean="0"/>
              <a:t>, there will only be a finite number of turning points before that point.  </a:t>
            </a:r>
          </a:p>
          <a:p>
            <a:r>
              <a:rPr lang="en-US" baseline="0" dirty="0" smtClean="0"/>
              <a:t>And since the first turning point is progressively larger for each </a:t>
            </a:r>
            <a:r>
              <a:rPr lang="en-US" baseline="0" dirty="0" err="1" smtClean="0"/>
              <a:t>jl</a:t>
            </a:r>
            <a:r>
              <a:rPr lang="en-US" baseline="0" dirty="0" smtClean="0"/>
              <a:t> there will be only </a:t>
            </a:r>
            <a:r>
              <a:rPr lang="en-US" baseline="0" dirty="0" err="1" smtClean="0"/>
              <a:t>finitey</a:t>
            </a:r>
            <a:r>
              <a:rPr lang="en-US" baseline="0" dirty="0" smtClean="0"/>
              <a:t> many </a:t>
            </a:r>
            <a:r>
              <a:rPr lang="en-US" baseline="0" dirty="0" err="1" smtClean="0"/>
              <a:t>jl</a:t>
            </a:r>
            <a:r>
              <a:rPr lang="en-US" baseline="0" dirty="0" smtClean="0"/>
              <a:t> with any turning point at all occurring before this cutoff point</a:t>
            </a:r>
          </a:p>
          <a:p>
            <a:r>
              <a:rPr lang="en-US" baseline="0" dirty="0" smtClean="0"/>
              <a:t>Therefor the number of unstable modes will be finite at any given time. </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To</a:t>
            </a:r>
            <a:r>
              <a:rPr lang="en-US" baseline="0" dirty="0" smtClean="0"/>
              <a:t> see this we need to consider the boundary conditions.</a:t>
            </a:r>
          </a:p>
          <a:p>
            <a:r>
              <a:rPr lang="en-US" baseline="0" dirty="0" smtClean="0"/>
              <a:t>It doesn’t make physical sense to have energy flowing across the edge of the universe. To prevent this it is sufficient to have </a:t>
            </a:r>
            <a:r>
              <a:rPr lang="en-US" baseline="0" dirty="0" err="1" smtClean="0"/>
              <a:t>dphi</a:t>
            </a:r>
            <a:r>
              <a:rPr lang="en-US" baseline="0" dirty="0" smtClean="0"/>
              <a:t> </a:t>
            </a:r>
            <a:r>
              <a:rPr lang="en-US" baseline="0" dirty="0" err="1" smtClean="0"/>
              <a:t>dr</a:t>
            </a:r>
            <a:r>
              <a:rPr lang="en-US" baseline="0" dirty="0" smtClean="0"/>
              <a:t>=0 at the boundary r=1.</a:t>
            </a:r>
            <a:endParaRPr lang="en-US" dirty="0" smtClean="0"/>
          </a:p>
          <a:p>
            <a:r>
              <a:rPr lang="en-US" dirty="0" smtClean="0"/>
              <a:t>This restricts</a:t>
            </a:r>
            <a:r>
              <a:rPr lang="en-US" baseline="0" dirty="0" smtClean="0"/>
              <a:t> the set S of admissible values of k to be those such that the derivative of </a:t>
            </a:r>
            <a:r>
              <a:rPr lang="en-US" baseline="0" dirty="0" err="1" smtClean="0"/>
              <a:t>j_l</a:t>
            </a:r>
            <a:r>
              <a:rPr lang="en-US" baseline="0" dirty="0" smtClean="0"/>
              <a:t> is zero at k for some l. So k takes the value at each of the turning points of the spherical </a:t>
            </a:r>
            <a:r>
              <a:rPr lang="en-US" baseline="0" dirty="0" err="1" smtClean="0"/>
              <a:t>bessel</a:t>
            </a:r>
            <a:r>
              <a:rPr lang="en-US" baseline="0" dirty="0" smtClean="0"/>
              <a:t> functions.</a:t>
            </a:r>
          </a:p>
          <a:p>
            <a:endParaRPr lang="en-US" dirty="0" smtClean="0"/>
          </a:p>
          <a:p>
            <a:r>
              <a:rPr lang="en-US" dirty="0" smtClean="0"/>
              <a:t>At a</a:t>
            </a:r>
            <a:r>
              <a:rPr lang="en-US" baseline="0" dirty="0" smtClean="0"/>
              <a:t> particular time, mod mu^2 will take some positive value, so for a mode to be unstable it must have k corresponding to a turning point to the left of some particular point on the x axis. Then you can see that for each </a:t>
            </a:r>
            <a:r>
              <a:rPr lang="en-US" baseline="0" dirty="0" err="1" smtClean="0"/>
              <a:t>jl</a:t>
            </a:r>
            <a:r>
              <a:rPr lang="en-US" baseline="0" dirty="0" smtClean="0"/>
              <a:t>, there will only be a finite number of turning points before that point.  </a:t>
            </a:r>
          </a:p>
          <a:p>
            <a:r>
              <a:rPr lang="en-US" baseline="0" dirty="0" smtClean="0"/>
              <a:t>And since the first turning point is progressively larger for each </a:t>
            </a:r>
            <a:r>
              <a:rPr lang="en-US" baseline="0" dirty="0" err="1" smtClean="0"/>
              <a:t>jl</a:t>
            </a:r>
            <a:r>
              <a:rPr lang="en-US" baseline="0" dirty="0" smtClean="0"/>
              <a:t> there will be only </a:t>
            </a:r>
            <a:r>
              <a:rPr lang="en-US" baseline="0" dirty="0" err="1" smtClean="0"/>
              <a:t>finitey</a:t>
            </a:r>
            <a:r>
              <a:rPr lang="en-US" baseline="0" dirty="0" smtClean="0"/>
              <a:t> many </a:t>
            </a:r>
            <a:r>
              <a:rPr lang="en-US" baseline="0" dirty="0" err="1" smtClean="0"/>
              <a:t>jl</a:t>
            </a:r>
            <a:r>
              <a:rPr lang="en-US" baseline="0" dirty="0" smtClean="0"/>
              <a:t> with any turning point at all occurring before this cutoff point</a:t>
            </a:r>
          </a:p>
          <a:p>
            <a:r>
              <a:rPr lang="en-US" baseline="0" dirty="0" smtClean="0"/>
              <a:t>Therefor the number of unstable modes will be finite at any given time. </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3"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This means that the SVN</a:t>
            </a:r>
            <a:r>
              <a:rPr lang="en-US" baseline="0" dirty="0" smtClean="0"/>
              <a:t> theorem guarantees a preferred representation for the finite no of unstable modes in HD</a:t>
            </a:r>
          </a:p>
          <a:p>
            <a:r>
              <a:rPr lang="en-US" baseline="0" dirty="0" smtClean="0"/>
              <a:t>The stable modes have the usual </a:t>
            </a:r>
            <a:r>
              <a:rPr lang="en-US" baseline="0" dirty="0" err="1" smtClean="0"/>
              <a:t>Fock</a:t>
            </a:r>
            <a:r>
              <a:rPr lang="en-US" baseline="0" dirty="0" smtClean="0"/>
              <a:t> representation </a:t>
            </a:r>
          </a:p>
          <a:p>
            <a:r>
              <a:rPr lang="en-US" baseline="0" dirty="0" smtClean="0"/>
              <a:t>And so there is a preferred physical representation for the whole system and our theory makes sense</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7"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baseline="0" dirty="0" smtClean="0"/>
              <a:t>We know modes become unstable when k </a:t>
            </a:r>
            <a:r>
              <a:rPr lang="en-US" baseline="0" dirty="0" err="1" smtClean="0"/>
              <a:t>sqrd</a:t>
            </a:r>
            <a:r>
              <a:rPr lang="en-US" baseline="0" dirty="0" smtClean="0"/>
              <a:t> =mu </a:t>
            </a:r>
            <a:r>
              <a:rPr lang="en-US" baseline="0" dirty="0" err="1" smtClean="0"/>
              <a:t>sqrd</a:t>
            </a:r>
            <a:endParaRPr lang="en-US" baseline="0" dirty="0" smtClean="0"/>
          </a:p>
          <a:p>
            <a:r>
              <a:rPr lang="en-US" baseline="0" dirty="0" smtClean="0"/>
              <a:t>So we can find the time at which modes with particular k value become unstable.</a:t>
            </a:r>
          </a:p>
          <a:p>
            <a:endParaRPr lang="en-US" baseline="0" dirty="0" smtClean="0"/>
          </a:p>
          <a:p>
            <a:r>
              <a:rPr lang="en-US" baseline="0" dirty="0" smtClean="0"/>
              <a:t>The first mode to  become unstable will the one with the lowest k value </a:t>
            </a:r>
          </a:p>
          <a:p>
            <a:r>
              <a:rPr lang="en-US" baseline="0" dirty="0" smtClean="0"/>
              <a:t>Which will be the one corresponding to the first turning point of j1 (here on the graph…which has k about 2.2)</a:t>
            </a:r>
          </a:p>
          <a:p>
            <a:r>
              <a:rPr lang="en-US" baseline="0" dirty="0" smtClean="0"/>
              <a:t>Which gives a time that is roughly the current age of the universe, so the first instability is only just about to occur.</a:t>
            </a:r>
          </a:p>
          <a:p>
            <a:endParaRPr lang="en-US" baseline="0" dirty="0" smtClean="0"/>
          </a:p>
          <a:p>
            <a:r>
              <a:rPr lang="en-US" baseline="0" dirty="0" smtClean="0"/>
              <a:t>Most of the radiation energy in the universe is in the cosmic microwave background which peaks at a wavelength of 1.07 micro meters. Modes of this wavelength will become unstable after exponential expansion of approximately 100 time the current age of the universe.</a:t>
            </a:r>
          </a:p>
          <a:p>
            <a:endParaRPr lang="en-US" baseline="0" dirty="0" smtClean="0"/>
          </a:p>
          <a:p>
            <a:r>
              <a:rPr lang="en-US" baseline="0" dirty="0" smtClean="0"/>
              <a:t>So this model doesn’t even come close in predicting the large amounts of dark energy that is currently being observed but will have significance in the long term evolution of the universe.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1"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The idea here is based on</a:t>
            </a:r>
            <a:r>
              <a:rPr lang="en-US" baseline="0" dirty="0" smtClean="0"/>
              <a:t> three main points:</a:t>
            </a:r>
          </a:p>
          <a:p>
            <a:endParaRPr lang="en-US" baseline="0" dirty="0" smtClean="0"/>
          </a:p>
          <a:p>
            <a:r>
              <a:rPr lang="en-US" baseline="0" dirty="0" smtClean="0"/>
              <a:t>Dark energy is the stuff that makes up most of our universe (74%) and yet we don’t really know much about it. It’s something quite different and unknown, which does not behave like particles or radiation at all. Not to be confused with dark matter which is just regular particles that are very shy and unreactive. </a:t>
            </a:r>
          </a:p>
          <a:p>
            <a:r>
              <a:rPr lang="en-US" baseline="0" dirty="0" smtClean="0"/>
              <a:t>So we’re interested in dark energy</a:t>
            </a:r>
          </a:p>
          <a:p>
            <a:endParaRPr lang="en-US" baseline="0" dirty="0" smtClean="0"/>
          </a:p>
          <a:p>
            <a:r>
              <a:rPr lang="en-US" baseline="0" dirty="0" smtClean="0"/>
              <a:t>Quantised unstable modes: </a:t>
            </a:r>
          </a:p>
          <a:p>
            <a:r>
              <a:rPr lang="en-US" baseline="0" dirty="0" smtClean="0"/>
              <a:t>We’re going to talk about scalar fields which are solutions of the K-G </a:t>
            </a:r>
            <a:r>
              <a:rPr lang="en-US" baseline="0" dirty="0" err="1" smtClean="0"/>
              <a:t>eqn</a:t>
            </a:r>
            <a:r>
              <a:rPr lang="en-US" baseline="0" dirty="0" smtClean="0"/>
              <a:t>, and will be a sum of </a:t>
            </a:r>
            <a:r>
              <a:rPr lang="en-US" baseline="0" dirty="0" err="1" smtClean="0"/>
              <a:t>of</a:t>
            </a:r>
            <a:r>
              <a:rPr lang="en-US" baseline="0" dirty="0" smtClean="0"/>
              <a:t> modes just like when you have Fourier </a:t>
            </a:r>
            <a:r>
              <a:rPr lang="en-US" baseline="0" dirty="0" err="1" smtClean="0"/>
              <a:t>modes.Then</a:t>
            </a:r>
            <a:r>
              <a:rPr lang="en-US" baseline="0" dirty="0" smtClean="0"/>
              <a:t> the field is </a:t>
            </a:r>
            <a:r>
              <a:rPr lang="en-US" baseline="0" dirty="0" err="1" smtClean="0"/>
              <a:t>quantised</a:t>
            </a:r>
            <a:r>
              <a:rPr lang="en-US" baseline="0" dirty="0" smtClean="0"/>
              <a:t>, to get a QT. Usually a field will be made up of stable or oscillator modes which when </a:t>
            </a:r>
            <a:r>
              <a:rPr lang="en-US" baseline="0" dirty="0" err="1" smtClean="0"/>
              <a:t>quantised</a:t>
            </a:r>
            <a:r>
              <a:rPr lang="en-US" baseline="0" dirty="0" smtClean="0"/>
              <a:t> have a nice particle or radiation interpretation via a </a:t>
            </a:r>
            <a:r>
              <a:rPr lang="en-US" baseline="0" dirty="0" err="1" smtClean="0"/>
              <a:t>Fock</a:t>
            </a:r>
            <a:r>
              <a:rPr lang="en-US" baseline="0" dirty="0" smtClean="0"/>
              <a:t> representation (which I’ll explain a bit in a minute), but when modes are unstable or non-oscillatory </a:t>
            </a:r>
            <a:r>
              <a:rPr lang="en-US" baseline="0" dirty="0" err="1" smtClean="0"/>
              <a:t>quantisation</a:t>
            </a:r>
            <a:r>
              <a:rPr lang="en-US" baseline="0" dirty="0" smtClean="0"/>
              <a:t> leads to the break down of the </a:t>
            </a:r>
            <a:r>
              <a:rPr lang="en-US" baseline="0" dirty="0" err="1" smtClean="0"/>
              <a:t>Fock</a:t>
            </a:r>
            <a:r>
              <a:rPr lang="en-US" baseline="0" dirty="0" smtClean="0"/>
              <a:t> representation and the modes are not behaving like particles or radiation and in this way we might be able to think of them as dark energy.</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err="1" smtClean="0"/>
              <a:t>Youv’e</a:t>
            </a:r>
            <a:r>
              <a:rPr lang="en-US" baseline="0" dirty="0" smtClean="0"/>
              <a:t> probably heard about </a:t>
            </a:r>
            <a:r>
              <a:rPr lang="en-AU" sz="1200" b="0" i="0" kern="1200" dirty="0" err="1" smtClean="0">
                <a:solidFill>
                  <a:srgbClr val="000000"/>
                </a:solidFill>
                <a:effectLst/>
                <a:latin typeface="Times New Roman" pitchFamily="16" charset="0"/>
                <a:ea typeface="+mn-ea"/>
                <a:cs typeface="+mn-cs"/>
              </a:rPr>
              <a:t>Perlmutter</a:t>
            </a:r>
            <a:r>
              <a:rPr lang="en-AU" sz="1200" b="0" i="0" kern="1200" dirty="0" smtClean="0">
                <a:solidFill>
                  <a:srgbClr val="000000"/>
                </a:solidFill>
                <a:effectLst/>
                <a:latin typeface="Times New Roman" pitchFamily="16" charset="0"/>
                <a:ea typeface="+mn-ea"/>
                <a:cs typeface="+mn-cs"/>
              </a:rPr>
              <a:t>, Reiss, and Schmidt, the Australian guy</a:t>
            </a:r>
            <a:r>
              <a:rPr lang="en-AU" sz="1200" b="0" i="0" kern="1200" baseline="0" dirty="0" smtClean="0">
                <a:solidFill>
                  <a:srgbClr val="000000"/>
                </a:solidFill>
                <a:effectLst/>
                <a:latin typeface="Times New Roman" pitchFamily="16" charset="0"/>
                <a:ea typeface="+mn-ea"/>
                <a:cs typeface="+mn-cs"/>
              </a:rPr>
              <a:t> at ANU </a:t>
            </a:r>
            <a:r>
              <a:rPr lang="en-AU" sz="1200" b="0" i="0" kern="1200" dirty="0" smtClean="0">
                <a:solidFill>
                  <a:srgbClr val="000000"/>
                </a:solidFill>
                <a:effectLst/>
                <a:latin typeface="Times New Roman" pitchFamily="16" charset="0"/>
                <a:ea typeface="+mn-ea"/>
                <a:cs typeface="+mn-cs"/>
              </a:rPr>
              <a:t>getting a Nobel</a:t>
            </a:r>
            <a:r>
              <a:rPr lang="en-AU" sz="1200" b="0" i="0" kern="1200" baseline="0" dirty="0" smtClean="0">
                <a:solidFill>
                  <a:srgbClr val="000000"/>
                </a:solidFill>
                <a:effectLst/>
                <a:latin typeface="Times New Roman" pitchFamily="16" charset="0"/>
                <a:ea typeface="+mn-ea"/>
                <a:cs typeface="+mn-cs"/>
              </a:rPr>
              <a:t> prize last year for showing that the expansion of the universe is contrary to all expectations accelerating rather than slowing down.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AU" sz="1200" b="0" i="0" kern="1200" baseline="0" dirty="0" smtClean="0">
                <a:solidFill>
                  <a:srgbClr val="000000"/>
                </a:solidFill>
                <a:effectLst/>
                <a:latin typeface="Times New Roman" pitchFamily="16" charset="0"/>
                <a:ea typeface="+mn-ea"/>
                <a:cs typeface="+mn-cs"/>
              </a:rPr>
              <a:t>And if we couple the K-G to an exponentially accelerating space background the field </a:t>
            </a:r>
            <a:r>
              <a:rPr lang="en-AU" sz="1200" b="0" i="0" kern="1200" baseline="0" dirty="0" err="1" smtClean="0">
                <a:solidFill>
                  <a:srgbClr val="000000"/>
                </a:solidFill>
                <a:effectLst/>
                <a:latin typeface="Times New Roman" pitchFamily="16" charset="0"/>
                <a:ea typeface="+mn-ea"/>
                <a:cs typeface="+mn-cs"/>
              </a:rPr>
              <a:t>soln</a:t>
            </a:r>
            <a:r>
              <a:rPr lang="en-AU" sz="1200" b="0" i="0" kern="1200" baseline="0" dirty="0" smtClean="0">
                <a:solidFill>
                  <a:srgbClr val="000000"/>
                </a:solidFill>
                <a:effectLst/>
                <a:latin typeface="Times New Roman" pitchFamily="16" charset="0"/>
                <a:ea typeface="+mn-ea"/>
                <a:cs typeface="+mn-cs"/>
              </a:rPr>
              <a:t> will develop unstable modes, which we can then quantise, and interpret as dark energy.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AU" sz="1200" b="0" i="0" kern="1200" baseline="0" dirty="0" smtClean="0">
              <a:solidFill>
                <a:srgbClr val="000000"/>
              </a:solidFill>
              <a:effectLst/>
              <a:latin typeface="Times New Roman" pitchFamily="16" charset="0"/>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7"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baseline="0" dirty="0" smtClean="0"/>
              <a:t>The model here is semi-classical, we have </a:t>
            </a:r>
            <a:r>
              <a:rPr lang="en-US" baseline="0" dirty="0" err="1" smtClean="0"/>
              <a:t>quantised</a:t>
            </a:r>
            <a:r>
              <a:rPr lang="en-US" baseline="0" dirty="0" smtClean="0"/>
              <a:t> the fields but the space-time background is classical, and by considering cosmological effects in semi-classical </a:t>
            </a:r>
            <a:r>
              <a:rPr lang="en-US" baseline="0" dirty="0" err="1" smtClean="0"/>
              <a:t>quantisation</a:t>
            </a:r>
            <a:r>
              <a:rPr lang="en-US" baseline="0" dirty="0" smtClean="0"/>
              <a:t> we have focused on effects at extremely long wavelengths. </a:t>
            </a:r>
          </a:p>
          <a:p>
            <a:r>
              <a:rPr lang="en-US" baseline="0" dirty="0" smtClean="0"/>
              <a:t>However we think we might get similar mechanism for dark energy production at short wavelengths, around the </a:t>
            </a:r>
            <a:r>
              <a:rPr lang="en-US" baseline="0" dirty="0" err="1" smtClean="0"/>
              <a:t>Plack</a:t>
            </a:r>
            <a:r>
              <a:rPr lang="en-US" baseline="0" dirty="0" smtClean="0"/>
              <a:t> scale, may occur in a quantum gravity theory</a:t>
            </a:r>
            <a:endParaRPr lang="en-US" baseline="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AU" sz="1200" kern="1200" dirty="0" smtClean="0">
                <a:solidFill>
                  <a:srgbClr val="000000"/>
                </a:solidFill>
                <a:effectLst/>
                <a:latin typeface="Times New Roman" pitchFamily="16" charset="0"/>
                <a:ea typeface="+mn-ea"/>
                <a:cs typeface="+mn-cs"/>
              </a:rPr>
              <a:t>produces improved UV behaviour (as compared to String theory or M-theory) by adding non-relativistic higher derivative corrections to the </a:t>
            </a:r>
            <a:r>
              <a:rPr lang="en-AU" sz="1200" kern="1200" dirty="0" err="1" smtClean="0">
                <a:solidFill>
                  <a:srgbClr val="000000"/>
                </a:solidFill>
                <a:effectLst/>
                <a:latin typeface="Times New Roman" pitchFamily="16" charset="0"/>
                <a:ea typeface="+mn-ea"/>
                <a:cs typeface="+mn-cs"/>
              </a:rPr>
              <a:t>Lagrangian</a:t>
            </a:r>
            <a:r>
              <a:rPr lang="en-AU" sz="1200" kern="1200" dirty="0" smtClean="0">
                <a:solidFill>
                  <a:srgbClr val="000000"/>
                </a:solidFill>
                <a:effectLst/>
                <a:latin typeface="Times New Roman" pitchFamily="16" charset="0"/>
                <a:ea typeface="+mn-ea"/>
                <a:cs typeface="+mn-cs"/>
              </a:rPr>
              <a:t>. It has been shown by </a:t>
            </a:r>
            <a:r>
              <a:rPr lang="en-AU" sz="1200" kern="1200" dirty="0" err="1" smtClean="0">
                <a:solidFill>
                  <a:srgbClr val="000000"/>
                </a:solidFill>
                <a:effectLst/>
                <a:latin typeface="Times New Roman" pitchFamily="16" charset="0"/>
                <a:ea typeface="+mn-ea"/>
                <a:cs typeface="+mn-cs"/>
              </a:rPr>
              <a:t>Visser</a:t>
            </a:r>
            <a:r>
              <a:rPr lang="en-AU" sz="1200" kern="1200" dirty="0" smtClean="0">
                <a:solidFill>
                  <a:srgbClr val="000000"/>
                </a:solidFill>
                <a:effectLst/>
                <a:latin typeface="Times New Roman" pitchFamily="16" charset="0"/>
                <a:ea typeface="+mn-ea"/>
                <a:cs typeface="+mn-cs"/>
              </a:rPr>
              <a:t> that at least 4th and 6th order derivative terms need to be included in order to obtain a scalar theory with convergent calculations of physical properties. This results in this dispersion relation…… where a</a:t>
            </a:r>
            <a:r>
              <a:rPr lang="en-AU" sz="1200" kern="1200" baseline="-25000" dirty="0" smtClean="0">
                <a:solidFill>
                  <a:srgbClr val="000000"/>
                </a:solidFill>
                <a:effectLst/>
                <a:latin typeface="Times New Roman" pitchFamily="16" charset="0"/>
                <a:ea typeface="+mn-ea"/>
                <a:cs typeface="+mn-cs"/>
              </a:rPr>
              <a:t>1</a:t>
            </a:r>
            <a:r>
              <a:rPr lang="en-AU" sz="1200" kern="1200" dirty="0" smtClean="0">
                <a:solidFill>
                  <a:srgbClr val="000000"/>
                </a:solidFill>
                <a:effectLst/>
                <a:latin typeface="Times New Roman" pitchFamily="16" charset="0"/>
                <a:ea typeface="+mn-ea"/>
                <a:cs typeface="+mn-cs"/>
              </a:rPr>
              <a:t> and a</a:t>
            </a:r>
            <a:r>
              <a:rPr lang="en-AU" sz="1200" kern="1200" baseline="-25000" dirty="0" smtClean="0">
                <a:solidFill>
                  <a:srgbClr val="000000"/>
                </a:solidFill>
                <a:effectLst/>
                <a:latin typeface="Times New Roman" pitchFamily="16" charset="0"/>
                <a:ea typeface="+mn-ea"/>
                <a:cs typeface="+mn-cs"/>
              </a:rPr>
              <a:t>2</a:t>
            </a:r>
            <a:r>
              <a:rPr lang="en-AU" sz="1200" kern="1200" dirty="0" smtClean="0">
                <a:solidFill>
                  <a:srgbClr val="000000"/>
                </a:solidFill>
                <a:effectLst/>
                <a:latin typeface="Times New Roman" pitchFamily="16" charset="0"/>
                <a:ea typeface="+mn-ea"/>
                <a:cs typeface="+mn-cs"/>
              </a:rPr>
              <a:t> are coupling constants. If we consider a</a:t>
            </a:r>
            <a:r>
              <a:rPr lang="en-AU" sz="1200" kern="1200" baseline="-25000" dirty="0" smtClean="0">
                <a:solidFill>
                  <a:srgbClr val="000000"/>
                </a:solidFill>
                <a:effectLst/>
                <a:latin typeface="Times New Roman" pitchFamily="16" charset="0"/>
                <a:ea typeface="+mn-ea"/>
                <a:cs typeface="+mn-cs"/>
              </a:rPr>
              <a:t>1</a:t>
            </a:r>
            <a:r>
              <a:rPr lang="en-AU" sz="1200" kern="1200" dirty="0" smtClean="0">
                <a:solidFill>
                  <a:srgbClr val="000000"/>
                </a:solidFill>
                <a:effectLst/>
                <a:latin typeface="Times New Roman" pitchFamily="16" charset="0"/>
                <a:ea typeface="+mn-ea"/>
                <a:cs typeface="+mn-cs"/>
              </a:rPr>
              <a:t> to be sufficiently large and negative then ω</a:t>
            </a:r>
            <a:r>
              <a:rPr lang="en-AU" sz="1200" kern="1200" baseline="30000" dirty="0" smtClean="0">
                <a:solidFill>
                  <a:srgbClr val="000000"/>
                </a:solidFill>
                <a:effectLst/>
                <a:latin typeface="Times New Roman" pitchFamily="16" charset="0"/>
                <a:ea typeface="+mn-ea"/>
                <a:cs typeface="+mn-cs"/>
              </a:rPr>
              <a:t>2</a:t>
            </a:r>
            <a:r>
              <a:rPr lang="en-AU" sz="1200" kern="1200" dirty="0" smtClean="0">
                <a:solidFill>
                  <a:srgbClr val="000000"/>
                </a:solidFill>
                <a:effectLst/>
                <a:latin typeface="Times New Roman" pitchFamily="16" charset="0"/>
                <a:ea typeface="+mn-ea"/>
                <a:cs typeface="+mn-cs"/>
              </a:rPr>
              <a:t> will be negative for a bounded range of wavelengths near the Planck scale.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AU" sz="1200" kern="1200" dirty="0" smtClean="0">
                <a:solidFill>
                  <a:srgbClr val="000000"/>
                </a:solidFill>
                <a:effectLst/>
                <a:latin typeface="Times New Roman" pitchFamily="16" charset="0"/>
                <a:ea typeface="+mn-ea"/>
                <a:cs typeface="+mn-cs"/>
              </a:rPr>
              <a:t>And</a:t>
            </a:r>
            <a:r>
              <a:rPr lang="en-AU" sz="1200" kern="1200" baseline="0" dirty="0" smtClean="0">
                <a:solidFill>
                  <a:srgbClr val="000000"/>
                </a:solidFill>
                <a:effectLst/>
                <a:latin typeface="Times New Roman" pitchFamily="16" charset="0"/>
                <a:ea typeface="+mn-ea"/>
                <a:cs typeface="+mn-cs"/>
              </a:rPr>
              <a:t> if omega^2 is negative then we have imaginary </a:t>
            </a:r>
            <a:r>
              <a:rPr lang="en-AU" sz="1200" kern="1200" baseline="0" dirty="0" err="1" smtClean="0">
                <a:solidFill>
                  <a:srgbClr val="000000"/>
                </a:solidFill>
                <a:effectLst/>
                <a:latin typeface="Times New Roman" pitchFamily="16" charset="0"/>
                <a:ea typeface="+mn-ea"/>
                <a:cs typeface="+mn-cs"/>
              </a:rPr>
              <a:t>frequencey</a:t>
            </a:r>
            <a:r>
              <a:rPr lang="en-AU" sz="1200" kern="1200" baseline="0" dirty="0" smtClean="0">
                <a:solidFill>
                  <a:srgbClr val="000000"/>
                </a:solidFill>
                <a:effectLst/>
                <a:latin typeface="Times New Roman" pitchFamily="16" charset="0"/>
                <a:ea typeface="+mn-ea"/>
                <a:cs typeface="+mn-cs"/>
              </a:rPr>
              <a:t> which corresponds to an unstable mode just like the ones we’ve just been talking about. </a:t>
            </a:r>
            <a:endParaRPr lang="en-AU" sz="1200" kern="1200" dirty="0" smtClean="0">
              <a:solidFill>
                <a:srgbClr val="000000"/>
              </a:solidFill>
              <a:effectLst/>
              <a:latin typeface="Times New Roman" pitchFamily="16" charset="0"/>
              <a:ea typeface="+mn-ea"/>
              <a:cs typeface="+mn-cs"/>
            </a:endParaRPr>
          </a:p>
        </p:txBody>
      </p:sp>
    </p:spTree>
    <p:extLst>
      <p:ext uri="{BB962C8B-B14F-4D97-AF65-F5344CB8AC3E}">
        <p14:creationId xmlns:p14="http://schemas.microsoft.com/office/powerpoint/2010/main" val="1972136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7"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As</a:t>
            </a:r>
            <a:r>
              <a:rPr lang="en-US" baseline="0" dirty="0" smtClean="0"/>
              <a:t> the exponential motion starts to dominate, the spring becomes stretched out, and there comes a point at which there are no longer any local maxima or minima and the spring is no longer oscillating. At this point the mode has become unstable. </a:t>
            </a:r>
          </a:p>
          <a:p>
            <a:r>
              <a:rPr lang="en-US" baseline="0" dirty="0" smtClean="0"/>
              <a:t>As time passes more and more stable modes are going to become stretched to the point of becoming unstable, but the number of unstable modes at any given time will still be finite.</a:t>
            </a:r>
            <a:endParaRPr lang="en-US" dirty="0" smtClean="0"/>
          </a:p>
          <a:p>
            <a:endParaRPr lang="en-US" dirty="0" smtClean="0"/>
          </a:p>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r>
              <a:rPr lang="en-AU" sz="1200" b="0" i="0" kern="1200" baseline="0" dirty="0" smtClean="0">
                <a:solidFill>
                  <a:srgbClr val="000000"/>
                </a:solidFill>
                <a:effectLst/>
                <a:latin typeface="Times New Roman" pitchFamily="16" charset="0"/>
                <a:ea typeface="+mn-ea"/>
                <a:cs typeface="+mn-cs"/>
              </a:rPr>
              <a:t>So we will take the simplest type of field, a scalar or </a:t>
            </a:r>
            <a:r>
              <a:rPr lang="en-AU" sz="1200" b="0" i="0" kern="1200" baseline="0" dirty="0" err="1" smtClean="0">
                <a:solidFill>
                  <a:srgbClr val="000000"/>
                </a:solidFill>
                <a:effectLst/>
                <a:latin typeface="Times New Roman" pitchFamily="16" charset="0"/>
                <a:ea typeface="+mn-ea"/>
                <a:cs typeface="+mn-cs"/>
              </a:rPr>
              <a:t>spinless</a:t>
            </a:r>
            <a:r>
              <a:rPr lang="en-AU" sz="1200" b="0" i="0" kern="1200" baseline="0" dirty="0" smtClean="0">
                <a:solidFill>
                  <a:srgbClr val="000000"/>
                </a:solidFill>
                <a:effectLst/>
                <a:latin typeface="Times New Roman" pitchFamily="16" charset="0"/>
                <a:ea typeface="+mn-ea"/>
                <a:cs typeface="+mn-cs"/>
              </a:rPr>
              <a:t> field and couple it to the geometry of an accelerating space background. </a:t>
            </a:r>
          </a:p>
          <a:p>
            <a:r>
              <a:rPr lang="en-AU" sz="1200" b="0" i="0" kern="1200" baseline="0" dirty="0" smtClean="0">
                <a:solidFill>
                  <a:srgbClr val="000000"/>
                </a:solidFill>
                <a:effectLst/>
                <a:latin typeface="Times New Roman" pitchFamily="16" charset="0"/>
                <a:ea typeface="+mn-ea"/>
                <a:cs typeface="+mn-cs"/>
              </a:rPr>
              <a:t>We will then solve the K-G </a:t>
            </a:r>
            <a:r>
              <a:rPr lang="en-AU" sz="1200" b="0" i="0" kern="1200" baseline="0" dirty="0" err="1" smtClean="0">
                <a:solidFill>
                  <a:srgbClr val="000000"/>
                </a:solidFill>
                <a:effectLst/>
                <a:latin typeface="Times New Roman" pitchFamily="16" charset="0"/>
                <a:ea typeface="+mn-ea"/>
                <a:cs typeface="+mn-cs"/>
              </a:rPr>
              <a:t>eq</a:t>
            </a:r>
            <a:r>
              <a:rPr lang="en-AU" sz="1200" b="0" i="0" kern="1200" baseline="0" dirty="0" smtClean="0">
                <a:solidFill>
                  <a:srgbClr val="000000"/>
                </a:solidFill>
                <a:effectLst/>
                <a:latin typeface="Times New Roman" pitchFamily="16" charset="0"/>
                <a:ea typeface="+mn-ea"/>
                <a:cs typeface="+mn-cs"/>
              </a:rPr>
              <a:t> and get a solution that contains unstable modes.</a:t>
            </a:r>
          </a:p>
          <a:p>
            <a:r>
              <a:rPr lang="en-AU" sz="1200" b="0" i="0" kern="1200" baseline="0" dirty="0" smtClean="0">
                <a:solidFill>
                  <a:srgbClr val="000000"/>
                </a:solidFill>
                <a:effectLst/>
                <a:latin typeface="Times New Roman" pitchFamily="16" charset="0"/>
                <a:ea typeface="+mn-ea"/>
                <a:cs typeface="+mn-cs"/>
              </a:rPr>
              <a:t>We will follow the procedure of canonical quantisation and find that the Hamiltonian, the expression for  the energy can be partitioned into stable and unstable components. </a:t>
            </a:r>
            <a:r>
              <a:rPr lang="en-AU" baseline="0" dirty="0" smtClean="0"/>
              <a:t>And that the fundamental units of the unstable component have no </a:t>
            </a:r>
            <a:r>
              <a:rPr lang="en-AU" baseline="0" dirty="0" err="1" smtClean="0"/>
              <a:t>Fock</a:t>
            </a:r>
            <a:r>
              <a:rPr lang="en-AU" baseline="0" dirty="0" smtClean="0"/>
              <a:t> representation and therefore no particle or radiation interpretation. </a:t>
            </a:r>
          </a:p>
          <a:p>
            <a:endParaRPr lang="en-AU" dirty="0" smtClean="0"/>
          </a:p>
          <a:p>
            <a:r>
              <a:rPr lang="en-AU" dirty="0" smtClean="0"/>
              <a:t>While the lack of </a:t>
            </a:r>
            <a:r>
              <a:rPr lang="en-AU" dirty="0" err="1" smtClean="0"/>
              <a:t>Fock</a:t>
            </a:r>
            <a:r>
              <a:rPr lang="en-AU" dirty="0" smtClean="0"/>
              <a:t> representation is what makes</a:t>
            </a:r>
            <a:r>
              <a:rPr lang="en-AU" baseline="0" dirty="0" smtClean="0"/>
              <a:t> the unstable energy states interesting it poses a potential problem, because we might not now how to interpret them at all. We need a</a:t>
            </a:r>
            <a:r>
              <a:rPr lang="en-US" baseline="0" dirty="0" smtClean="0"/>
              <a:t> preferred representation of the quantum algebra of observables so that we can make meaningful statements or predictions about the system, such as expectation values or probabilities. </a:t>
            </a:r>
            <a:endParaRPr lang="en-AU" dirty="0" smtClean="0"/>
          </a:p>
          <a:p>
            <a:r>
              <a:rPr lang="en-AU" baseline="0" dirty="0" smtClean="0"/>
              <a:t>But this is why we’re going to go to the effort of using a discrete expansion as apposed an approximate Fourier one which would simplify things. We will find that the discrete expansion in finite space with boundary conditions will result in only a finite number of unstable modes. </a:t>
            </a:r>
            <a:r>
              <a:rPr lang="en-US" baseline="0" dirty="0" smtClean="0"/>
              <a:t>And for dynamical systems of finitely many degrees of freedom, the SVN </a:t>
            </a:r>
            <a:r>
              <a:rPr lang="en-US" baseline="0" dirty="0" err="1" smtClean="0"/>
              <a:t>thm</a:t>
            </a:r>
            <a:r>
              <a:rPr lang="en-US" baseline="0" dirty="0" smtClean="0"/>
              <a:t> comes to the rescue, and guarantees, up to unitary equivalence, a unique irreducible Hilbert space representation of the quantum algebra. </a:t>
            </a:r>
            <a:endParaRPr lang="en-AU" dirty="0"/>
          </a:p>
        </p:txBody>
      </p:sp>
    </p:spTree>
    <p:extLst>
      <p:ext uri="{BB962C8B-B14F-4D97-AF65-F5344CB8AC3E}">
        <p14:creationId xmlns:p14="http://schemas.microsoft.com/office/powerpoint/2010/main" val="413409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r>
              <a:rPr lang="en-AU" i="0" dirty="0" smtClean="0"/>
              <a:t>Befor</a:t>
            </a:r>
            <a:r>
              <a:rPr lang="en-AU" i="0" baseline="0" dirty="0" smtClean="0"/>
              <a:t>e I get to the main material I’m just going to quickly  go over some basics. We’ll see how QM relates to CM and look a the quintessential example, the QHO.  Then we’ll see how these lead to QFT and FS.</a:t>
            </a:r>
          </a:p>
        </p:txBody>
      </p:sp>
    </p:spTree>
    <p:extLst>
      <p:ext uri="{BB962C8B-B14F-4D97-AF65-F5344CB8AC3E}">
        <p14:creationId xmlns:p14="http://schemas.microsoft.com/office/powerpoint/2010/main" val="4194723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r>
              <a:rPr lang="en-AU" dirty="0" smtClean="0"/>
              <a:t>So</a:t>
            </a:r>
            <a:r>
              <a:rPr lang="en-AU" baseline="0" dirty="0" smtClean="0"/>
              <a:t> we s</a:t>
            </a:r>
            <a:r>
              <a:rPr lang="en-AU" dirty="0" smtClean="0"/>
              <a:t>tart</a:t>
            </a:r>
            <a:r>
              <a:rPr lang="en-AU" baseline="0" dirty="0" smtClean="0"/>
              <a:t> with classical mechanics using the </a:t>
            </a:r>
            <a:r>
              <a:rPr lang="en-AU" baseline="0" dirty="0" err="1" smtClean="0"/>
              <a:t>Lagrangian</a:t>
            </a:r>
            <a:r>
              <a:rPr lang="en-AU" baseline="0" dirty="0" smtClean="0"/>
              <a:t> formalism.  Define the </a:t>
            </a:r>
            <a:r>
              <a:rPr lang="en-AU" baseline="0" dirty="0" err="1" smtClean="0"/>
              <a:t>lagrangian</a:t>
            </a:r>
            <a:r>
              <a:rPr lang="en-AU" baseline="0" dirty="0" smtClean="0"/>
              <a:t> to be, kinetic energy minus potential energy. Kinetic energy is half mass times </a:t>
            </a:r>
            <a:r>
              <a:rPr lang="en-AU" baseline="0" dirty="0" err="1" smtClean="0"/>
              <a:t>vel</a:t>
            </a:r>
            <a:r>
              <a:rPr lang="en-AU" baseline="0" dirty="0" smtClean="0"/>
              <a:t> squared and for a simple harmonic oscillator the potential energy is </a:t>
            </a:r>
            <a:r>
              <a:rPr lang="en-AU" baseline="0" dirty="0" err="1" smtClean="0"/>
              <a:t>halfkqsquared</a:t>
            </a:r>
            <a:r>
              <a:rPr lang="en-AU" baseline="0" dirty="0" smtClean="0"/>
              <a:t>, k is the force constant. Then by the Principle of least action, we can derive the oiler-L </a:t>
            </a:r>
            <a:r>
              <a:rPr lang="en-AU" baseline="0" dirty="0" err="1" smtClean="0"/>
              <a:t>eqs</a:t>
            </a:r>
            <a:r>
              <a:rPr lang="en-AU" baseline="0" dirty="0" smtClean="0"/>
              <a:t> and these will govern the dynamics the system. If we then define the conjugate momentum, we can write down the total energy of the system as a function of position and momentum which we call the Hamiltonian</a:t>
            </a:r>
          </a:p>
          <a:p>
            <a:r>
              <a:rPr lang="en-AU" baseline="0" dirty="0" smtClean="0"/>
              <a:t>In QM this is all the same…except you replace the dynamical variable with operators that don’t </a:t>
            </a:r>
            <a:r>
              <a:rPr lang="en-AU" baseline="0" dirty="0" err="1" smtClean="0"/>
              <a:t>necessarilly</a:t>
            </a:r>
            <a:r>
              <a:rPr lang="en-AU" baseline="0" dirty="0" smtClean="0"/>
              <a:t> commute..</a:t>
            </a:r>
          </a:p>
        </p:txBody>
      </p:sp>
    </p:spTree>
    <p:extLst>
      <p:ext uri="{BB962C8B-B14F-4D97-AF65-F5344CB8AC3E}">
        <p14:creationId xmlns:p14="http://schemas.microsoft.com/office/powerpoint/2010/main" val="2707498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r>
              <a:rPr lang="en-AU" dirty="0" smtClean="0"/>
              <a:t>in  particular the position and momentum</a:t>
            </a:r>
            <a:r>
              <a:rPr lang="en-AU" baseline="0" dirty="0" smtClean="0"/>
              <a:t> operators must</a:t>
            </a:r>
            <a:r>
              <a:rPr lang="en-AU" dirty="0" smtClean="0"/>
              <a:t> satisfy these commutation relations. </a:t>
            </a:r>
          </a:p>
          <a:p>
            <a:r>
              <a:rPr lang="en-AU" dirty="0" smtClean="0"/>
              <a:t>And dynamical variable can be retrieved as </a:t>
            </a:r>
            <a:r>
              <a:rPr lang="en-AU" dirty="0" err="1" smtClean="0"/>
              <a:t>expecation</a:t>
            </a:r>
            <a:r>
              <a:rPr lang="en-AU" dirty="0" smtClean="0"/>
              <a:t> values</a:t>
            </a:r>
          </a:p>
          <a:p>
            <a:endParaRPr lang="en-AU" dirty="0"/>
          </a:p>
        </p:txBody>
      </p:sp>
    </p:spTree>
    <p:extLst>
      <p:ext uri="{BB962C8B-B14F-4D97-AF65-F5344CB8AC3E}">
        <p14:creationId xmlns:p14="http://schemas.microsoft.com/office/powerpoint/2010/main" val="257160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r>
              <a:rPr lang="en-AU" dirty="0" smtClean="0"/>
              <a:t>The</a:t>
            </a:r>
            <a:r>
              <a:rPr lang="en-AU" baseline="0" dirty="0" smtClean="0"/>
              <a:t> quintessential example in quantum mechanics is the QHO, which will lead to the idea of </a:t>
            </a:r>
            <a:r>
              <a:rPr lang="en-AU" baseline="0" dirty="0" err="1" smtClean="0"/>
              <a:t>Fock</a:t>
            </a:r>
            <a:r>
              <a:rPr lang="en-AU" baseline="0" dirty="0" smtClean="0"/>
              <a:t> space.</a:t>
            </a:r>
          </a:p>
          <a:p>
            <a:endParaRPr lang="en-AU" baseline="0" dirty="0" smtClean="0"/>
          </a:p>
          <a:p>
            <a:r>
              <a:rPr lang="en-AU" baseline="0" dirty="0" smtClean="0"/>
              <a:t>The Hamiltonian is the same as for the classical harmonic oscillator, except now H is an operator. The system has energy </a:t>
            </a:r>
            <a:r>
              <a:rPr lang="en-AU" baseline="0" dirty="0" err="1" smtClean="0"/>
              <a:t>eigenstates</a:t>
            </a:r>
            <a:r>
              <a:rPr lang="en-AU" baseline="0" dirty="0" smtClean="0"/>
              <a:t>, </a:t>
            </a:r>
            <a:r>
              <a:rPr lang="en-AU" baseline="0" dirty="0" err="1" smtClean="0"/>
              <a:t>psi_n</a:t>
            </a:r>
            <a:r>
              <a:rPr lang="en-AU" baseline="0" dirty="0" smtClean="0"/>
              <a:t> with corresponding energy eigenvalues which are half integer multiples of </a:t>
            </a:r>
            <a:r>
              <a:rPr lang="en-AU" baseline="0" dirty="0" err="1" smtClean="0"/>
              <a:t>hbar</a:t>
            </a:r>
            <a:r>
              <a:rPr lang="en-AU" baseline="0" dirty="0" smtClean="0"/>
              <a:t> </a:t>
            </a:r>
            <a:r>
              <a:rPr lang="en-AU" i="0" baseline="0" dirty="0" smtClean="0"/>
              <a:t>omega, and are evenly spaced </a:t>
            </a:r>
            <a:r>
              <a:rPr lang="en-AU" i="0" baseline="0" dirty="0" err="1" smtClean="0"/>
              <a:t>hbar</a:t>
            </a:r>
            <a:r>
              <a:rPr lang="en-AU" i="0" baseline="0" dirty="0" smtClean="0"/>
              <a:t> omega apart. </a:t>
            </a:r>
          </a:p>
          <a:p>
            <a:pPr lvl="0"/>
            <a:r>
              <a:rPr lang="en-AU" i="0" baseline="0" dirty="0" smtClean="0"/>
              <a:t>We can define two new operators a and its </a:t>
            </a:r>
            <a:r>
              <a:rPr lang="en-AU" i="0" baseline="0" dirty="0" err="1" smtClean="0"/>
              <a:t>adjoint</a:t>
            </a:r>
            <a:r>
              <a:rPr lang="en-AU" i="0" baseline="0" dirty="0" smtClean="0"/>
              <a:t> a*dagger, </a:t>
            </a:r>
            <a:r>
              <a:rPr lang="en-AU" baseline="0" dirty="0" smtClean="0"/>
              <a:t>called creation and annihilation ops because they have the property that they transform an energy </a:t>
            </a:r>
            <a:r>
              <a:rPr lang="en-AU" baseline="0" dirty="0" err="1" smtClean="0"/>
              <a:t>eigenstate</a:t>
            </a:r>
            <a:r>
              <a:rPr lang="en-AU" baseline="0" dirty="0" smtClean="0"/>
              <a:t> into the state one energy level up or down. Since states are </a:t>
            </a:r>
            <a:r>
              <a:rPr lang="en-AU" baseline="0" dirty="0" err="1" smtClean="0"/>
              <a:t>exacly</a:t>
            </a:r>
            <a:r>
              <a:rPr lang="en-AU" baseline="0" dirty="0" smtClean="0"/>
              <a:t> </a:t>
            </a:r>
            <a:r>
              <a:rPr lang="en-AU" baseline="0" dirty="0" err="1" smtClean="0"/>
              <a:t>hbar</a:t>
            </a:r>
            <a:r>
              <a:rPr lang="en-AU" baseline="0" dirty="0" smtClean="0"/>
              <a:t> omega apart, moving up or down an energy level can be though of as absorbing  or releasing a packet of energy or a quantum, with energy </a:t>
            </a:r>
            <a:r>
              <a:rPr lang="en-AU" baseline="0" dirty="0" err="1" smtClean="0"/>
              <a:t>hbar</a:t>
            </a:r>
            <a:r>
              <a:rPr lang="en-AU" baseline="0" dirty="0" smtClean="0"/>
              <a:t> omega, So a dagger creates quanta, and a annihilates quanta.</a:t>
            </a:r>
          </a:p>
          <a:p>
            <a:pPr lvl="0"/>
            <a:r>
              <a:rPr lang="en-AU" baseline="0" dirty="0" smtClean="0"/>
              <a:t>We can also put them together to form a number operator a*</a:t>
            </a:r>
            <a:r>
              <a:rPr lang="en-AU" baseline="0" dirty="0" err="1" smtClean="0"/>
              <a:t>daggera</a:t>
            </a:r>
            <a:r>
              <a:rPr lang="en-AU" baseline="0" dirty="0" smtClean="0"/>
              <a:t> which tells you the energy level n of a state, or equivalently how many quanta have been </a:t>
            </a:r>
            <a:r>
              <a:rPr lang="en-AU" baseline="0" dirty="0" err="1" smtClean="0"/>
              <a:t>abxorbed</a:t>
            </a:r>
            <a:r>
              <a:rPr lang="en-AU" baseline="0" dirty="0" smtClean="0"/>
              <a:t> above the vacuum or ground state. </a:t>
            </a:r>
          </a:p>
          <a:p>
            <a:pPr lvl="0"/>
            <a:r>
              <a:rPr lang="en-AU" baseline="0" dirty="0" smtClean="0"/>
              <a:t>And the number op gives a neat way of expressing the Hamiltonian as the energy of the ground state plus the energy contribution from each quantum present. </a:t>
            </a:r>
          </a:p>
          <a:p>
            <a:pPr lvl="0"/>
            <a:endParaRPr lang="en-AU" baseline="0" dirty="0" smtClean="0"/>
          </a:p>
          <a:p>
            <a:pPr lvl="0"/>
            <a:endParaRPr lang="en-AU" baseline="0" dirty="0" smtClean="0"/>
          </a:p>
        </p:txBody>
      </p:sp>
    </p:spTree>
    <p:extLst>
      <p:ext uri="{BB962C8B-B14F-4D97-AF65-F5344CB8AC3E}">
        <p14:creationId xmlns:p14="http://schemas.microsoft.com/office/powerpoint/2010/main" val="182428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r>
              <a:rPr lang="en-AU" dirty="0" smtClean="0"/>
              <a:t>QFT</a:t>
            </a:r>
            <a:r>
              <a:rPr lang="en-AU" baseline="0" dirty="0" smtClean="0"/>
              <a:t> theory is just an extension of quantum mechanics, but now we have a field phi and a conjugate field pi, which will play a similar role to position and conjugate momentum. We’re going to need general relativity here since we’re talking about space expanding. And QFT incorporates relativity so that if you insert a generally covariant </a:t>
            </a:r>
            <a:r>
              <a:rPr lang="en-AU" baseline="0" dirty="0" err="1" smtClean="0"/>
              <a:t>Lagrangian</a:t>
            </a:r>
            <a:r>
              <a:rPr lang="en-AU" baseline="0" dirty="0" smtClean="0"/>
              <a:t> for a scalar field, into the oiler-L </a:t>
            </a:r>
            <a:r>
              <a:rPr lang="en-AU" baseline="0" dirty="0" err="1" smtClean="0"/>
              <a:t>eqs</a:t>
            </a:r>
            <a:r>
              <a:rPr lang="en-AU" baseline="0" dirty="0" smtClean="0"/>
              <a:t>, you get the generally covariant K-G equation, and this is the one we’re going to be using.</a:t>
            </a:r>
            <a:endParaRPr lang="en-AU" dirty="0" smtClean="0"/>
          </a:p>
          <a:p>
            <a:endParaRPr lang="en-AU" dirty="0" smtClean="0"/>
          </a:p>
          <a:p>
            <a:r>
              <a:rPr lang="en-AU" dirty="0" smtClean="0"/>
              <a:t>The</a:t>
            </a:r>
            <a:r>
              <a:rPr lang="en-AU" baseline="0" dirty="0" smtClean="0"/>
              <a:t> theory is then quantised by declaring phi and pi to now be operators satisfying some com rel.</a:t>
            </a:r>
          </a:p>
          <a:p>
            <a:r>
              <a:rPr lang="en-AU" baseline="0" dirty="0" smtClean="0"/>
              <a:t>The Hamiltonian is now a density so it needs to be </a:t>
            </a:r>
            <a:r>
              <a:rPr lang="en-AU" baseline="0" dirty="0" err="1" smtClean="0"/>
              <a:t>intergrated</a:t>
            </a:r>
            <a:r>
              <a:rPr lang="en-AU" baseline="0" dirty="0" smtClean="0"/>
              <a:t> to get the energy in some volume. </a:t>
            </a:r>
          </a:p>
        </p:txBody>
      </p:sp>
    </p:spTree>
    <p:extLst>
      <p:ext uri="{BB962C8B-B14F-4D97-AF65-F5344CB8AC3E}">
        <p14:creationId xmlns:p14="http://schemas.microsoft.com/office/powerpoint/2010/main" val="3491614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25588" y="-11796713"/>
            <a:ext cx="16651288" cy="12490451"/>
          </a:xfrm>
        </p:spPr>
      </p:sp>
      <p:sp>
        <p:nvSpPr>
          <p:cNvPr id="3" name="Notes Placeholder 2"/>
          <p:cNvSpPr>
            <a:spLocks noGrp="1"/>
          </p:cNvSpPr>
          <p:nvPr>
            <p:ph type="body" idx="1"/>
          </p:nvPr>
        </p:nvSpPr>
        <p:spPr/>
        <p:txBody>
          <a:bodyPr/>
          <a:lstStyle/>
          <a:p>
            <a:r>
              <a:rPr lang="en-AU" dirty="0" err="1" smtClean="0"/>
              <a:t>Fock</a:t>
            </a:r>
            <a:r>
              <a:rPr lang="en-AU" dirty="0" smtClean="0"/>
              <a:t> space follows</a:t>
            </a:r>
            <a:r>
              <a:rPr lang="en-AU" baseline="0" dirty="0" smtClean="0"/>
              <a:t> from our discussion of the QHO.</a:t>
            </a:r>
            <a:endParaRPr lang="en-AU" dirty="0" smtClean="0"/>
          </a:p>
          <a:p>
            <a:r>
              <a:rPr lang="en-AU" dirty="0" smtClean="0"/>
              <a:t>Usually a quantum field is</a:t>
            </a:r>
            <a:r>
              <a:rPr lang="en-AU" baseline="0" dirty="0" smtClean="0"/>
              <a:t> made up of modes which behave as independent harmonic oscillators, and so they are just some collection of quanta as we discussed before. </a:t>
            </a:r>
            <a:r>
              <a:rPr lang="en-AU" dirty="0" smtClean="0"/>
              <a:t>But now we have lots of oscillators each</a:t>
            </a:r>
            <a:r>
              <a:rPr lang="en-AU" baseline="0" dirty="0" smtClean="0"/>
              <a:t> with a different characteristic frequency </a:t>
            </a:r>
            <a:r>
              <a:rPr lang="en-AU" baseline="0" dirty="0" err="1" smtClean="0"/>
              <a:t>omega_k</a:t>
            </a:r>
            <a:r>
              <a:rPr lang="en-AU" baseline="0" dirty="0" smtClean="0"/>
              <a:t> so each is made up of a quanta of a corresponding energy </a:t>
            </a:r>
            <a:r>
              <a:rPr lang="en-AU" baseline="0" dirty="0" err="1" smtClean="0"/>
              <a:t>hbar</a:t>
            </a:r>
            <a:r>
              <a:rPr lang="en-AU" baseline="0" dirty="0" smtClean="0"/>
              <a:t> </a:t>
            </a:r>
            <a:r>
              <a:rPr lang="en-AU" baseline="0" dirty="0" err="1" smtClean="0"/>
              <a:t>omega_k</a:t>
            </a:r>
            <a:r>
              <a:rPr lang="en-AU" baseline="0" dirty="0" smtClean="0"/>
              <a:t>. </a:t>
            </a:r>
            <a:r>
              <a:rPr lang="en-AU" baseline="0" dirty="0" err="1" smtClean="0"/>
              <a:t>Sowe</a:t>
            </a:r>
            <a:r>
              <a:rPr lang="en-AU" baseline="0" dirty="0" smtClean="0"/>
              <a:t> can represent states by vectors that tell you how many of each type of quanta there are. The ground state or vacuum state is the one with no quanta of any kind,  or all the oscillators in the ground state. You can then have </a:t>
            </a:r>
            <a:r>
              <a:rPr lang="en-AU" baseline="0" dirty="0" err="1" smtClean="0"/>
              <a:t>creatn</a:t>
            </a:r>
            <a:r>
              <a:rPr lang="en-AU" baseline="0" dirty="0" smtClean="0"/>
              <a:t> and </a:t>
            </a:r>
            <a:r>
              <a:rPr lang="en-AU" baseline="0" dirty="0" err="1" smtClean="0"/>
              <a:t>anniln</a:t>
            </a:r>
            <a:r>
              <a:rPr lang="en-AU" baseline="0" dirty="0" smtClean="0"/>
              <a:t> ops as before, except now we need ones for each type of quanta. And then all possible states can then be built up from the vacuum using the appropriate creation operators.  </a:t>
            </a:r>
            <a:endParaRPr lang="en-AU" dirty="0" smtClean="0"/>
          </a:p>
          <a:p>
            <a:r>
              <a:rPr lang="en-AU" dirty="0" smtClean="0"/>
              <a:t>And</a:t>
            </a:r>
            <a:r>
              <a:rPr lang="en-AU" baseline="0" dirty="0" smtClean="0"/>
              <a:t> this is where things go wrong when you quantise unstable modes, there is no vacuum state, there are creation and </a:t>
            </a:r>
            <a:r>
              <a:rPr lang="en-AU" baseline="0" dirty="0" err="1" smtClean="0"/>
              <a:t>annihiln</a:t>
            </a:r>
            <a:r>
              <a:rPr lang="en-AU" baseline="0" dirty="0" smtClean="0"/>
              <a:t> ops but they’re no good without a ground state to build up from. And also the number operators are not conserved so we can’t count anything and that’s because we don’t have things like particles or quanta that can be counted.</a:t>
            </a:r>
          </a:p>
          <a:p>
            <a:endParaRPr lang="en-AU" dirty="0"/>
          </a:p>
        </p:txBody>
      </p:sp>
    </p:spTree>
    <p:extLst>
      <p:ext uri="{BB962C8B-B14F-4D97-AF65-F5344CB8AC3E}">
        <p14:creationId xmlns:p14="http://schemas.microsoft.com/office/powerpoint/2010/main" val="413409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7"/>
          <p:cNvSpPr>
            <a:spLocks noGrp="1" noChangeArrowheads="1"/>
          </p:cNvSpPr>
          <p:nvPr>
            <p:ph type="dt" idx="10"/>
          </p:nvPr>
        </p:nvSpPr>
        <p:spPr>
          <a:ln/>
        </p:spPr>
        <p:txBody>
          <a:bodyPr/>
          <a:lstStyle>
            <a:lvl1pPr>
              <a:defRPr/>
            </a:lvl1pPr>
          </a:lstStyle>
          <a:p>
            <a:pPr>
              <a:defRPr/>
            </a:pPr>
            <a:endParaRPr lang="en-AU"/>
          </a:p>
        </p:txBody>
      </p:sp>
      <p:sp>
        <p:nvSpPr>
          <p:cNvPr id="5" name="Rectangle 8"/>
          <p:cNvSpPr>
            <a:spLocks noGrp="1" noChangeArrowheads="1"/>
          </p:cNvSpPr>
          <p:nvPr>
            <p:ph type="ftr" idx="11"/>
          </p:nvPr>
        </p:nvSpPr>
        <p:spPr>
          <a:ln/>
        </p:spPr>
        <p:txBody>
          <a:bodyPr/>
          <a:lstStyle>
            <a:lvl1pPr>
              <a:defRPr/>
            </a:lvl1pPr>
          </a:lstStyle>
          <a:p>
            <a:pPr>
              <a:defRPr/>
            </a:pPr>
            <a:endParaRPr lang="en-AU"/>
          </a:p>
        </p:txBody>
      </p:sp>
      <p:sp>
        <p:nvSpPr>
          <p:cNvPr id="6" name="Rectangle 9"/>
          <p:cNvSpPr>
            <a:spLocks noGrp="1" noChangeArrowheads="1"/>
          </p:cNvSpPr>
          <p:nvPr>
            <p:ph type="sldNum" idx="12"/>
          </p:nvPr>
        </p:nvSpPr>
        <p:spPr>
          <a:ln/>
        </p:spPr>
        <p:txBody>
          <a:bodyPr/>
          <a:lstStyle>
            <a:lvl1pPr>
              <a:defRPr/>
            </a:lvl1pPr>
          </a:lstStyle>
          <a:p>
            <a:pPr>
              <a:defRPr/>
            </a:pPr>
            <a:fld id="{993120E6-3CB4-4080-99FF-EFBA513C91B3}" type="slidenum">
              <a:rPr lang="en-AU"/>
              <a:pPr>
                <a:defRPr/>
              </a:pPr>
              <a:t>‹#›</a:t>
            </a:fld>
            <a:endParaRPr lang="en-AU"/>
          </a:p>
        </p:txBody>
      </p:sp>
    </p:spTree>
    <p:extLst>
      <p:ext uri="{BB962C8B-B14F-4D97-AF65-F5344CB8AC3E}">
        <p14:creationId xmlns:p14="http://schemas.microsoft.com/office/powerpoint/2010/main" val="3187934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7"/>
          <p:cNvSpPr>
            <a:spLocks noGrp="1" noChangeArrowheads="1"/>
          </p:cNvSpPr>
          <p:nvPr>
            <p:ph type="dt" idx="10"/>
          </p:nvPr>
        </p:nvSpPr>
        <p:spPr>
          <a:ln/>
        </p:spPr>
        <p:txBody>
          <a:bodyPr/>
          <a:lstStyle>
            <a:lvl1pPr>
              <a:defRPr/>
            </a:lvl1pPr>
          </a:lstStyle>
          <a:p>
            <a:pPr>
              <a:defRPr/>
            </a:pPr>
            <a:endParaRPr lang="en-AU"/>
          </a:p>
        </p:txBody>
      </p:sp>
      <p:sp>
        <p:nvSpPr>
          <p:cNvPr id="5" name="Rectangle 8"/>
          <p:cNvSpPr>
            <a:spLocks noGrp="1" noChangeArrowheads="1"/>
          </p:cNvSpPr>
          <p:nvPr>
            <p:ph type="ftr" idx="11"/>
          </p:nvPr>
        </p:nvSpPr>
        <p:spPr>
          <a:ln/>
        </p:spPr>
        <p:txBody>
          <a:bodyPr/>
          <a:lstStyle>
            <a:lvl1pPr>
              <a:defRPr/>
            </a:lvl1pPr>
          </a:lstStyle>
          <a:p>
            <a:pPr>
              <a:defRPr/>
            </a:pPr>
            <a:endParaRPr lang="en-AU"/>
          </a:p>
        </p:txBody>
      </p:sp>
      <p:sp>
        <p:nvSpPr>
          <p:cNvPr id="6" name="Rectangle 9"/>
          <p:cNvSpPr>
            <a:spLocks noGrp="1" noChangeArrowheads="1"/>
          </p:cNvSpPr>
          <p:nvPr>
            <p:ph type="sldNum" idx="12"/>
          </p:nvPr>
        </p:nvSpPr>
        <p:spPr>
          <a:ln/>
        </p:spPr>
        <p:txBody>
          <a:bodyPr/>
          <a:lstStyle>
            <a:lvl1pPr>
              <a:defRPr/>
            </a:lvl1pPr>
          </a:lstStyle>
          <a:p>
            <a:pPr>
              <a:defRPr/>
            </a:pPr>
            <a:fld id="{B8E5ABEA-0AE9-49B4-83B4-BB3460E0FE15}" type="slidenum">
              <a:rPr lang="en-AU"/>
              <a:pPr>
                <a:defRPr/>
              </a:pPr>
              <a:t>‹#›</a:t>
            </a:fld>
            <a:endParaRPr lang="en-AU"/>
          </a:p>
        </p:txBody>
      </p:sp>
    </p:spTree>
    <p:extLst>
      <p:ext uri="{BB962C8B-B14F-4D97-AF65-F5344CB8AC3E}">
        <p14:creationId xmlns:p14="http://schemas.microsoft.com/office/powerpoint/2010/main" val="384449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6863" y="473075"/>
            <a:ext cx="2036762" cy="539115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33400" y="473075"/>
            <a:ext cx="5961063" cy="5391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7"/>
          <p:cNvSpPr>
            <a:spLocks noGrp="1" noChangeArrowheads="1"/>
          </p:cNvSpPr>
          <p:nvPr>
            <p:ph type="dt" idx="10"/>
          </p:nvPr>
        </p:nvSpPr>
        <p:spPr>
          <a:ln/>
        </p:spPr>
        <p:txBody>
          <a:bodyPr/>
          <a:lstStyle>
            <a:lvl1pPr>
              <a:defRPr/>
            </a:lvl1pPr>
          </a:lstStyle>
          <a:p>
            <a:pPr>
              <a:defRPr/>
            </a:pPr>
            <a:endParaRPr lang="en-AU"/>
          </a:p>
        </p:txBody>
      </p:sp>
      <p:sp>
        <p:nvSpPr>
          <p:cNvPr id="5" name="Rectangle 8"/>
          <p:cNvSpPr>
            <a:spLocks noGrp="1" noChangeArrowheads="1"/>
          </p:cNvSpPr>
          <p:nvPr>
            <p:ph type="ftr" idx="11"/>
          </p:nvPr>
        </p:nvSpPr>
        <p:spPr>
          <a:ln/>
        </p:spPr>
        <p:txBody>
          <a:bodyPr/>
          <a:lstStyle>
            <a:lvl1pPr>
              <a:defRPr/>
            </a:lvl1pPr>
          </a:lstStyle>
          <a:p>
            <a:pPr>
              <a:defRPr/>
            </a:pPr>
            <a:endParaRPr lang="en-AU"/>
          </a:p>
        </p:txBody>
      </p:sp>
      <p:sp>
        <p:nvSpPr>
          <p:cNvPr id="6" name="Rectangle 9"/>
          <p:cNvSpPr>
            <a:spLocks noGrp="1" noChangeArrowheads="1"/>
          </p:cNvSpPr>
          <p:nvPr>
            <p:ph type="sldNum" idx="12"/>
          </p:nvPr>
        </p:nvSpPr>
        <p:spPr>
          <a:ln/>
        </p:spPr>
        <p:txBody>
          <a:bodyPr/>
          <a:lstStyle>
            <a:lvl1pPr>
              <a:defRPr/>
            </a:lvl1pPr>
          </a:lstStyle>
          <a:p>
            <a:pPr>
              <a:defRPr/>
            </a:pPr>
            <a:fld id="{093F1308-C189-4D9E-A0BB-BE882BD04189}" type="slidenum">
              <a:rPr lang="en-AU"/>
              <a:pPr>
                <a:defRPr/>
              </a:pPr>
              <a:t>‹#›</a:t>
            </a:fld>
            <a:endParaRPr lang="en-AU"/>
          </a:p>
        </p:txBody>
      </p:sp>
    </p:spTree>
    <p:extLst>
      <p:ext uri="{BB962C8B-B14F-4D97-AF65-F5344CB8AC3E}">
        <p14:creationId xmlns:p14="http://schemas.microsoft.com/office/powerpoint/2010/main" val="4019772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73075"/>
            <a:ext cx="8150225" cy="1139825"/>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33400" y="1828800"/>
            <a:ext cx="3998913" cy="4035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84713" y="1828800"/>
            <a:ext cx="3998912" cy="4035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7"/>
          <p:cNvSpPr>
            <a:spLocks noGrp="1" noChangeArrowheads="1"/>
          </p:cNvSpPr>
          <p:nvPr>
            <p:ph type="dt" idx="10"/>
          </p:nvPr>
        </p:nvSpPr>
        <p:spPr>
          <a:ln/>
        </p:spPr>
        <p:txBody>
          <a:bodyPr/>
          <a:lstStyle>
            <a:lvl1pPr>
              <a:defRPr/>
            </a:lvl1pPr>
          </a:lstStyle>
          <a:p>
            <a:pPr>
              <a:defRPr/>
            </a:pPr>
            <a:endParaRPr lang="en-AU"/>
          </a:p>
        </p:txBody>
      </p:sp>
      <p:sp>
        <p:nvSpPr>
          <p:cNvPr id="6" name="Rectangle 8"/>
          <p:cNvSpPr>
            <a:spLocks noGrp="1" noChangeArrowheads="1"/>
          </p:cNvSpPr>
          <p:nvPr>
            <p:ph type="ftr" idx="11"/>
          </p:nvPr>
        </p:nvSpPr>
        <p:spPr>
          <a:ln/>
        </p:spPr>
        <p:txBody>
          <a:bodyPr/>
          <a:lstStyle>
            <a:lvl1pPr>
              <a:defRPr/>
            </a:lvl1pPr>
          </a:lstStyle>
          <a:p>
            <a:pPr>
              <a:defRPr/>
            </a:pPr>
            <a:endParaRPr lang="en-AU"/>
          </a:p>
        </p:txBody>
      </p:sp>
      <p:sp>
        <p:nvSpPr>
          <p:cNvPr id="7" name="Rectangle 9"/>
          <p:cNvSpPr>
            <a:spLocks noGrp="1" noChangeArrowheads="1"/>
          </p:cNvSpPr>
          <p:nvPr>
            <p:ph type="sldNum" idx="12"/>
          </p:nvPr>
        </p:nvSpPr>
        <p:spPr>
          <a:ln/>
        </p:spPr>
        <p:txBody>
          <a:bodyPr/>
          <a:lstStyle>
            <a:lvl1pPr>
              <a:defRPr/>
            </a:lvl1pPr>
          </a:lstStyle>
          <a:p>
            <a:pPr>
              <a:defRPr/>
            </a:pPr>
            <a:fld id="{9DCA28E8-BBF5-4F9D-A54A-F0E72BD06088}" type="slidenum">
              <a:rPr lang="en-AU"/>
              <a:pPr>
                <a:defRPr/>
              </a:pPr>
              <a:t>‹#›</a:t>
            </a:fld>
            <a:endParaRPr lang="en-AU"/>
          </a:p>
        </p:txBody>
      </p:sp>
    </p:spTree>
    <p:extLst>
      <p:ext uri="{BB962C8B-B14F-4D97-AF65-F5344CB8AC3E}">
        <p14:creationId xmlns:p14="http://schemas.microsoft.com/office/powerpoint/2010/main" val="2757070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73075"/>
            <a:ext cx="8150225" cy="1139825"/>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33400" y="1828800"/>
            <a:ext cx="3998913" cy="4035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4684713" y="1828800"/>
            <a:ext cx="3998912" cy="1941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4684713" y="3922713"/>
            <a:ext cx="3998912" cy="1941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Rectangle 7"/>
          <p:cNvSpPr>
            <a:spLocks noGrp="1" noChangeArrowheads="1"/>
          </p:cNvSpPr>
          <p:nvPr>
            <p:ph type="dt" idx="10"/>
          </p:nvPr>
        </p:nvSpPr>
        <p:spPr>
          <a:ln/>
        </p:spPr>
        <p:txBody>
          <a:bodyPr/>
          <a:lstStyle>
            <a:lvl1pPr>
              <a:defRPr/>
            </a:lvl1pPr>
          </a:lstStyle>
          <a:p>
            <a:pPr>
              <a:defRPr/>
            </a:pPr>
            <a:endParaRPr lang="en-AU"/>
          </a:p>
        </p:txBody>
      </p:sp>
      <p:sp>
        <p:nvSpPr>
          <p:cNvPr id="7" name="Rectangle 8"/>
          <p:cNvSpPr>
            <a:spLocks noGrp="1" noChangeArrowheads="1"/>
          </p:cNvSpPr>
          <p:nvPr>
            <p:ph type="ftr" idx="11"/>
          </p:nvPr>
        </p:nvSpPr>
        <p:spPr>
          <a:ln/>
        </p:spPr>
        <p:txBody>
          <a:bodyPr/>
          <a:lstStyle>
            <a:lvl1pPr>
              <a:defRPr/>
            </a:lvl1pPr>
          </a:lstStyle>
          <a:p>
            <a:pPr>
              <a:defRPr/>
            </a:pPr>
            <a:endParaRPr lang="en-AU"/>
          </a:p>
        </p:txBody>
      </p:sp>
      <p:sp>
        <p:nvSpPr>
          <p:cNvPr id="8" name="Rectangle 9"/>
          <p:cNvSpPr>
            <a:spLocks noGrp="1" noChangeArrowheads="1"/>
          </p:cNvSpPr>
          <p:nvPr>
            <p:ph type="sldNum" idx="12"/>
          </p:nvPr>
        </p:nvSpPr>
        <p:spPr>
          <a:ln/>
        </p:spPr>
        <p:txBody>
          <a:bodyPr/>
          <a:lstStyle>
            <a:lvl1pPr>
              <a:defRPr/>
            </a:lvl1pPr>
          </a:lstStyle>
          <a:p>
            <a:pPr>
              <a:defRPr/>
            </a:pPr>
            <a:fld id="{C345AEB4-0552-40ED-8AF2-3754169EE2DA}" type="slidenum">
              <a:rPr lang="en-AU"/>
              <a:pPr>
                <a:defRPr/>
              </a:pPr>
              <a:t>‹#›</a:t>
            </a:fld>
            <a:endParaRPr lang="en-AU"/>
          </a:p>
        </p:txBody>
      </p:sp>
    </p:spTree>
    <p:extLst>
      <p:ext uri="{BB962C8B-B14F-4D97-AF65-F5344CB8AC3E}">
        <p14:creationId xmlns:p14="http://schemas.microsoft.com/office/powerpoint/2010/main" val="650762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6"/>
          <p:cNvSpPr>
            <a:spLocks noGrp="1" noChangeArrowheads="1"/>
          </p:cNvSpPr>
          <p:nvPr>
            <p:ph type="dt" idx="10"/>
          </p:nvPr>
        </p:nvSpPr>
        <p:spPr>
          <a:ln/>
        </p:spPr>
        <p:txBody>
          <a:bodyPr/>
          <a:lstStyle>
            <a:lvl1pPr>
              <a:defRPr/>
            </a:lvl1pPr>
          </a:lstStyle>
          <a:p>
            <a:pPr>
              <a:defRPr/>
            </a:pPr>
            <a:endParaRPr lang="en-AU"/>
          </a:p>
        </p:txBody>
      </p:sp>
      <p:sp>
        <p:nvSpPr>
          <p:cNvPr id="5" name="Rectangle 7"/>
          <p:cNvSpPr>
            <a:spLocks noGrp="1" noChangeArrowheads="1"/>
          </p:cNvSpPr>
          <p:nvPr>
            <p:ph type="ftr" idx="11"/>
          </p:nvPr>
        </p:nvSpPr>
        <p:spPr>
          <a:ln/>
        </p:spPr>
        <p:txBody>
          <a:bodyPr/>
          <a:lstStyle>
            <a:lvl1pPr>
              <a:defRPr/>
            </a:lvl1pPr>
          </a:lstStyle>
          <a:p>
            <a:pPr>
              <a:defRPr/>
            </a:pPr>
            <a:endParaRPr lang="en-AU"/>
          </a:p>
        </p:txBody>
      </p:sp>
      <p:sp>
        <p:nvSpPr>
          <p:cNvPr id="6" name="Rectangle 8"/>
          <p:cNvSpPr>
            <a:spLocks noGrp="1" noChangeArrowheads="1"/>
          </p:cNvSpPr>
          <p:nvPr>
            <p:ph type="sldNum" idx="12"/>
          </p:nvPr>
        </p:nvSpPr>
        <p:spPr>
          <a:ln/>
        </p:spPr>
        <p:txBody>
          <a:bodyPr/>
          <a:lstStyle>
            <a:lvl1pPr>
              <a:defRPr/>
            </a:lvl1pPr>
          </a:lstStyle>
          <a:p>
            <a:pPr>
              <a:defRPr/>
            </a:pPr>
            <a:fld id="{61EF125B-6B1B-420C-9338-92322F5CEB55}" type="slidenum">
              <a:rPr lang="en-AU"/>
              <a:pPr>
                <a:defRPr/>
              </a:pPr>
              <a:t>‹#›</a:t>
            </a:fld>
            <a:endParaRPr lang="en-AU"/>
          </a:p>
        </p:txBody>
      </p:sp>
    </p:spTree>
    <p:extLst>
      <p:ext uri="{BB962C8B-B14F-4D97-AF65-F5344CB8AC3E}">
        <p14:creationId xmlns:p14="http://schemas.microsoft.com/office/powerpoint/2010/main" val="408466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6"/>
          <p:cNvSpPr>
            <a:spLocks noGrp="1" noChangeArrowheads="1"/>
          </p:cNvSpPr>
          <p:nvPr>
            <p:ph type="dt" idx="10"/>
          </p:nvPr>
        </p:nvSpPr>
        <p:spPr>
          <a:ln/>
        </p:spPr>
        <p:txBody>
          <a:bodyPr/>
          <a:lstStyle>
            <a:lvl1pPr>
              <a:defRPr/>
            </a:lvl1pPr>
          </a:lstStyle>
          <a:p>
            <a:pPr>
              <a:defRPr/>
            </a:pPr>
            <a:endParaRPr lang="en-AU"/>
          </a:p>
        </p:txBody>
      </p:sp>
      <p:sp>
        <p:nvSpPr>
          <p:cNvPr id="5" name="Rectangle 7"/>
          <p:cNvSpPr>
            <a:spLocks noGrp="1" noChangeArrowheads="1"/>
          </p:cNvSpPr>
          <p:nvPr>
            <p:ph type="ftr" idx="11"/>
          </p:nvPr>
        </p:nvSpPr>
        <p:spPr>
          <a:ln/>
        </p:spPr>
        <p:txBody>
          <a:bodyPr/>
          <a:lstStyle>
            <a:lvl1pPr>
              <a:defRPr/>
            </a:lvl1pPr>
          </a:lstStyle>
          <a:p>
            <a:pPr>
              <a:defRPr/>
            </a:pPr>
            <a:endParaRPr lang="en-AU"/>
          </a:p>
        </p:txBody>
      </p:sp>
      <p:sp>
        <p:nvSpPr>
          <p:cNvPr id="6" name="Rectangle 8"/>
          <p:cNvSpPr>
            <a:spLocks noGrp="1" noChangeArrowheads="1"/>
          </p:cNvSpPr>
          <p:nvPr>
            <p:ph type="sldNum" idx="12"/>
          </p:nvPr>
        </p:nvSpPr>
        <p:spPr>
          <a:ln/>
        </p:spPr>
        <p:txBody>
          <a:bodyPr/>
          <a:lstStyle>
            <a:lvl1pPr>
              <a:defRPr/>
            </a:lvl1pPr>
          </a:lstStyle>
          <a:p>
            <a:pPr>
              <a:defRPr/>
            </a:pPr>
            <a:fld id="{97202EFF-95AB-482D-A632-11C7E1510289}" type="slidenum">
              <a:rPr lang="en-AU"/>
              <a:pPr>
                <a:defRPr/>
              </a:pPr>
              <a:t>‹#›</a:t>
            </a:fld>
            <a:endParaRPr lang="en-AU"/>
          </a:p>
        </p:txBody>
      </p:sp>
    </p:spTree>
    <p:extLst>
      <p:ext uri="{BB962C8B-B14F-4D97-AF65-F5344CB8AC3E}">
        <p14:creationId xmlns:p14="http://schemas.microsoft.com/office/powerpoint/2010/main" val="2615671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idx="10"/>
          </p:nvPr>
        </p:nvSpPr>
        <p:spPr>
          <a:ln/>
        </p:spPr>
        <p:txBody>
          <a:bodyPr/>
          <a:lstStyle>
            <a:lvl1pPr>
              <a:defRPr/>
            </a:lvl1pPr>
          </a:lstStyle>
          <a:p>
            <a:pPr>
              <a:defRPr/>
            </a:pPr>
            <a:endParaRPr lang="en-AU"/>
          </a:p>
        </p:txBody>
      </p:sp>
      <p:sp>
        <p:nvSpPr>
          <p:cNvPr id="5" name="Rectangle 7"/>
          <p:cNvSpPr>
            <a:spLocks noGrp="1" noChangeArrowheads="1"/>
          </p:cNvSpPr>
          <p:nvPr>
            <p:ph type="ftr" idx="11"/>
          </p:nvPr>
        </p:nvSpPr>
        <p:spPr>
          <a:ln/>
        </p:spPr>
        <p:txBody>
          <a:bodyPr/>
          <a:lstStyle>
            <a:lvl1pPr>
              <a:defRPr/>
            </a:lvl1pPr>
          </a:lstStyle>
          <a:p>
            <a:pPr>
              <a:defRPr/>
            </a:pPr>
            <a:endParaRPr lang="en-AU"/>
          </a:p>
        </p:txBody>
      </p:sp>
      <p:sp>
        <p:nvSpPr>
          <p:cNvPr id="6" name="Rectangle 8"/>
          <p:cNvSpPr>
            <a:spLocks noGrp="1" noChangeArrowheads="1"/>
          </p:cNvSpPr>
          <p:nvPr>
            <p:ph type="sldNum" idx="12"/>
          </p:nvPr>
        </p:nvSpPr>
        <p:spPr>
          <a:ln/>
        </p:spPr>
        <p:txBody>
          <a:bodyPr/>
          <a:lstStyle>
            <a:lvl1pPr>
              <a:defRPr/>
            </a:lvl1pPr>
          </a:lstStyle>
          <a:p>
            <a:pPr>
              <a:defRPr/>
            </a:pPr>
            <a:fld id="{1CB23963-7C69-4D14-9EC2-4CF4CC92C2DA}" type="slidenum">
              <a:rPr lang="en-AU"/>
              <a:pPr>
                <a:defRPr/>
              </a:pPr>
              <a:t>‹#›</a:t>
            </a:fld>
            <a:endParaRPr lang="en-AU"/>
          </a:p>
        </p:txBody>
      </p:sp>
    </p:spTree>
    <p:extLst>
      <p:ext uri="{BB962C8B-B14F-4D97-AF65-F5344CB8AC3E}">
        <p14:creationId xmlns:p14="http://schemas.microsoft.com/office/powerpoint/2010/main" val="2208442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4963"/>
            <a:ext cx="4037013"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6613" y="1604963"/>
            <a:ext cx="4037012"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6"/>
          <p:cNvSpPr>
            <a:spLocks noGrp="1" noChangeArrowheads="1"/>
          </p:cNvSpPr>
          <p:nvPr>
            <p:ph type="dt" idx="10"/>
          </p:nvPr>
        </p:nvSpPr>
        <p:spPr>
          <a:ln/>
        </p:spPr>
        <p:txBody>
          <a:bodyPr/>
          <a:lstStyle>
            <a:lvl1pPr>
              <a:defRPr/>
            </a:lvl1pPr>
          </a:lstStyle>
          <a:p>
            <a:pPr>
              <a:defRPr/>
            </a:pPr>
            <a:endParaRPr lang="en-AU"/>
          </a:p>
        </p:txBody>
      </p:sp>
      <p:sp>
        <p:nvSpPr>
          <p:cNvPr id="6" name="Rectangle 7"/>
          <p:cNvSpPr>
            <a:spLocks noGrp="1" noChangeArrowheads="1"/>
          </p:cNvSpPr>
          <p:nvPr>
            <p:ph type="ftr" idx="11"/>
          </p:nvPr>
        </p:nvSpPr>
        <p:spPr>
          <a:ln/>
        </p:spPr>
        <p:txBody>
          <a:bodyPr/>
          <a:lstStyle>
            <a:lvl1pPr>
              <a:defRPr/>
            </a:lvl1pPr>
          </a:lstStyle>
          <a:p>
            <a:pPr>
              <a:defRPr/>
            </a:pPr>
            <a:endParaRPr lang="en-AU"/>
          </a:p>
        </p:txBody>
      </p:sp>
      <p:sp>
        <p:nvSpPr>
          <p:cNvPr id="7" name="Rectangle 8"/>
          <p:cNvSpPr>
            <a:spLocks noGrp="1" noChangeArrowheads="1"/>
          </p:cNvSpPr>
          <p:nvPr>
            <p:ph type="sldNum" idx="12"/>
          </p:nvPr>
        </p:nvSpPr>
        <p:spPr>
          <a:ln/>
        </p:spPr>
        <p:txBody>
          <a:bodyPr/>
          <a:lstStyle>
            <a:lvl1pPr>
              <a:defRPr/>
            </a:lvl1pPr>
          </a:lstStyle>
          <a:p>
            <a:pPr>
              <a:defRPr/>
            </a:pPr>
            <a:fld id="{FCD36A6D-B61B-4CA9-9643-265AFB14E2E8}" type="slidenum">
              <a:rPr lang="en-AU"/>
              <a:pPr>
                <a:defRPr/>
              </a:pPr>
              <a:t>‹#›</a:t>
            </a:fld>
            <a:endParaRPr lang="en-AU"/>
          </a:p>
        </p:txBody>
      </p:sp>
    </p:spTree>
    <p:extLst>
      <p:ext uri="{BB962C8B-B14F-4D97-AF65-F5344CB8AC3E}">
        <p14:creationId xmlns:p14="http://schemas.microsoft.com/office/powerpoint/2010/main" val="2549714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6"/>
          <p:cNvSpPr>
            <a:spLocks noGrp="1" noChangeArrowheads="1"/>
          </p:cNvSpPr>
          <p:nvPr>
            <p:ph type="dt" idx="10"/>
          </p:nvPr>
        </p:nvSpPr>
        <p:spPr>
          <a:ln/>
        </p:spPr>
        <p:txBody>
          <a:bodyPr/>
          <a:lstStyle>
            <a:lvl1pPr>
              <a:defRPr/>
            </a:lvl1pPr>
          </a:lstStyle>
          <a:p>
            <a:pPr>
              <a:defRPr/>
            </a:pPr>
            <a:endParaRPr lang="en-AU"/>
          </a:p>
        </p:txBody>
      </p:sp>
      <p:sp>
        <p:nvSpPr>
          <p:cNvPr id="8" name="Rectangle 7"/>
          <p:cNvSpPr>
            <a:spLocks noGrp="1" noChangeArrowheads="1"/>
          </p:cNvSpPr>
          <p:nvPr>
            <p:ph type="ftr" idx="11"/>
          </p:nvPr>
        </p:nvSpPr>
        <p:spPr>
          <a:ln/>
        </p:spPr>
        <p:txBody>
          <a:bodyPr/>
          <a:lstStyle>
            <a:lvl1pPr>
              <a:defRPr/>
            </a:lvl1pPr>
          </a:lstStyle>
          <a:p>
            <a:pPr>
              <a:defRPr/>
            </a:pPr>
            <a:endParaRPr lang="en-AU"/>
          </a:p>
        </p:txBody>
      </p:sp>
      <p:sp>
        <p:nvSpPr>
          <p:cNvPr id="9" name="Rectangle 8"/>
          <p:cNvSpPr>
            <a:spLocks noGrp="1" noChangeArrowheads="1"/>
          </p:cNvSpPr>
          <p:nvPr>
            <p:ph type="sldNum" idx="12"/>
          </p:nvPr>
        </p:nvSpPr>
        <p:spPr>
          <a:ln/>
        </p:spPr>
        <p:txBody>
          <a:bodyPr/>
          <a:lstStyle>
            <a:lvl1pPr>
              <a:defRPr/>
            </a:lvl1pPr>
          </a:lstStyle>
          <a:p>
            <a:pPr>
              <a:defRPr/>
            </a:pPr>
            <a:fld id="{D3F8D81C-7FA1-4AC2-9C4B-F66CC9D5DF20}" type="slidenum">
              <a:rPr lang="en-AU"/>
              <a:pPr>
                <a:defRPr/>
              </a:pPr>
              <a:t>‹#›</a:t>
            </a:fld>
            <a:endParaRPr lang="en-AU"/>
          </a:p>
        </p:txBody>
      </p:sp>
    </p:spTree>
    <p:extLst>
      <p:ext uri="{BB962C8B-B14F-4D97-AF65-F5344CB8AC3E}">
        <p14:creationId xmlns:p14="http://schemas.microsoft.com/office/powerpoint/2010/main" val="1394604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6"/>
          <p:cNvSpPr>
            <a:spLocks noGrp="1" noChangeArrowheads="1"/>
          </p:cNvSpPr>
          <p:nvPr>
            <p:ph type="dt" idx="10"/>
          </p:nvPr>
        </p:nvSpPr>
        <p:spPr>
          <a:ln/>
        </p:spPr>
        <p:txBody>
          <a:bodyPr/>
          <a:lstStyle>
            <a:lvl1pPr>
              <a:defRPr/>
            </a:lvl1pPr>
          </a:lstStyle>
          <a:p>
            <a:pPr>
              <a:defRPr/>
            </a:pPr>
            <a:endParaRPr lang="en-AU"/>
          </a:p>
        </p:txBody>
      </p:sp>
      <p:sp>
        <p:nvSpPr>
          <p:cNvPr id="4" name="Rectangle 7"/>
          <p:cNvSpPr>
            <a:spLocks noGrp="1" noChangeArrowheads="1"/>
          </p:cNvSpPr>
          <p:nvPr>
            <p:ph type="ftr" idx="11"/>
          </p:nvPr>
        </p:nvSpPr>
        <p:spPr>
          <a:ln/>
        </p:spPr>
        <p:txBody>
          <a:bodyPr/>
          <a:lstStyle>
            <a:lvl1pPr>
              <a:defRPr/>
            </a:lvl1pPr>
          </a:lstStyle>
          <a:p>
            <a:pPr>
              <a:defRPr/>
            </a:pPr>
            <a:endParaRPr lang="en-AU"/>
          </a:p>
        </p:txBody>
      </p:sp>
      <p:sp>
        <p:nvSpPr>
          <p:cNvPr id="5" name="Rectangle 8"/>
          <p:cNvSpPr>
            <a:spLocks noGrp="1" noChangeArrowheads="1"/>
          </p:cNvSpPr>
          <p:nvPr>
            <p:ph type="sldNum" idx="12"/>
          </p:nvPr>
        </p:nvSpPr>
        <p:spPr>
          <a:ln/>
        </p:spPr>
        <p:txBody>
          <a:bodyPr/>
          <a:lstStyle>
            <a:lvl1pPr>
              <a:defRPr/>
            </a:lvl1pPr>
          </a:lstStyle>
          <a:p>
            <a:pPr>
              <a:defRPr/>
            </a:pPr>
            <a:fld id="{0E3CA1B2-0609-4D10-A971-35374BBEB5B9}" type="slidenum">
              <a:rPr lang="en-AU"/>
              <a:pPr>
                <a:defRPr/>
              </a:pPr>
              <a:t>‹#›</a:t>
            </a:fld>
            <a:endParaRPr lang="en-AU"/>
          </a:p>
        </p:txBody>
      </p:sp>
    </p:spTree>
    <p:extLst>
      <p:ext uri="{BB962C8B-B14F-4D97-AF65-F5344CB8AC3E}">
        <p14:creationId xmlns:p14="http://schemas.microsoft.com/office/powerpoint/2010/main" val="350202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7"/>
          <p:cNvSpPr>
            <a:spLocks noGrp="1" noChangeArrowheads="1"/>
          </p:cNvSpPr>
          <p:nvPr>
            <p:ph type="dt" idx="10"/>
          </p:nvPr>
        </p:nvSpPr>
        <p:spPr>
          <a:ln/>
        </p:spPr>
        <p:txBody>
          <a:bodyPr/>
          <a:lstStyle>
            <a:lvl1pPr>
              <a:defRPr/>
            </a:lvl1pPr>
          </a:lstStyle>
          <a:p>
            <a:pPr>
              <a:defRPr/>
            </a:pPr>
            <a:endParaRPr lang="en-AU"/>
          </a:p>
        </p:txBody>
      </p:sp>
      <p:sp>
        <p:nvSpPr>
          <p:cNvPr id="5" name="Rectangle 8"/>
          <p:cNvSpPr>
            <a:spLocks noGrp="1" noChangeArrowheads="1"/>
          </p:cNvSpPr>
          <p:nvPr>
            <p:ph type="ftr" idx="11"/>
          </p:nvPr>
        </p:nvSpPr>
        <p:spPr>
          <a:ln/>
        </p:spPr>
        <p:txBody>
          <a:bodyPr/>
          <a:lstStyle>
            <a:lvl1pPr>
              <a:defRPr/>
            </a:lvl1pPr>
          </a:lstStyle>
          <a:p>
            <a:pPr>
              <a:defRPr/>
            </a:pPr>
            <a:endParaRPr lang="en-AU"/>
          </a:p>
        </p:txBody>
      </p:sp>
      <p:sp>
        <p:nvSpPr>
          <p:cNvPr id="6" name="Rectangle 9"/>
          <p:cNvSpPr>
            <a:spLocks noGrp="1" noChangeArrowheads="1"/>
          </p:cNvSpPr>
          <p:nvPr>
            <p:ph type="sldNum" idx="12"/>
          </p:nvPr>
        </p:nvSpPr>
        <p:spPr>
          <a:ln/>
        </p:spPr>
        <p:txBody>
          <a:bodyPr/>
          <a:lstStyle>
            <a:lvl1pPr>
              <a:defRPr/>
            </a:lvl1pPr>
          </a:lstStyle>
          <a:p>
            <a:pPr>
              <a:defRPr/>
            </a:pPr>
            <a:fld id="{1E6503B9-40A7-4439-B36D-B358164A3D4E}" type="slidenum">
              <a:rPr lang="en-AU"/>
              <a:pPr>
                <a:defRPr/>
              </a:pPr>
              <a:t>‹#›</a:t>
            </a:fld>
            <a:endParaRPr lang="en-AU"/>
          </a:p>
        </p:txBody>
      </p:sp>
    </p:spTree>
    <p:extLst>
      <p:ext uri="{BB962C8B-B14F-4D97-AF65-F5344CB8AC3E}">
        <p14:creationId xmlns:p14="http://schemas.microsoft.com/office/powerpoint/2010/main" val="11125844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idx="10"/>
          </p:nvPr>
        </p:nvSpPr>
        <p:spPr>
          <a:ln/>
        </p:spPr>
        <p:txBody>
          <a:bodyPr/>
          <a:lstStyle>
            <a:lvl1pPr>
              <a:defRPr/>
            </a:lvl1pPr>
          </a:lstStyle>
          <a:p>
            <a:pPr>
              <a:defRPr/>
            </a:pPr>
            <a:endParaRPr lang="en-AU"/>
          </a:p>
        </p:txBody>
      </p:sp>
      <p:sp>
        <p:nvSpPr>
          <p:cNvPr id="3" name="Rectangle 7"/>
          <p:cNvSpPr>
            <a:spLocks noGrp="1" noChangeArrowheads="1"/>
          </p:cNvSpPr>
          <p:nvPr>
            <p:ph type="ftr" idx="11"/>
          </p:nvPr>
        </p:nvSpPr>
        <p:spPr>
          <a:ln/>
        </p:spPr>
        <p:txBody>
          <a:bodyPr/>
          <a:lstStyle>
            <a:lvl1pPr>
              <a:defRPr/>
            </a:lvl1pPr>
          </a:lstStyle>
          <a:p>
            <a:pPr>
              <a:defRPr/>
            </a:pPr>
            <a:endParaRPr lang="en-AU"/>
          </a:p>
        </p:txBody>
      </p:sp>
      <p:sp>
        <p:nvSpPr>
          <p:cNvPr id="4" name="Rectangle 8"/>
          <p:cNvSpPr>
            <a:spLocks noGrp="1" noChangeArrowheads="1"/>
          </p:cNvSpPr>
          <p:nvPr>
            <p:ph type="sldNum" idx="12"/>
          </p:nvPr>
        </p:nvSpPr>
        <p:spPr>
          <a:ln/>
        </p:spPr>
        <p:txBody>
          <a:bodyPr/>
          <a:lstStyle>
            <a:lvl1pPr>
              <a:defRPr/>
            </a:lvl1pPr>
          </a:lstStyle>
          <a:p>
            <a:pPr>
              <a:defRPr/>
            </a:pPr>
            <a:fld id="{2669B8B8-3196-485A-B439-FC8DB61841CF}" type="slidenum">
              <a:rPr lang="en-AU"/>
              <a:pPr>
                <a:defRPr/>
              </a:pPr>
              <a:t>‹#›</a:t>
            </a:fld>
            <a:endParaRPr lang="en-AU"/>
          </a:p>
        </p:txBody>
      </p:sp>
    </p:spTree>
    <p:extLst>
      <p:ext uri="{BB962C8B-B14F-4D97-AF65-F5344CB8AC3E}">
        <p14:creationId xmlns:p14="http://schemas.microsoft.com/office/powerpoint/2010/main" val="113702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endParaRPr lang="en-AU"/>
          </a:p>
        </p:txBody>
      </p:sp>
      <p:sp>
        <p:nvSpPr>
          <p:cNvPr id="6" name="Rectangle 7"/>
          <p:cNvSpPr>
            <a:spLocks noGrp="1" noChangeArrowheads="1"/>
          </p:cNvSpPr>
          <p:nvPr>
            <p:ph type="ftr" idx="11"/>
          </p:nvPr>
        </p:nvSpPr>
        <p:spPr>
          <a:ln/>
        </p:spPr>
        <p:txBody>
          <a:bodyPr/>
          <a:lstStyle>
            <a:lvl1pPr>
              <a:defRPr/>
            </a:lvl1pPr>
          </a:lstStyle>
          <a:p>
            <a:pPr>
              <a:defRPr/>
            </a:pPr>
            <a:endParaRPr lang="en-AU"/>
          </a:p>
        </p:txBody>
      </p:sp>
      <p:sp>
        <p:nvSpPr>
          <p:cNvPr id="7" name="Rectangle 8"/>
          <p:cNvSpPr>
            <a:spLocks noGrp="1" noChangeArrowheads="1"/>
          </p:cNvSpPr>
          <p:nvPr>
            <p:ph type="sldNum" idx="12"/>
          </p:nvPr>
        </p:nvSpPr>
        <p:spPr>
          <a:ln/>
        </p:spPr>
        <p:txBody>
          <a:bodyPr/>
          <a:lstStyle>
            <a:lvl1pPr>
              <a:defRPr/>
            </a:lvl1pPr>
          </a:lstStyle>
          <a:p>
            <a:pPr>
              <a:defRPr/>
            </a:pPr>
            <a:fld id="{9C4CD65C-7BB2-403F-BC60-D48DEB8C3EE4}" type="slidenum">
              <a:rPr lang="en-AU"/>
              <a:pPr>
                <a:defRPr/>
              </a:pPr>
              <a:t>‹#›</a:t>
            </a:fld>
            <a:endParaRPr lang="en-AU"/>
          </a:p>
        </p:txBody>
      </p:sp>
    </p:spTree>
    <p:extLst>
      <p:ext uri="{BB962C8B-B14F-4D97-AF65-F5344CB8AC3E}">
        <p14:creationId xmlns:p14="http://schemas.microsoft.com/office/powerpoint/2010/main" val="1308395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idx="10"/>
          </p:nvPr>
        </p:nvSpPr>
        <p:spPr>
          <a:ln/>
        </p:spPr>
        <p:txBody>
          <a:bodyPr/>
          <a:lstStyle>
            <a:lvl1pPr>
              <a:defRPr/>
            </a:lvl1pPr>
          </a:lstStyle>
          <a:p>
            <a:pPr>
              <a:defRPr/>
            </a:pPr>
            <a:endParaRPr lang="en-AU"/>
          </a:p>
        </p:txBody>
      </p:sp>
      <p:sp>
        <p:nvSpPr>
          <p:cNvPr id="6" name="Rectangle 7"/>
          <p:cNvSpPr>
            <a:spLocks noGrp="1" noChangeArrowheads="1"/>
          </p:cNvSpPr>
          <p:nvPr>
            <p:ph type="ftr" idx="11"/>
          </p:nvPr>
        </p:nvSpPr>
        <p:spPr>
          <a:ln/>
        </p:spPr>
        <p:txBody>
          <a:bodyPr/>
          <a:lstStyle>
            <a:lvl1pPr>
              <a:defRPr/>
            </a:lvl1pPr>
          </a:lstStyle>
          <a:p>
            <a:pPr>
              <a:defRPr/>
            </a:pPr>
            <a:endParaRPr lang="en-AU"/>
          </a:p>
        </p:txBody>
      </p:sp>
      <p:sp>
        <p:nvSpPr>
          <p:cNvPr id="7" name="Rectangle 8"/>
          <p:cNvSpPr>
            <a:spLocks noGrp="1" noChangeArrowheads="1"/>
          </p:cNvSpPr>
          <p:nvPr>
            <p:ph type="sldNum" idx="12"/>
          </p:nvPr>
        </p:nvSpPr>
        <p:spPr>
          <a:ln/>
        </p:spPr>
        <p:txBody>
          <a:bodyPr/>
          <a:lstStyle>
            <a:lvl1pPr>
              <a:defRPr/>
            </a:lvl1pPr>
          </a:lstStyle>
          <a:p>
            <a:pPr>
              <a:defRPr/>
            </a:pPr>
            <a:fld id="{E6DB7790-46E6-4743-A76B-9DFE80BEC637}" type="slidenum">
              <a:rPr lang="en-AU"/>
              <a:pPr>
                <a:defRPr/>
              </a:pPr>
              <a:t>‹#›</a:t>
            </a:fld>
            <a:endParaRPr lang="en-AU"/>
          </a:p>
        </p:txBody>
      </p:sp>
    </p:spTree>
    <p:extLst>
      <p:ext uri="{BB962C8B-B14F-4D97-AF65-F5344CB8AC3E}">
        <p14:creationId xmlns:p14="http://schemas.microsoft.com/office/powerpoint/2010/main" val="40032758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6"/>
          <p:cNvSpPr>
            <a:spLocks noGrp="1" noChangeArrowheads="1"/>
          </p:cNvSpPr>
          <p:nvPr>
            <p:ph type="dt" idx="10"/>
          </p:nvPr>
        </p:nvSpPr>
        <p:spPr>
          <a:ln/>
        </p:spPr>
        <p:txBody>
          <a:bodyPr/>
          <a:lstStyle>
            <a:lvl1pPr>
              <a:defRPr/>
            </a:lvl1pPr>
          </a:lstStyle>
          <a:p>
            <a:pPr>
              <a:defRPr/>
            </a:pPr>
            <a:endParaRPr lang="en-AU"/>
          </a:p>
        </p:txBody>
      </p:sp>
      <p:sp>
        <p:nvSpPr>
          <p:cNvPr id="5" name="Rectangle 7"/>
          <p:cNvSpPr>
            <a:spLocks noGrp="1" noChangeArrowheads="1"/>
          </p:cNvSpPr>
          <p:nvPr>
            <p:ph type="ftr" idx="11"/>
          </p:nvPr>
        </p:nvSpPr>
        <p:spPr>
          <a:ln/>
        </p:spPr>
        <p:txBody>
          <a:bodyPr/>
          <a:lstStyle>
            <a:lvl1pPr>
              <a:defRPr/>
            </a:lvl1pPr>
          </a:lstStyle>
          <a:p>
            <a:pPr>
              <a:defRPr/>
            </a:pPr>
            <a:endParaRPr lang="en-AU"/>
          </a:p>
        </p:txBody>
      </p:sp>
      <p:sp>
        <p:nvSpPr>
          <p:cNvPr id="6" name="Rectangle 8"/>
          <p:cNvSpPr>
            <a:spLocks noGrp="1" noChangeArrowheads="1"/>
          </p:cNvSpPr>
          <p:nvPr>
            <p:ph type="sldNum" idx="12"/>
          </p:nvPr>
        </p:nvSpPr>
        <p:spPr>
          <a:ln/>
        </p:spPr>
        <p:txBody>
          <a:bodyPr/>
          <a:lstStyle>
            <a:lvl1pPr>
              <a:defRPr/>
            </a:lvl1pPr>
          </a:lstStyle>
          <a:p>
            <a:pPr>
              <a:defRPr/>
            </a:pPr>
            <a:fld id="{A1088F9F-ADBC-41C9-ADD2-5F90AB1C1883}" type="slidenum">
              <a:rPr lang="en-AU"/>
              <a:pPr>
                <a:defRPr/>
              </a:pPr>
              <a:t>‹#›</a:t>
            </a:fld>
            <a:endParaRPr lang="en-AU"/>
          </a:p>
        </p:txBody>
      </p:sp>
    </p:spTree>
    <p:extLst>
      <p:ext uri="{BB962C8B-B14F-4D97-AF65-F5344CB8AC3E}">
        <p14:creationId xmlns:p14="http://schemas.microsoft.com/office/powerpoint/2010/main" val="33541680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836613"/>
            <a:ext cx="2055812" cy="5291137"/>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836613"/>
            <a:ext cx="6018213" cy="5291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6"/>
          <p:cNvSpPr>
            <a:spLocks noGrp="1" noChangeArrowheads="1"/>
          </p:cNvSpPr>
          <p:nvPr>
            <p:ph type="dt" idx="10"/>
          </p:nvPr>
        </p:nvSpPr>
        <p:spPr>
          <a:ln/>
        </p:spPr>
        <p:txBody>
          <a:bodyPr/>
          <a:lstStyle>
            <a:lvl1pPr>
              <a:defRPr/>
            </a:lvl1pPr>
          </a:lstStyle>
          <a:p>
            <a:pPr>
              <a:defRPr/>
            </a:pPr>
            <a:endParaRPr lang="en-AU"/>
          </a:p>
        </p:txBody>
      </p:sp>
      <p:sp>
        <p:nvSpPr>
          <p:cNvPr id="5" name="Rectangle 7"/>
          <p:cNvSpPr>
            <a:spLocks noGrp="1" noChangeArrowheads="1"/>
          </p:cNvSpPr>
          <p:nvPr>
            <p:ph type="ftr" idx="11"/>
          </p:nvPr>
        </p:nvSpPr>
        <p:spPr>
          <a:ln/>
        </p:spPr>
        <p:txBody>
          <a:bodyPr/>
          <a:lstStyle>
            <a:lvl1pPr>
              <a:defRPr/>
            </a:lvl1pPr>
          </a:lstStyle>
          <a:p>
            <a:pPr>
              <a:defRPr/>
            </a:pPr>
            <a:endParaRPr lang="en-AU"/>
          </a:p>
        </p:txBody>
      </p:sp>
      <p:sp>
        <p:nvSpPr>
          <p:cNvPr id="6" name="Rectangle 8"/>
          <p:cNvSpPr>
            <a:spLocks noGrp="1" noChangeArrowheads="1"/>
          </p:cNvSpPr>
          <p:nvPr>
            <p:ph type="sldNum" idx="12"/>
          </p:nvPr>
        </p:nvSpPr>
        <p:spPr>
          <a:ln/>
        </p:spPr>
        <p:txBody>
          <a:bodyPr/>
          <a:lstStyle>
            <a:lvl1pPr>
              <a:defRPr/>
            </a:lvl1pPr>
          </a:lstStyle>
          <a:p>
            <a:pPr>
              <a:defRPr/>
            </a:pPr>
            <a:fld id="{04D77347-EDE9-4C30-8DE8-A570B100C1A2}" type="slidenum">
              <a:rPr lang="en-AU"/>
              <a:pPr>
                <a:defRPr/>
              </a:pPr>
              <a:t>‹#›</a:t>
            </a:fld>
            <a:endParaRPr lang="en-AU"/>
          </a:p>
        </p:txBody>
      </p:sp>
    </p:spTree>
    <p:extLst>
      <p:ext uri="{BB962C8B-B14F-4D97-AF65-F5344CB8AC3E}">
        <p14:creationId xmlns:p14="http://schemas.microsoft.com/office/powerpoint/2010/main" val="1593315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219200" y="836613"/>
            <a:ext cx="6778625" cy="2555875"/>
          </a:xfrm>
        </p:spPr>
        <p:txBody>
          <a:bodyPr/>
          <a:lstStyle/>
          <a:p>
            <a:r>
              <a:rPr lang="en-US" smtClean="0"/>
              <a:t>Click to edit Master title style</a:t>
            </a:r>
            <a:endParaRPr lang="en-AU"/>
          </a:p>
        </p:txBody>
      </p:sp>
      <p:sp>
        <p:nvSpPr>
          <p:cNvPr id="3" name="Rectangle 6"/>
          <p:cNvSpPr>
            <a:spLocks noGrp="1" noChangeArrowheads="1"/>
          </p:cNvSpPr>
          <p:nvPr>
            <p:ph type="dt" idx="10"/>
          </p:nvPr>
        </p:nvSpPr>
        <p:spPr>
          <a:ln/>
        </p:spPr>
        <p:txBody>
          <a:bodyPr/>
          <a:lstStyle>
            <a:lvl1pPr>
              <a:defRPr/>
            </a:lvl1pPr>
          </a:lstStyle>
          <a:p>
            <a:pPr>
              <a:defRPr/>
            </a:pPr>
            <a:endParaRPr lang="en-AU"/>
          </a:p>
        </p:txBody>
      </p:sp>
      <p:sp>
        <p:nvSpPr>
          <p:cNvPr id="4" name="Rectangle 7"/>
          <p:cNvSpPr>
            <a:spLocks noGrp="1" noChangeArrowheads="1"/>
          </p:cNvSpPr>
          <p:nvPr>
            <p:ph type="ftr" idx="11"/>
          </p:nvPr>
        </p:nvSpPr>
        <p:spPr>
          <a:ln/>
        </p:spPr>
        <p:txBody>
          <a:bodyPr/>
          <a:lstStyle>
            <a:lvl1pPr>
              <a:defRPr/>
            </a:lvl1pPr>
          </a:lstStyle>
          <a:p>
            <a:pPr>
              <a:defRPr/>
            </a:pPr>
            <a:endParaRPr lang="en-AU"/>
          </a:p>
        </p:txBody>
      </p:sp>
      <p:sp>
        <p:nvSpPr>
          <p:cNvPr id="5" name="Rectangle 8"/>
          <p:cNvSpPr>
            <a:spLocks noGrp="1" noChangeArrowheads="1"/>
          </p:cNvSpPr>
          <p:nvPr>
            <p:ph type="sldNum" idx="12"/>
          </p:nvPr>
        </p:nvSpPr>
        <p:spPr>
          <a:ln/>
        </p:spPr>
        <p:txBody>
          <a:bodyPr/>
          <a:lstStyle>
            <a:lvl1pPr>
              <a:defRPr/>
            </a:lvl1pPr>
          </a:lstStyle>
          <a:p>
            <a:pPr>
              <a:defRPr/>
            </a:pPr>
            <a:fld id="{EF95BEEF-4671-4AC6-BB8B-4C95EDD861E2}" type="slidenum">
              <a:rPr lang="en-AU"/>
              <a:pPr>
                <a:defRPr/>
              </a:pPr>
              <a:t>‹#›</a:t>
            </a:fld>
            <a:endParaRPr lang="en-AU"/>
          </a:p>
        </p:txBody>
      </p:sp>
    </p:spTree>
    <p:extLst>
      <p:ext uri="{BB962C8B-B14F-4D97-AF65-F5344CB8AC3E}">
        <p14:creationId xmlns:p14="http://schemas.microsoft.com/office/powerpoint/2010/main" val="225545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idx="10"/>
          </p:nvPr>
        </p:nvSpPr>
        <p:spPr>
          <a:ln/>
        </p:spPr>
        <p:txBody>
          <a:bodyPr/>
          <a:lstStyle>
            <a:lvl1pPr>
              <a:defRPr/>
            </a:lvl1pPr>
          </a:lstStyle>
          <a:p>
            <a:pPr>
              <a:defRPr/>
            </a:pPr>
            <a:endParaRPr lang="en-AU"/>
          </a:p>
        </p:txBody>
      </p:sp>
      <p:sp>
        <p:nvSpPr>
          <p:cNvPr id="5" name="Rectangle 8"/>
          <p:cNvSpPr>
            <a:spLocks noGrp="1" noChangeArrowheads="1"/>
          </p:cNvSpPr>
          <p:nvPr>
            <p:ph type="ftr" idx="11"/>
          </p:nvPr>
        </p:nvSpPr>
        <p:spPr>
          <a:ln/>
        </p:spPr>
        <p:txBody>
          <a:bodyPr/>
          <a:lstStyle>
            <a:lvl1pPr>
              <a:defRPr/>
            </a:lvl1pPr>
          </a:lstStyle>
          <a:p>
            <a:pPr>
              <a:defRPr/>
            </a:pPr>
            <a:endParaRPr lang="en-AU"/>
          </a:p>
        </p:txBody>
      </p:sp>
      <p:sp>
        <p:nvSpPr>
          <p:cNvPr id="6" name="Rectangle 9"/>
          <p:cNvSpPr>
            <a:spLocks noGrp="1" noChangeArrowheads="1"/>
          </p:cNvSpPr>
          <p:nvPr>
            <p:ph type="sldNum" idx="12"/>
          </p:nvPr>
        </p:nvSpPr>
        <p:spPr>
          <a:ln/>
        </p:spPr>
        <p:txBody>
          <a:bodyPr/>
          <a:lstStyle>
            <a:lvl1pPr>
              <a:defRPr/>
            </a:lvl1pPr>
          </a:lstStyle>
          <a:p>
            <a:pPr>
              <a:defRPr/>
            </a:pPr>
            <a:fld id="{62CF091D-F3DE-4A36-98A3-BA8352612A13}" type="slidenum">
              <a:rPr lang="en-AU"/>
              <a:pPr>
                <a:defRPr/>
              </a:pPr>
              <a:t>‹#›</a:t>
            </a:fld>
            <a:endParaRPr lang="en-AU"/>
          </a:p>
        </p:txBody>
      </p:sp>
    </p:spTree>
    <p:extLst>
      <p:ext uri="{BB962C8B-B14F-4D97-AF65-F5344CB8AC3E}">
        <p14:creationId xmlns:p14="http://schemas.microsoft.com/office/powerpoint/2010/main" val="247491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33400" y="1828800"/>
            <a:ext cx="3998913" cy="4035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84713" y="1828800"/>
            <a:ext cx="3998912" cy="4035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7"/>
          <p:cNvSpPr>
            <a:spLocks noGrp="1" noChangeArrowheads="1"/>
          </p:cNvSpPr>
          <p:nvPr>
            <p:ph type="dt" idx="10"/>
          </p:nvPr>
        </p:nvSpPr>
        <p:spPr>
          <a:ln/>
        </p:spPr>
        <p:txBody>
          <a:bodyPr/>
          <a:lstStyle>
            <a:lvl1pPr>
              <a:defRPr/>
            </a:lvl1pPr>
          </a:lstStyle>
          <a:p>
            <a:pPr>
              <a:defRPr/>
            </a:pPr>
            <a:endParaRPr lang="en-AU"/>
          </a:p>
        </p:txBody>
      </p:sp>
      <p:sp>
        <p:nvSpPr>
          <p:cNvPr id="6" name="Rectangle 8"/>
          <p:cNvSpPr>
            <a:spLocks noGrp="1" noChangeArrowheads="1"/>
          </p:cNvSpPr>
          <p:nvPr>
            <p:ph type="ftr" idx="11"/>
          </p:nvPr>
        </p:nvSpPr>
        <p:spPr>
          <a:ln/>
        </p:spPr>
        <p:txBody>
          <a:bodyPr/>
          <a:lstStyle>
            <a:lvl1pPr>
              <a:defRPr/>
            </a:lvl1pPr>
          </a:lstStyle>
          <a:p>
            <a:pPr>
              <a:defRPr/>
            </a:pPr>
            <a:endParaRPr lang="en-AU"/>
          </a:p>
        </p:txBody>
      </p:sp>
      <p:sp>
        <p:nvSpPr>
          <p:cNvPr id="7" name="Rectangle 9"/>
          <p:cNvSpPr>
            <a:spLocks noGrp="1" noChangeArrowheads="1"/>
          </p:cNvSpPr>
          <p:nvPr>
            <p:ph type="sldNum" idx="12"/>
          </p:nvPr>
        </p:nvSpPr>
        <p:spPr>
          <a:ln/>
        </p:spPr>
        <p:txBody>
          <a:bodyPr/>
          <a:lstStyle>
            <a:lvl1pPr>
              <a:defRPr/>
            </a:lvl1pPr>
          </a:lstStyle>
          <a:p>
            <a:pPr>
              <a:defRPr/>
            </a:pPr>
            <a:fld id="{F0543D7D-B5DA-47B6-A9F9-AD42E57BF59C}" type="slidenum">
              <a:rPr lang="en-AU"/>
              <a:pPr>
                <a:defRPr/>
              </a:pPr>
              <a:t>‹#›</a:t>
            </a:fld>
            <a:endParaRPr lang="en-AU"/>
          </a:p>
        </p:txBody>
      </p:sp>
    </p:spTree>
    <p:extLst>
      <p:ext uri="{BB962C8B-B14F-4D97-AF65-F5344CB8AC3E}">
        <p14:creationId xmlns:p14="http://schemas.microsoft.com/office/powerpoint/2010/main" val="232106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7"/>
          <p:cNvSpPr>
            <a:spLocks noGrp="1" noChangeArrowheads="1"/>
          </p:cNvSpPr>
          <p:nvPr>
            <p:ph type="dt" idx="10"/>
          </p:nvPr>
        </p:nvSpPr>
        <p:spPr>
          <a:ln/>
        </p:spPr>
        <p:txBody>
          <a:bodyPr/>
          <a:lstStyle>
            <a:lvl1pPr>
              <a:defRPr/>
            </a:lvl1pPr>
          </a:lstStyle>
          <a:p>
            <a:pPr>
              <a:defRPr/>
            </a:pPr>
            <a:endParaRPr lang="en-AU"/>
          </a:p>
        </p:txBody>
      </p:sp>
      <p:sp>
        <p:nvSpPr>
          <p:cNvPr id="8" name="Rectangle 8"/>
          <p:cNvSpPr>
            <a:spLocks noGrp="1" noChangeArrowheads="1"/>
          </p:cNvSpPr>
          <p:nvPr>
            <p:ph type="ftr" idx="11"/>
          </p:nvPr>
        </p:nvSpPr>
        <p:spPr>
          <a:ln/>
        </p:spPr>
        <p:txBody>
          <a:bodyPr/>
          <a:lstStyle>
            <a:lvl1pPr>
              <a:defRPr/>
            </a:lvl1pPr>
          </a:lstStyle>
          <a:p>
            <a:pPr>
              <a:defRPr/>
            </a:pPr>
            <a:endParaRPr lang="en-AU"/>
          </a:p>
        </p:txBody>
      </p:sp>
      <p:sp>
        <p:nvSpPr>
          <p:cNvPr id="9" name="Rectangle 9"/>
          <p:cNvSpPr>
            <a:spLocks noGrp="1" noChangeArrowheads="1"/>
          </p:cNvSpPr>
          <p:nvPr>
            <p:ph type="sldNum" idx="12"/>
          </p:nvPr>
        </p:nvSpPr>
        <p:spPr>
          <a:ln/>
        </p:spPr>
        <p:txBody>
          <a:bodyPr/>
          <a:lstStyle>
            <a:lvl1pPr>
              <a:defRPr/>
            </a:lvl1pPr>
          </a:lstStyle>
          <a:p>
            <a:pPr>
              <a:defRPr/>
            </a:pPr>
            <a:fld id="{FD2C699F-CB7C-4D26-A9B1-E8A0B9614AF5}" type="slidenum">
              <a:rPr lang="en-AU"/>
              <a:pPr>
                <a:defRPr/>
              </a:pPr>
              <a:t>‹#›</a:t>
            </a:fld>
            <a:endParaRPr lang="en-AU"/>
          </a:p>
        </p:txBody>
      </p:sp>
    </p:spTree>
    <p:extLst>
      <p:ext uri="{BB962C8B-B14F-4D97-AF65-F5344CB8AC3E}">
        <p14:creationId xmlns:p14="http://schemas.microsoft.com/office/powerpoint/2010/main" val="216437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7"/>
          <p:cNvSpPr>
            <a:spLocks noGrp="1" noChangeArrowheads="1"/>
          </p:cNvSpPr>
          <p:nvPr>
            <p:ph type="dt" idx="10"/>
          </p:nvPr>
        </p:nvSpPr>
        <p:spPr>
          <a:ln/>
        </p:spPr>
        <p:txBody>
          <a:bodyPr/>
          <a:lstStyle>
            <a:lvl1pPr>
              <a:defRPr/>
            </a:lvl1pPr>
          </a:lstStyle>
          <a:p>
            <a:pPr>
              <a:defRPr/>
            </a:pPr>
            <a:endParaRPr lang="en-AU"/>
          </a:p>
        </p:txBody>
      </p:sp>
      <p:sp>
        <p:nvSpPr>
          <p:cNvPr id="4" name="Rectangle 8"/>
          <p:cNvSpPr>
            <a:spLocks noGrp="1" noChangeArrowheads="1"/>
          </p:cNvSpPr>
          <p:nvPr>
            <p:ph type="ftr" idx="11"/>
          </p:nvPr>
        </p:nvSpPr>
        <p:spPr>
          <a:ln/>
        </p:spPr>
        <p:txBody>
          <a:bodyPr/>
          <a:lstStyle>
            <a:lvl1pPr>
              <a:defRPr/>
            </a:lvl1pPr>
          </a:lstStyle>
          <a:p>
            <a:pPr>
              <a:defRPr/>
            </a:pPr>
            <a:endParaRPr lang="en-AU"/>
          </a:p>
        </p:txBody>
      </p:sp>
      <p:sp>
        <p:nvSpPr>
          <p:cNvPr id="5" name="Rectangle 9"/>
          <p:cNvSpPr>
            <a:spLocks noGrp="1" noChangeArrowheads="1"/>
          </p:cNvSpPr>
          <p:nvPr>
            <p:ph type="sldNum" idx="12"/>
          </p:nvPr>
        </p:nvSpPr>
        <p:spPr>
          <a:ln/>
        </p:spPr>
        <p:txBody>
          <a:bodyPr/>
          <a:lstStyle>
            <a:lvl1pPr>
              <a:defRPr/>
            </a:lvl1pPr>
          </a:lstStyle>
          <a:p>
            <a:pPr>
              <a:defRPr/>
            </a:pPr>
            <a:fld id="{1AF9BE27-64AB-4A58-88C1-534D905F25FE}" type="slidenum">
              <a:rPr lang="en-AU"/>
              <a:pPr>
                <a:defRPr/>
              </a:pPr>
              <a:t>‹#›</a:t>
            </a:fld>
            <a:endParaRPr lang="en-AU"/>
          </a:p>
        </p:txBody>
      </p:sp>
    </p:spTree>
    <p:extLst>
      <p:ext uri="{BB962C8B-B14F-4D97-AF65-F5344CB8AC3E}">
        <p14:creationId xmlns:p14="http://schemas.microsoft.com/office/powerpoint/2010/main" val="413896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idx="10"/>
          </p:nvPr>
        </p:nvSpPr>
        <p:spPr>
          <a:ln/>
        </p:spPr>
        <p:txBody>
          <a:bodyPr/>
          <a:lstStyle>
            <a:lvl1pPr>
              <a:defRPr/>
            </a:lvl1pPr>
          </a:lstStyle>
          <a:p>
            <a:pPr>
              <a:defRPr/>
            </a:pPr>
            <a:endParaRPr lang="en-AU"/>
          </a:p>
        </p:txBody>
      </p:sp>
      <p:sp>
        <p:nvSpPr>
          <p:cNvPr id="3" name="Rectangle 8"/>
          <p:cNvSpPr>
            <a:spLocks noGrp="1" noChangeArrowheads="1"/>
          </p:cNvSpPr>
          <p:nvPr>
            <p:ph type="ftr" idx="11"/>
          </p:nvPr>
        </p:nvSpPr>
        <p:spPr>
          <a:ln/>
        </p:spPr>
        <p:txBody>
          <a:bodyPr/>
          <a:lstStyle>
            <a:lvl1pPr>
              <a:defRPr/>
            </a:lvl1pPr>
          </a:lstStyle>
          <a:p>
            <a:pPr>
              <a:defRPr/>
            </a:pPr>
            <a:endParaRPr lang="en-AU"/>
          </a:p>
        </p:txBody>
      </p:sp>
      <p:sp>
        <p:nvSpPr>
          <p:cNvPr id="4" name="Rectangle 9"/>
          <p:cNvSpPr>
            <a:spLocks noGrp="1" noChangeArrowheads="1"/>
          </p:cNvSpPr>
          <p:nvPr>
            <p:ph type="sldNum" idx="12"/>
          </p:nvPr>
        </p:nvSpPr>
        <p:spPr>
          <a:ln/>
        </p:spPr>
        <p:txBody>
          <a:bodyPr/>
          <a:lstStyle>
            <a:lvl1pPr>
              <a:defRPr/>
            </a:lvl1pPr>
          </a:lstStyle>
          <a:p>
            <a:pPr>
              <a:defRPr/>
            </a:pPr>
            <a:fld id="{558A295F-3DDB-4EBC-8B08-FB68D85F0DCE}" type="slidenum">
              <a:rPr lang="en-AU"/>
              <a:pPr>
                <a:defRPr/>
              </a:pPr>
              <a:t>‹#›</a:t>
            </a:fld>
            <a:endParaRPr lang="en-AU"/>
          </a:p>
        </p:txBody>
      </p:sp>
    </p:spTree>
    <p:extLst>
      <p:ext uri="{BB962C8B-B14F-4D97-AF65-F5344CB8AC3E}">
        <p14:creationId xmlns:p14="http://schemas.microsoft.com/office/powerpoint/2010/main" val="7914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idx="10"/>
          </p:nvPr>
        </p:nvSpPr>
        <p:spPr>
          <a:ln/>
        </p:spPr>
        <p:txBody>
          <a:bodyPr/>
          <a:lstStyle>
            <a:lvl1pPr>
              <a:defRPr/>
            </a:lvl1pPr>
          </a:lstStyle>
          <a:p>
            <a:pPr>
              <a:defRPr/>
            </a:pPr>
            <a:endParaRPr lang="en-AU"/>
          </a:p>
        </p:txBody>
      </p:sp>
      <p:sp>
        <p:nvSpPr>
          <p:cNvPr id="6" name="Rectangle 8"/>
          <p:cNvSpPr>
            <a:spLocks noGrp="1" noChangeArrowheads="1"/>
          </p:cNvSpPr>
          <p:nvPr>
            <p:ph type="ftr" idx="11"/>
          </p:nvPr>
        </p:nvSpPr>
        <p:spPr>
          <a:ln/>
        </p:spPr>
        <p:txBody>
          <a:bodyPr/>
          <a:lstStyle>
            <a:lvl1pPr>
              <a:defRPr/>
            </a:lvl1pPr>
          </a:lstStyle>
          <a:p>
            <a:pPr>
              <a:defRPr/>
            </a:pPr>
            <a:endParaRPr lang="en-AU"/>
          </a:p>
        </p:txBody>
      </p:sp>
      <p:sp>
        <p:nvSpPr>
          <p:cNvPr id="7" name="Rectangle 9"/>
          <p:cNvSpPr>
            <a:spLocks noGrp="1" noChangeArrowheads="1"/>
          </p:cNvSpPr>
          <p:nvPr>
            <p:ph type="sldNum" idx="12"/>
          </p:nvPr>
        </p:nvSpPr>
        <p:spPr>
          <a:ln/>
        </p:spPr>
        <p:txBody>
          <a:bodyPr/>
          <a:lstStyle>
            <a:lvl1pPr>
              <a:defRPr/>
            </a:lvl1pPr>
          </a:lstStyle>
          <a:p>
            <a:pPr>
              <a:defRPr/>
            </a:pPr>
            <a:fld id="{EB86B3FD-0D36-4670-BD95-560776A75AFD}" type="slidenum">
              <a:rPr lang="en-AU"/>
              <a:pPr>
                <a:defRPr/>
              </a:pPr>
              <a:t>‹#›</a:t>
            </a:fld>
            <a:endParaRPr lang="en-AU"/>
          </a:p>
        </p:txBody>
      </p:sp>
    </p:spTree>
    <p:extLst>
      <p:ext uri="{BB962C8B-B14F-4D97-AF65-F5344CB8AC3E}">
        <p14:creationId xmlns:p14="http://schemas.microsoft.com/office/powerpoint/2010/main" val="320166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idx="10"/>
          </p:nvPr>
        </p:nvSpPr>
        <p:spPr>
          <a:ln/>
        </p:spPr>
        <p:txBody>
          <a:bodyPr/>
          <a:lstStyle>
            <a:lvl1pPr>
              <a:defRPr/>
            </a:lvl1pPr>
          </a:lstStyle>
          <a:p>
            <a:pPr>
              <a:defRPr/>
            </a:pPr>
            <a:endParaRPr lang="en-AU"/>
          </a:p>
        </p:txBody>
      </p:sp>
      <p:sp>
        <p:nvSpPr>
          <p:cNvPr id="6" name="Rectangle 8"/>
          <p:cNvSpPr>
            <a:spLocks noGrp="1" noChangeArrowheads="1"/>
          </p:cNvSpPr>
          <p:nvPr>
            <p:ph type="ftr" idx="11"/>
          </p:nvPr>
        </p:nvSpPr>
        <p:spPr>
          <a:ln/>
        </p:spPr>
        <p:txBody>
          <a:bodyPr/>
          <a:lstStyle>
            <a:lvl1pPr>
              <a:defRPr/>
            </a:lvl1pPr>
          </a:lstStyle>
          <a:p>
            <a:pPr>
              <a:defRPr/>
            </a:pPr>
            <a:endParaRPr lang="en-AU"/>
          </a:p>
        </p:txBody>
      </p:sp>
      <p:sp>
        <p:nvSpPr>
          <p:cNvPr id="7" name="Rectangle 9"/>
          <p:cNvSpPr>
            <a:spLocks noGrp="1" noChangeArrowheads="1"/>
          </p:cNvSpPr>
          <p:nvPr>
            <p:ph type="sldNum" idx="12"/>
          </p:nvPr>
        </p:nvSpPr>
        <p:spPr>
          <a:ln/>
        </p:spPr>
        <p:txBody>
          <a:bodyPr/>
          <a:lstStyle>
            <a:lvl1pPr>
              <a:defRPr/>
            </a:lvl1pPr>
          </a:lstStyle>
          <a:p>
            <a:pPr>
              <a:defRPr/>
            </a:pPr>
            <a:fld id="{45D5E7D1-78BE-4731-B70B-16A78B88EA8B}" type="slidenum">
              <a:rPr lang="en-AU"/>
              <a:pPr>
                <a:defRPr/>
              </a:pPr>
              <a:t>‹#›</a:t>
            </a:fld>
            <a:endParaRPr lang="en-AU"/>
          </a:p>
        </p:txBody>
      </p:sp>
    </p:spTree>
    <p:extLst>
      <p:ext uri="{BB962C8B-B14F-4D97-AF65-F5344CB8AC3E}">
        <p14:creationId xmlns:p14="http://schemas.microsoft.com/office/powerpoint/2010/main" val="315683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228600" y="228600"/>
            <a:ext cx="8683625" cy="5940425"/>
            <a:chOff x="144" y="144"/>
            <a:chExt cx="5470" cy="3742"/>
          </a:xfrm>
        </p:grpSpPr>
        <p:sp>
          <p:nvSpPr>
            <p:cNvPr id="2" name="Rectangle 2"/>
            <p:cNvSpPr>
              <a:spLocks noChangeArrowheads="1"/>
            </p:cNvSpPr>
            <p:nvPr/>
          </p:nvSpPr>
          <p:spPr bwMode="auto">
            <a:xfrm>
              <a:off x="144" y="144"/>
              <a:ext cx="5470" cy="3742"/>
            </a:xfrm>
            <a:prstGeom prst="rect">
              <a:avLst/>
            </a:prstGeom>
            <a:solidFill>
              <a:srgbClr val="000000"/>
            </a:solidFill>
            <a:ln w="4428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3" name="Rectangle 3"/>
            <p:cNvSpPr>
              <a:spLocks noChangeArrowheads="1"/>
            </p:cNvSpPr>
            <p:nvPr/>
          </p:nvSpPr>
          <p:spPr bwMode="auto">
            <a:xfrm>
              <a:off x="193" y="193"/>
              <a:ext cx="5371" cy="3633"/>
            </a:xfrm>
            <a:prstGeom prst="rect">
              <a:avLst/>
            </a:prstGeom>
            <a:solidFill>
              <a:srgbClr val="000000"/>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1034" name="Line 4"/>
            <p:cNvSpPr>
              <a:spLocks noChangeShapeType="1"/>
            </p:cNvSpPr>
            <p:nvPr/>
          </p:nvSpPr>
          <p:spPr bwMode="auto">
            <a:xfrm>
              <a:off x="336" y="1092"/>
              <a:ext cx="5134" cy="0"/>
            </a:xfrm>
            <a:prstGeom prst="line">
              <a:avLst/>
            </a:prstGeom>
            <a:noFill/>
            <a:ln w="12600">
              <a:solidFill>
                <a:srgbClr val="99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sp>
        <p:nvSpPr>
          <p:cNvPr id="1027" name="Rectangle 5"/>
          <p:cNvSpPr>
            <a:spLocks noGrp="1" noChangeArrowheads="1"/>
          </p:cNvSpPr>
          <p:nvPr>
            <p:ph type="title"/>
          </p:nvPr>
        </p:nvSpPr>
        <p:spPr bwMode="auto">
          <a:xfrm>
            <a:off x="533400" y="473075"/>
            <a:ext cx="8150225"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1028" name="Rectangle 6"/>
          <p:cNvSpPr>
            <a:spLocks noGrp="1" noChangeArrowheads="1"/>
          </p:cNvSpPr>
          <p:nvPr>
            <p:ph type="body" idx="1"/>
          </p:nvPr>
        </p:nvSpPr>
        <p:spPr bwMode="auto">
          <a:xfrm>
            <a:off x="533400" y="1828800"/>
            <a:ext cx="8150225" cy="403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31" name="Rectangle 7"/>
          <p:cNvSpPr>
            <a:spLocks noGrp="1" noChangeArrowheads="1"/>
          </p:cNvSpPr>
          <p:nvPr>
            <p:ph type="dt"/>
          </p:nvPr>
        </p:nvSpPr>
        <p:spPr bwMode="auto">
          <a:xfrm>
            <a:off x="533400" y="6248400"/>
            <a:ext cx="20542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defRPr>
            </a:lvl1pPr>
          </a:lstStyle>
          <a:p>
            <a:pPr>
              <a:defRPr/>
            </a:pPr>
            <a:endParaRPr lang="en-AU"/>
          </a:p>
        </p:txBody>
      </p:sp>
      <p:sp>
        <p:nvSpPr>
          <p:cNvPr id="1032" name="Rectangle 8"/>
          <p:cNvSpPr>
            <a:spLocks noGrp="1" noChangeArrowheads="1"/>
          </p:cNvSpPr>
          <p:nvPr>
            <p:ph type="ftr"/>
          </p:nvPr>
        </p:nvSpPr>
        <p:spPr bwMode="auto">
          <a:xfrm>
            <a:off x="3238500" y="6248400"/>
            <a:ext cx="28924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defRPr>
            </a:lvl1pPr>
          </a:lstStyle>
          <a:p>
            <a:pPr>
              <a:defRPr/>
            </a:pPr>
            <a:endParaRPr lang="en-AU"/>
          </a:p>
        </p:txBody>
      </p:sp>
      <p:sp>
        <p:nvSpPr>
          <p:cNvPr id="1033" name="Rectangle 9"/>
          <p:cNvSpPr>
            <a:spLocks noGrp="1" noChangeArrowheads="1"/>
          </p:cNvSpPr>
          <p:nvPr>
            <p:ph type="sldNum"/>
          </p:nvPr>
        </p:nvSpPr>
        <p:spPr bwMode="auto">
          <a:xfrm>
            <a:off x="6781800" y="6248400"/>
            <a:ext cx="1901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defRPr>
            </a:lvl1pPr>
          </a:lstStyle>
          <a:p>
            <a:pPr>
              <a:defRPr/>
            </a:pPr>
            <a:fld id="{1E10DD2D-9AEB-4037-9B4E-526256FE8E4D}"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defTabSz="449263" rtl="0" eaLnBrk="0" fontAlgn="base" hangingPunct="0">
        <a:lnSpc>
          <a:spcPct val="80000"/>
        </a:lnSpc>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algn="l" defTabSz="449263" rtl="0" eaLnBrk="0" fontAlgn="base" hangingPunct="0">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2pPr>
      <a:lvl3pPr algn="l" defTabSz="449263" rtl="0" eaLnBrk="0" fontAlgn="base" hangingPunct="0">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3pPr>
      <a:lvl4pPr algn="l" defTabSz="449263" rtl="0" eaLnBrk="0" fontAlgn="base" hangingPunct="0">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4pPr>
      <a:lvl5pPr algn="l" defTabSz="449263" rtl="0" eaLnBrk="0" fontAlgn="base" hangingPunct="0">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5pPr>
      <a:lvl6pPr marL="2514600" indent="-228600" algn="l" defTabSz="449263" rtl="0" fontAlgn="base">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6pPr>
      <a:lvl7pPr marL="2971800" indent="-228600" algn="l" defTabSz="449263" rtl="0" fontAlgn="base">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7pPr>
      <a:lvl8pPr marL="3429000" indent="-228600" algn="l" defTabSz="449263" rtl="0" fontAlgn="base">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8pPr>
      <a:lvl9pPr marL="3886200" indent="-228600" algn="l" defTabSz="449263" rtl="0" fontAlgn="base">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9pPr>
    </p:titleStyle>
    <p:bodyStyle>
      <a:lvl1pPr marL="342900" indent="-342900" algn="l" defTabSz="449263" rtl="0" eaLnBrk="0" fontAlgn="base" hangingPunct="0">
        <a:spcBef>
          <a:spcPts val="775"/>
        </a:spcBef>
        <a:spcAft>
          <a:spcPct val="0"/>
        </a:spcAft>
        <a:buClr>
          <a:srgbClr val="000000"/>
        </a:buClr>
        <a:buSzPct val="100000"/>
        <a:buFont typeface="Times New Roman" pitchFamily="16" charset="0"/>
        <a:defRPr sz="3100">
          <a:solidFill>
            <a:srgbClr val="FFFFFF"/>
          </a:solidFill>
          <a:latin typeface="+mn-lt"/>
          <a:ea typeface="+mn-ea"/>
          <a:cs typeface="+mn-cs"/>
        </a:defRPr>
      </a:lvl1pPr>
      <a:lvl2pPr marL="742950" indent="-285750" algn="l" defTabSz="449263" rtl="0" eaLnBrk="0" fontAlgn="base" hangingPunct="0">
        <a:spcBef>
          <a:spcPts val="650"/>
        </a:spcBef>
        <a:spcAft>
          <a:spcPct val="0"/>
        </a:spcAft>
        <a:buClr>
          <a:srgbClr val="000000"/>
        </a:buClr>
        <a:buSzPct val="100000"/>
        <a:buFont typeface="Times New Roman" pitchFamily="16" charset="0"/>
        <a:defRPr sz="2600">
          <a:solidFill>
            <a:srgbClr val="FFFFFF"/>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FFFFFF"/>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FFFFFF"/>
          </a:solidFill>
          <a:latin typeface="+mn-lt"/>
          <a:ea typeface="+mn-ea"/>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FFFFFF"/>
          </a:solidFill>
          <a:latin typeface="+mn-lt"/>
          <a:ea typeface="+mn-ea"/>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FFFFFF"/>
          </a:solidFill>
          <a:latin typeface="+mn-lt"/>
          <a:ea typeface="+mn-ea"/>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FFFFF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381000" y="457200"/>
            <a:ext cx="8394700" cy="5559425"/>
            <a:chOff x="240" y="288"/>
            <a:chExt cx="5288" cy="3502"/>
          </a:xfrm>
        </p:grpSpPr>
        <p:sp>
          <p:nvSpPr>
            <p:cNvPr id="2" name="Rectangle 2"/>
            <p:cNvSpPr>
              <a:spLocks noChangeArrowheads="1"/>
            </p:cNvSpPr>
            <p:nvPr/>
          </p:nvSpPr>
          <p:spPr bwMode="auto">
            <a:xfrm>
              <a:off x="240" y="288"/>
              <a:ext cx="5288" cy="3502"/>
            </a:xfrm>
            <a:prstGeom prst="rect">
              <a:avLst/>
            </a:prstGeom>
            <a:solidFill>
              <a:srgbClr val="000000"/>
            </a:solidFill>
            <a:ln w="507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2057" name="Rectangle 3"/>
            <p:cNvSpPr>
              <a:spLocks noChangeArrowheads="1"/>
            </p:cNvSpPr>
            <p:nvPr/>
          </p:nvSpPr>
          <p:spPr bwMode="auto">
            <a:xfrm>
              <a:off x="285" y="336"/>
              <a:ext cx="5182" cy="3406"/>
            </a:xfrm>
            <a:prstGeom prst="rect">
              <a:avLst/>
            </a:prstGeom>
            <a:noFill/>
            <a:ln w="9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2058" name="Line 4"/>
            <p:cNvSpPr>
              <a:spLocks noChangeShapeType="1"/>
            </p:cNvSpPr>
            <p:nvPr/>
          </p:nvSpPr>
          <p:spPr bwMode="auto">
            <a:xfrm>
              <a:off x="576" y="2256"/>
              <a:ext cx="4606" cy="0"/>
            </a:xfrm>
            <a:prstGeom prst="line">
              <a:avLst/>
            </a:prstGeom>
            <a:noFill/>
            <a:ln w="19080">
              <a:solidFill>
                <a:srgbClr val="99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grpSp>
      <p:sp>
        <p:nvSpPr>
          <p:cNvPr id="2051" name="Rectangle 5"/>
          <p:cNvSpPr>
            <a:spLocks noGrp="1" noChangeArrowheads="1"/>
          </p:cNvSpPr>
          <p:nvPr>
            <p:ph type="title"/>
          </p:nvPr>
        </p:nvSpPr>
        <p:spPr bwMode="auto">
          <a:xfrm>
            <a:off x="1219200" y="836613"/>
            <a:ext cx="6778625" cy="255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1" compatLnSpc="1">
            <a:prstTxWarp prst="textNoShape">
              <a:avLst/>
            </a:prstTxWarp>
          </a:bodyPr>
          <a:lstStyle/>
          <a:p>
            <a:pPr lvl="0"/>
            <a:r>
              <a:rPr lang="en-GB" smtClean="0"/>
              <a:t>Click to edit the title text format</a:t>
            </a:r>
          </a:p>
        </p:txBody>
      </p:sp>
      <p:sp>
        <p:nvSpPr>
          <p:cNvPr id="2054" name="Rectangle 6"/>
          <p:cNvSpPr>
            <a:spLocks noGrp="1" noChangeArrowheads="1"/>
          </p:cNvSpPr>
          <p:nvPr>
            <p:ph type="dt"/>
          </p:nvPr>
        </p:nvSpPr>
        <p:spPr bwMode="auto">
          <a:xfrm>
            <a:off x="536575" y="6248400"/>
            <a:ext cx="205105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a:buClrTx/>
              <a:buSzPct val="45000"/>
              <a:buFontTx/>
              <a:buNone/>
              <a:tabLst>
                <a:tab pos="723900" algn="l"/>
                <a:tab pos="1447800" algn="l"/>
              </a:tabLst>
              <a:defRPr sz="1000">
                <a:solidFill>
                  <a:srgbClr val="FFFFFF"/>
                </a:solidFill>
                <a:latin typeface="+mj-lt"/>
              </a:defRPr>
            </a:lvl1pPr>
          </a:lstStyle>
          <a:p>
            <a:pPr>
              <a:defRPr/>
            </a:pPr>
            <a:endParaRPr lang="en-AU"/>
          </a:p>
        </p:txBody>
      </p:sp>
      <p:sp>
        <p:nvSpPr>
          <p:cNvPr id="2055" name="Rectangle 7"/>
          <p:cNvSpPr>
            <a:spLocks noGrp="1" noChangeArrowheads="1"/>
          </p:cNvSpPr>
          <p:nvPr>
            <p:ph type="ftr"/>
          </p:nvPr>
        </p:nvSpPr>
        <p:spPr bwMode="auto">
          <a:xfrm>
            <a:off x="3251200" y="6248400"/>
            <a:ext cx="28844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ctr" eaLnBrk="1">
              <a:buClrTx/>
              <a:buSzPct val="45000"/>
              <a:buFontTx/>
              <a:buNone/>
              <a:tabLst>
                <a:tab pos="723900" algn="l"/>
                <a:tab pos="1447800" algn="l"/>
                <a:tab pos="2171700" algn="l"/>
              </a:tabLst>
              <a:defRPr sz="1000">
                <a:solidFill>
                  <a:srgbClr val="FFFFFF"/>
                </a:solidFill>
                <a:latin typeface="+mj-lt"/>
              </a:defRPr>
            </a:lvl1pPr>
          </a:lstStyle>
          <a:p>
            <a:pPr>
              <a:defRPr/>
            </a:pPr>
            <a:endParaRPr lang="en-AU"/>
          </a:p>
        </p:txBody>
      </p:sp>
      <p:sp>
        <p:nvSpPr>
          <p:cNvPr id="2056" name="Rectangle 8"/>
          <p:cNvSpPr>
            <a:spLocks noGrp="1" noChangeArrowheads="1"/>
          </p:cNvSpPr>
          <p:nvPr>
            <p:ph type="sldNum"/>
          </p:nvPr>
        </p:nvSpPr>
        <p:spPr bwMode="auto">
          <a:xfrm>
            <a:off x="6788150" y="6257925"/>
            <a:ext cx="1901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a:buClrTx/>
              <a:buSzPct val="45000"/>
              <a:buFontTx/>
              <a:buNone/>
              <a:tabLst>
                <a:tab pos="723900" algn="l"/>
                <a:tab pos="1447800" algn="l"/>
              </a:tabLst>
              <a:defRPr sz="1000">
                <a:solidFill>
                  <a:srgbClr val="FFFFFF"/>
                </a:solidFill>
                <a:latin typeface="+mj-lt"/>
              </a:defRPr>
            </a:lvl1pPr>
          </a:lstStyle>
          <a:p>
            <a:pPr>
              <a:defRPr/>
            </a:pPr>
            <a:fld id="{46743990-CABA-46C1-8B54-1621A735C99B}" type="slidenum">
              <a:rPr lang="en-AU"/>
              <a:pPr>
                <a:defRPr/>
              </a:pPr>
              <a:t>‹#›</a:t>
            </a:fld>
            <a:endParaRPr lang="en-AU"/>
          </a:p>
        </p:txBody>
      </p:sp>
      <p:sp>
        <p:nvSpPr>
          <p:cNvPr id="3" name="Rectangle 9"/>
          <p:cNvSpPr>
            <a:spLocks noGrp="1" noChangeArrowheads="1"/>
          </p:cNvSpPr>
          <p:nvPr>
            <p:ph type="body" idx="1"/>
          </p:nvPr>
        </p:nvSpPr>
        <p:spPr bwMode="auto">
          <a:xfrm>
            <a:off x="457200" y="1604963"/>
            <a:ext cx="8226425" cy="452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49263" rtl="0" eaLnBrk="0" fontAlgn="base" hangingPunct="0">
        <a:lnSpc>
          <a:spcPct val="80000"/>
        </a:lnSpc>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algn="l" defTabSz="449263" rtl="0" eaLnBrk="0" fontAlgn="base" hangingPunct="0">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2pPr>
      <a:lvl3pPr algn="l" defTabSz="449263" rtl="0" eaLnBrk="0" fontAlgn="base" hangingPunct="0">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3pPr>
      <a:lvl4pPr algn="l" defTabSz="449263" rtl="0" eaLnBrk="0" fontAlgn="base" hangingPunct="0">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4pPr>
      <a:lvl5pPr algn="l" defTabSz="449263" rtl="0" eaLnBrk="0" fontAlgn="base" hangingPunct="0">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5pPr>
      <a:lvl6pPr marL="2514600" indent="-228600" algn="l" defTabSz="449263" rtl="0" fontAlgn="base">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6pPr>
      <a:lvl7pPr marL="2971800" indent="-228600" algn="l" defTabSz="449263" rtl="0" fontAlgn="base">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7pPr>
      <a:lvl8pPr marL="3429000" indent="-228600" algn="l" defTabSz="449263" rtl="0" fontAlgn="base">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8pPr>
      <a:lvl9pPr marL="3886200" indent="-228600" algn="l" defTabSz="449263" rtl="0" fontAlgn="base">
        <a:lnSpc>
          <a:spcPct val="80000"/>
        </a:lnSpc>
        <a:spcBef>
          <a:spcPct val="0"/>
        </a:spcBef>
        <a:spcAft>
          <a:spcPct val="0"/>
        </a:spcAft>
        <a:buClr>
          <a:srgbClr val="000000"/>
        </a:buClr>
        <a:buSzPct val="100000"/>
        <a:buFont typeface="Times New Roman" pitchFamily="16" charset="0"/>
        <a:defRPr sz="4400">
          <a:solidFill>
            <a:srgbClr val="FFFFFF"/>
          </a:solidFill>
          <a:latin typeface="Times New Roman" pitchFamily="16" charset="0"/>
          <a:ea typeface="Microsoft YaHei" charset="-122"/>
        </a:defRPr>
      </a:lvl9pPr>
    </p:titleStyle>
    <p:bodyStyle>
      <a:lvl1pPr marL="342900" indent="-342900" algn="l" defTabSz="449263" rtl="0" eaLnBrk="0" fontAlgn="base" hangingPunct="0">
        <a:spcBef>
          <a:spcPts val="775"/>
        </a:spcBef>
        <a:spcAft>
          <a:spcPct val="0"/>
        </a:spcAft>
        <a:buClr>
          <a:srgbClr val="000000"/>
        </a:buClr>
        <a:buSzPct val="100000"/>
        <a:buFont typeface="Times New Roman" pitchFamily="16" charset="0"/>
        <a:defRPr sz="3100">
          <a:solidFill>
            <a:srgbClr val="FFFFFF"/>
          </a:solidFill>
          <a:latin typeface="+mn-lt"/>
          <a:ea typeface="+mn-ea"/>
          <a:cs typeface="+mn-cs"/>
        </a:defRPr>
      </a:lvl1pPr>
      <a:lvl2pPr marL="742950" indent="-285750" algn="l" defTabSz="449263" rtl="0" eaLnBrk="0" fontAlgn="base" hangingPunct="0">
        <a:spcBef>
          <a:spcPts val="650"/>
        </a:spcBef>
        <a:spcAft>
          <a:spcPct val="0"/>
        </a:spcAft>
        <a:buClr>
          <a:srgbClr val="000000"/>
        </a:buClr>
        <a:buSzPct val="100000"/>
        <a:buFont typeface="Times New Roman" pitchFamily="16" charset="0"/>
        <a:defRPr sz="2600">
          <a:solidFill>
            <a:srgbClr val="FFFFFF"/>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FFFFFF"/>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FFFFFF"/>
          </a:solidFill>
          <a:latin typeface="+mn-lt"/>
          <a:ea typeface="+mn-ea"/>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FFFFFF"/>
          </a:solidFill>
          <a:latin typeface="+mn-lt"/>
          <a:ea typeface="+mn-ea"/>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FFFFFF"/>
          </a:solidFill>
          <a:latin typeface="+mn-lt"/>
          <a:ea typeface="+mn-ea"/>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FFFFF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10.xml"/><Relationship Id="rId7" Type="http://schemas.openxmlformats.org/officeDocument/2006/relationships/oleObject" Target="../embeddings/oleObject3.bin"/><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11" Type="http://schemas.openxmlformats.org/officeDocument/2006/relationships/oleObject" Target="../embeddings/oleObject5.bin"/><Relationship Id="rId5" Type="http://schemas.openxmlformats.org/officeDocument/2006/relationships/image" Target="../media/image3.emf"/><Relationship Id="rId10" Type="http://schemas.openxmlformats.org/officeDocument/2006/relationships/image" Target="../media/image5.e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1.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6.emf"/><Relationship Id="rId4" Type="http://schemas.openxmlformats.org/officeDocument/2006/relationships/oleObject" Target="../embeddings/oleObject6.bin"/><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2.xml"/><Relationship Id="rId7" Type="http://schemas.openxmlformats.org/officeDocument/2006/relationships/image" Target="../media/image9.e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8.emf"/><Relationship Id="rId10" Type="http://schemas.openxmlformats.org/officeDocument/2006/relationships/image" Target="../media/image12.png"/><Relationship Id="rId4" Type="http://schemas.openxmlformats.org/officeDocument/2006/relationships/oleObject" Target="../embeddings/oleObject8.bin"/><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3.xml"/><Relationship Id="rId7" Type="http://schemas.openxmlformats.org/officeDocument/2006/relationships/image" Target="../media/image14.e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3.emf"/><Relationship Id="rId4" Type="http://schemas.openxmlformats.org/officeDocument/2006/relationships/oleObject" Target="../embeddings/oleObject10.bin"/><Relationship Id="rId9" Type="http://schemas.openxmlformats.org/officeDocument/2006/relationships/image" Target="../media/image15.emf"/></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17.bin"/><Relationship Id="rId3" Type="http://schemas.openxmlformats.org/officeDocument/2006/relationships/notesSlide" Target="../notesSlides/notesSlide14.xml"/><Relationship Id="rId7" Type="http://schemas.openxmlformats.org/officeDocument/2006/relationships/oleObject" Target="../embeddings/oleObject14.bin"/><Relationship Id="rId12" Type="http://schemas.openxmlformats.org/officeDocument/2006/relationships/image" Target="../media/image19.e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6.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8.emf"/><Relationship Id="rId4" Type="http://schemas.openxmlformats.org/officeDocument/2006/relationships/image" Target="../media/image21.png"/><Relationship Id="rId9" Type="http://schemas.openxmlformats.org/officeDocument/2006/relationships/oleObject" Target="../embeddings/oleObject15.bin"/><Relationship Id="rId14" Type="http://schemas.openxmlformats.org/officeDocument/2006/relationships/image" Target="../media/image20.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5.xml"/><Relationship Id="rId7" Type="http://schemas.openxmlformats.org/officeDocument/2006/relationships/image" Target="../media/image22.e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21.emf"/><Relationship Id="rId4" Type="http://schemas.openxmlformats.org/officeDocument/2006/relationships/oleObject" Target="../embeddings/oleObject18.bin"/><Relationship Id="rId9"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notesSlide" Target="../notesSlides/notesSlide17.xml"/><Relationship Id="rId7"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1219200" y="836613"/>
            <a:ext cx="6781800" cy="2559050"/>
          </a:xfrm>
        </p:spPr>
        <p:txBody>
          <a:bodyP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sz="5400" dirty="0" smtClean="0"/>
              <a:t>Unstable Klein-Gordon Modes in an Accelerating Universe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533400" y="473075"/>
            <a:ext cx="8153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p>
            <a:pPr eaLnBrk="1" hangingPunct="1">
              <a:lnSpc>
                <a:spcPct val="8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sz="4400">
                <a:solidFill>
                  <a:srgbClr val="FFFFFF"/>
                </a:solidFill>
                <a:latin typeface="Times New Roman" pitchFamily="16" charset="0"/>
              </a:rPr>
              <a:t>Klein-Gordon</a:t>
            </a:r>
          </a:p>
        </p:txBody>
      </p:sp>
      <p:sp>
        <p:nvSpPr>
          <p:cNvPr id="14340" name="Rectangle 3"/>
          <p:cNvSpPr>
            <a:spLocks noChangeArrowheads="1"/>
          </p:cNvSpPr>
          <p:nvPr/>
        </p:nvSpPr>
        <p:spPr bwMode="auto">
          <a:xfrm>
            <a:off x="3219788" y="2841171"/>
            <a:ext cx="360363" cy="360363"/>
          </a:xfrm>
          <a:prstGeom prst="rect">
            <a:avLst/>
          </a:prstGeom>
          <a:noFill/>
          <a:ln w="2844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graphicFrame>
        <p:nvGraphicFramePr>
          <p:cNvPr id="14341" name="Object 4"/>
          <p:cNvGraphicFramePr>
            <a:graphicFrameLocks noChangeAspect="1"/>
          </p:cNvGraphicFramePr>
          <p:nvPr>
            <p:extLst>
              <p:ext uri="{D42A27DB-BD31-4B8C-83A1-F6EECF244321}">
                <p14:modId xmlns:p14="http://schemas.microsoft.com/office/powerpoint/2010/main" val="293668753"/>
              </p:ext>
            </p:extLst>
          </p:nvPr>
        </p:nvGraphicFramePr>
        <p:xfrm>
          <a:off x="611188" y="3573016"/>
          <a:ext cx="4186237" cy="920750"/>
        </p:xfrm>
        <a:graphic>
          <a:graphicData uri="http://schemas.openxmlformats.org/presentationml/2006/ole">
            <mc:AlternateContent xmlns:mc="http://schemas.openxmlformats.org/markup-compatibility/2006">
              <mc:Choice xmlns:v="urn:schemas-microsoft-com:vml" Requires="v">
                <p:oleObj spid="_x0000_s14820" r:id="rId4" imgW="47243520" imgH="10362960" progId="">
                  <p:embed/>
                </p:oleObj>
              </mc:Choice>
              <mc:Fallback>
                <p:oleObj r:id="rId4" imgW="47243520" imgH="1036296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573016"/>
                        <a:ext cx="4186237" cy="920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4342" name="Rectangle 5"/>
              <p:cNvSpPr>
                <a:spLocks noChangeArrowheads="1"/>
              </p:cNvSpPr>
              <p:nvPr/>
            </p:nvSpPr>
            <p:spPr bwMode="auto">
              <a:xfrm>
                <a:off x="306383" y="4581128"/>
                <a:ext cx="8153400" cy="1152128"/>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lIns="90000" tIns="46800" rIns="90000" bIns="46800"/>
              <a:lstStyle/>
              <a:p>
                <a:pPr marL="339725" indent="-339725" eaLnBrk="1" hangingPunct="1">
                  <a:spcBef>
                    <a:spcPts val="700"/>
                  </a:spcBef>
                  <a:buClr>
                    <a:srgbClr val="990000"/>
                  </a:buClr>
                  <a:buSzPct val="75000"/>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AU" sz="2400" dirty="0" smtClean="0">
                    <a:solidFill>
                      <a:srgbClr val="FFFFFF"/>
                    </a:solidFill>
                  </a:rPr>
                  <a:t>Unstable  when </a:t>
                </a:r>
                <a14:m>
                  <m:oMath xmlns:m="http://schemas.openxmlformats.org/officeDocument/2006/math">
                    <m:sSup>
                      <m:sSupPr>
                        <m:ctrlPr>
                          <a:rPr lang="en-AU" sz="2400" b="0" i="1" smtClean="0">
                            <a:solidFill>
                              <a:srgbClr val="FFFFFF"/>
                            </a:solidFill>
                            <a:latin typeface="Cambria Math"/>
                          </a:rPr>
                        </m:ctrlPr>
                      </m:sSupPr>
                      <m:e>
                        <m:r>
                          <a:rPr lang="en-AU" sz="2400" b="0" i="1" smtClean="0">
                            <a:solidFill>
                              <a:srgbClr val="FFFFFF"/>
                            </a:solidFill>
                            <a:latin typeface="Cambria Math"/>
                          </a:rPr>
                          <m:t>𝜇</m:t>
                        </m:r>
                      </m:e>
                      <m:sup>
                        <m:r>
                          <a:rPr lang="en-AU" sz="2400" b="0" i="1" smtClean="0">
                            <a:solidFill>
                              <a:srgbClr val="FFFFFF"/>
                            </a:solidFill>
                            <a:latin typeface="Cambria Math"/>
                          </a:rPr>
                          <m:t>2</m:t>
                        </m:r>
                      </m:sup>
                    </m:sSup>
                    <m:r>
                      <a:rPr lang="en-AU" sz="2400" b="0" i="1" smtClean="0">
                        <a:solidFill>
                          <a:srgbClr val="FFFFFF"/>
                        </a:solidFill>
                        <a:latin typeface="Cambria Math"/>
                      </a:rPr>
                      <m:t>&lt;0</m:t>
                    </m:r>
                    <m:r>
                      <a:rPr lang="en-AU" sz="2400" b="0" i="0" smtClean="0">
                        <a:solidFill>
                          <a:srgbClr val="FFFFFF"/>
                        </a:solidFill>
                        <a:latin typeface="Cambria Math"/>
                      </a:rPr>
                      <m:t>,</m:t>
                    </m:r>
                  </m:oMath>
                </a14:m>
                <a:r>
                  <a:rPr lang="en-AU" sz="2400" dirty="0" smtClean="0">
                    <a:solidFill>
                      <a:srgbClr val="FFFFFF"/>
                    </a:solidFill>
                  </a:rPr>
                  <a:t> requires</a:t>
                </a:r>
              </a:p>
              <a:p>
                <a:pPr eaLnBrk="1" hangingPunct="1">
                  <a:spcBef>
                    <a:spcPts val="700"/>
                  </a:spcBef>
                  <a:buClr>
                    <a:srgbClr val="990000"/>
                  </a:buClr>
                  <a:buSzPct val="7500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AU" sz="2400" b="0" dirty="0" smtClean="0">
                    <a:solidFill>
                      <a:srgbClr val="FFFFFF"/>
                    </a:solidFill>
                  </a:rPr>
                  <a:t>					</a:t>
                </a:r>
                <a14:m>
                  <m:oMath xmlns:m="http://schemas.openxmlformats.org/officeDocument/2006/math">
                    <m:r>
                      <a:rPr lang="en-AU" sz="2400" b="0" i="1" smtClean="0">
                        <a:solidFill>
                          <a:srgbClr val="FFFFFF"/>
                        </a:solidFill>
                        <a:latin typeface="Cambria Math"/>
                      </a:rPr>
                      <m:t>𝜉</m:t>
                    </m:r>
                    <m:r>
                      <a:rPr lang="en-AU" sz="2400" b="0" i="1" smtClean="0">
                        <a:solidFill>
                          <a:srgbClr val="FFFFFF"/>
                        </a:solidFill>
                        <a:latin typeface="Cambria Math"/>
                      </a:rPr>
                      <m:t>&lt;</m:t>
                    </m:r>
                    <m:f>
                      <m:fPr>
                        <m:ctrlPr>
                          <a:rPr lang="en-AU" sz="2400" b="0" i="1" smtClean="0">
                            <a:solidFill>
                              <a:srgbClr val="FFFFFF"/>
                            </a:solidFill>
                            <a:latin typeface="Cambria Math"/>
                          </a:rPr>
                        </m:ctrlPr>
                      </m:fPr>
                      <m:num>
                        <m:r>
                          <a:rPr lang="en-AU" sz="2400" b="0" i="1" smtClean="0">
                            <a:solidFill>
                              <a:srgbClr val="FFFFFF"/>
                            </a:solidFill>
                            <a:latin typeface="Cambria Math"/>
                          </a:rPr>
                          <m:t>1</m:t>
                        </m:r>
                      </m:num>
                      <m:den>
                        <m:r>
                          <a:rPr lang="en-AU" sz="2400" b="0" i="1" smtClean="0">
                            <a:solidFill>
                              <a:srgbClr val="FFFFFF"/>
                            </a:solidFill>
                            <a:latin typeface="Cambria Math"/>
                          </a:rPr>
                          <m:t>6</m:t>
                        </m:r>
                      </m:den>
                    </m:f>
                    <m:r>
                      <a:rPr lang="en-AU" sz="2400" b="0" i="1" smtClean="0">
                        <a:solidFill>
                          <a:srgbClr val="FFFFFF"/>
                        </a:solidFill>
                        <a:latin typeface="Cambria Math"/>
                      </a:rPr>
                      <m:t>           </m:t>
                    </m:r>
                    <m:r>
                      <a:rPr lang="en-AU" sz="2400" b="0" i="1" smtClean="0">
                        <a:solidFill>
                          <a:srgbClr val="FFFFFF"/>
                        </a:solidFill>
                        <a:latin typeface="Cambria Math"/>
                      </a:rPr>
                      <m:t>𝑚</m:t>
                    </m:r>
                    <m:r>
                      <a:rPr lang="en-AU" sz="2400" b="0" i="1" smtClean="0">
                        <a:solidFill>
                          <a:srgbClr val="FFFFFF"/>
                        </a:solidFill>
                        <a:latin typeface="Cambria Math"/>
                      </a:rPr>
                      <m:t>=0</m:t>
                    </m:r>
                  </m:oMath>
                </a14:m>
                <a:r>
                  <a:rPr lang="en-AU" sz="2400" dirty="0" smtClean="0">
                    <a:solidFill>
                      <a:srgbClr val="FFFFFF"/>
                    </a:solidFill>
                  </a:rPr>
                  <a:t> </a:t>
                </a:r>
                <a:endParaRPr lang="en-AU" sz="2400" dirty="0">
                  <a:solidFill>
                    <a:srgbClr val="FFFFFF"/>
                  </a:solidFill>
                </a:endParaRPr>
              </a:p>
            </p:txBody>
          </p:sp>
        </mc:Choice>
        <mc:Fallback xmlns="">
          <p:sp>
            <p:nvSpPr>
              <p:cNvPr id="14342" name="Rectangle 5"/>
              <p:cNvSpPr>
                <a:spLocks noRot="1" noChangeAspect="1" noMove="1" noResize="1" noEditPoints="1" noAdjustHandles="1" noChangeArrowheads="1" noChangeShapeType="1" noTextEdit="1"/>
              </p:cNvSpPr>
              <p:nvPr/>
            </p:nvSpPr>
            <p:spPr bwMode="auto">
              <a:xfrm>
                <a:off x="306383" y="4581128"/>
                <a:ext cx="8153400" cy="1152128"/>
              </a:xfrm>
              <a:prstGeom prst="rect">
                <a:avLst/>
              </a:prstGeom>
              <a:blipFill rotWithShape="1">
                <a:blip r:embed="rId6"/>
                <a:stretch>
                  <a:fillRect l="-448" t="-3175"/>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AU">
                    <a:noFill/>
                  </a:rPr>
                  <a:t> </a:t>
                </a:r>
              </a:p>
            </p:txBody>
          </p:sp>
        </mc:Fallback>
      </mc:AlternateContent>
      <p:graphicFrame>
        <p:nvGraphicFramePr>
          <p:cNvPr id="14343" name="Object 6"/>
          <p:cNvGraphicFramePr>
            <a:graphicFrameLocks noChangeAspect="1"/>
          </p:cNvGraphicFramePr>
          <p:nvPr>
            <p:extLst>
              <p:ext uri="{D42A27DB-BD31-4B8C-83A1-F6EECF244321}">
                <p14:modId xmlns:p14="http://schemas.microsoft.com/office/powerpoint/2010/main" val="70724480"/>
              </p:ext>
            </p:extLst>
          </p:nvPr>
        </p:nvGraphicFramePr>
        <p:xfrm>
          <a:off x="3614398" y="2518721"/>
          <a:ext cx="2808957" cy="871496"/>
        </p:xfrm>
        <a:graphic>
          <a:graphicData uri="http://schemas.openxmlformats.org/presentationml/2006/ole">
            <mc:AlternateContent xmlns:mc="http://schemas.openxmlformats.org/markup-compatibility/2006">
              <mc:Choice xmlns:v="urn:schemas-microsoft-com:vml" Requires="v">
                <p:oleObj spid="_x0000_s14821" r:id="rId7" imgW="17678160" imgH="5486040" progId="">
                  <p:embed/>
                </p:oleObj>
              </mc:Choice>
              <mc:Fallback>
                <p:oleObj r:id="rId7" imgW="17678160" imgH="548604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4398" y="2518721"/>
                        <a:ext cx="2808957" cy="871496"/>
                      </a:xfrm>
                      <a:prstGeom prst="rect">
                        <a:avLst/>
                      </a:prstGeom>
                      <a:noFill/>
                      <a:ln>
                        <a:noFill/>
                      </a:ln>
                      <a:effectLst/>
                      <a:extLst/>
                    </p:spPr>
                  </p:pic>
                </p:oleObj>
              </mc:Fallback>
            </mc:AlternateContent>
          </a:graphicData>
        </a:graphic>
      </p:graphicFrame>
      <p:graphicFrame>
        <p:nvGraphicFramePr>
          <p:cNvPr id="14344" name="Object 7"/>
          <p:cNvGraphicFramePr>
            <a:graphicFrameLocks noChangeAspect="1"/>
          </p:cNvGraphicFramePr>
          <p:nvPr>
            <p:extLst>
              <p:ext uri="{D42A27DB-BD31-4B8C-83A1-F6EECF244321}">
                <p14:modId xmlns:p14="http://schemas.microsoft.com/office/powerpoint/2010/main" val="2728218330"/>
              </p:ext>
            </p:extLst>
          </p:nvPr>
        </p:nvGraphicFramePr>
        <p:xfrm>
          <a:off x="4932040" y="1793149"/>
          <a:ext cx="1512168" cy="555433"/>
        </p:xfrm>
        <a:graphic>
          <a:graphicData uri="http://schemas.openxmlformats.org/presentationml/2006/ole">
            <mc:AlternateContent xmlns:mc="http://schemas.openxmlformats.org/markup-compatibility/2006">
              <mc:Choice xmlns:v="urn:schemas-microsoft-com:vml" Requires="v">
                <p:oleObj spid="_x0000_s14822" r:id="rId9" imgW="14934960" imgH="5486040" progId="">
                  <p:embed/>
                </p:oleObj>
              </mc:Choice>
              <mc:Fallback>
                <p:oleObj r:id="rId9" imgW="14934960" imgH="5486040" progId="">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040" y="1793149"/>
                        <a:ext cx="1512168" cy="555433"/>
                      </a:xfrm>
                      <a:prstGeom prst="rect">
                        <a:avLst/>
                      </a:prstGeom>
                      <a:noFill/>
                      <a:ln>
                        <a:noFill/>
                      </a:ln>
                      <a:effectLst/>
                      <a:extLst/>
                    </p:spPr>
                  </p:pic>
                </p:oleObj>
              </mc:Fallback>
            </mc:AlternateContent>
          </a:graphicData>
        </a:graphic>
      </p:graphicFrame>
      <p:sp>
        <p:nvSpPr>
          <p:cNvPr id="14345" name="Rectangle 8"/>
          <p:cNvSpPr>
            <a:spLocks noChangeArrowheads="1"/>
          </p:cNvSpPr>
          <p:nvPr/>
        </p:nvSpPr>
        <p:spPr bwMode="auto">
          <a:xfrm>
            <a:off x="346681" y="1844822"/>
            <a:ext cx="7776542" cy="1548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pPr marL="339725" indent="-339725" eaLnBrk="1" hangingPunct="1">
              <a:spcBef>
                <a:spcPts val="700"/>
              </a:spcBef>
              <a:buClr>
                <a:srgbClr val="990000"/>
              </a:buClr>
              <a:buSzPct val="75000"/>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AU" sz="2400" dirty="0">
                <a:solidFill>
                  <a:srgbClr val="FFFFFF"/>
                </a:solidFill>
              </a:rPr>
              <a:t>Change to time </a:t>
            </a:r>
            <a:r>
              <a:rPr lang="en-AU" sz="2400" dirty="0" smtClean="0">
                <a:solidFill>
                  <a:srgbClr val="FFFFFF"/>
                </a:solidFill>
              </a:rPr>
              <a:t>coordinate</a:t>
            </a:r>
          </a:p>
          <a:p>
            <a:pPr marL="339725" indent="-339725" eaLnBrk="1" hangingPunct="1">
              <a:spcBef>
                <a:spcPts val="700"/>
              </a:spcBef>
              <a:buClr>
                <a:srgbClr val="990000"/>
              </a:buClr>
              <a:buSzPct val="75000"/>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AU" sz="1000" dirty="0">
              <a:solidFill>
                <a:srgbClr val="FFFFFF"/>
              </a:solidFill>
            </a:endParaRPr>
          </a:p>
          <a:p>
            <a:pPr marL="339725" indent="-339725" eaLnBrk="1" hangingPunct="1">
              <a:spcBef>
                <a:spcPts val="700"/>
              </a:spcBef>
              <a:buClr>
                <a:srgbClr val="990000"/>
              </a:buClr>
              <a:buSzPct val="75000"/>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AU" sz="2400" dirty="0">
                <a:solidFill>
                  <a:srgbClr val="FFFFFF"/>
                </a:solidFill>
              </a:rPr>
              <a:t>K-G becomes</a:t>
            </a:r>
          </a:p>
        </p:txBody>
      </p:sp>
      <p:graphicFrame>
        <p:nvGraphicFramePr>
          <p:cNvPr id="2" name="Object 1"/>
          <p:cNvGraphicFramePr>
            <a:graphicFrameLocks noChangeAspect="1"/>
          </p:cNvGraphicFramePr>
          <p:nvPr>
            <p:extLst>
              <p:ext uri="{D42A27DB-BD31-4B8C-83A1-F6EECF244321}">
                <p14:modId xmlns:p14="http://schemas.microsoft.com/office/powerpoint/2010/main" val="2655976964"/>
              </p:ext>
            </p:extLst>
          </p:nvPr>
        </p:nvGraphicFramePr>
        <p:xfrm>
          <a:off x="4140201" y="935636"/>
          <a:ext cx="4624387" cy="680439"/>
        </p:xfrm>
        <a:graphic>
          <a:graphicData uri="http://schemas.openxmlformats.org/presentationml/2006/ole">
            <mc:AlternateContent xmlns:mc="http://schemas.openxmlformats.org/markup-compatibility/2006">
              <mc:Choice xmlns:v="urn:schemas-microsoft-com:vml" Requires="v">
                <p:oleObj spid="_x0000_s14823" r:id="rId11" imgW="41452560" imgH="6095520" progId="Equation.3">
                  <p:embed/>
                </p:oleObj>
              </mc:Choice>
              <mc:Fallback>
                <p:oleObj r:id="rId11" imgW="41452560" imgH="609552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1" y="935636"/>
                        <a:ext cx="4624387" cy="680439"/>
                      </a:xfrm>
                      <a:prstGeom prst="rect">
                        <a:avLst/>
                      </a:prstGeom>
                      <a:noFill/>
                      <a:ln>
                        <a:noFill/>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a:xfrm>
            <a:off x="533400" y="473075"/>
            <a:ext cx="81534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sz="4800" dirty="0" smtClean="0"/>
              <a:t>Canonical Quantisation</a:t>
            </a:r>
          </a:p>
        </p:txBody>
      </p:sp>
      <p:graphicFrame>
        <p:nvGraphicFramePr>
          <p:cNvPr id="22531" name="Object 2"/>
          <p:cNvGraphicFramePr>
            <a:graphicFrameLocks noChangeAspect="1"/>
          </p:cNvGraphicFramePr>
          <p:nvPr>
            <p:extLst>
              <p:ext uri="{D42A27DB-BD31-4B8C-83A1-F6EECF244321}">
                <p14:modId xmlns:p14="http://schemas.microsoft.com/office/powerpoint/2010/main" val="136146435"/>
              </p:ext>
            </p:extLst>
          </p:nvPr>
        </p:nvGraphicFramePr>
        <p:xfrm>
          <a:off x="631943" y="1700808"/>
          <a:ext cx="7547251" cy="1059942"/>
        </p:xfrm>
        <a:graphic>
          <a:graphicData uri="http://schemas.openxmlformats.org/presentationml/2006/ole">
            <mc:AlternateContent xmlns:mc="http://schemas.openxmlformats.org/markup-compatibility/2006">
              <mc:Choice xmlns:v="urn:schemas-microsoft-com:vml" Requires="v">
                <p:oleObj spid="_x0000_s22753" r:id="rId4" imgW="96316560" imgH="11277360" progId="">
                  <p:embed/>
                </p:oleObj>
              </mc:Choice>
              <mc:Fallback>
                <p:oleObj r:id="rId4" imgW="96316560" imgH="1127736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943" y="1700808"/>
                        <a:ext cx="7547251" cy="1059942"/>
                      </a:xfrm>
                      <a:prstGeom prst="rect">
                        <a:avLst/>
                      </a:prstGeom>
                      <a:noFill/>
                      <a:ln>
                        <a:noFill/>
                      </a:ln>
                      <a:effectLs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641160658"/>
              </p:ext>
            </p:extLst>
          </p:nvPr>
        </p:nvGraphicFramePr>
        <p:xfrm>
          <a:off x="2471738" y="5118100"/>
          <a:ext cx="142875" cy="69850"/>
        </p:xfrm>
        <a:graphic>
          <a:graphicData uri="http://schemas.openxmlformats.org/presentationml/2006/ole">
            <mc:AlternateContent xmlns:mc="http://schemas.openxmlformats.org/markup-compatibility/2006">
              <mc:Choice xmlns:v="urn:schemas-microsoft-com:vml" Requires="v">
                <p:oleObj spid="_x0000_s22754" name="Equation" r:id="rId6" imgW="1498320" imgH="736560" progId="Equation.3">
                  <p:embed/>
                </p:oleObj>
              </mc:Choice>
              <mc:Fallback>
                <p:oleObj name="Equation" r:id="rId6" imgW="1498320" imgH="736560" progId="Equation.3">
                  <p:embed/>
                  <p:pic>
                    <p:nvPicPr>
                      <p:cNvPr id="0" name="Object 2"/>
                      <p:cNvPicPr>
                        <a:picLocks noChangeAspect="1" noChangeArrowheads="1"/>
                      </p:cNvPicPr>
                      <p:nvPr/>
                    </p:nvPicPr>
                    <p:blipFill>
                      <a:blip r:embed="rId7"/>
                      <a:srcRect/>
                      <a:stretch>
                        <a:fillRect/>
                      </a:stretch>
                    </p:blipFill>
                    <p:spPr bwMode="auto">
                      <a:xfrm>
                        <a:off x="2471738" y="5118100"/>
                        <a:ext cx="142875" cy="6985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3" name="Rectangle 2"/>
              <p:cNvSpPr/>
              <p:nvPr/>
            </p:nvSpPr>
            <p:spPr>
              <a:xfrm>
                <a:off x="-396552" y="2924944"/>
                <a:ext cx="9820266" cy="991553"/>
              </a:xfrm>
              <a:prstGeom prst="rect">
                <a:avLst/>
              </a:prstGeom>
            </p:spPr>
            <p:txBody>
              <a:bodyPr wrap="square">
                <a:spAutoFit/>
              </a:bodyPr>
              <a:lstStyle/>
              <a:p>
                <a:pPr eaLnBrk="1" hangingPunct="1">
                  <a:spcBef>
                    <a:spcPts val="775"/>
                  </a:spcBef>
                  <a:buClr>
                    <a:srgbClr val="990000"/>
                  </a:buClr>
                  <a:buSzPct val="7500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14:m>
                  <m:oMathPara xmlns:m="http://schemas.openxmlformats.org/officeDocument/2006/math">
                    <m:oMathParaPr>
                      <m:jc m:val="centerGroup"/>
                    </m:oMathParaPr>
                    <m:oMath xmlns:m="http://schemas.openxmlformats.org/officeDocument/2006/math">
                      <m:r>
                        <a:rPr lang="en-AU" sz="2000" b="0" i="1" smtClean="0">
                          <a:solidFill>
                            <a:srgbClr val="FFFFFF"/>
                          </a:solidFill>
                          <a:latin typeface="Cambria Math"/>
                        </a:rPr>
                        <m:t>𝜋</m:t>
                      </m:r>
                      <m:r>
                        <a:rPr lang="en-AU" sz="2000" b="0" i="1" smtClean="0">
                          <a:solidFill>
                            <a:srgbClr val="FFFFFF"/>
                          </a:solidFill>
                          <a:latin typeface="Cambria Math"/>
                        </a:rPr>
                        <m:t>=</m:t>
                      </m:r>
                      <m:f>
                        <m:fPr>
                          <m:ctrlPr>
                            <a:rPr lang="en-AU" sz="2000" b="0" i="1" smtClean="0">
                              <a:solidFill>
                                <a:srgbClr val="FFFFFF"/>
                              </a:solidFill>
                              <a:latin typeface="Cambria Math"/>
                            </a:rPr>
                          </m:ctrlPr>
                        </m:fPr>
                        <m:num>
                          <m:r>
                            <a:rPr lang="en-AU" sz="2000" b="0" i="1" smtClean="0">
                              <a:solidFill>
                                <a:srgbClr val="FFFFFF"/>
                              </a:solidFill>
                              <a:latin typeface="Cambria Math"/>
                            </a:rPr>
                            <m:t>𝜕</m:t>
                          </m:r>
                          <m:r>
                            <a:rPr lang="en-AU" sz="2000" b="0" i="1" smtClean="0">
                              <a:solidFill>
                                <a:srgbClr val="FFFFFF"/>
                              </a:solidFill>
                              <a:latin typeface="Cambria Math"/>
                            </a:rPr>
                            <m:t>ℒ</m:t>
                          </m:r>
                        </m:num>
                        <m:den>
                          <m:r>
                            <a:rPr lang="en-AU" sz="2000" b="0" i="1" smtClean="0">
                              <a:solidFill>
                                <a:srgbClr val="FFFFFF"/>
                              </a:solidFill>
                              <a:latin typeface="Cambria Math"/>
                            </a:rPr>
                            <m:t>𝜕</m:t>
                          </m:r>
                          <m:acc>
                            <m:accPr>
                              <m:chr m:val="̇"/>
                              <m:ctrlPr>
                                <a:rPr lang="en-AU" sz="2000" b="0" i="1" smtClean="0">
                                  <a:solidFill>
                                    <a:srgbClr val="FFFFFF"/>
                                  </a:solidFill>
                                  <a:latin typeface="Cambria Math"/>
                                </a:rPr>
                              </m:ctrlPr>
                            </m:accPr>
                            <m:e>
                              <m:r>
                                <a:rPr lang="en-AU" sz="2000" b="0" i="1" smtClean="0">
                                  <a:solidFill>
                                    <a:srgbClr val="FFFFFF"/>
                                  </a:solidFill>
                                  <a:latin typeface="Cambria Math"/>
                                </a:rPr>
                                <m:t>𝜙</m:t>
                              </m:r>
                            </m:e>
                          </m:acc>
                        </m:den>
                      </m:f>
                      <m:r>
                        <a:rPr lang="en-AU" sz="2000" b="0" i="0" smtClean="0">
                          <a:solidFill>
                            <a:srgbClr val="FFFFFF"/>
                          </a:solidFill>
                          <a:latin typeface="Cambria Math"/>
                        </a:rPr>
                        <m:t>=</m:t>
                      </m:r>
                      <m:f>
                        <m:fPr>
                          <m:ctrlPr>
                            <a:rPr lang="en-AU" sz="2000" b="0" i="1" smtClean="0">
                              <a:solidFill>
                                <a:srgbClr val="FFFFFF"/>
                              </a:solidFill>
                              <a:latin typeface="Cambria Math"/>
                            </a:rPr>
                          </m:ctrlPr>
                        </m:fPr>
                        <m:num>
                          <m:r>
                            <a:rPr lang="en-AU" sz="2000" b="0" i="1" smtClean="0">
                              <a:solidFill>
                                <a:srgbClr val="FFFFFF"/>
                              </a:solidFill>
                              <a:latin typeface="Cambria Math"/>
                            </a:rPr>
                            <m:t>𝜕𝜙</m:t>
                          </m:r>
                        </m:num>
                        <m:den>
                          <m:r>
                            <a:rPr lang="en-AU" sz="2000" b="0" i="1" smtClean="0">
                              <a:solidFill>
                                <a:srgbClr val="FFFFFF"/>
                              </a:solidFill>
                              <a:latin typeface="Cambria Math"/>
                            </a:rPr>
                            <m:t>𝜕𝜂</m:t>
                          </m:r>
                        </m:den>
                      </m:f>
                      <m:r>
                        <a:rPr lang="en-AU" sz="2000" b="0" i="1" smtClean="0">
                          <a:solidFill>
                            <a:srgbClr val="FFFFFF"/>
                          </a:solidFill>
                          <a:latin typeface="Cambria Math"/>
                        </a:rPr>
                        <m:t>=</m:t>
                      </m:r>
                      <m:nary>
                        <m:naryPr>
                          <m:chr m:val="∑"/>
                          <m:supHide m:val="on"/>
                          <m:ctrlPr>
                            <a:rPr lang="en-AU" sz="2000" b="0" i="1" smtClean="0">
                              <a:solidFill>
                                <a:srgbClr val="FFFFFF"/>
                              </a:solidFill>
                              <a:latin typeface="Cambria Math"/>
                            </a:rPr>
                          </m:ctrlPr>
                        </m:naryPr>
                        <m:sub>
                          <m:r>
                            <m:rPr>
                              <m:brk m:alnAt="7"/>
                            </m:rPr>
                            <a:rPr lang="en-AU" sz="2000" b="0" i="1" smtClean="0">
                              <a:solidFill>
                                <a:srgbClr val="FFFFFF"/>
                              </a:solidFill>
                              <a:latin typeface="Cambria Math"/>
                            </a:rPr>
                            <m:t>𝑘</m:t>
                          </m:r>
                          <m:r>
                            <a:rPr lang="en-AU" sz="2000" b="0" i="1" smtClean="0">
                              <a:solidFill>
                                <a:srgbClr val="FFFFFF"/>
                              </a:solidFill>
                              <a:latin typeface="Cambria Math"/>
                            </a:rPr>
                            <m:t>∈</m:t>
                          </m:r>
                          <m:r>
                            <a:rPr lang="en-AU" sz="2000" b="0" i="1" smtClean="0">
                              <a:solidFill>
                                <a:srgbClr val="FFFFFF"/>
                              </a:solidFill>
                              <a:latin typeface="Cambria Math"/>
                            </a:rPr>
                            <m:t>𝑆</m:t>
                          </m:r>
                        </m:sub>
                        <m:sup/>
                        <m:e>
                          <m:nary>
                            <m:naryPr>
                              <m:chr m:val="∑"/>
                              <m:ctrlPr>
                                <a:rPr lang="en-AU" sz="2000" b="0" i="1" smtClean="0">
                                  <a:solidFill>
                                    <a:srgbClr val="FFFFFF"/>
                                  </a:solidFill>
                                  <a:latin typeface="Cambria Math"/>
                                </a:rPr>
                              </m:ctrlPr>
                            </m:naryPr>
                            <m:sub>
                              <m:r>
                                <m:rPr>
                                  <m:brk m:alnAt="23"/>
                                </m:rPr>
                                <a:rPr lang="en-AU" sz="2000" b="0" i="1" smtClean="0">
                                  <a:solidFill>
                                    <a:srgbClr val="FFFFFF"/>
                                  </a:solidFill>
                                  <a:latin typeface="Cambria Math"/>
                                </a:rPr>
                                <m:t>𝑙</m:t>
                              </m:r>
                              <m:r>
                                <a:rPr lang="en-AU" sz="2000" b="0" i="1" smtClean="0">
                                  <a:solidFill>
                                    <a:srgbClr val="FFFFFF"/>
                                  </a:solidFill>
                                  <a:latin typeface="Cambria Math"/>
                                </a:rPr>
                                <m:t>=0</m:t>
                              </m:r>
                            </m:sub>
                            <m:sup>
                              <m:r>
                                <a:rPr lang="en-AU" sz="2000" b="0" i="1" smtClean="0">
                                  <a:solidFill>
                                    <a:srgbClr val="FFFFFF"/>
                                  </a:solidFill>
                                  <a:latin typeface="Cambria Math"/>
                                </a:rPr>
                                <m:t>∞</m:t>
                              </m:r>
                            </m:sup>
                            <m:e>
                              <m:nary>
                                <m:naryPr>
                                  <m:chr m:val="∑"/>
                                  <m:ctrlPr>
                                    <a:rPr lang="en-AU" sz="2000" b="0" i="1" smtClean="0">
                                      <a:solidFill>
                                        <a:srgbClr val="FFFFFF"/>
                                      </a:solidFill>
                                      <a:latin typeface="Cambria Math"/>
                                    </a:rPr>
                                  </m:ctrlPr>
                                </m:naryPr>
                                <m:sub>
                                  <m:r>
                                    <m:rPr>
                                      <m:brk m:alnAt="23"/>
                                    </m:rPr>
                                    <a:rPr lang="en-AU" sz="2000" b="0" i="1" smtClean="0">
                                      <a:solidFill>
                                        <a:srgbClr val="FFFFFF"/>
                                      </a:solidFill>
                                      <a:latin typeface="Cambria Math"/>
                                    </a:rPr>
                                    <m:t>𝑚</m:t>
                                  </m:r>
                                  <m:r>
                                    <a:rPr lang="en-AU" sz="2000" b="0" i="1" smtClean="0">
                                      <a:solidFill>
                                        <a:srgbClr val="FFFFFF"/>
                                      </a:solidFill>
                                      <a:latin typeface="Cambria Math"/>
                                    </a:rPr>
                                    <m:t>=−</m:t>
                                  </m:r>
                                  <m:r>
                                    <a:rPr lang="en-AU" sz="2000" b="0" i="1" smtClean="0">
                                      <a:solidFill>
                                        <a:srgbClr val="FFFFFF"/>
                                      </a:solidFill>
                                      <a:latin typeface="Cambria Math"/>
                                    </a:rPr>
                                    <m:t>𝑙</m:t>
                                  </m:r>
                                </m:sub>
                                <m:sup>
                                  <m:r>
                                    <a:rPr lang="en-AU" sz="2000" b="0" i="1" smtClean="0">
                                      <a:solidFill>
                                        <a:srgbClr val="FFFFFF"/>
                                      </a:solidFill>
                                      <a:latin typeface="Cambria Math"/>
                                    </a:rPr>
                                    <m:t>𝑙</m:t>
                                  </m:r>
                                </m:sup>
                                <m:e>
                                  <m:f>
                                    <m:fPr>
                                      <m:ctrlPr>
                                        <a:rPr lang="en-AU" sz="2000" b="0" i="1" smtClean="0">
                                          <a:solidFill>
                                            <a:srgbClr val="FFFFFF"/>
                                          </a:solidFill>
                                          <a:latin typeface="Cambria Math"/>
                                        </a:rPr>
                                      </m:ctrlPr>
                                    </m:fPr>
                                    <m:num>
                                      <m:sSub>
                                        <m:sSubPr>
                                          <m:ctrlPr>
                                            <a:rPr lang="en-AU" sz="2000" b="0" i="1" smtClean="0">
                                              <a:solidFill>
                                                <a:srgbClr val="FFFFFF"/>
                                              </a:solidFill>
                                              <a:latin typeface="Cambria Math"/>
                                            </a:rPr>
                                          </m:ctrlPr>
                                        </m:sSubPr>
                                        <m:e>
                                          <m:r>
                                            <a:rPr lang="en-AU" sz="2000" b="0" i="1" smtClean="0">
                                              <a:solidFill>
                                                <a:srgbClr val="FFFFFF"/>
                                              </a:solidFill>
                                              <a:latin typeface="Cambria Math"/>
                                            </a:rPr>
                                            <m:t>𝐽</m:t>
                                          </m:r>
                                        </m:e>
                                        <m:sub>
                                          <m:r>
                                            <a:rPr lang="en-AU" sz="2000" b="0" i="1" smtClean="0">
                                              <a:solidFill>
                                                <a:srgbClr val="FFFFFF"/>
                                              </a:solidFill>
                                              <a:latin typeface="Cambria Math"/>
                                            </a:rPr>
                                            <m:t>𝑙</m:t>
                                          </m:r>
                                          <m:r>
                                            <a:rPr lang="en-AU" sz="2000" b="0" i="1" smtClean="0">
                                              <a:solidFill>
                                                <a:srgbClr val="FFFFFF"/>
                                              </a:solidFill>
                                              <a:latin typeface="Cambria Math"/>
                                            </a:rPr>
                                            <m:t>+</m:t>
                                          </m:r>
                                          <m:f>
                                            <m:fPr>
                                              <m:ctrlPr>
                                                <a:rPr lang="en-AU" sz="2000" b="0" i="1" smtClean="0">
                                                  <a:solidFill>
                                                    <a:srgbClr val="FFFFFF"/>
                                                  </a:solidFill>
                                                  <a:latin typeface="Cambria Math"/>
                                                </a:rPr>
                                              </m:ctrlPr>
                                            </m:fPr>
                                            <m:num>
                                              <m:r>
                                                <a:rPr lang="en-AU" sz="2000" b="0" i="1" smtClean="0">
                                                  <a:solidFill>
                                                    <a:srgbClr val="FFFFFF"/>
                                                  </a:solidFill>
                                                  <a:latin typeface="Cambria Math"/>
                                                </a:rPr>
                                                <m:t>1</m:t>
                                              </m:r>
                                            </m:num>
                                            <m:den>
                                              <m:r>
                                                <a:rPr lang="en-AU" sz="2000" b="0" i="1" smtClean="0">
                                                  <a:solidFill>
                                                    <a:srgbClr val="FFFFFF"/>
                                                  </a:solidFill>
                                                  <a:latin typeface="Cambria Math"/>
                                                </a:rPr>
                                                <m:t>2</m:t>
                                              </m:r>
                                            </m:den>
                                          </m:f>
                                        </m:sub>
                                      </m:sSub>
                                      <m:d>
                                        <m:dPr>
                                          <m:ctrlPr>
                                            <a:rPr lang="en-AU" sz="2000" b="0" i="1" smtClean="0">
                                              <a:solidFill>
                                                <a:srgbClr val="FFFFFF"/>
                                              </a:solidFill>
                                              <a:latin typeface="Cambria Math"/>
                                            </a:rPr>
                                          </m:ctrlPr>
                                        </m:dPr>
                                        <m:e>
                                          <m:r>
                                            <a:rPr lang="en-AU" sz="2000" b="0" i="1" smtClean="0">
                                              <a:solidFill>
                                                <a:srgbClr val="FFFFFF"/>
                                              </a:solidFill>
                                              <a:latin typeface="Cambria Math"/>
                                            </a:rPr>
                                            <m:t>𝑘𝑟</m:t>
                                          </m:r>
                                        </m:e>
                                      </m:d>
                                    </m:num>
                                    <m:den>
                                      <m:rad>
                                        <m:radPr>
                                          <m:degHide m:val="on"/>
                                          <m:ctrlPr>
                                            <a:rPr lang="en-AU" sz="2000" b="0" i="1" smtClean="0">
                                              <a:solidFill>
                                                <a:srgbClr val="FFFFFF"/>
                                              </a:solidFill>
                                              <a:latin typeface="Cambria Math"/>
                                            </a:rPr>
                                          </m:ctrlPr>
                                        </m:radPr>
                                        <m:deg/>
                                        <m:e>
                                          <m:r>
                                            <a:rPr lang="en-AU" sz="2000" b="0" i="1" smtClean="0">
                                              <a:solidFill>
                                                <a:srgbClr val="FFFFFF"/>
                                              </a:solidFill>
                                              <a:latin typeface="Cambria Math"/>
                                            </a:rPr>
                                            <m:t>𝑘𝑟</m:t>
                                          </m:r>
                                        </m:e>
                                      </m:rad>
                                    </m:den>
                                  </m:f>
                                </m:e>
                              </m:nary>
                            </m:e>
                          </m:nary>
                          <m:sSub>
                            <m:sSubPr>
                              <m:ctrlPr>
                                <a:rPr lang="en-AU" sz="2000" b="0" i="1" smtClean="0">
                                  <a:solidFill>
                                    <a:srgbClr val="FFFFFF"/>
                                  </a:solidFill>
                                  <a:latin typeface="Cambria Math"/>
                                </a:rPr>
                              </m:ctrlPr>
                            </m:sSubPr>
                            <m:e>
                              <m:r>
                                <a:rPr lang="en-AU" sz="2000" b="0" i="1" smtClean="0">
                                  <a:solidFill>
                                    <a:srgbClr val="FFFFFF"/>
                                  </a:solidFill>
                                  <a:latin typeface="Cambria Math"/>
                                </a:rPr>
                                <m:t>𝑌</m:t>
                              </m:r>
                            </m:e>
                            <m:sub>
                              <m:r>
                                <a:rPr lang="en-AU" sz="2000" b="0" i="1" smtClean="0">
                                  <a:solidFill>
                                    <a:srgbClr val="FFFFFF"/>
                                  </a:solidFill>
                                  <a:latin typeface="Cambria Math"/>
                                </a:rPr>
                                <m:t>𝑙𝑚</m:t>
                              </m:r>
                            </m:sub>
                          </m:sSub>
                          <m:r>
                            <a:rPr lang="en-AU" sz="2000" b="0" i="1" smtClean="0">
                              <a:solidFill>
                                <a:srgbClr val="FFFFFF"/>
                              </a:solidFill>
                              <a:latin typeface="Cambria Math"/>
                            </a:rPr>
                            <m:t>(</m:t>
                          </m:r>
                          <m:r>
                            <a:rPr lang="en-AU" sz="2000" b="0" i="1" smtClean="0">
                              <a:solidFill>
                                <a:srgbClr val="FFFFFF"/>
                              </a:solidFill>
                              <a:latin typeface="Cambria Math"/>
                            </a:rPr>
                            <m:t>𝜃</m:t>
                          </m:r>
                          <m:r>
                            <a:rPr lang="en-AU" sz="2000" b="0" i="1" smtClean="0">
                              <a:solidFill>
                                <a:srgbClr val="FFFFFF"/>
                              </a:solidFill>
                              <a:latin typeface="Cambria Math"/>
                            </a:rPr>
                            <m:t>,</m:t>
                          </m:r>
                          <m:r>
                            <a:rPr lang="en-AU" sz="2000" b="0" i="1" smtClean="0">
                              <a:solidFill>
                                <a:srgbClr val="FFFFFF"/>
                              </a:solidFill>
                              <a:latin typeface="Cambria Math"/>
                            </a:rPr>
                            <m:t>𝜑</m:t>
                          </m:r>
                          <m:r>
                            <a:rPr lang="en-AU" sz="2000" b="0" i="1" smtClean="0">
                              <a:solidFill>
                                <a:srgbClr val="FFFFFF"/>
                              </a:solidFill>
                              <a:latin typeface="Cambria Math"/>
                            </a:rPr>
                            <m:t>)</m:t>
                          </m:r>
                          <m:d>
                            <m:dPr>
                              <m:begChr m:val="{"/>
                              <m:endChr m:val="}"/>
                              <m:ctrlPr>
                                <a:rPr lang="en-AU" sz="2000" b="0" i="1" smtClean="0">
                                  <a:solidFill>
                                    <a:srgbClr val="FFFFFF"/>
                                  </a:solidFill>
                                  <a:latin typeface="Cambria Math"/>
                                </a:rPr>
                              </m:ctrlPr>
                            </m:dPr>
                            <m:e>
                              <m:sSub>
                                <m:sSubPr>
                                  <m:ctrlPr>
                                    <a:rPr lang="en-AU" sz="2000" b="0" i="1" smtClean="0">
                                      <a:solidFill>
                                        <a:srgbClr val="FFFFFF"/>
                                      </a:solidFill>
                                      <a:latin typeface="Cambria Math"/>
                                    </a:rPr>
                                  </m:ctrlPr>
                                </m:sSubPr>
                                <m:e>
                                  <m:r>
                                    <a:rPr lang="en-AU" sz="2000" b="0" i="1" smtClean="0">
                                      <a:solidFill>
                                        <a:srgbClr val="FFFFFF"/>
                                      </a:solidFill>
                                      <a:latin typeface="Cambria Math"/>
                                    </a:rPr>
                                    <m:t>𝑎</m:t>
                                  </m:r>
                                </m:e>
                                <m:sub>
                                  <m:r>
                                    <a:rPr lang="en-AU" sz="2000" b="0" i="1" smtClean="0">
                                      <a:solidFill>
                                        <a:srgbClr val="FFFFFF"/>
                                      </a:solidFill>
                                      <a:latin typeface="Cambria Math"/>
                                    </a:rPr>
                                    <m:t>𝑘𝑙𝑚</m:t>
                                  </m:r>
                                </m:sub>
                              </m:sSub>
                              <m:sSub>
                                <m:sSubPr>
                                  <m:ctrlPr>
                                    <a:rPr lang="en-AU" sz="2000" b="0" i="1" smtClean="0">
                                      <a:solidFill>
                                        <a:srgbClr val="FFFFFF"/>
                                      </a:solidFill>
                                      <a:latin typeface="Cambria Math"/>
                                    </a:rPr>
                                  </m:ctrlPr>
                                </m:sSubPr>
                                <m:e>
                                  <m:sSup>
                                    <m:sSupPr>
                                      <m:ctrlPr>
                                        <a:rPr lang="en-AU" sz="2000" b="0" i="1" smtClean="0">
                                          <a:solidFill>
                                            <a:srgbClr val="FFFFFF"/>
                                          </a:solidFill>
                                          <a:latin typeface="Cambria Math"/>
                                        </a:rPr>
                                      </m:ctrlPr>
                                    </m:sSupPr>
                                    <m:e>
                                      <m:r>
                                        <a:rPr lang="en-AU" sz="2000" b="0" i="1" smtClean="0">
                                          <a:solidFill>
                                            <a:srgbClr val="FFFFFF"/>
                                          </a:solidFill>
                                          <a:latin typeface="Cambria Math"/>
                                        </a:rPr>
                                        <m:t>𝑓</m:t>
                                      </m:r>
                                    </m:e>
                                    <m:sup>
                                      <m:r>
                                        <a:rPr lang="en-AU" sz="2000" b="0" i="1" smtClean="0">
                                          <a:solidFill>
                                            <a:srgbClr val="FFFFFF"/>
                                          </a:solidFill>
                                          <a:latin typeface="Cambria Math"/>
                                        </a:rPr>
                                        <m:t>′</m:t>
                                      </m:r>
                                    </m:sup>
                                  </m:sSup>
                                </m:e>
                                <m:sub>
                                  <m:r>
                                    <a:rPr lang="en-AU" sz="2000" b="0" i="1" smtClean="0">
                                      <a:solidFill>
                                        <a:srgbClr val="FFFFFF"/>
                                      </a:solidFill>
                                      <a:latin typeface="Cambria Math"/>
                                    </a:rPr>
                                    <m:t>𝑘</m:t>
                                  </m:r>
                                </m:sub>
                              </m:sSub>
                              <m:r>
                                <a:rPr lang="en-AU" sz="2000" b="0" i="1" smtClean="0">
                                  <a:solidFill>
                                    <a:srgbClr val="FFFFFF"/>
                                  </a:solidFill>
                                  <a:latin typeface="Cambria Math"/>
                                </a:rPr>
                                <m:t>(</m:t>
                              </m:r>
                              <m:r>
                                <a:rPr lang="en-AU" sz="2000" b="0" i="1" smtClean="0">
                                  <a:solidFill>
                                    <a:srgbClr val="FFFFFF"/>
                                  </a:solidFill>
                                  <a:latin typeface="Cambria Math"/>
                                </a:rPr>
                                <m:t>𝜂</m:t>
                              </m:r>
                              <m:r>
                                <a:rPr lang="en-AU" sz="2000" b="0" i="1" smtClean="0">
                                  <a:solidFill>
                                    <a:srgbClr val="FFFFFF"/>
                                  </a:solidFill>
                                  <a:latin typeface="Cambria Math"/>
                                </a:rPr>
                                <m:t>)+</m:t>
                              </m:r>
                              <m:sSubSup>
                                <m:sSubSupPr>
                                  <m:ctrlPr>
                                    <a:rPr lang="en-AU" sz="2000" b="0" i="1" smtClean="0">
                                      <a:solidFill>
                                        <a:srgbClr val="FFFFFF"/>
                                      </a:solidFill>
                                      <a:latin typeface="Cambria Math"/>
                                    </a:rPr>
                                  </m:ctrlPr>
                                </m:sSubSupPr>
                                <m:e>
                                  <m:r>
                                    <a:rPr lang="en-AU" sz="2000" b="0" i="1" smtClean="0">
                                      <a:solidFill>
                                        <a:srgbClr val="FFFFFF"/>
                                      </a:solidFill>
                                      <a:latin typeface="Cambria Math"/>
                                    </a:rPr>
                                    <m:t>𝑎</m:t>
                                  </m:r>
                                </m:e>
                                <m:sub>
                                  <m:r>
                                    <a:rPr lang="en-AU" sz="2000" b="0" i="1" smtClean="0">
                                      <a:solidFill>
                                        <a:srgbClr val="FFFFFF"/>
                                      </a:solidFill>
                                      <a:latin typeface="Cambria Math"/>
                                    </a:rPr>
                                    <m:t>𝑘𝑙𝑚</m:t>
                                  </m:r>
                                </m:sub>
                                <m:sup>
                                  <m:r>
                                    <a:rPr lang="en-AU" sz="2000" b="0" i="1" smtClean="0">
                                      <a:solidFill>
                                        <a:srgbClr val="FFFFFF"/>
                                      </a:solidFill>
                                      <a:latin typeface="Cambria Math"/>
                                      <a:ea typeface="Cambria Math"/>
                                    </a:rPr>
                                    <m:t>†</m:t>
                                  </m:r>
                                </m:sup>
                              </m:sSubSup>
                              <m:sSup>
                                <m:sSupPr>
                                  <m:ctrlPr>
                                    <a:rPr lang="en-AU" sz="2000" b="0" i="1" smtClean="0">
                                      <a:solidFill>
                                        <a:srgbClr val="FFFFFF"/>
                                      </a:solidFill>
                                      <a:latin typeface="Cambria Math"/>
                                      <a:ea typeface="Cambria Math"/>
                                    </a:rPr>
                                  </m:ctrlPr>
                                </m:sSupPr>
                                <m:e>
                                  <m:sSubSup>
                                    <m:sSubSupPr>
                                      <m:ctrlPr>
                                        <a:rPr lang="en-AU" sz="2000" b="0" i="1" smtClean="0">
                                          <a:solidFill>
                                            <a:srgbClr val="FFFFFF"/>
                                          </a:solidFill>
                                          <a:latin typeface="Cambria Math"/>
                                          <a:ea typeface="Cambria Math"/>
                                        </a:rPr>
                                      </m:ctrlPr>
                                    </m:sSubSupPr>
                                    <m:e>
                                      <m:r>
                                        <a:rPr lang="en-AU" sz="2000" b="0" i="1" smtClean="0">
                                          <a:solidFill>
                                            <a:srgbClr val="FFFFFF"/>
                                          </a:solidFill>
                                          <a:latin typeface="Cambria Math"/>
                                          <a:ea typeface="Cambria Math"/>
                                        </a:rPr>
                                        <m:t>𝑓</m:t>
                                      </m:r>
                                    </m:e>
                                    <m:sub>
                                      <m:r>
                                        <a:rPr lang="en-AU" sz="2000" b="0" i="1" smtClean="0">
                                          <a:solidFill>
                                            <a:srgbClr val="FFFFFF"/>
                                          </a:solidFill>
                                          <a:latin typeface="Cambria Math"/>
                                          <a:ea typeface="Cambria Math"/>
                                        </a:rPr>
                                        <m:t>𝑘</m:t>
                                      </m:r>
                                    </m:sub>
                                    <m:sup>
                                      <m:r>
                                        <a:rPr lang="en-AU" sz="2000" b="0" i="1" smtClean="0">
                                          <a:solidFill>
                                            <a:srgbClr val="FFFFFF"/>
                                          </a:solidFill>
                                          <a:latin typeface="Cambria Math"/>
                                          <a:ea typeface="Cambria Math"/>
                                        </a:rPr>
                                        <m:t>′</m:t>
                                      </m:r>
                                    </m:sup>
                                  </m:sSubSup>
                                </m:e>
                                <m:sup>
                                  <m:r>
                                    <a:rPr lang="en-AU" sz="2000" b="0" i="1" smtClean="0">
                                      <a:solidFill>
                                        <a:srgbClr val="FFFFFF"/>
                                      </a:solidFill>
                                      <a:latin typeface="Cambria Math"/>
                                      <a:ea typeface="Cambria Math"/>
                                    </a:rPr>
                                    <m:t>∗</m:t>
                                  </m:r>
                                </m:sup>
                              </m:sSup>
                              <m:r>
                                <a:rPr lang="en-AU" sz="2000" b="0" i="1" smtClean="0">
                                  <a:solidFill>
                                    <a:srgbClr val="FFFFFF"/>
                                  </a:solidFill>
                                  <a:latin typeface="Cambria Math"/>
                                  <a:ea typeface="Cambria Math"/>
                                </a:rPr>
                                <m:t>(</m:t>
                              </m:r>
                              <m:r>
                                <a:rPr lang="en-AU" sz="2000" b="0" i="1" smtClean="0">
                                  <a:solidFill>
                                    <a:srgbClr val="FFFFFF"/>
                                  </a:solidFill>
                                  <a:latin typeface="Cambria Math"/>
                                  <a:ea typeface="Cambria Math"/>
                                </a:rPr>
                                <m:t>𝜂</m:t>
                              </m:r>
                              <m:r>
                                <a:rPr lang="en-AU" sz="2000" b="0" i="1" smtClean="0">
                                  <a:solidFill>
                                    <a:srgbClr val="FFFFFF"/>
                                  </a:solidFill>
                                  <a:latin typeface="Cambria Math"/>
                                  <a:ea typeface="Cambria Math"/>
                                </a:rPr>
                                <m:t>)</m:t>
                              </m:r>
                            </m:e>
                          </m:d>
                        </m:e>
                      </m:nary>
                    </m:oMath>
                  </m:oMathPara>
                </a14:m>
                <a:endParaRPr lang="en-AU" sz="2000" dirty="0" smtClean="0">
                  <a:solidFill>
                    <a:srgbClr val="FFFFFF"/>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396552" y="2924944"/>
                <a:ext cx="9820266" cy="991553"/>
              </a:xfrm>
              <a:prstGeom prst="rect">
                <a:avLst/>
              </a:prstGeom>
              <a:blipFill rotWithShape="1">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95536" y="4109362"/>
                <a:ext cx="8136904" cy="2328971"/>
              </a:xfrm>
              <a:prstGeom prst="rect">
                <a:avLst/>
              </a:prstGeom>
            </p:spPr>
            <p:txBody>
              <a:bodyPr wrap="square">
                <a:spAutoFit/>
              </a:bodyPr>
              <a:lstStyle/>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solidFill>
                      <a:srgbClr val="FFFFFF"/>
                    </a:solidFill>
                  </a:rPr>
                  <a:t>Commutation relations for creation and annihilation operators</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solidFill>
                      <a:srgbClr val="FFFFFF"/>
                    </a:solidFill>
                  </a:rPr>
                  <a:t> 			    		   </a:t>
                </a:r>
                <a14:m>
                  <m:oMath xmlns:m="http://schemas.openxmlformats.org/officeDocument/2006/math">
                    <m:d>
                      <m:dPr>
                        <m:begChr m:val="["/>
                        <m:endChr m:val="]"/>
                        <m:ctrlPr>
                          <a:rPr lang="en-AU" sz="2000" i="1">
                            <a:latin typeface="Cambria Math"/>
                          </a:rPr>
                        </m:ctrlPr>
                      </m:dPr>
                      <m:e>
                        <m:sSub>
                          <m:sSubPr>
                            <m:ctrlPr>
                              <a:rPr lang="en-AU" sz="2000" i="1">
                                <a:latin typeface="Cambria Math"/>
                              </a:rPr>
                            </m:ctrlPr>
                          </m:sSubPr>
                          <m:e>
                            <m:r>
                              <a:rPr lang="en-AU" sz="2000" i="1">
                                <a:latin typeface="Cambria Math"/>
                              </a:rPr>
                              <m:t>𝑎</m:t>
                            </m:r>
                          </m:e>
                          <m:sub>
                            <m:r>
                              <a:rPr lang="en-AU" sz="2000" b="0" i="1" smtClean="0">
                                <a:latin typeface="Cambria Math"/>
                              </a:rPr>
                              <m:t>𝑘𝑙𝑚</m:t>
                            </m:r>
                          </m:sub>
                        </m:sSub>
                        <m:r>
                          <a:rPr lang="en-AU" sz="2000" i="1">
                            <a:latin typeface="Cambria Math"/>
                          </a:rPr>
                          <m:t>,</m:t>
                        </m:r>
                        <m:sSub>
                          <m:sSubPr>
                            <m:ctrlPr>
                              <a:rPr lang="en-AU" sz="2000" i="1">
                                <a:latin typeface="Cambria Math"/>
                              </a:rPr>
                            </m:ctrlPr>
                          </m:sSubPr>
                          <m:e>
                            <m:r>
                              <a:rPr lang="en-AU" sz="2000" i="1">
                                <a:latin typeface="Cambria Math"/>
                              </a:rPr>
                              <m:t>𝑎</m:t>
                            </m:r>
                          </m:e>
                          <m:sub>
                            <m:sSup>
                              <m:sSupPr>
                                <m:ctrlPr>
                                  <a:rPr lang="en-AU" sz="2000" b="0" i="1" smtClean="0">
                                    <a:latin typeface="Cambria Math"/>
                                  </a:rPr>
                                </m:ctrlPr>
                              </m:sSupPr>
                              <m:e>
                                <m:r>
                                  <a:rPr lang="en-AU" sz="2000" b="0" i="1" smtClean="0">
                                    <a:latin typeface="Cambria Math"/>
                                  </a:rPr>
                                  <m:t>𝑘</m:t>
                                </m:r>
                              </m:e>
                              <m:sup>
                                <m:r>
                                  <a:rPr lang="en-AU" sz="2000" b="0" i="1" smtClean="0">
                                    <a:latin typeface="Cambria Math"/>
                                  </a:rPr>
                                  <m:t>′</m:t>
                                </m:r>
                              </m:sup>
                            </m:sSup>
                            <m:sSup>
                              <m:sSupPr>
                                <m:ctrlPr>
                                  <a:rPr lang="en-AU" sz="2000" b="0" i="1" smtClean="0">
                                    <a:latin typeface="Cambria Math"/>
                                  </a:rPr>
                                </m:ctrlPr>
                              </m:sSupPr>
                              <m:e>
                                <m:r>
                                  <a:rPr lang="en-AU" sz="2000" b="0" i="1" smtClean="0">
                                    <a:latin typeface="Cambria Math"/>
                                  </a:rPr>
                                  <m:t>𝑙</m:t>
                                </m:r>
                              </m:e>
                              <m:sup>
                                <m:r>
                                  <a:rPr lang="en-AU" sz="2000" b="0" i="1" smtClean="0">
                                    <a:latin typeface="Cambria Math"/>
                                  </a:rPr>
                                  <m:t>′</m:t>
                                </m:r>
                              </m:sup>
                            </m:sSup>
                            <m:sSup>
                              <m:sSupPr>
                                <m:ctrlPr>
                                  <a:rPr lang="en-AU" sz="2000" b="0" i="1" smtClean="0">
                                    <a:latin typeface="Cambria Math"/>
                                  </a:rPr>
                                </m:ctrlPr>
                              </m:sSupPr>
                              <m:e>
                                <m:r>
                                  <a:rPr lang="en-AU" sz="2000" b="0" i="1" smtClean="0">
                                    <a:latin typeface="Cambria Math"/>
                                  </a:rPr>
                                  <m:t>𝑚</m:t>
                                </m:r>
                              </m:e>
                              <m:sup>
                                <m:r>
                                  <a:rPr lang="en-AU" sz="2000" b="0" i="1" smtClean="0">
                                    <a:latin typeface="Cambria Math"/>
                                  </a:rPr>
                                  <m:t>′</m:t>
                                </m:r>
                              </m:sup>
                            </m:sSup>
                          </m:sub>
                        </m:sSub>
                      </m:e>
                    </m:d>
                    <m:r>
                      <a:rPr lang="en-AU" sz="2000" i="1">
                        <a:latin typeface="Cambria Math"/>
                      </a:rPr>
                      <m:t>=</m:t>
                    </m:r>
                    <m:d>
                      <m:dPr>
                        <m:begChr m:val="["/>
                        <m:endChr m:val="]"/>
                        <m:ctrlPr>
                          <a:rPr lang="en-AU" sz="2000" i="1">
                            <a:latin typeface="Cambria Math"/>
                          </a:rPr>
                        </m:ctrlPr>
                      </m:dPr>
                      <m:e>
                        <m:sSubSup>
                          <m:sSubSupPr>
                            <m:ctrlPr>
                              <a:rPr lang="en-AU" sz="2000" i="1">
                                <a:latin typeface="Cambria Math"/>
                              </a:rPr>
                            </m:ctrlPr>
                          </m:sSubSupPr>
                          <m:e>
                            <m:r>
                              <a:rPr lang="en-AU" sz="2000" i="1">
                                <a:latin typeface="Cambria Math"/>
                              </a:rPr>
                              <m:t>𝑎</m:t>
                            </m:r>
                          </m:e>
                          <m:sub>
                            <m:r>
                              <a:rPr lang="en-AU" sz="2000" b="0" i="1" smtClean="0">
                                <a:latin typeface="Cambria Math"/>
                              </a:rPr>
                              <m:t>𝑘𝑙𝑚</m:t>
                            </m:r>
                          </m:sub>
                          <m:sup>
                            <m:r>
                              <a:rPr lang="en-AU" sz="2000" i="1">
                                <a:latin typeface="Cambria Math"/>
                                <a:ea typeface="Cambria Math"/>
                              </a:rPr>
                              <m:t>†</m:t>
                            </m:r>
                          </m:sup>
                        </m:sSubSup>
                        <m:r>
                          <a:rPr lang="en-AU" sz="2000" i="1">
                            <a:latin typeface="Cambria Math"/>
                            <a:ea typeface="Cambria Math"/>
                          </a:rPr>
                          <m:t>,</m:t>
                        </m:r>
                        <m:sSubSup>
                          <m:sSubSupPr>
                            <m:ctrlPr>
                              <a:rPr lang="en-AU" sz="2000" i="1">
                                <a:latin typeface="Cambria Math"/>
                                <a:ea typeface="Cambria Math"/>
                              </a:rPr>
                            </m:ctrlPr>
                          </m:sSubSupPr>
                          <m:e>
                            <m:r>
                              <a:rPr lang="en-AU" sz="2000" i="1">
                                <a:latin typeface="Cambria Math"/>
                                <a:ea typeface="Cambria Math"/>
                              </a:rPr>
                              <m:t>𝑎</m:t>
                            </m:r>
                          </m:e>
                          <m:sub>
                            <m:sSup>
                              <m:sSupPr>
                                <m:ctrlPr>
                                  <a:rPr lang="en-AU" sz="2000" b="0" i="1" smtClean="0">
                                    <a:latin typeface="Cambria Math"/>
                                    <a:ea typeface="Cambria Math"/>
                                  </a:rPr>
                                </m:ctrlPr>
                              </m:sSupPr>
                              <m:e>
                                <m:r>
                                  <a:rPr lang="en-AU" sz="2000" i="1">
                                    <a:latin typeface="Cambria Math"/>
                                    <a:ea typeface="Cambria Math"/>
                                  </a:rPr>
                                  <m:t>𝑘</m:t>
                                </m:r>
                              </m:e>
                              <m:sup>
                                <m:r>
                                  <a:rPr lang="en-AU" sz="2000" b="0" i="1" smtClean="0">
                                    <a:latin typeface="Cambria Math"/>
                                    <a:ea typeface="Cambria Math"/>
                                  </a:rPr>
                                  <m:t>′</m:t>
                                </m:r>
                              </m:sup>
                            </m:sSup>
                            <m:sSup>
                              <m:sSupPr>
                                <m:ctrlPr>
                                  <a:rPr lang="en-AU" sz="2000" b="0" i="1" smtClean="0">
                                    <a:latin typeface="Cambria Math"/>
                                    <a:ea typeface="Cambria Math"/>
                                  </a:rPr>
                                </m:ctrlPr>
                              </m:sSupPr>
                              <m:e>
                                <m:r>
                                  <a:rPr lang="en-AU" sz="2000" b="0" i="1" smtClean="0">
                                    <a:latin typeface="Cambria Math"/>
                                    <a:ea typeface="Cambria Math"/>
                                  </a:rPr>
                                  <m:t>𝑙</m:t>
                                </m:r>
                              </m:e>
                              <m:sup>
                                <m:r>
                                  <a:rPr lang="en-AU" sz="2000" b="0" i="1" smtClean="0">
                                    <a:latin typeface="Cambria Math"/>
                                    <a:ea typeface="Cambria Math"/>
                                  </a:rPr>
                                  <m:t>′</m:t>
                                </m:r>
                              </m:sup>
                            </m:sSup>
                            <m:sSup>
                              <m:sSupPr>
                                <m:ctrlPr>
                                  <a:rPr lang="en-AU" sz="2000" b="0" i="1" smtClean="0">
                                    <a:latin typeface="Cambria Math"/>
                                    <a:ea typeface="Cambria Math"/>
                                  </a:rPr>
                                </m:ctrlPr>
                              </m:sSupPr>
                              <m:e>
                                <m:r>
                                  <a:rPr lang="en-AU" sz="2000" b="0" i="1" smtClean="0">
                                    <a:latin typeface="Cambria Math"/>
                                    <a:ea typeface="Cambria Math"/>
                                  </a:rPr>
                                  <m:t>𝑚</m:t>
                                </m:r>
                              </m:e>
                              <m:sup>
                                <m:r>
                                  <a:rPr lang="en-AU" sz="2000" b="0" i="1" smtClean="0">
                                    <a:latin typeface="Cambria Math"/>
                                    <a:ea typeface="Cambria Math"/>
                                  </a:rPr>
                                  <m:t>′</m:t>
                                </m:r>
                              </m:sup>
                            </m:sSup>
                          </m:sub>
                          <m:sup>
                            <m:r>
                              <a:rPr lang="en-AU" sz="2000" i="1">
                                <a:latin typeface="Cambria Math"/>
                                <a:ea typeface="Cambria Math"/>
                              </a:rPr>
                              <m:t>†</m:t>
                            </m:r>
                          </m:sup>
                        </m:sSubSup>
                      </m:e>
                    </m:d>
                    <m:r>
                      <a:rPr lang="en-AU" sz="2000" i="1">
                        <a:latin typeface="Cambria Math"/>
                      </a:rPr>
                      <m:t>=0</m:t>
                    </m:r>
                  </m:oMath>
                </a14:m>
                <a:endParaRPr lang="en-AU" sz="2000" dirty="0"/>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d>
                        <m:dPr>
                          <m:begChr m:val="["/>
                          <m:endChr m:val="]"/>
                          <m:ctrlPr>
                            <a:rPr lang="en-AU" sz="2000" i="1">
                              <a:latin typeface="Cambria Math"/>
                            </a:rPr>
                          </m:ctrlPr>
                        </m:dPr>
                        <m:e>
                          <m:sSub>
                            <m:sSubPr>
                              <m:ctrlPr>
                                <a:rPr lang="en-AU" sz="2000" i="1">
                                  <a:latin typeface="Cambria Math"/>
                                </a:rPr>
                              </m:ctrlPr>
                            </m:sSubPr>
                            <m:e>
                              <m:r>
                                <a:rPr lang="en-AU" sz="2000" i="1">
                                  <a:latin typeface="Cambria Math"/>
                                </a:rPr>
                                <m:t>𝑎</m:t>
                              </m:r>
                            </m:e>
                            <m:sub>
                              <m:r>
                                <a:rPr lang="en-AU" sz="2000" b="0" i="1" smtClean="0">
                                  <a:latin typeface="Cambria Math"/>
                                </a:rPr>
                                <m:t>𝑘𝑙𝑚</m:t>
                              </m:r>
                            </m:sub>
                          </m:sSub>
                          <m:r>
                            <a:rPr lang="en-AU" sz="2000" i="1">
                              <a:latin typeface="Cambria Math"/>
                            </a:rPr>
                            <m:t>,</m:t>
                          </m:r>
                          <m:sSubSup>
                            <m:sSubSupPr>
                              <m:ctrlPr>
                                <a:rPr lang="en-AU" sz="2000" i="1">
                                  <a:latin typeface="Cambria Math"/>
                                </a:rPr>
                              </m:ctrlPr>
                            </m:sSubSupPr>
                            <m:e>
                              <m:r>
                                <a:rPr lang="en-AU" sz="2000" i="1">
                                  <a:latin typeface="Cambria Math"/>
                                </a:rPr>
                                <m:t>𝑎</m:t>
                              </m:r>
                            </m:e>
                            <m:sub>
                              <m:sSup>
                                <m:sSupPr>
                                  <m:ctrlPr>
                                    <a:rPr lang="en-AU" sz="2000" b="0" i="1" smtClean="0">
                                      <a:latin typeface="Cambria Math"/>
                                    </a:rPr>
                                  </m:ctrlPr>
                                </m:sSupPr>
                                <m:e>
                                  <m:r>
                                    <a:rPr lang="en-AU" sz="2000" i="1">
                                      <a:latin typeface="Cambria Math"/>
                                    </a:rPr>
                                    <m:t>𝑘</m:t>
                                  </m:r>
                                </m:e>
                                <m:sup>
                                  <m:r>
                                    <a:rPr lang="en-AU" sz="2000" b="0" i="1" smtClean="0">
                                      <a:latin typeface="Cambria Math"/>
                                    </a:rPr>
                                    <m:t>′</m:t>
                                  </m:r>
                                </m:sup>
                              </m:sSup>
                              <m:sSup>
                                <m:sSupPr>
                                  <m:ctrlPr>
                                    <a:rPr lang="en-AU" sz="2000" b="0" i="1" smtClean="0">
                                      <a:latin typeface="Cambria Math"/>
                                    </a:rPr>
                                  </m:ctrlPr>
                                </m:sSupPr>
                                <m:e>
                                  <m:r>
                                    <a:rPr lang="en-AU" sz="2000" b="0" i="1" smtClean="0">
                                      <a:latin typeface="Cambria Math"/>
                                    </a:rPr>
                                    <m:t>𝑙</m:t>
                                  </m:r>
                                </m:e>
                                <m:sup>
                                  <m:r>
                                    <a:rPr lang="en-AU" sz="2000" b="0" i="1" smtClean="0">
                                      <a:latin typeface="Cambria Math"/>
                                    </a:rPr>
                                    <m:t>′</m:t>
                                  </m:r>
                                </m:sup>
                              </m:sSup>
                              <m:sSup>
                                <m:sSupPr>
                                  <m:ctrlPr>
                                    <a:rPr lang="en-AU" sz="2000" b="0" i="1" smtClean="0">
                                      <a:latin typeface="Cambria Math"/>
                                    </a:rPr>
                                  </m:ctrlPr>
                                </m:sSupPr>
                                <m:e>
                                  <m:r>
                                    <a:rPr lang="en-AU" sz="2000" b="0" i="1" smtClean="0">
                                      <a:latin typeface="Cambria Math"/>
                                    </a:rPr>
                                    <m:t>𝑚</m:t>
                                  </m:r>
                                </m:e>
                                <m:sup>
                                  <m:r>
                                    <a:rPr lang="en-AU" sz="2000" b="0" i="1" smtClean="0">
                                      <a:latin typeface="Cambria Math"/>
                                    </a:rPr>
                                    <m:t>′</m:t>
                                  </m:r>
                                </m:sup>
                              </m:sSup>
                            </m:sub>
                            <m:sup>
                              <m:r>
                                <a:rPr lang="en-AU" sz="2000" i="1">
                                  <a:latin typeface="Cambria Math"/>
                                  <a:ea typeface="Cambria Math"/>
                                </a:rPr>
                                <m:t>†</m:t>
                              </m:r>
                            </m:sup>
                          </m:sSubSup>
                        </m:e>
                      </m:d>
                      <m:r>
                        <a:rPr lang="en-AU" sz="2000" i="1">
                          <a:latin typeface="Cambria Math"/>
                        </a:rPr>
                        <m:t>=</m:t>
                      </m:r>
                      <m:r>
                        <a:rPr lang="en-AU" sz="2000" i="1">
                          <a:latin typeface="Cambria Math"/>
                        </a:rPr>
                        <m:t>𝑖</m:t>
                      </m:r>
                      <m:sSub>
                        <m:sSubPr>
                          <m:ctrlPr>
                            <a:rPr lang="en-AU" sz="2000" i="1">
                              <a:latin typeface="Cambria Math"/>
                            </a:rPr>
                          </m:ctrlPr>
                        </m:sSubPr>
                        <m:e>
                          <m:r>
                            <a:rPr lang="en-AU" sz="2000" i="1">
                              <a:latin typeface="Cambria Math"/>
                            </a:rPr>
                            <m:t>𝛿</m:t>
                          </m:r>
                        </m:e>
                        <m:sub>
                          <m:r>
                            <a:rPr lang="en-AU" sz="2000" b="0" i="1" smtClean="0">
                              <a:latin typeface="Cambria Math"/>
                            </a:rPr>
                            <m:t>𝑘</m:t>
                          </m:r>
                          <m:sSup>
                            <m:sSupPr>
                              <m:ctrlPr>
                                <a:rPr lang="en-AU" sz="2000" b="0" i="1" smtClean="0">
                                  <a:latin typeface="Cambria Math"/>
                                </a:rPr>
                              </m:ctrlPr>
                            </m:sSupPr>
                            <m:e>
                              <m:r>
                                <a:rPr lang="en-AU" sz="2000" b="0" i="1" smtClean="0">
                                  <a:latin typeface="Cambria Math"/>
                                </a:rPr>
                                <m:t>𝑘</m:t>
                              </m:r>
                            </m:e>
                            <m:sup>
                              <m:r>
                                <a:rPr lang="en-AU" sz="2000" b="0" i="1" smtClean="0">
                                  <a:latin typeface="Cambria Math"/>
                                </a:rPr>
                                <m:t>′</m:t>
                              </m:r>
                            </m:sup>
                          </m:sSup>
                        </m:sub>
                      </m:sSub>
                      <m:sSub>
                        <m:sSubPr>
                          <m:ctrlPr>
                            <a:rPr lang="en-AU" sz="2000" b="0" i="1" smtClean="0">
                              <a:latin typeface="Cambria Math"/>
                            </a:rPr>
                          </m:ctrlPr>
                        </m:sSubPr>
                        <m:e>
                          <m:r>
                            <a:rPr lang="en-AU" sz="2000" b="0" i="1" smtClean="0">
                              <a:latin typeface="Cambria Math"/>
                            </a:rPr>
                            <m:t>𝛿</m:t>
                          </m:r>
                        </m:e>
                        <m:sub>
                          <m:r>
                            <a:rPr lang="en-AU" sz="2000" b="0" i="1" smtClean="0">
                              <a:latin typeface="Cambria Math"/>
                            </a:rPr>
                            <m:t>𝑙</m:t>
                          </m:r>
                          <m:sSup>
                            <m:sSupPr>
                              <m:ctrlPr>
                                <a:rPr lang="en-AU" sz="2000" b="0" i="1" smtClean="0">
                                  <a:latin typeface="Cambria Math"/>
                                </a:rPr>
                              </m:ctrlPr>
                            </m:sSupPr>
                            <m:e>
                              <m:r>
                                <a:rPr lang="en-AU" sz="2000" b="0" i="1" smtClean="0">
                                  <a:latin typeface="Cambria Math"/>
                                </a:rPr>
                                <m:t>𝑙</m:t>
                              </m:r>
                            </m:e>
                            <m:sup>
                              <m:r>
                                <a:rPr lang="en-AU" sz="2000" b="0" i="1" smtClean="0">
                                  <a:latin typeface="Cambria Math"/>
                                </a:rPr>
                                <m:t>′</m:t>
                              </m:r>
                            </m:sup>
                          </m:sSup>
                        </m:sub>
                      </m:sSub>
                      <m:sSub>
                        <m:sSubPr>
                          <m:ctrlPr>
                            <a:rPr lang="en-AU" sz="2000" b="0" i="1" smtClean="0">
                              <a:latin typeface="Cambria Math"/>
                            </a:rPr>
                          </m:ctrlPr>
                        </m:sSubPr>
                        <m:e>
                          <m:r>
                            <a:rPr lang="en-AU" sz="2000" b="0" i="1" smtClean="0">
                              <a:latin typeface="Cambria Math"/>
                            </a:rPr>
                            <m:t>𝛿</m:t>
                          </m:r>
                        </m:e>
                        <m:sub>
                          <m:r>
                            <a:rPr lang="en-AU" sz="2000" b="0" i="1" smtClean="0">
                              <a:latin typeface="Cambria Math"/>
                            </a:rPr>
                            <m:t>𝑚</m:t>
                          </m:r>
                          <m:sSup>
                            <m:sSupPr>
                              <m:ctrlPr>
                                <a:rPr lang="en-AU" sz="2000" b="0" i="1" smtClean="0">
                                  <a:latin typeface="Cambria Math"/>
                                </a:rPr>
                              </m:ctrlPr>
                            </m:sSupPr>
                            <m:e>
                              <m:r>
                                <a:rPr lang="en-AU" sz="2000" b="0" i="1" smtClean="0">
                                  <a:latin typeface="Cambria Math"/>
                                </a:rPr>
                                <m:t>𝑚</m:t>
                              </m:r>
                            </m:e>
                            <m:sup>
                              <m:r>
                                <a:rPr lang="en-AU" sz="2000" b="0" i="1" smtClean="0">
                                  <a:latin typeface="Cambria Math"/>
                                </a:rPr>
                                <m:t>′</m:t>
                              </m:r>
                            </m:sup>
                          </m:sSup>
                        </m:sub>
                      </m:sSub>
                    </m:oMath>
                  </m:oMathPara>
                </a14:m>
                <a:endParaRPr lang="en-AU" sz="2000" dirty="0"/>
              </a:p>
              <a:p>
                <a:pPr eaLnBrk="1" hangingPunct="1">
                  <a:spcBef>
                    <a:spcPts val="775"/>
                  </a:spcBef>
                  <a:buClr>
                    <a:srgbClr val="990000"/>
                  </a:buClr>
                  <a:buSzPct val="7500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AU" sz="2000" dirty="0" smtClean="0">
                    <a:solidFill>
                      <a:srgbClr val="FFFFFF"/>
                    </a:solidFill>
                  </a:rPr>
                  <a:t>Hamiltonian density    </a:t>
                </a:r>
              </a:p>
              <a:p>
                <a:pPr eaLnBrk="1" hangingPunct="1">
                  <a:spcBef>
                    <a:spcPts val="775"/>
                  </a:spcBef>
                  <a:buClr>
                    <a:srgbClr val="990000"/>
                  </a:buClr>
                  <a:buSzPct val="7500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14:m>
                  <m:oMathPara xmlns:m="http://schemas.openxmlformats.org/officeDocument/2006/math">
                    <m:oMathParaPr>
                      <m:jc m:val="centerGroup"/>
                    </m:oMathParaPr>
                    <m:oMath xmlns:m="http://schemas.openxmlformats.org/officeDocument/2006/math">
                      <m:r>
                        <a:rPr lang="en-AU" sz="2000" i="1">
                          <a:latin typeface="Cambria Math"/>
                        </a:rPr>
                        <m:t>ℋ</m:t>
                      </m:r>
                      <m:d>
                        <m:dPr>
                          <m:ctrlPr>
                            <a:rPr lang="en-AU" sz="2000" i="1">
                              <a:latin typeface="Cambria Math"/>
                            </a:rPr>
                          </m:ctrlPr>
                        </m:dPr>
                        <m:e>
                          <m:r>
                            <a:rPr lang="en-AU" sz="2000" i="1">
                              <a:latin typeface="Cambria Math"/>
                            </a:rPr>
                            <m:t>𝜋</m:t>
                          </m:r>
                          <m:r>
                            <a:rPr lang="en-AU" sz="2000" i="1">
                              <a:latin typeface="Cambria Math"/>
                            </a:rPr>
                            <m:t>,</m:t>
                          </m:r>
                          <m:r>
                            <a:rPr lang="en-AU" sz="2000" i="1">
                              <a:latin typeface="Cambria Math"/>
                            </a:rPr>
                            <m:t>𝜙</m:t>
                          </m:r>
                        </m:e>
                      </m:d>
                      <m:r>
                        <a:rPr lang="en-AU" sz="2000" i="1">
                          <a:latin typeface="Cambria Math"/>
                        </a:rPr>
                        <m:t>=</m:t>
                      </m:r>
                      <m:r>
                        <a:rPr lang="en-AU" sz="2000" i="1">
                          <a:latin typeface="Cambria Math"/>
                        </a:rPr>
                        <m:t>𝜋</m:t>
                      </m:r>
                      <m:acc>
                        <m:accPr>
                          <m:chr m:val="̇"/>
                          <m:ctrlPr>
                            <a:rPr lang="en-AU" sz="2000" i="1">
                              <a:latin typeface="Cambria Math"/>
                            </a:rPr>
                          </m:ctrlPr>
                        </m:accPr>
                        <m:e>
                          <m:r>
                            <a:rPr lang="en-AU" sz="2000" i="1">
                              <a:latin typeface="Cambria Math"/>
                            </a:rPr>
                            <m:t>𝜙</m:t>
                          </m:r>
                        </m:e>
                      </m:acc>
                      <m:r>
                        <a:rPr lang="en-AU" sz="2000" dirty="0">
                          <a:latin typeface="Cambria Math"/>
                        </a:rPr>
                        <m:t>−</m:t>
                      </m:r>
                      <m:r>
                        <a:rPr lang="en-AU" sz="2000" i="1" dirty="0">
                          <a:latin typeface="Cambria Math"/>
                        </a:rPr>
                        <m:t>ℒ</m:t>
                      </m:r>
                    </m:oMath>
                  </m:oMathPara>
                </a14:m>
                <a:endParaRPr lang="en-AU" sz="2000" dirty="0"/>
              </a:p>
              <a:p>
                <a:pPr marL="339725" indent="-339725" eaLnBrk="1" hangingPunct="1">
                  <a:spcBef>
                    <a:spcPts val="775"/>
                  </a:spcBef>
                  <a:buClr>
                    <a:srgbClr val="990000"/>
                  </a:buClr>
                  <a:buSzPct val="75000"/>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AU" sz="2000" dirty="0">
                  <a:solidFill>
                    <a:srgbClr val="FFFFFF"/>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395536" y="4109362"/>
                <a:ext cx="8136904" cy="2328971"/>
              </a:xfrm>
              <a:prstGeom prst="rect">
                <a:avLst/>
              </a:prstGeom>
              <a:blipFill rotWithShape="1">
                <a:blip r:embed="rId9"/>
                <a:stretch>
                  <a:fillRect l="-824" t="-1047"/>
                </a:stretch>
              </a:blipFill>
            </p:spPr>
            <p:txBody>
              <a:bodyPr/>
              <a:lstStyle/>
              <a:p>
                <a:r>
                  <a:rPr lang="en-AU">
                    <a:noFill/>
                  </a:rPr>
                  <a:t> </a:t>
                </a:r>
              </a:p>
            </p:txBody>
          </p:sp>
        </mc:Fallback>
      </mc:AlternateContent>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a:xfrm>
            <a:off x="533400" y="473075"/>
            <a:ext cx="81534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smtClean="0"/>
              <a:t>Hamiltonian</a:t>
            </a:r>
          </a:p>
        </p:txBody>
      </p:sp>
      <p:sp>
        <p:nvSpPr>
          <p:cNvPr id="25603" name="Rectangle 2"/>
          <p:cNvSpPr>
            <a:spLocks noGrp="1" noChangeArrowheads="1"/>
          </p:cNvSpPr>
          <p:nvPr>
            <p:ph type="body" idx="4294967295"/>
          </p:nvPr>
        </p:nvSpPr>
        <p:spPr>
          <a:xfrm>
            <a:off x="467544" y="1828800"/>
            <a:ext cx="8142288" cy="4038600"/>
          </a:xfrm>
        </p:spPr>
        <p:txBody>
          <a:bodyPr/>
          <a:lstStyle/>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200" dirty="0" smtClean="0"/>
              <a:t>Sum of quadratic terms</a:t>
            </a:r>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AU" sz="2200" dirty="0"/>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AU" sz="2200" dirty="0" smtClean="0"/>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AU" sz="2200" dirty="0"/>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AU" sz="2200" dirty="0" smtClean="0"/>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AU" sz="2200" dirty="0"/>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AU" sz="1050" dirty="0" smtClean="0"/>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200" dirty="0" err="1" smtClean="0"/>
              <a:t>Bogoliubov</a:t>
            </a:r>
            <a:r>
              <a:rPr lang="en-AU" sz="2200" dirty="0" smtClean="0"/>
              <a:t> transformation</a:t>
            </a:r>
            <a:endParaRPr lang="en-AU" sz="2200" dirty="0"/>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AU" sz="2400" dirty="0" smtClean="0"/>
          </a:p>
        </p:txBody>
      </p:sp>
      <p:graphicFrame>
        <p:nvGraphicFramePr>
          <p:cNvPr id="25604" name="Object 3"/>
          <p:cNvGraphicFramePr>
            <a:graphicFrameLocks noChangeAspect="1"/>
          </p:cNvGraphicFramePr>
          <p:nvPr>
            <p:extLst>
              <p:ext uri="{D42A27DB-BD31-4B8C-83A1-F6EECF244321}">
                <p14:modId xmlns:p14="http://schemas.microsoft.com/office/powerpoint/2010/main" val="1799756650"/>
              </p:ext>
            </p:extLst>
          </p:nvPr>
        </p:nvGraphicFramePr>
        <p:xfrm>
          <a:off x="2177627" y="1772816"/>
          <a:ext cx="6264696" cy="2088232"/>
        </p:xfrm>
        <a:graphic>
          <a:graphicData uri="http://schemas.openxmlformats.org/presentationml/2006/ole">
            <mc:AlternateContent xmlns:mc="http://schemas.openxmlformats.org/markup-compatibility/2006">
              <mc:Choice xmlns:v="urn:schemas-microsoft-com:vml" Requires="v">
                <p:oleObj spid="_x0000_s25853" r:id="rId4" imgW="67665240" imgH="22554720" progId="">
                  <p:embed/>
                </p:oleObj>
              </mc:Choice>
              <mc:Fallback>
                <p:oleObj r:id="rId4" imgW="67665240" imgH="2255472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627" y="1772816"/>
                        <a:ext cx="6264696" cy="2088232"/>
                      </a:xfrm>
                      <a:prstGeom prst="rect">
                        <a:avLst/>
                      </a:prstGeom>
                      <a:noFill/>
                      <a:ln>
                        <a:noFill/>
                      </a:ln>
                      <a:effectLst/>
                      <a:extLst/>
                    </p:spPr>
                  </p:pic>
                </p:oleObj>
              </mc:Fallback>
            </mc:AlternateContent>
          </a:graphicData>
        </a:graphic>
      </p:graphicFrame>
      <p:graphicFrame>
        <p:nvGraphicFramePr>
          <p:cNvPr id="25605" name="Object 4"/>
          <p:cNvGraphicFramePr>
            <a:graphicFrameLocks noChangeAspect="1"/>
          </p:cNvGraphicFramePr>
          <p:nvPr>
            <p:extLst>
              <p:ext uri="{D42A27DB-BD31-4B8C-83A1-F6EECF244321}">
                <p14:modId xmlns:p14="http://schemas.microsoft.com/office/powerpoint/2010/main" val="1246468286"/>
              </p:ext>
            </p:extLst>
          </p:nvPr>
        </p:nvGraphicFramePr>
        <p:xfrm>
          <a:off x="395536" y="3356992"/>
          <a:ext cx="3906327" cy="987581"/>
        </p:xfrm>
        <a:graphic>
          <a:graphicData uri="http://schemas.openxmlformats.org/presentationml/2006/ole">
            <mc:AlternateContent xmlns:mc="http://schemas.openxmlformats.org/markup-compatibility/2006">
              <mc:Choice xmlns:v="urn:schemas-microsoft-com:vml" Requires="v">
                <p:oleObj spid="_x0000_s25854" r:id="rId6" imgW="124053120" imgH="22554720" progId="">
                  <p:embed/>
                </p:oleObj>
              </mc:Choice>
              <mc:Fallback>
                <p:oleObj r:id="rId6" imgW="124053120" imgH="2255472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3356992"/>
                        <a:ext cx="3906327" cy="987581"/>
                      </a:xfrm>
                      <a:prstGeom prst="rect">
                        <a:avLst/>
                      </a:prstGeom>
                      <a:noFill/>
                      <a:ln>
                        <a:noFill/>
                      </a:ln>
                      <a:effectLst/>
                      <a:extLst/>
                    </p:spPr>
                  </p:pic>
                </p:oleObj>
              </mc:Fallback>
            </mc:AlternateContent>
          </a:graphicData>
        </a:graphic>
      </p:graphicFrame>
      <p:pic>
        <p:nvPicPr>
          <p:cNvPr id="25758" name="Picture 1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5013176"/>
            <a:ext cx="1944216" cy="107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59" name="Picture 1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3751" y="5240973"/>
            <a:ext cx="2016224" cy="61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60" name="Picture 1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9884" y="5240973"/>
            <a:ext cx="1728192" cy="62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a:xfrm>
            <a:off x="533400" y="473075"/>
            <a:ext cx="81534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err="1" smtClean="0"/>
              <a:t>Bogoliubov</a:t>
            </a:r>
            <a:r>
              <a:rPr lang="en-US" sz="4000" dirty="0" smtClean="0"/>
              <a:t> </a:t>
            </a:r>
            <a:r>
              <a:rPr lang="en-US" sz="4000" dirty="0"/>
              <a:t>t</a:t>
            </a:r>
            <a:r>
              <a:rPr lang="en-US" sz="4000" dirty="0" smtClean="0"/>
              <a:t>ransformation preserves Canonical Commutation Relations</a:t>
            </a:r>
          </a:p>
        </p:txBody>
      </p:sp>
      <p:graphicFrame>
        <p:nvGraphicFramePr>
          <p:cNvPr id="27651" name="Object 2"/>
          <p:cNvGraphicFramePr>
            <a:graphicFrameLocks noChangeAspect="1"/>
          </p:cNvGraphicFramePr>
          <p:nvPr>
            <p:extLst>
              <p:ext uri="{D42A27DB-BD31-4B8C-83A1-F6EECF244321}">
                <p14:modId xmlns:p14="http://schemas.microsoft.com/office/powerpoint/2010/main" val="397108611"/>
              </p:ext>
            </p:extLst>
          </p:nvPr>
        </p:nvGraphicFramePr>
        <p:xfrm>
          <a:off x="827088" y="1775443"/>
          <a:ext cx="6337200" cy="2152032"/>
        </p:xfrm>
        <a:graphic>
          <a:graphicData uri="http://schemas.openxmlformats.org/presentationml/2006/ole">
            <mc:AlternateContent xmlns:mc="http://schemas.openxmlformats.org/markup-compatibility/2006">
              <mc:Choice xmlns:v="urn:schemas-microsoft-com:vml" Requires="v">
                <p:oleObj spid="_x0000_s27990" name="Equation" r:id="rId4" imgW="66445920" imgH="22554720" progId="Equation.3">
                  <p:embed/>
                </p:oleObj>
              </mc:Choice>
              <mc:Fallback>
                <p:oleObj name="Equation" r:id="rId4" imgW="66445920" imgH="2255472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775443"/>
                        <a:ext cx="6337200" cy="2152032"/>
                      </a:xfrm>
                      <a:prstGeom prst="rect">
                        <a:avLst/>
                      </a:prstGeom>
                      <a:noFill/>
                      <a:ln>
                        <a:noFill/>
                      </a:ln>
                      <a:effectLst/>
                      <a:extLst/>
                    </p:spPr>
                  </p:pic>
                </p:oleObj>
              </mc:Fallback>
            </mc:AlternateContent>
          </a:graphicData>
        </a:graphic>
      </p:graphicFrame>
      <p:graphicFrame>
        <p:nvGraphicFramePr>
          <p:cNvPr id="27652" name="Object 3"/>
          <p:cNvGraphicFramePr>
            <a:graphicFrameLocks noChangeAspect="1"/>
          </p:cNvGraphicFramePr>
          <p:nvPr>
            <p:extLst>
              <p:ext uri="{D42A27DB-BD31-4B8C-83A1-F6EECF244321}">
                <p14:modId xmlns:p14="http://schemas.microsoft.com/office/powerpoint/2010/main" val="2307885146"/>
              </p:ext>
            </p:extLst>
          </p:nvPr>
        </p:nvGraphicFramePr>
        <p:xfrm>
          <a:off x="4355976" y="4941168"/>
          <a:ext cx="2376263" cy="625263"/>
        </p:xfrm>
        <a:graphic>
          <a:graphicData uri="http://schemas.openxmlformats.org/presentationml/2006/ole">
            <mc:AlternateContent xmlns:mc="http://schemas.openxmlformats.org/markup-compatibility/2006">
              <mc:Choice xmlns:v="urn:schemas-microsoft-com:vml" Requires="v">
                <p:oleObj spid="_x0000_s27991" r:id="rId6" imgW="23164560" imgH="6095520" progId="">
                  <p:embed/>
                </p:oleObj>
              </mc:Choice>
              <mc:Fallback>
                <p:oleObj r:id="rId6" imgW="23164560" imgH="609552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5976" y="4941168"/>
                        <a:ext cx="2376263" cy="625263"/>
                      </a:xfrm>
                      <a:prstGeom prst="rect">
                        <a:avLst/>
                      </a:prstGeom>
                      <a:noFill/>
                      <a:ln>
                        <a:noFill/>
                      </a:ln>
                      <a:effectLst/>
                      <a:extLst/>
                    </p:spPr>
                  </p:pic>
                </p:oleObj>
              </mc:Fallback>
            </mc:AlternateContent>
          </a:graphicData>
        </a:graphic>
      </p:graphicFrame>
      <p:graphicFrame>
        <p:nvGraphicFramePr>
          <p:cNvPr id="27653" name="Object 4"/>
          <p:cNvGraphicFramePr>
            <a:graphicFrameLocks noChangeAspect="1"/>
          </p:cNvGraphicFramePr>
          <p:nvPr>
            <p:extLst>
              <p:ext uri="{D42A27DB-BD31-4B8C-83A1-F6EECF244321}">
                <p14:modId xmlns:p14="http://schemas.microsoft.com/office/powerpoint/2010/main" val="958317493"/>
              </p:ext>
            </p:extLst>
          </p:nvPr>
        </p:nvGraphicFramePr>
        <p:xfrm>
          <a:off x="1043608" y="4221006"/>
          <a:ext cx="2016224" cy="1693946"/>
        </p:xfrm>
        <a:graphic>
          <a:graphicData uri="http://schemas.openxmlformats.org/presentationml/2006/ole">
            <mc:AlternateContent xmlns:mc="http://schemas.openxmlformats.org/markup-compatibility/2006">
              <mc:Choice xmlns:v="urn:schemas-microsoft-com:vml" Requires="v">
                <p:oleObj spid="_x0000_s27992" r:id="rId8" imgW="26822160" imgH="22554720" progId="">
                  <p:embed/>
                </p:oleObj>
              </mc:Choice>
              <mc:Fallback>
                <p:oleObj r:id="rId8" imgW="26822160" imgH="22554720" progId="">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3608" y="4221006"/>
                        <a:ext cx="2016224" cy="1693946"/>
                      </a:xfrm>
                      <a:prstGeom prst="rect">
                        <a:avLst/>
                      </a:prstGeom>
                      <a:noFill/>
                      <a:ln>
                        <a:noFill/>
                      </a:ln>
                      <a:effectLs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533400" y="473075"/>
            <a:ext cx="81534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mtClean="0"/>
              <a:t>Bogoliubov Transformation</a:t>
            </a:r>
          </a:p>
        </p:txBody>
      </p:sp>
      <mc:AlternateContent xmlns:mc="http://schemas.openxmlformats.org/markup-compatibility/2006" xmlns:a14="http://schemas.microsoft.com/office/drawing/2010/main">
        <mc:Choice Requires="a14">
          <p:sp>
            <p:nvSpPr>
              <p:cNvPr id="28675" name="Rectangle 2"/>
              <p:cNvSpPr>
                <a:spLocks noGrp="1" noChangeArrowheads="1"/>
              </p:cNvSpPr>
              <p:nvPr>
                <p:ph type="body" idx="4294967295"/>
              </p:nvPr>
            </p:nvSpPr>
            <p:spPr>
              <a:xfrm>
                <a:off x="533400" y="1828800"/>
                <a:ext cx="7999413" cy="4979988"/>
              </a:xfrm>
            </p:spPr>
            <p:txBody>
              <a:bodyPr/>
              <a:lstStyle/>
              <a:p>
                <a:pPr marL="339725" indent="-339725" eaLnBrk="1" hangingPunct="1">
                  <a:spcBef>
                    <a:spcPts val="675"/>
                  </a:spcBef>
                  <a:buClr>
                    <a:srgbClr val="990000"/>
                  </a:buClr>
                  <a:buSzPct val="75000"/>
                  <a:buFont typeface="Wingdings" charset="2"/>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US" sz="2700" dirty="0" smtClean="0"/>
                  <a:t>Preserves eigenvalues  </a:t>
                </a:r>
                <a14:m>
                  <m:oMath xmlns:m="http://schemas.openxmlformats.org/officeDocument/2006/math">
                    <m:sSub>
                      <m:sSubPr>
                        <m:ctrlPr>
                          <a:rPr lang="en-AU" sz="2700" b="0" i="1" smtClean="0">
                            <a:latin typeface="Cambria Math"/>
                          </a:rPr>
                        </m:ctrlPr>
                      </m:sSubPr>
                      <m:e>
                        <m:r>
                          <a:rPr lang="en-AU" sz="2700" b="0" i="1" smtClean="0">
                            <a:latin typeface="Cambria Math"/>
                          </a:rPr>
                          <m:t>𝜔</m:t>
                        </m:r>
                      </m:e>
                      <m:sub>
                        <m:r>
                          <a:rPr lang="en-AU" sz="2700" b="0" i="1" smtClean="0">
                            <a:latin typeface="Cambria Math"/>
                          </a:rPr>
                          <m:t>𝑘</m:t>
                        </m:r>
                      </m:sub>
                    </m:sSub>
                  </m:oMath>
                </a14:m>
                <a:r>
                  <a:rPr lang="en-US" sz="2700" dirty="0" smtClean="0"/>
                  <a:t>	of </a:t>
                </a:r>
              </a:p>
              <a:p>
                <a:pPr marL="339725" indent="-339725" eaLnBrk="1" hangingPunct="1">
                  <a:spcBef>
                    <a:spcPts val="675"/>
                  </a:spcBef>
                  <a:buClrTx/>
                  <a:buSzPct val="75000"/>
                  <a:buFontTx/>
                  <a:buNone/>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US" sz="2700" dirty="0" smtClean="0"/>
              </a:p>
              <a:p>
                <a:pPr marL="339725" indent="-339725" eaLnBrk="1" hangingPunct="1">
                  <a:spcBef>
                    <a:spcPts val="675"/>
                  </a:spcBef>
                  <a:buClrTx/>
                  <a:buSzPct val="75000"/>
                  <a:buFontTx/>
                  <a:buNone/>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14:m>
                  <m:oMathPara xmlns:m="http://schemas.openxmlformats.org/officeDocument/2006/math">
                    <m:oMathParaPr>
                      <m:jc m:val="centerGroup"/>
                    </m:oMathParaPr>
                    <m:oMath xmlns:m="http://schemas.openxmlformats.org/officeDocument/2006/math">
                      <m:sSub>
                        <m:sSubPr>
                          <m:ctrlPr>
                            <a:rPr lang="en-AU" sz="2700" b="0" i="1" smtClean="0">
                              <a:latin typeface="Cambria Math"/>
                            </a:rPr>
                          </m:ctrlPr>
                        </m:sSubPr>
                        <m:e>
                          <m:r>
                            <a:rPr lang="en-AU" sz="2700" b="0" i="1" smtClean="0">
                              <a:latin typeface="Cambria Math"/>
                            </a:rPr>
                            <m:t>𝜔</m:t>
                          </m:r>
                        </m:e>
                        <m:sub>
                          <m:r>
                            <a:rPr lang="en-AU" sz="2700" b="0" i="1" smtClean="0">
                              <a:latin typeface="Cambria Math"/>
                            </a:rPr>
                            <m:t>𝑘𝑙𝑚</m:t>
                          </m:r>
                        </m:sub>
                      </m:sSub>
                      <m:r>
                        <a:rPr lang="en-AU" sz="2700" b="0" i="1" smtClean="0">
                          <a:latin typeface="Cambria Math"/>
                        </a:rPr>
                        <m:t>=±</m:t>
                      </m:r>
                      <m:sSub>
                        <m:sSubPr>
                          <m:ctrlPr>
                            <a:rPr lang="en-AU" sz="2700" b="0" i="1" smtClean="0">
                              <a:latin typeface="Cambria Math"/>
                            </a:rPr>
                          </m:ctrlPr>
                        </m:sSubPr>
                        <m:e>
                          <m:r>
                            <a:rPr lang="en-AU" sz="2700" b="0" i="1" smtClean="0">
                              <a:latin typeface="Cambria Math"/>
                            </a:rPr>
                            <m:t>𝐴</m:t>
                          </m:r>
                        </m:e>
                        <m:sub>
                          <m:r>
                            <a:rPr lang="en-AU" sz="2700" b="0" i="1" smtClean="0">
                              <a:latin typeface="Cambria Math"/>
                            </a:rPr>
                            <m:t>𝑘𝑙</m:t>
                          </m:r>
                        </m:sub>
                      </m:sSub>
                      <m:rad>
                        <m:radPr>
                          <m:degHide m:val="on"/>
                          <m:ctrlPr>
                            <a:rPr lang="en-AU" sz="2700" b="0" i="1" smtClean="0">
                              <a:latin typeface="Cambria Math"/>
                            </a:rPr>
                          </m:ctrlPr>
                        </m:radPr>
                        <m:deg/>
                        <m:e>
                          <m:r>
                            <a:rPr lang="en-AU" sz="2700" b="0" i="1" smtClean="0">
                              <a:latin typeface="Cambria Math"/>
                            </a:rPr>
                            <m:t>𝑊</m:t>
                          </m:r>
                          <m:sSup>
                            <m:sSupPr>
                              <m:ctrlPr>
                                <a:rPr lang="en-AU" sz="2700" b="0" i="1" smtClean="0">
                                  <a:latin typeface="Cambria Math"/>
                                </a:rPr>
                              </m:ctrlPr>
                            </m:sSupPr>
                            <m:e>
                              <m:d>
                                <m:dPr>
                                  <m:ctrlPr>
                                    <a:rPr lang="en-AU" sz="2700" b="0" i="1" smtClean="0">
                                      <a:latin typeface="Cambria Math"/>
                                    </a:rPr>
                                  </m:ctrlPr>
                                </m:dPr>
                                <m:e>
                                  <m:sSubSup>
                                    <m:sSubSupPr>
                                      <m:ctrlPr>
                                        <a:rPr lang="en-AU" sz="2700" b="0" i="1" smtClean="0">
                                          <a:latin typeface="Cambria Math"/>
                                        </a:rPr>
                                      </m:ctrlPr>
                                    </m:sSubSupPr>
                                    <m:e>
                                      <m:r>
                                        <a:rPr lang="en-AU" sz="2700" b="0" i="1" smtClean="0">
                                          <a:latin typeface="Cambria Math"/>
                                        </a:rPr>
                                        <m:t>𝑓</m:t>
                                      </m:r>
                                    </m:e>
                                    <m:sub>
                                      <m:r>
                                        <a:rPr lang="en-AU" sz="2700" b="0" i="1" smtClean="0">
                                          <a:latin typeface="Cambria Math"/>
                                        </a:rPr>
                                        <m:t>𝑘</m:t>
                                      </m:r>
                                    </m:sub>
                                    <m:sup>
                                      <m:r>
                                        <a:rPr lang="en-AU" sz="2700" b="0" i="1" smtClean="0">
                                          <a:latin typeface="Cambria Math"/>
                                        </a:rPr>
                                        <m:t>′</m:t>
                                      </m:r>
                                    </m:sup>
                                  </m:sSubSup>
                                  <m:r>
                                    <a:rPr lang="en-AU" sz="2700" b="0" i="1" smtClean="0">
                                      <a:latin typeface="Cambria Math"/>
                                    </a:rPr>
                                    <m:t>,</m:t>
                                  </m:r>
                                  <m:sSubSup>
                                    <m:sSubSupPr>
                                      <m:ctrlPr>
                                        <a:rPr lang="en-AU" sz="2700" b="0" i="1" smtClean="0">
                                          <a:latin typeface="Cambria Math"/>
                                        </a:rPr>
                                      </m:ctrlPr>
                                    </m:sSubSupPr>
                                    <m:e>
                                      <m:r>
                                        <a:rPr lang="en-AU" sz="2700" b="0" i="1" smtClean="0">
                                          <a:latin typeface="Cambria Math"/>
                                        </a:rPr>
                                        <m:t>𝑓</m:t>
                                      </m:r>
                                    </m:e>
                                    <m:sub>
                                      <m:r>
                                        <a:rPr lang="en-AU" sz="2700" b="0" i="1" smtClean="0">
                                          <a:latin typeface="Cambria Math"/>
                                        </a:rPr>
                                        <m:t>𝑘</m:t>
                                      </m:r>
                                    </m:sub>
                                    <m:sup>
                                      <m:r>
                                        <a:rPr lang="en-AU" sz="2700" b="0" i="1" smtClean="0">
                                          <a:latin typeface="Cambria Math"/>
                                        </a:rPr>
                                        <m:t>∗</m:t>
                                      </m:r>
                                    </m:sup>
                                  </m:sSubSup>
                                </m:e>
                              </m:d>
                            </m:e>
                            <m:sup>
                              <m:r>
                                <a:rPr lang="en-AU" sz="2700" b="0" i="1" smtClean="0">
                                  <a:latin typeface="Cambria Math"/>
                                </a:rPr>
                                <m:t>2</m:t>
                              </m:r>
                            </m:sup>
                          </m:sSup>
                          <m:r>
                            <a:rPr lang="en-AU" sz="2700" i="1">
                              <a:latin typeface="Cambria Math"/>
                            </a:rPr>
                            <m:t>−</m:t>
                          </m:r>
                          <m:r>
                            <a:rPr lang="en-AU" sz="2700" i="1">
                              <a:latin typeface="Cambria Math"/>
                            </a:rPr>
                            <m:t>𝑊</m:t>
                          </m:r>
                          <m:d>
                            <m:dPr>
                              <m:ctrlPr>
                                <a:rPr lang="en-AU" sz="2700" i="1">
                                  <a:latin typeface="Cambria Math"/>
                                </a:rPr>
                              </m:ctrlPr>
                            </m:dPr>
                            <m:e>
                              <m:sSubSup>
                                <m:sSubSupPr>
                                  <m:ctrlPr>
                                    <a:rPr lang="en-AU" sz="2700" b="0" i="1" smtClean="0">
                                      <a:latin typeface="Cambria Math"/>
                                    </a:rPr>
                                  </m:ctrlPr>
                                </m:sSubSupPr>
                                <m:e>
                                  <m:r>
                                    <a:rPr lang="en-AU" sz="2700" b="0" i="1" smtClean="0">
                                      <a:latin typeface="Cambria Math"/>
                                    </a:rPr>
                                    <m:t>𝑓</m:t>
                                  </m:r>
                                </m:e>
                                <m:sub>
                                  <m:r>
                                    <a:rPr lang="en-AU" sz="2700" b="0" i="1" smtClean="0">
                                      <a:latin typeface="Cambria Math"/>
                                    </a:rPr>
                                    <m:t>𝑘</m:t>
                                  </m:r>
                                </m:sub>
                                <m:sup>
                                  <m:r>
                                    <a:rPr lang="en-AU" sz="2700" b="0" i="1" smtClean="0">
                                      <a:latin typeface="Cambria Math"/>
                                    </a:rPr>
                                    <m:t>′</m:t>
                                  </m:r>
                                </m:sup>
                              </m:sSubSup>
                              <m:r>
                                <a:rPr lang="en-AU" sz="2700" b="0" i="1" smtClean="0">
                                  <a:latin typeface="Cambria Math"/>
                                </a:rPr>
                                <m:t>,</m:t>
                              </m:r>
                              <m:sSub>
                                <m:sSubPr>
                                  <m:ctrlPr>
                                    <a:rPr lang="en-AU" sz="2700" b="0" i="1" smtClean="0">
                                      <a:latin typeface="Cambria Math"/>
                                    </a:rPr>
                                  </m:ctrlPr>
                                </m:sSubPr>
                                <m:e>
                                  <m:r>
                                    <a:rPr lang="en-AU" sz="2700" b="0" i="1" smtClean="0">
                                      <a:latin typeface="Cambria Math"/>
                                    </a:rPr>
                                    <m:t>𝑓</m:t>
                                  </m:r>
                                </m:e>
                                <m:sub>
                                  <m:r>
                                    <a:rPr lang="en-AU" sz="2700" b="0" i="1" smtClean="0">
                                      <a:latin typeface="Cambria Math"/>
                                    </a:rPr>
                                    <m:t>𝑘</m:t>
                                  </m:r>
                                </m:sub>
                              </m:sSub>
                            </m:e>
                          </m:d>
                          <m:r>
                            <a:rPr lang="en-AU" sz="2700" i="1">
                              <a:latin typeface="Cambria Math"/>
                            </a:rPr>
                            <m:t>𝑊</m:t>
                          </m:r>
                          <m:r>
                            <a:rPr lang="en-AU" sz="2700" i="1">
                              <a:latin typeface="Cambria Math"/>
                            </a:rPr>
                            <m:t>(</m:t>
                          </m:r>
                          <m:sSup>
                            <m:sSupPr>
                              <m:ctrlPr>
                                <a:rPr lang="en-AU" sz="2700" b="0" i="1" smtClean="0">
                                  <a:latin typeface="Cambria Math"/>
                                </a:rPr>
                              </m:ctrlPr>
                            </m:sSupPr>
                            <m:e>
                              <m:sSubSup>
                                <m:sSubSupPr>
                                  <m:ctrlPr>
                                    <a:rPr lang="en-AU" sz="2700" b="0" i="1" smtClean="0">
                                      <a:latin typeface="Cambria Math"/>
                                    </a:rPr>
                                  </m:ctrlPr>
                                </m:sSubSupPr>
                                <m:e>
                                  <m:r>
                                    <a:rPr lang="en-AU" sz="2700" b="0" i="1" smtClean="0">
                                      <a:latin typeface="Cambria Math"/>
                                    </a:rPr>
                                    <m:t>𝑓</m:t>
                                  </m:r>
                                </m:e>
                                <m:sub>
                                  <m:r>
                                    <a:rPr lang="en-AU" sz="2700" b="0" i="1" smtClean="0">
                                      <a:latin typeface="Cambria Math"/>
                                    </a:rPr>
                                    <m:t>𝑘</m:t>
                                  </m:r>
                                </m:sub>
                                <m:sup>
                                  <m:r>
                                    <a:rPr lang="en-AU" sz="2700" b="0" i="1" smtClean="0">
                                      <a:latin typeface="Cambria Math"/>
                                    </a:rPr>
                                    <m:t>′</m:t>
                                  </m:r>
                                </m:sup>
                              </m:sSubSup>
                            </m:e>
                            <m:sup>
                              <m:r>
                                <a:rPr lang="en-AU" sz="2700" b="0" i="1" smtClean="0">
                                  <a:latin typeface="Cambria Math"/>
                                </a:rPr>
                                <m:t>∗</m:t>
                              </m:r>
                            </m:sup>
                          </m:sSup>
                          <m:r>
                            <a:rPr lang="en-AU" sz="2700" b="0" i="1" smtClean="0">
                              <a:latin typeface="Cambria Math"/>
                            </a:rPr>
                            <m:t>,</m:t>
                          </m:r>
                          <m:sSubSup>
                            <m:sSubSupPr>
                              <m:ctrlPr>
                                <a:rPr lang="en-AU" sz="2700" b="0" i="1" smtClean="0">
                                  <a:latin typeface="Cambria Math"/>
                                </a:rPr>
                              </m:ctrlPr>
                            </m:sSubSupPr>
                            <m:e>
                              <m:r>
                                <a:rPr lang="en-AU" sz="2700" b="0" i="1" smtClean="0">
                                  <a:latin typeface="Cambria Math"/>
                                </a:rPr>
                                <m:t>𝑓</m:t>
                              </m:r>
                            </m:e>
                            <m:sub>
                              <m:r>
                                <a:rPr lang="en-AU" sz="2700" b="0" i="1" smtClean="0">
                                  <a:latin typeface="Cambria Math"/>
                                </a:rPr>
                                <m:t>𝑘</m:t>
                              </m:r>
                            </m:sub>
                            <m:sup>
                              <m:r>
                                <a:rPr lang="en-AU" sz="2700" b="0" i="1" smtClean="0">
                                  <a:latin typeface="Cambria Math"/>
                                </a:rPr>
                                <m:t>∗</m:t>
                              </m:r>
                            </m:sup>
                          </m:sSubSup>
                          <m:r>
                            <a:rPr lang="en-AU" sz="2700" i="1">
                              <a:latin typeface="Cambria Math"/>
                            </a:rPr>
                            <m:t>)</m:t>
                          </m:r>
                          <m:r>
                            <m:rPr>
                              <m:nor/>
                            </m:rPr>
                            <a:rPr lang="en-US" sz="2700" dirty="0"/>
                            <m:t> </m:t>
                          </m:r>
                        </m:e>
                      </m:rad>
                    </m:oMath>
                  </m:oMathPara>
                </a14:m>
                <a:endParaRPr lang="en-US" sz="2700" dirty="0" smtClean="0"/>
              </a:p>
              <a:p>
                <a:pPr marL="339725" indent="-339725" eaLnBrk="1" hangingPunct="1">
                  <a:spcBef>
                    <a:spcPts val="675"/>
                  </a:spcBef>
                  <a:buClrTx/>
                  <a:buSzPct val="75000"/>
                  <a:buFontTx/>
                  <a:buNone/>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US" sz="2700" dirty="0" smtClean="0"/>
              </a:p>
              <a:p>
                <a:pPr marL="339725" indent="-339725" eaLnBrk="1" hangingPunct="1">
                  <a:spcBef>
                    <a:spcPts val="675"/>
                  </a:spcBef>
                  <a:buClr>
                    <a:srgbClr val="990000"/>
                  </a:buClr>
                  <a:buSzPct val="75000"/>
                  <a:buFont typeface="Wingdings" charset="2"/>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US" sz="2700" dirty="0" smtClean="0"/>
                  <a:t>Real  when</a:t>
                </a:r>
              </a:p>
              <a:p>
                <a:pPr marL="339725" indent="-339725" eaLnBrk="1" hangingPunct="1">
                  <a:spcBef>
                    <a:spcPts val="675"/>
                  </a:spcBef>
                  <a:buClr>
                    <a:srgbClr val="990000"/>
                  </a:buClr>
                  <a:buSzPct val="75000"/>
                  <a:buFont typeface="Wingdings" charset="2"/>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US" sz="2700" dirty="0" smtClean="0"/>
              </a:p>
              <a:p>
                <a:pPr marL="339725" indent="-339725" eaLnBrk="1" hangingPunct="1">
                  <a:spcBef>
                    <a:spcPts val="675"/>
                  </a:spcBef>
                  <a:buClr>
                    <a:srgbClr val="990000"/>
                  </a:buClr>
                  <a:buSzPct val="75000"/>
                  <a:buFont typeface="Wingdings" charset="2"/>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US" sz="2700" dirty="0" smtClean="0"/>
                  <a:t>Purely imaginary 		  when</a:t>
                </a:r>
              </a:p>
              <a:p>
                <a:pPr marL="339725" indent="-339725" eaLnBrk="1" hangingPunct="1">
                  <a:spcBef>
                    <a:spcPts val="675"/>
                  </a:spcBef>
                  <a:buClrTx/>
                  <a:buSzPct val="75000"/>
                  <a:buFontTx/>
                  <a:buNone/>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US" sz="2700" dirty="0" smtClean="0"/>
              </a:p>
              <a:p>
                <a:pPr marL="339725" indent="-339725" eaLnBrk="1" hangingPunct="1">
                  <a:spcBef>
                    <a:spcPts val="675"/>
                  </a:spcBef>
                  <a:buClrTx/>
                  <a:buSzPct val="75000"/>
                  <a:buFontTx/>
                  <a:buNone/>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endParaRPr lang="en-US" sz="2700" dirty="0" smtClean="0"/>
              </a:p>
            </p:txBody>
          </p:sp>
        </mc:Choice>
        <mc:Fallback xmlns="">
          <p:sp>
            <p:nvSpPr>
              <p:cNvPr id="28675" name="Rectangle 2"/>
              <p:cNvSpPr>
                <a:spLocks noGrp="1" noRot="1" noChangeAspect="1" noMove="1" noResize="1" noEditPoints="1" noAdjustHandles="1" noChangeArrowheads="1" noChangeShapeType="1" noTextEdit="1"/>
              </p:cNvSpPr>
              <p:nvPr>
                <p:ph type="body" idx="4294967295"/>
              </p:nvPr>
            </p:nvSpPr>
            <p:spPr>
              <a:xfrm>
                <a:off x="533400" y="1828800"/>
                <a:ext cx="7999413" cy="4979988"/>
              </a:xfrm>
              <a:blipFill rotWithShape="1">
                <a:blip r:embed="rId4"/>
                <a:stretch>
                  <a:fillRect l="-686" t="-979"/>
                </a:stretch>
              </a:blipFill>
            </p:spPr>
            <p:txBody>
              <a:bodyPr/>
              <a:lstStyle/>
              <a:p>
                <a:r>
                  <a:rPr lang="en-AU">
                    <a:noFill/>
                  </a:rPr>
                  <a:t> </a:t>
                </a:r>
              </a:p>
            </p:txBody>
          </p:sp>
        </mc:Fallback>
      </mc:AlternateContent>
      <p:graphicFrame>
        <p:nvGraphicFramePr>
          <p:cNvPr id="28676" name="Object 3"/>
          <p:cNvGraphicFramePr>
            <a:graphicFrameLocks noChangeAspect="1"/>
          </p:cNvGraphicFramePr>
          <p:nvPr/>
        </p:nvGraphicFramePr>
        <p:xfrm>
          <a:off x="5795963" y="1844675"/>
          <a:ext cx="719137" cy="531813"/>
        </p:xfrm>
        <a:graphic>
          <a:graphicData uri="http://schemas.openxmlformats.org/presentationml/2006/ole">
            <mc:AlternateContent xmlns:mc="http://schemas.openxmlformats.org/markup-compatibility/2006">
              <mc:Choice xmlns:v="urn:schemas-microsoft-com:vml" Requires="v">
                <p:oleObj spid="_x0000_s29404" r:id="rId5" imgW="8229240" imgH="6095520" progId="">
                  <p:embed/>
                </p:oleObj>
              </mc:Choice>
              <mc:Fallback>
                <p:oleObj r:id="rId5" imgW="8229240" imgH="609552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1844675"/>
                        <a:ext cx="719137" cy="5318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4"/>
          <p:cNvGraphicFramePr>
            <a:graphicFrameLocks noChangeAspect="1"/>
          </p:cNvGraphicFramePr>
          <p:nvPr>
            <p:extLst>
              <p:ext uri="{D42A27DB-BD31-4B8C-83A1-F6EECF244321}">
                <p14:modId xmlns:p14="http://schemas.microsoft.com/office/powerpoint/2010/main" val="3118153332"/>
              </p:ext>
            </p:extLst>
          </p:nvPr>
        </p:nvGraphicFramePr>
        <p:xfrm>
          <a:off x="7236297" y="1844824"/>
          <a:ext cx="1382000" cy="720080"/>
        </p:xfrm>
        <a:graphic>
          <a:graphicData uri="http://schemas.openxmlformats.org/presentationml/2006/ole">
            <mc:AlternateContent xmlns:mc="http://schemas.openxmlformats.org/markup-compatibility/2006">
              <mc:Choice xmlns:v="urn:schemas-microsoft-com:vml" Requires="v">
                <p:oleObj spid="_x0000_s29405" r:id="rId7" imgW="22250160" imgH="11581920" progId="">
                  <p:embed/>
                </p:oleObj>
              </mc:Choice>
              <mc:Fallback>
                <p:oleObj r:id="rId7" imgW="22250160" imgH="1158192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6297" y="1844824"/>
                        <a:ext cx="1382000" cy="720080"/>
                      </a:xfrm>
                      <a:prstGeom prst="rect">
                        <a:avLst/>
                      </a:prstGeom>
                      <a:noFill/>
                      <a:ln>
                        <a:noFill/>
                      </a:ln>
                      <a:effectLst/>
                      <a:extLst/>
                    </p:spPr>
                  </p:pic>
                </p:oleObj>
              </mc:Fallback>
            </mc:AlternateContent>
          </a:graphicData>
        </a:graphic>
      </p:graphicFrame>
      <p:graphicFrame>
        <p:nvGraphicFramePr>
          <p:cNvPr id="28679" name="Object 6"/>
          <p:cNvGraphicFramePr>
            <a:graphicFrameLocks noChangeAspect="1"/>
          </p:cNvGraphicFramePr>
          <p:nvPr>
            <p:extLst>
              <p:ext uri="{D42A27DB-BD31-4B8C-83A1-F6EECF244321}">
                <p14:modId xmlns:p14="http://schemas.microsoft.com/office/powerpoint/2010/main" val="3213013838"/>
              </p:ext>
            </p:extLst>
          </p:nvPr>
        </p:nvGraphicFramePr>
        <p:xfrm>
          <a:off x="2843808" y="4149080"/>
          <a:ext cx="1368425" cy="684212"/>
        </p:xfrm>
        <a:graphic>
          <a:graphicData uri="http://schemas.openxmlformats.org/presentationml/2006/ole">
            <mc:AlternateContent xmlns:mc="http://schemas.openxmlformats.org/markup-compatibility/2006">
              <mc:Choice xmlns:v="urn:schemas-microsoft-com:vml" Requires="v">
                <p:oleObj spid="_x0000_s29406" r:id="rId9" imgW="13410720" imgH="6705360" progId="">
                  <p:embed/>
                </p:oleObj>
              </mc:Choice>
              <mc:Fallback>
                <p:oleObj r:id="rId9" imgW="13410720" imgH="6705360" progId="">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808" y="4149080"/>
                        <a:ext cx="1368425" cy="684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7"/>
          <p:cNvGraphicFramePr>
            <a:graphicFrameLocks noChangeAspect="1"/>
          </p:cNvGraphicFramePr>
          <p:nvPr>
            <p:extLst>
              <p:ext uri="{D42A27DB-BD31-4B8C-83A1-F6EECF244321}">
                <p14:modId xmlns:p14="http://schemas.microsoft.com/office/powerpoint/2010/main" val="1169648457"/>
              </p:ext>
            </p:extLst>
          </p:nvPr>
        </p:nvGraphicFramePr>
        <p:xfrm>
          <a:off x="3635896" y="5229200"/>
          <a:ext cx="1657350" cy="523875"/>
        </p:xfrm>
        <a:graphic>
          <a:graphicData uri="http://schemas.openxmlformats.org/presentationml/2006/ole">
            <mc:AlternateContent xmlns:mc="http://schemas.openxmlformats.org/markup-compatibility/2006">
              <mc:Choice xmlns:v="urn:schemas-microsoft-com:vml" Requires="v">
                <p:oleObj spid="_x0000_s29407" r:id="rId11" imgW="17373240" imgH="5486040" progId="">
                  <p:embed/>
                </p:oleObj>
              </mc:Choice>
              <mc:Fallback>
                <p:oleObj r:id="rId11" imgW="17373240" imgH="5486040" progId="">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5896" y="5229200"/>
                        <a:ext cx="1657350" cy="523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8"/>
          <p:cNvGraphicFramePr>
            <a:graphicFrameLocks noChangeAspect="1"/>
          </p:cNvGraphicFramePr>
          <p:nvPr>
            <p:extLst>
              <p:ext uri="{D42A27DB-BD31-4B8C-83A1-F6EECF244321}">
                <p14:modId xmlns:p14="http://schemas.microsoft.com/office/powerpoint/2010/main" val="2136542724"/>
              </p:ext>
            </p:extLst>
          </p:nvPr>
        </p:nvGraphicFramePr>
        <p:xfrm>
          <a:off x="6444208" y="5157192"/>
          <a:ext cx="1368425" cy="682625"/>
        </p:xfrm>
        <a:graphic>
          <a:graphicData uri="http://schemas.openxmlformats.org/presentationml/2006/ole">
            <mc:AlternateContent xmlns:mc="http://schemas.openxmlformats.org/markup-compatibility/2006">
              <mc:Choice xmlns:v="urn:schemas-microsoft-com:vml" Requires="v">
                <p:oleObj spid="_x0000_s29408" r:id="rId13" imgW="13410720" imgH="6705360" progId="Equation.3">
                  <p:embed/>
                </p:oleObj>
              </mc:Choice>
              <mc:Fallback>
                <p:oleObj r:id="rId13" imgW="13410720" imgH="670536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44208" y="5157192"/>
                        <a:ext cx="1368425" cy="682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a:xfrm>
            <a:off x="533400" y="473075"/>
            <a:ext cx="81534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smtClean="0"/>
              <a:t>Energy Partitioning</a:t>
            </a:r>
          </a:p>
        </p:txBody>
      </p:sp>
      <p:graphicFrame>
        <p:nvGraphicFramePr>
          <p:cNvPr id="30723" name="Object 2"/>
          <p:cNvGraphicFramePr>
            <a:graphicFrameLocks noChangeAspect="1"/>
          </p:cNvGraphicFramePr>
          <p:nvPr>
            <p:extLst>
              <p:ext uri="{D42A27DB-BD31-4B8C-83A1-F6EECF244321}">
                <p14:modId xmlns:p14="http://schemas.microsoft.com/office/powerpoint/2010/main" val="3915956950"/>
              </p:ext>
            </p:extLst>
          </p:nvPr>
        </p:nvGraphicFramePr>
        <p:xfrm>
          <a:off x="539750" y="2852738"/>
          <a:ext cx="8990013" cy="1135062"/>
        </p:xfrm>
        <a:graphic>
          <a:graphicData uri="http://schemas.openxmlformats.org/presentationml/2006/ole">
            <mc:AlternateContent xmlns:mc="http://schemas.openxmlformats.org/markup-compatibility/2006">
              <mc:Choice xmlns:v="urn:schemas-microsoft-com:vml" Requires="v">
                <p:oleObj spid="_x0000_s31083" name="Equation" r:id="rId4" imgW="113690160" imgH="14325120" progId="Equation.3">
                  <p:embed/>
                </p:oleObj>
              </mc:Choice>
              <mc:Fallback>
                <p:oleObj name="Equation" r:id="rId4" imgW="113690160" imgH="1432512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852738"/>
                        <a:ext cx="8990013" cy="1135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4" name="Object 3"/>
          <p:cNvGraphicFramePr>
            <a:graphicFrameLocks noChangeAspect="1"/>
          </p:cNvGraphicFramePr>
          <p:nvPr/>
        </p:nvGraphicFramePr>
        <p:xfrm>
          <a:off x="3348038" y="1916113"/>
          <a:ext cx="2087562" cy="514350"/>
        </p:xfrm>
        <a:graphic>
          <a:graphicData uri="http://schemas.openxmlformats.org/presentationml/2006/ole">
            <mc:AlternateContent xmlns:mc="http://schemas.openxmlformats.org/markup-compatibility/2006">
              <mc:Choice xmlns:v="urn:schemas-microsoft-com:vml" Requires="v">
                <p:oleObj spid="_x0000_s31084" r:id="rId6" imgW="21030840" imgH="5181120" progId="">
                  <p:embed/>
                </p:oleObj>
              </mc:Choice>
              <mc:Fallback>
                <p:oleObj r:id="rId6" imgW="21030840" imgH="518112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1916113"/>
                        <a:ext cx="2087562" cy="514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4"/>
          <p:cNvGraphicFramePr>
            <a:graphicFrameLocks noChangeAspect="1"/>
          </p:cNvGraphicFramePr>
          <p:nvPr/>
        </p:nvGraphicFramePr>
        <p:xfrm>
          <a:off x="574675" y="4437063"/>
          <a:ext cx="8750300" cy="1090612"/>
        </p:xfrm>
        <a:graphic>
          <a:graphicData uri="http://schemas.openxmlformats.org/presentationml/2006/ole">
            <mc:AlternateContent xmlns:mc="http://schemas.openxmlformats.org/markup-compatibility/2006">
              <mc:Choice xmlns:v="urn:schemas-microsoft-com:vml" Requires="v">
                <p:oleObj spid="_x0000_s31085" name="Equation" r:id="rId8" imgW="114909120" imgH="14325120" progId="Equation.3">
                  <p:embed/>
                </p:oleObj>
              </mc:Choice>
              <mc:Fallback>
                <p:oleObj name="Equation" r:id="rId8" imgW="114909120" imgH="1432512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4675" y="4437063"/>
                        <a:ext cx="8750300" cy="1090612"/>
                      </a:xfrm>
                      <a:prstGeom prst="rect">
                        <a:avLst/>
                      </a:prstGeom>
                      <a:noFill/>
                      <a:ln>
                        <a:noFill/>
                      </a:ln>
                      <a:effectLs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1748" name="Text Box 3"/>
          <p:cNvSpPr txBox="1">
            <a:spLocks noChangeArrowheads="1"/>
          </p:cNvSpPr>
          <p:nvPr/>
        </p:nvSpPr>
        <p:spPr bwMode="auto">
          <a:xfrm>
            <a:off x="1763713" y="1773238"/>
            <a:ext cx="5472112" cy="462280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a:spcBef>
                <a:spcPts val="3750"/>
              </a:spcBef>
              <a:buClrTx/>
              <a:buFontTx/>
              <a:buNone/>
            </a:pPr>
            <a:endParaRPr lang="en-AU" sz="6000">
              <a:solidFill>
                <a:srgbClr val="FFFFFF"/>
              </a:solidFill>
            </a:endParaRPr>
          </a:p>
          <a:p>
            <a:pPr>
              <a:spcBef>
                <a:spcPts val="3750"/>
              </a:spcBef>
              <a:buClrTx/>
              <a:buFontTx/>
              <a:buNone/>
            </a:pPr>
            <a:endParaRPr lang="en-AU" sz="6000">
              <a:solidFill>
                <a:srgbClr val="FFFFFF"/>
              </a:solidFill>
            </a:endParaRPr>
          </a:p>
          <a:p>
            <a:pPr>
              <a:spcBef>
                <a:spcPts val="1500"/>
              </a:spcBef>
              <a:buClrTx/>
              <a:buFontTx/>
              <a:buNone/>
            </a:pPr>
            <a:endParaRPr lang="en-AU" sz="2400">
              <a:solidFill>
                <a:srgbClr val="FFFFFF"/>
              </a:solidFill>
            </a:endParaRPr>
          </a:p>
          <a:p>
            <a:pPr>
              <a:spcBef>
                <a:spcPts val="1500"/>
              </a:spcBef>
              <a:buClrTx/>
              <a:buFontTx/>
              <a:buNone/>
            </a:pPr>
            <a:endParaRPr lang="en-AU" sz="2400">
              <a:solidFill>
                <a:srgbClr val="FFFFFF"/>
              </a:solidFill>
            </a:endParaRPr>
          </a:p>
          <a:p>
            <a:pPr>
              <a:spcBef>
                <a:spcPts val="1500"/>
              </a:spcBef>
              <a:buClrTx/>
              <a:buFontTx/>
              <a:buNone/>
            </a:pPr>
            <a:endParaRPr lang="en-AU" sz="2400">
              <a:solidFill>
                <a:srgbClr val="FFFFFF"/>
              </a:solidFill>
            </a:endParaRPr>
          </a:p>
          <a:p>
            <a:pPr>
              <a:spcBef>
                <a:spcPts val="1500"/>
              </a:spcBef>
              <a:buClrTx/>
              <a:buFontTx/>
              <a:buNone/>
            </a:pPr>
            <a:endParaRPr lang="en-AU" sz="2400">
              <a:solidFill>
                <a:srgbClr val="FFFFFF"/>
              </a:solidFill>
            </a:endParaRPr>
          </a:p>
        </p:txBody>
      </p:sp>
      <p:pic>
        <p:nvPicPr>
          <p:cNvPr id="317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989138"/>
            <a:ext cx="5256213" cy="3994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 name="Rectangle 2"/>
              <p:cNvSpPr/>
              <p:nvPr/>
            </p:nvSpPr>
            <p:spPr>
              <a:xfrm>
                <a:off x="589335" y="1203933"/>
                <a:ext cx="7920880" cy="5856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3200" b="0" i="1" smtClean="0">
                          <a:solidFill>
                            <a:srgbClr val="FFFFFF"/>
                          </a:solidFill>
                          <a:latin typeface="Cambria Math"/>
                        </a:rPr>
                        <m:t>𝑆</m:t>
                      </m:r>
                      <m:r>
                        <a:rPr lang="en-AU" sz="3200" b="0" i="1" smtClean="0">
                          <a:solidFill>
                            <a:srgbClr val="FFFFFF"/>
                          </a:solidFill>
                          <a:latin typeface="Cambria Math"/>
                        </a:rPr>
                        <m:t>=</m:t>
                      </m:r>
                      <m:d>
                        <m:dPr>
                          <m:begChr m:val="{"/>
                          <m:endChr m:val="}"/>
                          <m:ctrlPr>
                            <a:rPr lang="en-AU" sz="3200" b="0" i="1" smtClean="0">
                              <a:solidFill>
                                <a:srgbClr val="FFFFFF"/>
                              </a:solidFill>
                              <a:latin typeface="Cambria Math"/>
                            </a:rPr>
                          </m:ctrlPr>
                        </m:dPr>
                        <m:e>
                          <m:r>
                            <a:rPr lang="en-AU" sz="3200" b="0" i="1" smtClean="0">
                              <a:solidFill>
                                <a:srgbClr val="FFFFFF"/>
                              </a:solidFill>
                              <a:latin typeface="Cambria Math"/>
                            </a:rPr>
                            <m:t>𝑘</m:t>
                          </m:r>
                          <m:r>
                            <a:rPr lang="en-AU" sz="3200" b="0" i="1" smtClean="0">
                              <a:solidFill>
                                <a:srgbClr val="FFFFFF"/>
                              </a:solidFill>
                              <a:latin typeface="Cambria Math"/>
                            </a:rPr>
                            <m:t>∈</m:t>
                          </m:r>
                          <m:r>
                            <a:rPr lang="en-AU" sz="3200" b="0" i="1" smtClean="0">
                              <a:solidFill>
                                <a:srgbClr val="FFFFFF"/>
                              </a:solidFill>
                              <a:latin typeface="Cambria Math"/>
                              <a:ea typeface="Cambria Math"/>
                            </a:rPr>
                            <m:t>ℝ</m:t>
                          </m:r>
                          <m:r>
                            <a:rPr lang="en-AU" sz="3200" b="0" i="1" smtClean="0">
                              <a:solidFill>
                                <a:srgbClr val="FFFFFF"/>
                              </a:solidFill>
                              <a:latin typeface="Cambria Math"/>
                              <a:ea typeface="Cambria Math"/>
                            </a:rPr>
                            <m:t>:</m:t>
                          </m:r>
                          <m:d>
                            <m:dPr>
                              <m:ctrlPr>
                                <a:rPr lang="en-AU" sz="3200" b="0" i="1" smtClean="0">
                                  <a:solidFill>
                                    <a:srgbClr val="FFFFFF"/>
                                  </a:solidFill>
                                  <a:latin typeface="Cambria Math"/>
                                  <a:ea typeface="Cambria Math"/>
                                </a:rPr>
                              </m:ctrlPr>
                            </m:dPr>
                            <m:e>
                              <m:r>
                                <a:rPr lang="en-AU" sz="3200" b="0" i="1" smtClean="0">
                                  <a:solidFill>
                                    <a:srgbClr val="FFFFFF"/>
                                  </a:solidFill>
                                  <a:latin typeface="Cambria Math"/>
                                  <a:ea typeface="Cambria Math"/>
                                </a:rPr>
                                <m:t>∃ℓ∈</m:t>
                              </m:r>
                              <m:r>
                                <a:rPr lang="en-AU" sz="3200" b="0" i="1" smtClean="0">
                                  <a:solidFill>
                                    <a:srgbClr val="FFFFFF"/>
                                  </a:solidFill>
                                  <a:latin typeface="Cambria Math"/>
                                  <a:ea typeface="Cambria Math"/>
                                </a:rPr>
                                <m:t>ℕ</m:t>
                              </m:r>
                              <m:r>
                                <a:rPr lang="en-AU" sz="3200" b="0" i="1" smtClean="0">
                                  <a:solidFill>
                                    <a:srgbClr val="FFFFFF"/>
                                  </a:solidFill>
                                  <a:latin typeface="Cambria Math"/>
                                  <a:ea typeface="Cambria Math"/>
                                </a:rPr>
                                <m:t>∪0</m:t>
                              </m:r>
                            </m:e>
                          </m:d>
                          <m:r>
                            <a:rPr lang="en-AU" sz="3200" b="0" i="1" smtClean="0">
                              <a:solidFill>
                                <a:srgbClr val="FFFFFF"/>
                              </a:solidFill>
                              <a:latin typeface="Cambria Math"/>
                              <a:ea typeface="Cambria Math"/>
                            </a:rPr>
                            <m:t> </m:t>
                          </m:r>
                          <m:sSubSup>
                            <m:sSubSupPr>
                              <m:ctrlPr>
                                <a:rPr lang="en-AU" sz="3200" b="0" i="1" smtClean="0">
                                  <a:solidFill>
                                    <a:srgbClr val="FFFFFF"/>
                                  </a:solidFill>
                                  <a:latin typeface="Cambria Math"/>
                                  <a:ea typeface="Cambria Math"/>
                                </a:rPr>
                              </m:ctrlPr>
                            </m:sSubSupPr>
                            <m:e>
                              <m:r>
                                <a:rPr lang="en-AU" sz="3200" b="0" i="1" smtClean="0">
                                  <a:solidFill>
                                    <a:srgbClr val="FFFFFF"/>
                                  </a:solidFill>
                                  <a:latin typeface="Cambria Math"/>
                                  <a:ea typeface="Cambria Math"/>
                                </a:rPr>
                                <m:t>𝑗</m:t>
                              </m:r>
                            </m:e>
                            <m:sub>
                              <m:r>
                                <a:rPr lang="en-AU" sz="3200" b="0" i="1" smtClean="0">
                                  <a:solidFill>
                                    <a:srgbClr val="FFFFFF"/>
                                  </a:solidFill>
                                  <a:latin typeface="Cambria Math"/>
                                  <a:ea typeface="Cambria Math"/>
                                </a:rPr>
                                <m:t>ℓ</m:t>
                              </m:r>
                            </m:sub>
                            <m:sup>
                              <m:r>
                                <a:rPr lang="en-AU" sz="3200" b="0" i="1" smtClean="0">
                                  <a:solidFill>
                                    <a:srgbClr val="FFFFFF"/>
                                  </a:solidFill>
                                  <a:latin typeface="Cambria Math"/>
                                  <a:ea typeface="Cambria Math"/>
                                </a:rPr>
                                <m:t>′</m:t>
                              </m:r>
                            </m:sup>
                          </m:sSubSup>
                          <m:d>
                            <m:dPr>
                              <m:ctrlPr>
                                <a:rPr lang="en-AU" sz="3200" b="0" i="1" smtClean="0">
                                  <a:solidFill>
                                    <a:srgbClr val="FFFFFF"/>
                                  </a:solidFill>
                                  <a:latin typeface="Cambria Math"/>
                                  <a:ea typeface="Cambria Math"/>
                                </a:rPr>
                              </m:ctrlPr>
                            </m:dPr>
                            <m:e>
                              <m:r>
                                <a:rPr lang="en-AU" sz="3200" b="0" i="1" smtClean="0">
                                  <a:solidFill>
                                    <a:srgbClr val="FFFFFF"/>
                                  </a:solidFill>
                                  <a:latin typeface="Cambria Math"/>
                                  <a:ea typeface="Cambria Math"/>
                                </a:rPr>
                                <m:t>𝑘</m:t>
                              </m:r>
                            </m:e>
                          </m:d>
                          <m:r>
                            <a:rPr lang="en-AU" sz="3200" b="0" i="1" smtClean="0">
                              <a:solidFill>
                                <a:srgbClr val="FFFFFF"/>
                              </a:solidFill>
                              <a:latin typeface="Cambria Math"/>
                              <a:ea typeface="Cambria Math"/>
                            </a:rPr>
                            <m:t>=0</m:t>
                          </m:r>
                        </m:e>
                      </m:d>
                    </m:oMath>
                  </m:oMathPara>
                </a14:m>
                <a:endParaRPr lang="en-AU" sz="3200" dirty="0"/>
              </a:p>
            </p:txBody>
          </p:sp>
        </mc:Choice>
        <mc:Fallback xmlns="">
          <p:sp>
            <p:nvSpPr>
              <p:cNvPr id="3" name="Rectangle 2"/>
              <p:cNvSpPr>
                <a:spLocks noRot="1" noChangeAspect="1" noMove="1" noResize="1" noEditPoints="1" noAdjustHandles="1" noChangeArrowheads="1" noChangeShapeType="1" noTextEdit="1"/>
              </p:cNvSpPr>
              <p:nvPr/>
            </p:nvSpPr>
            <p:spPr>
              <a:xfrm>
                <a:off x="589335" y="1203933"/>
                <a:ext cx="7920880" cy="585610"/>
              </a:xfrm>
              <a:prstGeom prst="rect">
                <a:avLst/>
              </a:prstGeom>
              <a:blipFill rotWithShape="1">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763713" y="292337"/>
                <a:ext cx="4392463" cy="853182"/>
              </a:xfrm>
              <a:prstGeom prst="rect">
                <a:avLst/>
              </a:prstGeom>
            </p:spPr>
            <p:txBody>
              <a:bodyPr wrap="square">
                <a:spAutoFit/>
              </a:bodyPr>
              <a:lstStyle/>
              <a:p>
                <a:pPr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f>
                        <m:fPr>
                          <m:ctrlPr>
                            <a:rPr lang="en-US" sz="2600" i="1" smtClean="0">
                              <a:latin typeface="Cambria Math"/>
                            </a:rPr>
                          </m:ctrlPr>
                        </m:fPr>
                        <m:num>
                          <m:r>
                            <a:rPr lang="en-AU" sz="2600" i="1">
                              <a:latin typeface="Cambria Math"/>
                            </a:rPr>
                            <m:t>𝜕𝜙</m:t>
                          </m:r>
                        </m:num>
                        <m:den>
                          <m:r>
                            <a:rPr lang="en-AU" sz="2600" i="1">
                              <a:latin typeface="Cambria Math"/>
                            </a:rPr>
                            <m:t>𝜕</m:t>
                          </m:r>
                          <m:r>
                            <a:rPr lang="en-AU" sz="2600" i="1">
                              <a:latin typeface="Cambria Math"/>
                            </a:rPr>
                            <m:t>𝑟</m:t>
                          </m:r>
                        </m:den>
                      </m:f>
                      <m:r>
                        <a:rPr lang="en-AU" sz="2600" i="1">
                          <a:latin typeface="Cambria Math"/>
                        </a:rPr>
                        <m:t>=0, </m:t>
                      </m:r>
                      <m:r>
                        <a:rPr lang="en-AU" sz="2600" b="0" i="1" smtClean="0">
                          <a:latin typeface="Cambria Math"/>
                        </a:rPr>
                        <m:t> </m:t>
                      </m:r>
                      <m:r>
                        <a:rPr lang="en-AU" sz="2600" i="1">
                          <a:latin typeface="Cambria Math"/>
                        </a:rPr>
                        <m:t>𝑟</m:t>
                      </m:r>
                      <m:r>
                        <a:rPr lang="en-AU" sz="2600" i="1">
                          <a:latin typeface="Cambria Math"/>
                        </a:rPr>
                        <m:t>=1</m:t>
                      </m:r>
                    </m:oMath>
                  </m:oMathPara>
                </a14:m>
                <a:endParaRPr lang="en-US" sz="2600" dirty="0"/>
              </a:p>
            </p:txBody>
          </p:sp>
        </mc:Choice>
        <mc:Fallback xmlns="">
          <p:sp>
            <p:nvSpPr>
              <p:cNvPr id="4" name="Rectangle 3"/>
              <p:cNvSpPr>
                <a:spLocks noRot="1" noChangeAspect="1" noMove="1" noResize="1" noEditPoints="1" noAdjustHandles="1" noChangeArrowheads="1" noChangeShapeType="1" noTextEdit="1"/>
              </p:cNvSpPr>
              <p:nvPr/>
            </p:nvSpPr>
            <p:spPr>
              <a:xfrm>
                <a:off x="1763713" y="292337"/>
                <a:ext cx="4392463" cy="853182"/>
              </a:xfrm>
              <a:prstGeom prst="rect">
                <a:avLst/>
              </a:prstGeom>
              <a:blipFill rotWithShape="1">
                <a:blip r:embed="rId5"/>
                <a:stretch>
                  <a:fillRect/>
                </a:stretch>
              </a:blipFill>
            </p:spPr>
            <p:txBody>
              <a:bodyPr/>
              <a:lstStyle/>
              <a:p>
                <a:r>
                  <a:rPr lang="en-AU">
                    <a:noFill/>
                  </a:rPr>
                  <a:t> </a:t>
                </a:r>
              </a:p>
            </p:txBody>
          </p:sp>
        </mc:Fallback>
      </mc:AlternateContent>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1748" name="Text Box 3"/>
          <p:cNvSpPr txBox="1">
            <a:spLocks noChangeArrowheads="1"/>
          </p:cNvSpPr>
          <p:nvPr/>
        </p:nvSpPr>
        <p:spPr bwMode="auto">
          <a:xfrm>
            <a:off x="1763713" y="1773238"/>
            <a:ext cx="5472112" cy="462280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charset="-122"/>
              </a:defRPr>
            </a:lvl9pPr>
          </a:lstStyle>
          <a:p>
            <a:pPr>
              <a:spcBef>
                <a:spcPts val="3750"/>
              </a:spcBef>
              <a:buClrTx/>
              <a:buFontTx/>
              <a:buNone/>
            </a:pPr>
            <a:endParaRPr lang="en-AU" sz="6000">
              <a:solidFill>
                <a:srgbClr val="FFFFFF"/>
              </a:solidFill>
            </a:endParaRPr>
          </a:p>
          <a:p>
            <a:pPr>
              <a:spcBef>
                <a:spcPts val="3750"/>
              </a:spcBef>
              <a:buClrTx/>
              <a:buFontTx/>
              <a:buNone/>
            </a:pPr>
            <a:endParaRPr lang="en-AU" sz="6000">
              <a:solidFill>
                <a:srgbClr val="FFFFFF"/>
              </a:solidFill>
            </a:endParaRPr>
          </a:p>
          <a:p>
            <a:pPr>
              <a:spcBef>
                <a:spcPts val="1500"/>
              </a:spcBef>
              <a:buClrTx/>
              <a:buFontTx/>
              <a:buNone/>
            </a:pPr>
            <a:endParaRPr lang="en-AU" sz="2400">
              <a:solidFill>
                <a:srgbClr val="FFFFFF"/>
              </a:solidFill>
            </a:endParaRPr>
          </a:p>
          <a:p>
            <a:pPr>
              <a:spcBef>
                <a:spcPts val="1500"/>
              </a:spcBef>
              <a:buClrTx/>
              <a:buFontTx/>
              <a:buNone/>
            </a:pPr>
            <a:endParaRPr lang="en-AU" sz="2400">
              <a:solidFill>
                <a:srgbClr val="FFFFFF"/>
              </a:solidFill>
            </a:endParaRPr>
          </a:p>
          <a:p>
            <a:pPr>
              <a:spcBef>
                <a:spcPts val="1500"/>
              </a:spcBef>
              <a:buClrTx/>
              <a:buFontTx/>
              <a:buNone/>
            </a:pPr>
            <a:endParaRPr lang="en-AU" sz="2400">
              <a:solidFill>
                <a:srgbClr val="FFFFFF"/>
              </a:solidFill>
            </a:endParaRPr>
          </a:p>
          <a:p>
            <a:pPr>
              <a:spcBef>
                <a:spcPts val="1500"/>
              </a:spcBef>
              <a:buClrTx/>
              <a:buFontTx/>
              <a:buNone/>
            </a:pPr>
            <a:endParaRPr lang="en-AU" sz="2400">
              <a:solidFill>
                <a:srgbClr val="FFFFFF"/>
              </a:solidFill>
            </a:endParaRPr>
          </a:p>
        </p:txBody>
      </p:sp>
      <p:pic>
        <p:nvPicPr>
          <p:cNvPr id="3174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989138"/>
            <a:ext cx="5256213" cy="3994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 name="Rectangle 2"/>
              <p:cNvSpPr/>
              <p:nvPr/>
            </p:nvSpPr>
            <p:spPr>
              <a:xfrm>
                <a:off x="589335" y="1203933"/>
                <a:ext cx="7920880" cy="5856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3200" b="0" i="1" smtClean="0">
                          <a:solidFill>
                            <a:srgbClr val="FFFFFF"/>
                          </a:solidFill>
                          <a:latin typeface="Cambria Math"/>
                        </a:rPr>
                        <m:t>𝑆</m:t>
                      </m:r>
                      <m:r>
                        <a:rPr lang="en-AU" sz="3200" b="0" i="1" smtClean="0">
                          <a:solidFill>
                            <a:srgbClr val="FFFFFF"/>
                          </a:solidFill>
                          <a:latin typeface="Cambria Math"/>
                        </a:rPr>
                        <m:t>=</m:t>
                      </m:r>
                      <m:d>
                        <m:dPr>
                          <m:begChr m:val="{"/>
                          <m:endChr m:val="}"/>
                          <m:ctrlPr>
                            <a:rPr lang="en-AU" sz="3200" b="0" i="1" smtClean="0">
                              <a:solidFill>
                                <a:srgbClr val="FFFFFF"/>
                              </a:solidFill>
                              <a:latin typeface="Cambria Math"/>
                            </a:rPr>
                          </m:ctrlPr>
                        </m:dPr>
                        <m:e>
                          <m:r>
                            <a:rPr lang="en-AU" sz="3200" b="0" i="1" smtClean="0">
                              <a:solidFill>
                                <a:srgbClr val="FFFFFF"/>
                              </a:solidFill>
                              <a:latin typeface="Cambria Math"/>
                            </a:rPr>
                            <m:t>𝑘</m:t>
                          </m:r>
                          <m:r>
                            <a:rPr lang="en-AU" sz="3200" b="0" i="1" smtClean="0">
                              <a:solidFill>
                                <a:srgbClr val="FFFFFF"/>
                              </a:solidFill>
                              <a:latin typeface="Cambria Math"/>
                            </a:rPr>
                            <m:t>∈</m:t>
                          </m:r>
                          <m:r>
                            <a:rPr lang="en-AU" sz="3200" b="0" i="1" smtClean="0">
                              <a:solidFill>
                                <a:srgbClr val="FFFFFF"/>
                              </a:solidFill>
                              <a:latin typeface="Cambria Math"/>
                              <a:ea typeface="Cambria Math"/>
                            </a:rPr>
                            <m:t>ℝ</m:t>
                          </m:r>
                          <m:r>
                            <a:rPr lang="en-AU" sz="3200" b="0" i="1" smtClean="0">
                              <a:solidFill>
                                <a:srgbClr val="FFFFFF"/>
                              </a:solidFill>
                              <a:latin typeface="Cambria Math"/>
                              <a:ea typeface="Cambria Math"/>
                            </a:rPr>
                            <m:t>:</m:t>
                          </m:r>
                          <m:d>
                            <m:dPr>
                              <m:ctrlPr>
                                <a:rPr lang="en-AU" sz="3200" b="0" i="1" smtClean="0">
                                  <a:solidFill>
                                    <a:srgbClr val="FFFFFF"/>
                                  </a:solidFill>
                                  <a:latin typeface="Cambria Math"/>
                                  <a:ea typeface="Cambria Math"/>
                                </a:rPr>
                              </m:ctrlPr>
                            </m:dPr>
                            <m:e>
                              <m:r>
                                <a:rPr lang="en-AU" sz="3200" b="0" i="1" smtClean="0">
                                  <a:solidFill>
                                    <a:srgbClr val="FFFFFF"/>
                                  </a:solidFill>
                                  <a:latin typeface="Cambria Math"/>
                                  <a:ea typeface="Cambria Math"/>
                                </a:rPr>
                                <m:t>∃ℓ∈</m:t>
                              </m:r>
                              <m:r>
                                <a:rPr lang="en-AU" sz="3200" b="0" i="1" smtClean="0">
                                  <a:solidFill>
                                    <a:srgbClr val="FFFFFF"/>
                                  </a:solidFill>
                                  <a:latin typeface="Cambria Math"/>
                                  <a:ea typeface="Cambria Math"/>
                                </a:rPr>
                                <m:t>ℕ</m:t>
                              </m:r>
                              <m:r>
                                <a:rPr lang="en-AU" sz="3200" b="0" i="1" smtClean="0">
                                  <a:solidFill>
                                    <a:srgbClr val="FFFFFF"/>
                                  </a:solidFill>
                                  <a:latin typeface="Cambria Math"/>
                                  <a:ea typeface="Cambria Math"/>
                                </a:rPr>
                                <m:t>∪0</m:t>
                              </m:r>
                            </m:e>
                          </m:d>
                          <m:r>
                            <a:rPr lang="en-AU" sz="3200" b="0" i="1" smtClean="0">
                              <a:solidFill>
                                <a:srgbClr val="FFFFFF"/>
                              </a:solidFill>
                              <a:latin typeface="Cambria Math"/>
                              <a:ea typeface="Cambria Math"/>
                            </a:rPr>
                            <m:t> </m:t>
                          </m:r>
                          <m:sSubSup>
                            <m:sSubSupPr>
                              <m:ctrlPr>
                                <a:rPr lang="en-AU" sz="3200" b="0" i="1" smtClean="0">
                                  <a:solidFill>
                                    <a:srgbClr val="FFFFFF"/>
                                  </a:solidFill>
                                  <a:latin typeface="Cambria Math"/>
                                  <a:ea typeface="Cambria Math"/>
                                </a:rPr>
                              </m:ctrlPr>
                            </m:sSubSupPr>
                            <m:e>
                              <m:r>
                                <a:rPr lang="en-AU" sz="3200" b="0" i="1" smtClean="0">
                                  <a:solidFill>
                                    <a:srgbClr val="FFFFFF"/>
                                  </a:solidFill>
                                  <a:latin typeface="Cambria Math"/>
                                  <a:ea typeface="Cambria Math"/>
                                </a:rPr>
                                <m:t>𝑗</m:t>
                              </m:r>
                            </m:e>
                            <m:sub>
                              <m:r>
                                <a:rPr lang="en-AU" sz="3200" b="0" i="1" smtClean="0">
                                  <a:solidFill>
                                    <a:srgbClr val="FFFFFF"/>
                                  </a:solidFill>
                                  <a:latin typeface="Cambria Math"/>
                                  <a:ea typeface="Cambria Math"/>
                                </a:rPr>
                                <m:t>ℓ</m:t>
                              </m:r>
                            </m:sub>
                            <m:sup>
                              <m:r>
                                <a:rPr lang="en-AU" sz="3200" b="0" i="1" smtClean="0">
                                  <a:solidFill>
                                    <a:srgbClr val="FFFFFF"/>
                                  </a:solidFill>
                                  <a:latin typeface="Cambria Math"/>
                                  <a:ea typeface="Cambria Math"/>
                                </a:rPr>
                                <m:t>′</m:t>
                              </m:r>
                            </m:sup>
                          </m:sSubSup>
                          <m:d>
                            <m:dPr>
                              <m:ctrlPr>
                                <a:rPr lang="en-AU" sz="3200" b="0" i="1" smtClean="0">
                                  <a:solidFill>
                                    <a:srgbClr val="FFFFFF"/>
                                  </a:solidFill>
                                  <a:latin typeface="Cambria Math"/>
                                  <a:ea typeface="Cambria Math"/>
                                </a:rPr>
                              </m:ctrlPr>
                            </m:dPr>
                            <m:e>
                              <m:r>
                                <a:rPr lang="en-AU" sz="3200" b="0" i="1" smtClean="0">
                                  <a:solidFill>
                                    <a:srgbClr val="FFFFFF"/>
                                  </a:solidFill>
                                  <a:latin typeface="Cambria Math"/>
                                  <a:ea typeface="Cambria Math"/>
                                </a:rPr>
                                <m:t>𝑘</m:t>
                              </m:r>
                            </m:e>
                          </m:d>
                          <m:r>
                            <a:rPr lang="en-AU" sz="3200" b="0" i="1" smtClean="0">
                              <a:solidFill>
                                <a:srgbClr val="FFFFFF"/>
                              </a:solidFill>
                              <a:latin typeface="Cambria Math"/>
                              <a:ea typeface="Cambria Math"/>
                            </a:rPr>
                            <m:t>=0</m:t>
                          </m:r>
                        </m:e>
                      </m:d>
                    </m:oMath>
                  </m:oMathPara>
                </a14:m>
                <a:endParaRPr lang="en-AU" sz="3200" dirty="0"/>
              </a:p>
            </p:txBody>
          </p:sp>
        </mc:Choice>
        <mc:Fallback xmlns="">
          <p:sp>
            <p:nvSpPr>
              <p:cNvPr id="3" name="Rectangle 2"/>
              <p:cNvSpPr>
                <a:spLocks noRot="1" noChangeAspect="1" noMove="1" noResize="1" noEditPoints="1" noAdjustHandles="1" noChangeArrowheads="1" noChangeShapeType="1" noTextEdit="1"/>
              </p:cNvSpPr>
              <p:nvPr/>
            </p:nvSpPr>
            <p:spPr>
              <a:xfrm>
                <a:off x="589335" y="1203933"/>
                <a:ext cx="7920880" cy="585610"/>
              </a:xfrm>
              <a:prstGeom prst="rect">
                <a:avLst/>
              </a:prstGeom>
              <a:blipFill rotWithShape="1">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763713" y="292337"/>
                <a:ext cx="4392463" cy="853182"/>
              </a:xfrm>
              <a:prstGeom prst="rect">
                <a:avLst/>
              </a:prstGeom>
            </p:spPr>
            <p:txBody>
              <a:bodyPr wrap="square">
                <a:spAutoFit/>
              </a:bodyPr>
              <a:lstStyle/>
              <a:p>
                <a:pPr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f>
                        <m:fPr>
                          <m:ctrlPr>
                            <a:rPr lang="en-US" sz="2600" i="1" smtClean="0">
                              <a:latin typeface="Cambria Math"/>
                            </a:rPr>
                          </m:ctrlPr>
                        </m:fPr>
                        <m:num>
                          <m:r>
                            <a:rPr lang="en-AU" sz="2600" i="1">
                              <a:latin typeface="Cambria Math"/>
                            </a:rPr>
                            <m:t>𝜕𝜙</m:t>
                          </m:r>
                        </m:num>
                        <m:den>
                          <m:r>
                            <a:rPr lang="en-AU" sz="2600" i="1">
                              <a:latin typeface="Cambria Math"/>
                            </a:rPr>
                            <m:t>𝜕</m:t>
                          </m:r>
                          <m:r>
                            <a:rPr lang="en-AU" sz="2600" i="1">
                              <a:latin typeface="Cambria Math"/>
                            </a:rPr>
                            <m:t>𝑟</m:t>
                          </m:r>
                        </m:den>
                      </m:f>
                      <m:r>
                        <a:rPr lang="en-AU" sz="2600" i="1">
                          <a:latin typeface="Cambria Math"/>
                        </a:rPr>
                        <m:t>=0, </m:t>
                      </m:r>
                      <m:r>
                        <a:rPr lang="en-AU" sz="2600" b="0" i="1" smtClean="0">
                          <a:latin typeface="Cambria Math"/>
                        </a:rPr>
                        <m:t> </m:t>
                      </m:r>
                      <m:r>
                        <a:rPr lang="en-AU" sz="2600" i="1">
                          <a:latin typeface="Cambria Math"/>
                        </a:rPr>
                        <m:t>𝑟</m:t>
                      </m:r>
                      <m:r>
                        <a:rPr lang="en-AU" sz="2600" i="1">
                          <a:latin typeface="Cambria Math"/>
                        </a:rPr>
                        <m:t>=1</m:t>
                      </m:r>
                    </m:oMath>
                  </m:oMathPara>
                </a14:m>
                <a:endParaRPr lang="en-US" sz="2600" dirty="0"/>
              </a:p>
            </p:txBody>
          </p:sp>
        </mc:Choice>
        <mc:Fallback xmlns="">
          <p:sp>
            <p:nvSpPr>
              <p:cNvPr id="4" name="Rectangle 3"/>
              <p:cNvSpPr>
                <a:spLocks noRot="1" noChangeAspect="1" noMove="1" noResize="1" noEditPoints="1" noAdjustHandles="1" noChangeArrowheads="1" noChangeShapeType="1" noTextEdit="1"/>
              </p:cNvSpPr>
              <p:nvPr/>
            </p:nvSpPr>
            <p:spPr>
              <a:xfrm>
                <a:off x="1763713" y="292337"/>
                <a:ext cx="4392463" cy="853182"/>
              </a:xfrm>
              <a:prstGeom prst="rect">
                <a:avLst/>
              </a:prstGeom>
              <a:blipFill rotWithShape="1">
                <a:blip r:embed="rId6"/>
                <a:stretch>
                  <a:fillRect/>
                </a:stretch>
              </a:blipFill>
            </p:spPr>
            <p:txBody>
              <a:bodyPr/>
              <a:lstStyle/>
              <a:p>
                <a:r>
                  <a:rPr lang="en-AU">
                    <a:noFill/>
                  </a:rPr>
                  <a:t> </a:t>
                </a:r>
              </a:p>
            </p:txBody>
          </p:sp>
        </mc:Fallback>
      </mc:AlternateContent>
      <p:graphicFrame>
        <p:nvGraphicFramePr>
          <p:cNvPr id="2" name="Object 1"/>
          <p:cNvGraphicFramePr>
            <a:graphicFrameLocks noChangeAspect="1"/>
          </p:cNvGraphicFramePr>
          <p:nvPr>
            <p:extLst>
              <p:ext uri="{D42A27DB-BD31-4B8C-83A1-F6EECF244321}">
                <p14:modId xmlns:p14="http://schemas.microsoft.com/office/powerpoint/2010/main" val="2849879972"/>
              </p:ext>
            </p:extLst>
          </p:nvPr>
        </p:nvGraphicFramePr>
        <p:xfrm>
          <a:off x="395288" y="2924944"/>
          <a:ext cx="1368425" cy="682625"/>
        </p:xfrm>
        <a:graphic>
          <a:graphicData uri="http://schemas.openxmlformats.org/presentationml/2006/ole">
            <mc:AlternateContent xmlns:mc="http://schemas.openxmlformats.org/markup-compatibility/2006">
              <mc:Choice xmlns:v="urn:schemas-microsoft-com:vml" Requires="v">
                <p:oleObj spid="_x0000_s36888" r:id="rId7" imgW="13410720" imgH="6705360" progId="Equation.3">
                  <p:embed/>
                </p:oleObj>
              </mc:Choice>
              <mc:Fallback>
                <p:oleObj r:id="rId7" imgW="13410720" imgH="6705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2924944"/>
                        <a:ext cx="1368425" cy="682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661870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533400" y="473075"/>
            <a:ext cx="81534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sz="4000" smtClean="0"/>
              <a:t>Existence of Preferred Physical Representation</a:t>
            </a:r>
          </a:p>
        </p:txBody>
      </p:sp>
      <p:sp>
        <p:nvSpPr>
          <p:cNvPr id="32771" name="Rectangle 2"/>
          <p:cNvSpPr>
            <a:spLocks noGrp="1" noChangeArrowheads="1"/>
          </p:cNvSpPr>
          <p:nvPr>
            <p:ph type="body" idx="4294967295"/>
          </p:nvPr>
        </p:nvSpPr>
        <p:spPr>
          <a:xfrm>
            <a:off x="533400" y="1828800"/>
            <a:ext cx="8153400" cy="4038600"/>
          </a:xfrm>
        </p:spPr>
        <p:txBody>
          <a:bodyPr/>
          <a:lstStyle/>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dirty="0" smtClean="0"/>
              <a:t>Stone-von Neumann Theorem guarantees a preferred representation for H</a:t>
            </a:r>
            <a:r>
              <a:rPr lang="en-US" baseline="-25000" dirty="0" smtClean="0"/>
              <a:t>D</a:t>
            </a:r>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dirty="0" smtClean="0"/>
              <a:t>H</a:t>
            </a:r>
            <a:r>
              <a:rPr lang="en-US" baseline="-25000" dirty="0" smtClean="0"/>
              <a:t>L</a:t>
            </a:r>
            <a:r>
              <a:rPr lang="en-US" dirty="0" smtClean="0"/>
              <a:t> has usual </a:t>
            </a:r>
            <a:r>
              <a:rPr lang="en-US" dirty="0" err="1" smtClean="0"/>
              <a:t>Fock</a:t>
            </a:r>
            <a:r>
              <a:rPr lang="en-US" dirty="0" smtClean="0"/>
              <a:t> representation</a:t>
            </a:r>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dirty="0" smtClean="0"/>
              <a:t>There is a preferred representation for the whole system</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4276269"/>
            <a:ext cx="2736304" cy="1999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533400" y="473075"/>
            <a:ext cx="81534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smtClean="0"/>
              <a:t>Cosmological Consequences</a:t>
            </a:r>
          </a:p>
        </p:txBody>
      </p:sp>
      <mc:AlternateContent xmlns:mc="http://schemas.openxmlformats.org/markup-compatibility/2006" xmlns:a14="http://schemas.microsoft.com/office/drawing/2010/main">
        <mc:Choice Requires="a14">
          <p:sp>
            <p:nvSpPr>
              <p:cNvPr id="33795" name="Rectangle 2"/>
              <p:cNvSpPr>
                <a:spLocks noGrp="1" noChangeArrowheads="1"/>
              </p:cNvSpPr>
              <p:nvPr>
                <p:ph type="body" idx="4294967295"/>
              </p:nvPr>
            </p:nvSpPr>
            <p:spPr>
              <a:xfrm>
                <a:off x="533400" y="1844824"/>
                <a:ext cx="8142288" cy="4680520"/>
              </a:xfrm>
            </p:spPr>
            <p:txBody>
              <a:bodyPr/>
              <a:lstStyle/>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700" dirty="0" smtClean="0"/>
                  <a:t>Modes become unstable when </a:t>
                </a:r>
              </a:p>
              <a:p>
                <a:pPr marL="0" indent="0" eaLnBrk="1" hangingPunct="1">
                  <a:spcBef>
                    <a:spcPts val="675"/>
                  </a:spcBef>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sSup>
                        <m:sSupPr>
                          <m:ctrlPr>
                            <a:rPr lang="en-AU" sz="3200" b="0" i="1" smtClean="0">
                              <a:latin typeface="Cambria Math"/>
                            </a:rPr>
                          </m:ctrlPr>
                        </m:sSupPr>
                        <m:e>
                          <m:r>
                            <a:rPr lang="en-AU" sz="3200" b="0" i="1" smtClean="0">
                              <a:latin typeface="Cambria Math"/>
                            </a:rPr>
                            <m:t>𝑘</m:t>
                          </m:r>
                        </m:e>
                        <m:sup>
                          <m:r>
                            <a:rPr lang="en-AU" sz="3200" b="0" i="1" smtClean="0">
                              <a:latin typeface="Cambria Math"/>
                            </a:rPr>
                            <m:t>2</m:t>
                          </m:r>
                        </m:sup>
                      </m:sSup>
                      <m:r>
                        <a:rPr lang="en-AU" sz="3200" b="0" i="1" smtClean="0">
                          <a:latin typeface="Cambria Math"/>
                        </a:rPr>
                        <m:t>=</m:t>
                      </m:r>
                      <m:d>
                        <m:dPr>
                          <m:begChr m:val="|"/>
                          <m:endChr m:val="|"/>
                          <m:ctrlPr>
                            <a:rPr lang="en-AU" sz="3200" b="0" i="1" smtClean="0">
                              <a:latin typeface="Cambria Math"/>
                            </a:rPr>
                          </m:ctrlPr>
                        </m:dPr>
                        <m:e>
                          <m:sSup>
                            <m:sSupPr>
                              <m:ctrlPr>
                                <a:rPr lang="en-AU" sz="3200" b="0" i="1" smtClean="0">
                                  <a:latin typeface="Cambria Math"/>
                                </a:rPr>
                              </m:ctrlPr>
                            </m:sSupPr>
                            <m:e>
                              <m:r>
                                <a:rPr lang="en-AU" sz="3200" b="0" i="1" smtClean="0">
                                  <a:latin typeface="Cambria Math"/>
                                </a:rPr>
                                <m:t>𝜇</m:t>
                              </m:r>
                            </m:e>
                            <m:sup>
                              <m:r>
                                <a:rPr lang="en-AU" sz="3200" b="0" i="1" smtClean="0">
                                  <a:latin typeface="Cambria Math"/>
                                </a:rPr>
                                <m:t>2</m:t>
                              </m:r>
                            </m:sup>
                          </m:sSup>
                        </m:e>
                      </m:d>
                    </m:oMath>
                  </m:oMathPara>
                </a14:m>
                <a:endParaRPr lang="en-AU" sz="3200" b="0" dirty="0" smtClean="0"/>
              </a:p>
              <a:p>
                <a:pPr marL="0" indent="0" eaLnBrk="1" hangingPunct="1">
                  <a:spcBef>
                    <a:spcPts val="675"/>
                  </a:spcBef>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r>
                        <a:rPr lang="en-AU" sz="3200" b="0" i="1" smtClean="0">
                          <a:latin typeface="Cambria Math"/>
                        </a:rPr>
                        <m:t>𝑡</m:t>
                      </m:r>
                      <m:r>
                        <a:rPr lang="en-AU" sz="3200" b="0" i="1" smtClean="0">
                          <a:latin typeface="Cambria Math"/>
                        </a:rPr>
                        <m:t>=</m:t>
                      </m:r>
                      <m:func>
                        <m:funcPr>
                          <m:ctrlPr>
                            <a:rPr lang="en-AU" sz="3200" b="0" i="1" smtClean="0">
                              <a:latin typeface="Cambria Math"/>
                            </a:rPr>
                          </m:ctrlPr>
                        </m:funcPr>
                        <m:fName>
                          <m:r>
                            <m:rPr>
                              <m:sty m:val="p"/>
                            </m:rPr>
                            <a:rPr lang="en-AU" sz="3200" b="0" i="0" smtClean="0">
                              <a:latin typeface="Cambria Math"/>
                            </a:rPr>
                            <m:t>log</m:t>
                          </m:r>
                        </m:fName>
                        <m:e>
                          <m:d>
                            <m:dPr>
                              <m:ctrlPr>
                                <a:rPr lang="en-AU" sz="3200" b="0" i="1" smtClean="0">
                                  <a:latin typeface="Cambria Math"/>
                                </a:rPr>
                              </m:ctrlPr>
                            </m:dPr>
                            <m:e>
                              <m:r>
                                <a:rPr lang="en-AU" sz="3200" b="0" i="1" smtClean="0">
                                  <a:latin typeface="Cambria Math"/>
                                </a:rPr>
                                <m:t>𝑘</m:t>
                              </m:r>
                              <m:r>
                                <a:rPr lang="en-AU" sz="3200" b="0" i="1" smtClean="0">
                                  <a:latin typeface="Cambria Math"/>
                                </a:rPr>
                                <m:t>/√2</m:t>
                              </m:r>
                            </m:e>
                          </m:d>
                        </m:e>
                      </m:func>
                    </m:oMath>
                  </m:oMathPara>
                </a14:m>
                <a:endParaRPr lang="en-US" sz="3200" dirty="0" smtClean="0"/>
              </a:p>
              <a:p>
                <a:pPr marL="0" indent="0" eaLnBrk="1" hangingPunct="1">
                  <a:spcBef>
                    <a:spcPts val="675"/>
                  </a:spcBef>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600" dirty="0" smtClean="0"/>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700" dirty="0" smtClean="0"/>
                  <a:t>First mode k=2.2 </a:t>
                </a:r>
              </a:p>
              <a:p>
                <a:pPr marL="339725" indent="-339725" eaLnBrk="1" hangingPunct="1">
                  <a:spcBef>
                    <a:spcPts val="675"/>
                  </a:spcBef>
                  <a:buClrTx/>
                  <a:buSzPct val="75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700" dirty="0" smtClean="0">
                    <a:cs typeface="Arial" charset="0"/>
                  </a:rPr>
                  <a:t>    t  ≈</a:t>
                </a:r>
                <a:r>
                  <a:rPr lang="en-US" sz="2700" dirty="0" smtClean="0"/>
                  <a:t>  now</a:t>
                </a:r>
              </a:p>
              <a:p>
                <a:pPr marL="339725" indent="-339725" eaLnBrk="1" hangingPunct="1">
                  <a:spcBef>
                    <a:spcPts val="675"/>
                  </a:spcBef>
                  <a:buClrTx/>
                  <a:buSzPct val="75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1400" dirty="0" smtClean="0"/>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700" dirty="0" smtClean="0"/>
                  <a:t>Modes of wavelength 1.07</a:t>
                </a:r>
                <a:r>
                  <a:rPr lang="el-GR" sz="2700" dirty="0" smtClean="0">
                    <a:cs typeface="Arial" charset="0"/>
                  </a:rPr>
                  <a:t>μ</a:t>
                </a:r>
                <a:r>
                  <a:rPr lang="en-US" sz="2700" dirty="0" smtClean="0">
                    <a:cs typeface="Arial" charset="0"/>
                  </a:rPr>
                  <a:t>m </a:t>
                </a:r>
              </a:p>
              <a:p>
                <a:pPr marL="339725" indent="-339725" eaLnBrk="1" hangingPunct="1">
                  <a:spcBef>
                    <a:spcPts val="675"/>
                  </a:spcBef>
                  <a:buClrTx/>
                  <a:buSzPct val="75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700" dirty="0" smtClean="0">
                    <a:cs typeface="Arial" charset="0"/>
                  </a:rPr>
                  <a:t> 	t  ≈ 100×current age of universe</a:t>
                </a:r>
              </a:p>
            </p:txBody>
          </p:sp>
        </mc:Choice>
        <mc:Fallback xmlns="">
          <p:sp>
            <p:nvSpPr>
              <p:cNvPr id="33795" name="Rectangle 2"/>
              <p:cNvSpPr>
                <a:spLocks noGrp="1" noRot="1" noChangeAspect="1" noMove="1" noResize="1" noEditPoints="1" noAdjustHandles="1" noChangeArrowheads="1" noChangeShapeType="1" noTextEdit="1"/>
              </p:cNvSpPr>
              <p:nvPr>
                <p:ph type="body" idx="4294967295"/>
              </p:nvPr>
            </p:nvSpPr>
            <p:spPr>
              <a:xfrm>
                <a:off x="533400" y="1844824"/>
                <a:ext cx="8142288" cy="4680520"/>
              </a:xfrm>
              <a:blipFill rotWithShape="1">
                <a:blip r:embed="rId3"/>
                <a:stretch>
                  <a:fillRect l="-674" t="-1043"/>
                </a:stretch>
              </a:blipFill>
            </p:spPr>
            <p:txBody>
              <a:bodyPr/>
              <a:lstStyle/>
              <a:p>
                <a:r>
                  <a:rPr lang="en-AU">
                    <a:noFill/>
                  </a:rPr>
                  <a:t> </a:t>
                </a:r>
              </a:p>
            </p:txBody>
          </p:sp>
        </mc:Fallback>
      </mc:AlternateContent>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533400" y="473075"/>
            <a:ext cx="81534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dirty="0" smtClean="0"/>
              <a:t>Unstable Klein-Gordon modes in an accelerating universe</a:t>
            </a:r>
          </a:p>
        </p:txBody>
      </p:sp>
      <p:sp>
        <p:nvSpPr>
          <p:cNvPr id="4099" name="Rectangle 2"/>
          <p:cNvSpPr>
            <a:spLocks noGrp="1" noChangeArrowheads="1"/>
          </p:cNvSpPr>
          <p:nvPr>
            <p:ph type="body" idx="4294967295"/>
          </p:nvPr>
        </p:nvSpPr>
        <p:spPr>
          <a:xfrm>
            <a:off x="522288" y="1828800"/>
            <a:ext cx="8153400" cy="4038600"/>
          </a:xfrm>
        </p:spPr>
        <p:txBody>
          <a:bodyPr/>
          <a:lstStyle/>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800" dirty="0" smtClean="0"/>
              <a:t>Dark Energy</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800" dirty="0" smtClean="0"/>
              <a:t>	-does not behave like particles or radiation</a:t>
            </a:r>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800" dirty="0" smtClean="0"/>
              <a:t>Quantised unstable modes</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800" dirty="0"/>
              <a:t>	-no particle or radiation interpretation</a:t>
            </a:r>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800" dirty="0" smtClean="0"/>
              <a:t>Accelerating universe</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800" dirty="0"/>
              <a:t>	</a:t>
            </a:r>
            <a:r>
              <a:rPr lang="en-AU" sz="2800" dirty="0" smtClean="0"/>
              <a:t>-produces unstable Klein-Gordon modes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533400" y="473075"/>
            <a:ext cx="81534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dirty="0" smtClean="0"/>
              <a:t>Current/Future work</a:t>
            </a:r>
          </a:p>
        </p:txBody>
      </p:sp>
      <p:sp>
        <p:nvSpPr>
          <p:cNvPr id="33795" name="Rectangle 2"/>
          <p:cNvSpPr>
            <a:spLocks noGrp="1" noChangeArrowheads="1"/>
          </p:cNvSpPr>
          <p:nvPr>
            <p:ph type="body" idx="4294967295"/>
          </p:nvPr>
        </p:nvSpPr>
        <p:spPr>
          <a:xfrm>
            <a:off x="533400" y="1844824"/>
            <a:ext cx="8142288" cy="4680520"/>
          </a:xfrm>
        </p:spPr>
        <p:txBody>
          <a:bodyPr/>
          <a:lstStyle/>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700" dirty="0" smtClean="0"/>
              <a:t>This theory is semi-classical</a:t>
            </a:r>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700" dirty="0" smtClean="0"/>
              <a:t>Dark energy at really long wavelengths</a:t>
            </a:r>
            <a:endParaRPr lang="en-US" sz="3200" dirty="0" smtClean="0"/>
          </a:p>
          <a:p>
            <a:pPr marL="0" indent="0" eaLnBrk="1" hangingPunct="1">
              <a:spcBef>
                <a:spcPts val="675"/>
              </a:spcBef>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600" dirty="0" smtClean="0"/>
          </a:p>
          <a:p>
            <a:pPr marL="0" indent="0" eaLnBrk="1" hangingPunct="1">
              <a:spcBef>
                <a:spcPts val="675"/>
              </a:spcBef>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600" dirty="0" smtClean="0"/>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700" dirty="0" smtClean="0"/>
              <a:t>A quantum gravity theory</a:t>
            </a:r>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700" dirty="0"/>
              <a:t>D</a:t>
            </a:r>
            <a:r>
              <a:rPr lang="en-US" sz="2700" dirty="0" smtClean="0"/>
              <a:t>ark energy at short wavelengths (we hope!)</a:t>
            </a:r>
          </a:p>
          <a:p>
            <a:pPr marL="339725" indent="-339725" eaLnBrk="1" hangingPunct="1">
              <a:spcBef>
                <a:spcPts val="675"/>
              </a:spcBef>
              <a:buClrTx/>
              <a:buSzPct val="75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1400" dirty="0" smtClean="0"/>
          </a:p>
        </p:txBody>
      </p:sp>
    </p:spTree>
    <p:extLst>
      <p:ext uri="{BB962C8B-B14F-4D97-AF65-F5344CB8AC3E}">
        <p14:creationId xmlns:p14="http://schemas.microsoft.com/office/powerpoint/2010/main" val="11617384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Horava</a:t>
            </a:r>
            <a:r>
              <a:rPr lang="en-AU" dirty="0" smtClean="0"/>
              <a:t> Gravity </a:t>
            </a:r>
            <a:r>
              <a:rPr lang="en-AU" sz="1800" dirty="0" smtClean="0"/>
              <a:t>(</a:t>
            </a:r>
            <a:r>
              <a:rPr lang="en-AU" sz="1800" dirty="0" err="1" smtClean="0"/>
              <a:t>Horava</a:t>
            </a:r>
            <a:r>
              <a:rPr lang="en-AU" sz="1800" dirty="0" smtClean="0"/>
              <a:t> </a:t>
            </a:r>
            <a:r>
              <a:rPr lang="en-AU" sz="1800" i="1" dirty="0" smtClean="0"/>
              <a:t>Phys. Rev. D </a:t>
            </a:r>
            <a:r>
              <a:rPr lang="en-AU" sz="1800" dirty="0" smtClean="0"/>
              <a:t>2009)</a:t>
            </a:r>
            <a:endParaRPr lang="en-AU" sz="1800" dirty="0"/>
          </a:p>
        </p:txBody>
      </p:sp>
      <mc:AlternateContent xmlns:mc="http://schemas.openxmlformats.org/markup-compatibility/2006" xmlns:a14="http://schemas.microsoft.com/office/drawing/2010/main">
        <mc:Choice Requires="a14">
          <p:sp>
            <p:nvSpPr>
              <p:cNvPr id="4" name="Rectangle 3"/>
              <p:cNvSpPr/>
              <p:nvPr/>
            </p:nvSpPr>
            <p:spPr>
              <a:xfrm>
                <a:off x="1691679" y="3730150"/>
                <a:ext cx="5472607" cy="5030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i="1">
                              <a:latin typeface="Cambria Math"/>
                            </a:rPr>
                          </m:ctrlPr>
                        </m:sSupPr>
                        <m:e>
                          <m:r>
                            <a:rPr lang="en-AU" sz="2400" i="1">
                              <a:latin typeface="Cambria Math"/>
                            </a:rPr>
                            <m:t>𝜔</m:t>
                          </m:r>
                        </m:e>
                        <m:sup>
                          <m:r>
                            <a:rPr lang="en-AU" sz="2400" i="1">
                              <a:latin typeface="Cambria Math"/>
                            </a:rPr>
                            <m:t>2</m:t>
                          </m:r>
                        </m:sup>
                      </m:sSup>
                      <m:r>
                        <a:rPr lang="en-AU" sz="2400" i="1">
                          <a:latin typeface="Cambria Math"/>
                        </a:rPr>
                        <m:t>=</m:t>
                      </m:r>
                      <m:sSup>
                        <m:sSupPr>
                          <m:ctrlPr>
                            <a:rPr lang="en-AU" sz="2400" i="1">
                              <a:latin typeface="Cambria Math"/>
                            </a:rPr>
                          </m:ctrlPr>
                        </m:sSupPr>
                        <m:e>
                          <m:r>
                            <a:rPr lang="en-AU" sz="2400" i="1">
                              <a:latin typeface="Cambria Math"/>
                            </a:rPr>
                            <m:t>𝑚</m:t>
                          </m:r>
                        </m:e>
                        <m:sup>
                          <m:r>
                            <a:rPr lang="en-AU" sz="2400" i="1">
                              <a:latin typeface="Cambria Math"/>
                            </a:rPr>
                            <m:t>2</m:t>
                          </m:r>
                        </m:sup>
                      </m:sSup>
                      <m:r>
                        <a:rPr lang="en-AU" sz="2400" i="1">
                          <a:latin typeface="Cambria Math"/>
                        </a:rPr>
                        <m:t>+</m:t>
                      </m:r>
                      <m:sSup>
                        <m:sSupPr>
                          <m:ctrlPr>
                            <a:rPr lang="en-AU" sz="2400" i="1">
                              <a:latin typeface="Cambria Math"/>
                            </a:rPr>
                          </m:ctrlPr>
                        </m:sSupPr>
                        <m:e>
                          <m:r>
                            <a:rPr lang="en-AU" sz="2400" i="1">
                              <a:latin typeface="Cambria Math"/>
                            </a:rPr>
                            <m:t>𝑘</m:t>
                          </m:r>
                        </m:e>
                        <m:sup>
                          <m:r>
                            <a:rPr lang="en-AU" sz="2400" i="1">
                              <a:latin typeface="Cambria Math"/>
                            </a:rPr>
                            <m:t>2</m:t>
                          </m:r>
                        </m:sup>
                      </m:sSup>
                      <m:r>
                        <a:rPr lang="en-AU" sz="2400" i="1">
                          <a:latin typeface="Cambria Math"/>
                        </a:rPr>
                        <m:t>+</m:t>
                      </m:r>
                      <m:sSub>
                        <m:sSubPr>
                          <m:ctrlPr>
                            <a:rPr lang="en-AU" sz="2400" i="1">
                              <a:latin typeface="Cambria Math"/>
                            </a:rPr>
                          </m:ctrlPr>
                        </m:sSubPr>
                        <m:e>
                          <m:r>
                            <a:rPr lang="en-AU" sz="2400" i="1">
                              <a:latin typeface="Cambria Math"/>
                            </a:rPr>
                            <m:t>𝑎</m:t>
                          </m:r>
                        </m:e>
                        <m:sub>
                          <m:r>
                            <a:rPr lang="en-AU" sz="2400" i="1">
                              <a:latin typeface="Cambria Math"/>
                            </a:rPr>
                            <m:t>1</m:t>
                          </m:r>
                        </m:sub>
                      </m:sSub>
                      <m:sSup>
                        <m:sSupPr>
                          <m:ctrlPr>
                            <a:rPr lang="en-AU" sz="2400" i="1">
                              <a:latin typeface="Cambria Math"/>
                            </a:rPr>
                          </m:ctrlPr>
                        </m:sSupPr>
                        <m:e>
                          <m:r>
                            <a:rPr lang="en-AU" sz="2400" i="1">
                              <a:latin typeface="Cambria Math"/>
                            </a:rPr>
                            <m:t>𝑘</m:t>
                          </m:r>
                        </m:e>
                        <m:sup>
                          <m:r>
                            <a:rPr lang="en-AU" sz="2400" i="1">
                              <a:latin typeface="Cambria Math"/>
                            </a:rPr>
                            <m:t>4</m:t>
                          </m:r>
                        </m:sup>
                      </m:sSup>
                      <m:r>
                        <a:rPr lang="en-AU" sz="2400" i="1">
                          <a:latin typeface="Cambria Math"/>
                        </a:rPr>
                        <m:t>+</m:t>
                      </m:r>
                      <m:sSub>
                        <m:sSubPr>
                          <m:ctrlPr>
                            <a:rPr lang="en-AU" sz="2400" i="1">
                              <a:latin typeface="Cambria Math"/>
                            </a:rPr>
                          </m:ctrlPr>
                        </m:sSubPr>
                        <m:e>
                          <m:r>
                            <a:rPr lang="en-AU" sz="2400" i="1">
                              <a:latin typeface="Cambria Math"/>
                            </a:rPr>
                            <m:t>𝑎</m:t>
                          </m:r>
                        </m:e>
                        <m:sub>
                          <m:r>
                            <a:rPr lang="en-AU" sz="2400" i="1">
                              <a:latin typeface="Cambria Math"/>
                            </a:rPr>
                            <m:t>2</m:t>
                          </m:r>
                        </m:sub>
                      </m:sSub>
                      <m:sSup>
                        <m:sSupPr>
                          <m:ctrlPr>
                            <a:rPr lang="en-AU" sz="2400" i="1">
                              <a:latin typeface="Cambria Math"/>
                            </a:rPr>
                          </m:ctrlPr>
                        </m:sSupPr>
                        <m:e>
                          <m:r>
                            <a:rPr lang="en-AU" sz="2400" i="1">
                              <a:latin typeface="Cambria Math"/>
                            </a:rPr>
                            <m:t>𝑘</m:t>
                          </m:r>
                        </m:e>
                        <m:sup>
                          <m:r>
                            <a:rPr lang="en-AU" sz="2400" i="1">
                              <a:latin typeface="Cambria Math"/>
                            </a:rPr>
                            <m:t>6</m:t>
                          </m:r>
                        </m:sup>
                      </m:sSup>
                    </m:oMath>
                  </m:oMathPara>
                </a14:m>
                <a:endParaRPr lang="en-AU" sz="2400" dirty="0"/>
              </a:p>
            </p:txBody>
          </p:sp>
        </mc:Choice>
        <mc:Fallback xmlns="">
          <p:sp>
            <p:nvSpPr>
              <p:cNvPr id="4" name="Rectangle 3"/>
              <p:cNvSpPr>
                <a:spLocks noRot="1" noChangeAspect="1" noMove="1" noResize="1" noEditPoints="1" noAdjustHandles="1" noChangeArrowheads="1" noChangeShapeType="1" noTextEdit="1"/>
              </p:cNvSpPr>
              <p:nvPr/>
            </p:nvSpPr>
            <p:spPr>
              <a:xfrm>
                <a:off x="1691679" y="3730150"/>
                <a:ext cx="5472607" cy="503086"/>
              </a:xfrm>
              <a:prstGeom prst="rect">
                <a:avLst/>
              </a:prstGeom>
              <a:blipFill rotWithShape="1">
                <a:blip r:embed="rId3"/>
                <a:stretch>
                  <a:fillRect/>
                </a:stretch>
              </a:blipFill>
            </p:spPr>
            <p:txBody>
              <a:bodyPr/>
              <a:lstStyle/>
              <a:p>
                <a:r>
                  <a:rPr lang="en-AU">
                    <a:noFill/>
                  </a:rPr>
                  <a:t> </a:t>
                </a:r>
              </a:p>
            </p:txBody>
          </p:sp>
        </mc:Fallback>
      </mc:AlternateContent>
      <p:sp>
        <p:nvSpPr>
          <p:cNvPr id="5" name="Rectangle 4"/>
          <p:cNvSpPr/>
          <p:nvPr/>
        </p:nvSpPr>
        <p:spPr>
          <a:xfrm>
            <a:off x="395536" y="1988840"/>
            <a:ext cx="8496944" cy="1992853"/>
          </a:xfrm>
          <a:prstGeom prst="rect">
            <a:avLst/>
          </a:prstGeom>
        </p:spPr>
        <p:txBody>
          <a:bodyPr wrap="square">
            <a:spAutoFit/>
          </a:bodyPr>
          <a:lstStyle/>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600" dirty="0"/>
              <a:t>C</a:t>
            </a:r>
            <a:r>
              <a:rPr lang="en-AU" sz="2600" dirty="0" smtClean="0"/>
              <a:t>andidate </a:t>
            </a:r>
            <a:r>
              <a:rPr lang="en-AU" sz="2600" dirty="0"/>
              <a:t>for a UV completion G</a:t>
            </a:r>
            <a:r>
              <a:rPr lang="en-AU" sz="2600" dirty="0" smtClean="0"/>
              <a:t>eneral </a:t>
            </a:r>
            <a:r>
              <a:rPr lang="en-AU" sz="2600" dirty="0"/>
              <a:t>R</a:t>
            </a:r>
            <a:r>
              <a:rPr lang="en-AU" sz="2600" dirty="0" smtClean="0"/>
              <a:t>elativity</a:t>
            </a:r>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600" dirty="0"/>
              <a:t>H</a:t>
            </a:r>
            <a:r>
              <a:rPr lang="en-AU" sz="2600" dirty="0" smtClean="0"/>
              <a:t>igher </a:t>
            </a:r>
            <a:r>
              <a:rPr lang="en-AU" sz="2600" dirty="0"/>
              <a:t>derivative corrections to the </a:t>
            </a:r>
            <a:r>
              <a:rPr lang="en-AU" sz="2600" dirty="0" err="1" smtClean="0"/>
              <a:t>Lagrangian</a:t>
            </a:r>
            <a:endParaRPr lang="en-AU" sz="2600" dirty="0" smtClean="0"/>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600" dirty="0" smtClean="0"/>
              <a:t>Dispersion </a:t>
            </a:r>
            <a:r>
              <a:rPr lang="en-AU" sz="2600" dirty="0" smtClean="0"/>
              <a:t>relation for scalar fields </a:t>
            </a:r>
            <a:r>
              <a:rPr lang="en-AU" sz="1600" dirty="0" smtClean="0"/>
              <a:t>(</a:t>
            </a:r>
            <a:r>
              <a:rPr lang="en-AU" sz="1600" dirty="0" err="1" smtClean="0"/>
              <a:t>Visser</a:t>
            </a:r>
            <a:r>
              <a:rPr lang="en-AU" sz="1600" dirty="0" smtClean="0"/>
              <a:t>  </a:t>
            </a:r>
            <a:r>
              <a:rPr lang="en-AU" sz="1600" i="1" dirty="0" smtClean="0"/>
              <a:t>Phys. Rev. D</a:t>
            </a:r>
            <a:r>
              <a:rPr lang="en-AU" sz="1600" dirty="0" smtClean="0"/>
              <a:t> 2009)</a:t>
            </a:r>
          </a:p>
          <a:p>
            <a:pPr marL="339725" indent="-339725" eaLnBrk="1" hangingPunct="1">
              <a:spcBef>
                <a:spcPts val="675"/>
              </a:spcBef>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800" dirty="0"/>
          </a:p>
        </p:txBody>
      </p:sp>
    </p:spTree>
    <p:extLst>
      <p:ext uri="{BB962C8B-B14F-4D97-AF65-F5344CB8AC3E}">
        <p14:creationId xmlns:p14="http://schemas.microsoft.com/office/powerpoint/2010/main" val="22463634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a:xfrm>
            <a:off x="533400" y="473075"/>
            <a:ext cx="8153400" cy="11430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AU" dirty="0" smtClean="0"/>
              <a:t>Development of unstable modes</a:t>
            </a:r>
          </a:p>
        </p:txBody>
      </p:sp>
      <p:sp>
        <p:nvSpPr>
          <p:cNvPr id="8195" name="Rectangle 2"/>
          <p:cNvSpPr>
            <a:spLocks noChangeArrowheads="1"/>
          </p:cNvSpPr>
          <p:nvPr/>
        </p:nvSpPr>
        <p:spPr bwMode="auto">
          <a:xfrm>
            <a:off x="4479925" y="3246438"/>
            <a:ext cx="184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8196" name="Rectangle 3"/>
          <p:cNvSpPr>
            <a:spLocks noChangeArrowheads="1"/>
          </p:cNvSpPr>
          <p:nvPr/>
        </p:nvSpPr>
        <p:spPr bwMode="auto">
          <a:xfrm>
            <a:off x="4479925" y="3246438"/>
            <a:ext cx="184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8197" name="Rectangle 4"/>
          <p:cNvSpPr>
            <a:spLocks noChangeArrowheads="1"/>
          </p:cNvSpPr>
          <p:nvPr/>
        </p:nvSpPr>
        <p:spPr bwMode="auto">
          <a:xfrm>
            <a:off x="4479925" y="3246438"/>
            <a:ext cx="184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sp>
        <p:nvSpPr>
          <p:cNvPr id="8198" name="Rectangle 5"/>
          <p:cNvSpPr>
            <a:spLocks noChangeArrowheads="1"/>
          </p:cNvSpPr>
          <p:nvPr/>
        </p:nvSpPr>
        <p:spPr bwMode="auto">
          <a:xfrm>
            <a:off x="4479925" y="3246438"/>
            <a:ext cx="184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U"/>
          </a:p>
        </p:txBody>
      </p:sp>
      <p:pic>
        <p:nvPicPr>
          <p:cNvPr id="8199" name="Picture 6"/>
          <p:cNvPicPr>
            <a:picLocks noChangeAspect="1" noChangeArrowheads="1"/>
          </p:cNvPicPr>
          <p:nvPr/>
        </p:nvPicPr>
        <p:blipFill>
          <a:blip r:embed="rId3">
            <a:extLst>
              <a:ext uri="{28A0092B-C50C-407E-A947-70E740481C1C}">
                <a14:useLocalDpi xmlns:a14="http://schemas.microsoft.com/office/drawing/2010/main" val="0"/>
              </a:ext>
            </a:extLst>
          </a:blip>
          <a:srcRect l="1358" t="7095" r="6714" b="2161"/>
          <a:stretch>
            <a:fillRect/>
          </a:stretch>
        </p:blipFill>
        <p:spPr bwMode="auto">
          <a:xfrm>
            <a:off x="1908175" y="1916113"/>
            <a:ext cx="5184775" cy="3948112"/>
          </a:xfrm>
          <a:prstGeom prst="rect">
            <a:avLst/>
          </a:prstGeom>
          <a:noFill/>
          <a:ln>
            <a:noFill/>
          </a:ln>
          <a:effectLst/>
          <a:extLst>
            <a:ext uri="{909E8E84-426E-40DD-AFC4-6F175D3DCCD1}">
              <a14:hiddenFill xmlns:a14="http://schemas.microsoft.com/office/drawing/2010/main">
                <a:blipFill dpi="0" rotWithShape="0">
                  <a:blip/>
                  <a:srcRect l="1358" t="7095" r="6714" b="2161"/>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0" name="Line 7"/>
          <p:cNvSpPr>
            <a:spLocks noChangeShapeType="1"/>
          </p:cNvSpPr>
          <p:nvPr/>
        </p:nvSpPr>
        <p:spPr bwMode="auto">
          <a:xfrm>
            <a:off x="2411413" y="5516563"/>
            <a:ext cx="4319587"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
        <p:nvSpPr>
          <p:cNvPr id="8201" name="Line 8"/>
          <p:cNvSpPr>
            <a:spLocks noChangeShapeType="1"/>
          </p:cNvSpPr>
          <p:nvPr/>
        </p:nvSpPr>
        <p:spPr bwMode="auto">
          <a:xfrm flipV="1">
            <a:off x="2411413" y="2130425"/>
            <a:ext cx="1587" cy="3389313"/>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a:p>
        </p:txBody>
      </p:sp>
    </p:spTree>
    <p:extLst>
      <p:ext uri="{BB962C8B-B14F-4D97-AF65-F5344CB8AC3E}">
        <p14:creationId xmlns:p14="http://schemas.microsoft.com/office/powerpoint/2010/main" val="235435920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Plan</a:t>
            </a:r>
            <a:endParaRPr lang="en-AU" dirty="0">
              <a:solidFill>
                <a:srgbClr val="FFFF00"/>
              </a:solidFill>
            </a:endParaRPr>
          </a:p>
        </p:txBody>
      </p:sp>
      <p:sp>
        <p:nvSpPr>
          <p:cNvPr id="3" name="Content Placeholder 2"/>
          <p:cNvSpPr>
            <a:spLocks noGrp="1"/>
          </p:cNvSpPr>
          <p:nvPr>
            <p:ph idx="1"/>
          </p:nvPr>
        </p:nvSpPr>
        <p:spPr>
          <a:xfrm>
            <a:off x="395536" y="1772816"/>
            <a:ext cx="8496944" cy="4192488"/>
          </a:xfrm>
        </p:spPr>
        <p:txBody>
          <a:bodyPr/>
          <a:lstStyle/>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300" dirty="0" smtClean="0"/>
              <a:t>Solve K-G coupled to exponentially accelerating space background</a:t>
            </a:r>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300" dirty="0" smtClean="0"/>
              <a:t>Canonical quantisation </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300" dirty="0" smtClean="0"/>
              <a:t>     -&gt;Hamiltonian partitioned into stable and unstable components</a:t>
            </a:r>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300" dirty="0" smtClean="0"/>
              <a:t>Fundamental units of unstable component have no </a:t>
            </a:r>
            <a:r>
              <a:rPr lang="en-AU" sz="2300" dirty="0" err="1" smtClean="0"/>
              <a:t>Fock</a:t>
            </a:r>
            <a:r>
              <a:rPr lang="en-AU" sz="2300" dirty="0" smtClean="0"/>
              <a:t> </a:t>
            </a:r>
            <a:r>
              <a:rPr lang="en-AU" sz="2300" dirty="0" smtClean="0">
                <a:solidFill>
                  <a:schemeClr val="bg1"/>
                </a:solidFill>
              </a:rPr>
              <a:t>representation</a:t>
            </a:r>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300" dirty="0" smtClean="0">
                <a:solidFill>
                  <a:schemeClr val="bg1"/>
                </a:solidFill>
              </a:rPr>
              <a:t>Finite no. of unstable modes + Stone von Neumann theorem</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300" dirty="0" smtClean="0">
                <a:solidFill>
                  <a:schemeClr val="bg1"/>
                </a:solidFill>
              </a:rPr>
              <a:t>     -&gt; Theory makes sense</a:t>
            </a:r>
          </a:p>
        </p:txBody>
      </p:sp>
      <p:pic>
        <p:nvPicPr>
          <p:cNvPr id="389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4276269"/>
            <a:ext cx="2736304" cy="1999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72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1000" fill="hold"/>
                                        <p:tgtEl>
                                          <p:spTgt spid="38914"/>
                                        </p:tgtEl>
                                        <p:attrNameLst>
                                          <p:attrName>ppt_w</p:attrName>
                                        </p:attrNameLst>
                                      </p:cBhvr>
                                      <p:tavLst>
                                        <p:tav tm="0">
                                          <p:val>
                                            <p:fltVal val="0"/>
                                          </p:val>
                                        </p:tav>
                                        <p:tav tm="100000">
                                          <p:val>
                                            <p:strVal val="#ppt_w"/>
                                          </p:val>
                                        </p:tav>
                                      </p:tavLst>
                                    </p:anim>
                                    <p:anim calcmode="lin" valueType="num">
                                      <p:cBhvr>
                                        <p:cTn id="8" dur="1000" fill="hold"/>
                                        <p:tgtEl>
                                          <p:spTgt spid="38914"/>
                                        </p:tgtEl>
                                        <p:attrNameLst>
                                          <p:attrName>ppt_h</p:attrName>
                                        </p:attrNameLst>
                                      </p:cBhvr>
                                      <p:tavLst>
                                        <p:tav tm="0">
                                          <p:val>
                                            <p:fltVal val="0"/>
                                          </p:val>
                                        </p:tav>
                                        <p:tav tm="100000">
                                          <p:val>
                                            <p:strVal val="#ppt_h"/>
                                          </p:val>
                                        </p:tav>
                                      </p:tavLst>
                                    </p:anim>
                                    <p:anim calcmode="lin" valueType="num">
                                      <p:cBhvr>
                                        <p:cTn id="9" dur="1000" fill="hold"/>
                                        <p:tgtEl>
                                          <p:spTgt spid="389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89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BASICS</a:t>
            </a:r>
            <a:endParaRPr lang="en-AU" dirty="0"/>
          </a:p>
        </p:txBody>
      </p:sp>
      <p:sp>
        <p:nvSpPr>
          <p:cNvPr id="3" name="Content Placeholder 2"/>
          <p:cNvSpPr>
            <a:spLocks noGrp="1"/>
          </p:cNvSpPr>
          <p:nvPr>
            <p:ph idx="1"/>
          </p:nvPr>
        </p:nvSpPr>
        <p:spPr>
          <a:xfrm>
            <a:off x="935596" y="1988840"/>
            <a:ext cx="7748029" cy="3875385"/>
          </a:xfrm>
        </p:spPr>
        <p:txBody>
          <a:bodyPr/>
          <a:lstStyle/>
          <a:p>
            <a:r>
              <a:rPr lang="en-AU" sz="3200" b="1" dirty="0" smtClean="0"/>
              <a:t>CM</a:t>
            </a:r>
            <a:r>
              <a:rPr lang="en-AU" sz="2800" b="1" dirty="0" smtClean="0"/>
              <a:t>	</a:t>
            </a:r>
          </a:p>
          <a:p>
            <a:endParaRPr lang="en-AU" sz="2800" b="1" dirty="0" smtClean="0"/>
          </a:p>
          <a:p>
            <a:endParaRPr lang="en-AU" sz="2800" b="1" dirty="0"/>
          </a:p>
          <a:p>
            <a:r>
              <a:rPr lang="en-AU" sz="3200" b="1" dirty="0" smtClean="0"/>
              <a:t>QM</a:t>
            </a:r>
            <a:r>
              <a:rPr lang="en-AU" sz="2800" b="1" dirty="0" smtClean="0"/>
              <a:t>					    					</a:t>
            </a:r>
            <a:r>
              <a:rPr lang="en-AU" sz="3200" b="1" dirty="0" smtClean="0"/>
              <a:t>QFT</a:t>
            </a:r>
          </a:p>
          <a:p>
            <a:r>
              <a:rPr lang="en-AU" sz="2600" b="1" dirty="0" smtClean="0"/>
              <a:t> -</a:t>
            </a:r>
            <a:r>
              <a:rPr lang="en-AU" sz="2600" b="1" dirty="0" err="1" smtClean="0"/>
              <a:t>Qm</a:t>
            </a:r>
            <a:r>
              <a:rPr lang="en-AU" sz="2600" b="1" dirty="0" smtClean="0"/>
              <a:t> Harmonic 			</a:t>
            </a:r>
            <a:r>
              <a:rPr lang="en-AU" sz="2600" b="1" dirty="0"/>
              <a:t>			-</a:t>
            </a:r>
            <a:r>
              <a:rPr lang="en-AU" sz="2600" b="1" dirty="0" err="1"/>
              <a:t>Fock</a:t>
            </a:r>
            <a:r>
              <a:rPr lang="en-AU" sz="2600" b="1" dirty="0"/>
              <a:t> </a:t>
            </a:r>
            <a:r>
              <a:rPr lang="en-AU" sz="2600" b="1" dirty="0" smtClean="0"/>
              <a:t>Space	</a:t>
            </a:r>
            <a:r>
              <a:rPr lang="en-AU" sz="2600" b="1" dirty="0"/>
              <a:t>	Oscillator	</a:t>
            </a:r>
            <a:r>
              <a:rPr lang="en-AU" sz="2800" b="1" dirty="0"/>
              <a:t>	</a:t>
            </a:r>
            <a:r>
              <a:rPr lang="en-AU" sz="2800" b="1" dirty="0" smtClean="0"/>
              <a:t>			</a:t>
            </a:r>
            <a:endParaRPr lang="en-AU" sz="2800" b="1" dirty="0"/>
          </a:p>
          <a:p>
            <a:endParaRPr lang="en-AU" sz="2800" dirty="0"/>
          </a:p>
        </p:txBody>
      </p:sp>
      <p:sp>
        <p:nvSpPr>
          <p:cNvPr id="4" name="Right Arrow 3"/>
          <p:cNvSpPr/>
          <p:nvPr/>
        </p:nvSpPr>
        <p:spPr bwMode="auto">
          <a:xfrm>
            <a:off x="4139952" y="3789040"/>
            <a:ext cx="1152128" cy="936104"/>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AU" sz="1800" b="0" i="0" u="none" strike="noStrike" cap="none" normalizeH="0" baseline="0" smtClean="0">
              <a:ln>
                <a:noFill/>
              </a:ln>
              <a:solidFill>
                <a:schemeClr val="bg1"/>
              </a:solidFill>
              <a:effectLst/>
              <a:latin typeface="Arial" charset="0"/>
              <a:ea typeface="Microsoft YaHei" charset="-122"/>
            </a:endParaRPr>
          </a:p>
        </p:txBody>
      </p:sp>
      <p:sp>
        <p:nvSpPr>
          <p:cNvPr id="5" name="Down Arrow 4"/>
          <p:cNvSpPr/>
          <p:nvPr/>
        </p:nvSpPr>
        <p:spPr bwMode="auto">
          <a:xfrm>
            <a:off x="1043608" y="2708920"/>
            <a:ext cx="576064" cy="648072"/>
          </a:xfrm>
          <a:prstGeom prst="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AU" sz="1800" b="0" i="0" u="none" strike="noStrike" cap="none" normalizeH="0" baseline="0" smtClean="0">
              <a:ln>
                <a:noFill/>
              </a:ln>
              <a:solidFill>
                <a:schemeClr val="bg1"/>
              </a:solidFill>
              <a:effectLst/>
              <a:latin typeface="Arial" charset="0"/>
              <a:ea typeface="Microsoft YaHei" charset="-122"/>
            </a:endParaRPr>
          </a:p>
        </p:txBody>
      </p:sp>
    </p:spTree>
    <p:extLst>
      <p:ext uri="{BB962C8B-B14F-4D97-AF65-F5344CB8AC3E}">
        <p14:creationId xmlns:p14="http://schemas.microsoft.com/office/powerpoint/2010/main" val="3807768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Classical Mechanics</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Lagrangian</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r>
                        <a:rPr lang="en-AU" sz="2000" b="0" i="1" smtClean="0">
                          <a:latin typeface="Cambria Math"/>
                        </a:rPr>
                        <m:t>𝐿</m:t>
                      </m:r>
                      <m:d>
                        <m:dPr>
                          <m:ctrlPr>
                            <a:rPr lang="en-AU" sz="2000" b="0" i="1" smtClean="0">
                              <a:latin typeface="Cambria Math"/>
                            </a:rPr>
                          </m:ctrlPr>
                        </m:dPr>
                        <m:e>
                          <m:r>
                            <a:rPr lang="en-AU" sz="2000" b="0" i="1" smtClean="0">
                              <a:latin typeface="Cambria Math"/>
                            </a:rPr>
                            <m:t>𝑞</m:t>
                          </m:r>
                          <m:r>
                            <a:rPr lang="en-AU" sz="2000" b="0" i="1" smtClean="0">
                              <a:latin typeface="Cambria Math"/>
                            </a:rPr>
                            <m:t>,</m:t>
                          </m:r>
                          <m:acc>
                            <m:accPr>
                              <m:chr m:val="̇"/>
                              <m:ctrlPr>
                                <a:rPr lang="en-AU" sz="2000" b="0" i="1" smtClean="0">
                                  <a:latin typeface="Cambria Math"/>
                                </a:rPr>
                              </m:ctrlPr>
                            </m:accPr>
                            <m:e>
                              <m:r>
                                <a:rPr lang="en-AU" sz="2000" b="0" i="1" smtClean="0">
                                  <a:latin typeface="Cambria Math"/>
                                </a:rPr>
                                <m:t>𝑞</m:t>
                              </m:r>
                            </m:e>
                          </m:acc>
                        </m:e>
                      </m:d>
                      <m:r>
                        <a:rPr lang="en-AU" sz="2000" b="0" i="1" smtClean="0">
                          <a:latin typeface="Cambria Math"/>
                        </a:rPr>
                        <m:t>=</m:t>
                      </m:r>
                      <m:r>
                        <a:rPr lang="en-AU" sz="2000" b="0" i="1" smtClean="0">
                          <a:latin typeface="Cambria Math"/>
                        </a:rPr>
                        <m:t>𝑇</m:t>
                      </m:r>
                      <m:r>
                        <a:rPr lang="en-AU" sz="2000" b="0" i="1" smtClean="0">
                          <a:latin typeface="Cambria Math"/>
                        </a:rPr>
                        <m:t>−</m:t>
                      </m:r>
                      <m:r>
                        <a:rPr lang="en-AU" sz="2000" b="0" i="1" smtClean="0">
                          <a:latin typeface="Cambria Math"/>
                        </a:rPr>
                        <m:t>𝑉</m:t>
                      </m:r>
                      <m:r>
                        <a:rPr lang="en-AU" sz="2000" b="0" i="1" smtClean="0">
                          <a:latin typeface="Cambria Math"/>
                        </a:rPr>
                        <m:t>=</m:t>
                      </m:r>
                      <m:f>
                        <m:fPr>
                          <m:ctrlPr>
                            <a:rPr lang="en-AU" sz="2000" b="0" i="1" smtClean="0">
                              <a:latin typeface="Cambria Math"/>
                            </a:rPr>
                          </m:ctrlPr>
                        </m:fPr>
                        <m:num>
                          <m:r>
                            <a:rPr lang="en-AU" sz="2000" b="0" i="1" smtClean="0">
                              <a:latin typeface="Cambria Math"/>
                            </a:rPr>
                            <m:t>1</m:t>
                          </m:r>
                        </m:num>
                        <m:den>
                          <m:r>
                            <a:rPr lang="en-AU" sz="2000" b="0" i="1" smtClean="0">
                              <a:latin typeface="Cambria Math"/>
                            </a:rPr>
                            <m:t>2</m:t>
                          </m:r>
                        </m:den>
                      </m:f>
                      <m:r>
                        <a:rPr lang="en-AU" sz="2000" b="0" i="1" smtClean="0">
                          <a:latin typeface="Cambria Math"/>
                        </a:rPr>
                        <m:t>𝑚</m:t>
                      </m:r>
                      <m:sSup>
                        <m:sSupPr>
                          <m:ctrlPr>
                            <a:rPr lang="en-AU" sz="2000" b="0" i="1" smtClean="0">
                              <a:latin typeface="Cambria Math"/>
                            </a:rPr>
                          </m:ctrlPr>
                        </m:sSupPr>
                        <m:e>
                          <m:acc>
                            <m:accPr>
                              <m:chr m:val="̇"/>
                              <m:ctrlPr>
                                <a:rPr lang="en-AU" sz="2000" b="0" i="1" smtClean="0">
                                  <a:latin typeface="Cambria Math"/>
                                </a:rPr>
                              </m:ctrlPr>
                            </m:accPr>
                            <m:e>
                              <m:r>
                                <a:rPr lang="en-AU" sz="2000" b="0" i="1" smtClean="0">
                                  <a:latin typeface="Cambria Math"/>
                                </a:rPr>
                                <m:t>𝑞</m:t>
                              </m:r>
                            </m:e>
                          </m:acc>
                        </m:e>
                        <m:sup>
                          <m:r>
                            <a:rPr lang="en-AU" sz="2000" b="0" i="1" smtClean="0">
                              <a:latin typeface="Cambria Math"/>
                            </a:rPr>
                            <m:t>2</m:t>
                          </m:r>
                        </m:sup>
                      </m:sSup>
                      <m:r>
                        <a:rPr lang="en-AU" sz="2000" b="0" i="1" smtClean="0">
                          <a:latin typeface="Cambria Math"/>
                        </a:rPr>
                        <m:t>−</m:t>
                      </m:r>
                      <m:f>
                        <m:fPr>
                          <m:ctrlPr>
                            <a:rPr lang="en-AU" sz="2000" b="0" i="1" smtClean="0">
                              <a:latin typeface="Cambria Math"/>
                            </a:rPr>
                          </m:ctrlPr>
                        </m:fPr>
                        <m:num>
                          <m:r>
                            <a:rPr lang="en-AU" sz="2000" b="0" i="1" smtClean="0">
                              <a:latin typeface="Cambria Math"/>
                            </a:rPr>
                            <m:t>1</m:t>
                          </m:r>
                        </m:num>
                        <m:den>
                          <m:r>
                            <a:rPr lang="en-AU" sz="2000" b="0" i="1" smtClean="0">
                              <a:latin typeface="Cambria Math"/>
                            </a:rPr>
                            <m:t>2</m:t>
                          </m:r>
                        </m:den>
                      </m:f>
                      <m:r>
                        <a:rPr lang="en-AU" sz="2000" b="0" i="1" smtClean="0">
                          <a:latin typeface="Cambria Math"/>
                        </a:rPr>
                        <m:t>𝑘</m:t>
                      </m:r>
                      <m:sSup>
                        <m:sSupPr>
                          <m:ctrlPr>
                            <a:rPr lang="en-AU" sz="2000" b="0" i="1" smtClean="0">
                              <a:latin typeface="Cambria Math"/>
                            </a:rPr>
                          </m:ctrlPr>
                        </m:sSupPr>
                        <m:e>
                          <m:r>
                            <a:rPr lang="en-AU" sz="2000" b="0" i="1" smtClean="0">
                              <a:latin typeface="Cambria Math"/>
                            </a:rPr>
                            <m:t>𝑞</m:t>
                          </m:r>
                        </m:e>
                        <m:sup>
                          <m:r>
                            <a:rPr lang="en-AU" sz="2000" b="0" i="1" smtClean="0">
                              <a:latin typeface="Cambria Math"/>
                            </a:rPr>
                            <m:t>2</m:t>
                          </m:r>
                        </m:sup>
                      </m:sSup>
                    </m:oMath>
                  </m:oMathPara>
                </a14:m>
                <a:endParaRPr lang="en-AU" sz="200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Euler-Lagrange equations</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f>
                        <m:fPr>
                          <m:ctrlPr>
                            <a:rPr lang="en-AU" sz="2000" i="1" smtClean="0">
                              <a:latin typeface="Cambria Math"/>
                            </a:rPr>
                          </m:ctrlPr>
                        </m:fPr>
                        <m:num>
                          <m:r>
                            <a:rPr lang="en-AU" sz="2000" b="0" i="1" smtClean="0">
                              <a:latin typeface="Cambria Math"/>
                            </a:rPr>
                            <m:t>𝜕</m:t>
                          </m:r>
                          <m:r>
                            <a:rPr lang="en-AU" sz="2000" b="0" i="1" smtClean="0">
                              <a:latin typeface="Cambria Math"/>
                            </a:rPr>
                            <m:t>𝐿</m:t>
                          </m:r>
                        </m:num>
                        <m:den>
                          <m:r>
                            <a:rPr lang="en-AU" sz="2000" b="0" i="1" smtClean="0">
                              <a:latin typeface="Cambria Math"/>
                            </a:rPr>
                            <m:t>𝜕</m:t>
                          </m:r>
                          <m:sSub>
                            <m:sSubPr>
                              <m:ctrlPr>
                                <a:rPr lang="en-AU" sz="2000" b="0" i="1" smtClean="0">
                                  <a:latin typeface="Cambria Math"/>
                                </a:rPr>
                              </m:ctrlPr>
                            </m:sSubPr>
                            <m:e>
                              <m:r>
                                <a:rPr lang="en-AU" sz="2000" b="0" i="1" smtClean="0">
                                  <a:latin typeface="Cambria Math"/>
                                </a:rPr>
                                <m:t>𝑞</m:t>
                              </m:r>
                            </m:e>
                            <m:sub>
                              <m:r>
                                <a:rPr lang="en-AU" sz="2000" b="0" i="1" smtClean="0">
                                  <a:latin typeface="Cambria Math"/>
                                </a:rPr>
                                <m:t>𝑖</m:t>
                              </m:r>
                            </m:sub>
                          </m:sSub>
                        </m:den>
                      </m:f>
                      <m:r>
                        <a:rPr lang="en-AU" sz="2000" b="0" i="1" smtClean="0">
                          <a:latin typeface="Cambria Math"/>
                        </a:rPr>
                        <m:t>−</m:t>
                      </m:r>
                      <m:f>
                        <m:fPr>
                          <m:ctrlPr>
                            <a:rPr lang="en-AU" sz="2000" b="0" i="1" smtClean="0">
                              <a:latin typeface="Cambria Math"/>
                            </a:rPr>
                          </m:ctrlPr>
                        </m:fPr>
                        <m:num>
                          <m:r>
                            <a:rPr lang="en-AU" sz="2000" b="0" i="1" smtClean="0">
                              <a:latin typeface="Cambria Math"/>
                            </a:rPr>
                            <m:t>𝜕</m:t>
                          </m:r>
                        </m:num>
                        <m:den>
                          <m:r>
                            <a:rPr lang="en-AU" sz="2000" b="0" i="1" smtClean="0">
                              <a:latin typeface="Cambria Math"/>
                            </a:rPr>
                            <m:t>𝜕</m:t>
                          </m:r>
                          <m:r>
                            <a:rPr lang="en-AU" sz="2000" b="0" i="1" smtClean="0">
                              <a:latin typeface="Cambria Math"/>
                            </a:rPr>
                            <m:t>𝑡</m:t>
                          </m:r>
                        </m:den>
                      </m:f>
                      <m:f>
                        <m:fPr>
                          <m:ctrlPr>
                            <a:rPr lang="en-AU" sz="2000" b="0" i="1" smtClean="0">
                              <a:latin typeface="Cambria Math"/>
                            </a:rPr>
                          </m:ctrlPr>
                        </m:fPr>
                        <m:num>
                          <m:r>
                            <a:rPr lang="en-AU" sz="2000" b="0" i="1" smtClean="0">
                              <a:latin typeface="Cambria Math"/>
                            </a:rPr>
                            <m:t>𝜕</m:t>
                          </m:r>
                          <m:r>
                            <a:rPr lang="en-AU" sz="2000" b="0" i="1" smtClean="0">
                              <a:latin typeface="Cambria Math"/>
                            </a:rPr>
                            <m:t>𝐿</m:t>
                          </m:r>
                        </m:num>
                        <m:den>
                          <m:r>
                            <a:rPr lang="en-AU" sz="2000" b="0" i="1" smtClean="0">
                              <a:latin typeface="Cambria Math"/>
                            </a:rPr>
                            <m:t>𝜕</m:t>
                          </m:r>
                          <m:acc>
                            <m:accPr>
                              <m:chr m:val="̇"/>
                              <m:ctrlPr>
                                <a:rPr lang="en-AU" sz="2000" b="0" i="1" smtClean="0">
                                  <a:latin typeface="Cambria Math"/>
                                </a:rPr>
                              </m:ctrlPr>
                            </m:accPr>
                            <m:e>
                              <m:sSub>
                                <m:sSubPr>
                                  <m:ctrlPr>
                                    <a:rPr lang="en-AU" sz="2000" b="0" i="1" smtClean="0">
                                      <a:latin typeface="Cambria Math"/>
                                    </a:rPr>
                                  </m:ctrlPr>
                                </m:sSubPr>
                                <m:e>
                                  <m:r>
                                    <a:rPr lang="en-AU" sz="2000" b="0" i="1" smtClean="0">
                                      <a:latin typeface="Cambria Math"/>
                                    </a:rPr>
                                    <m:t>𝑞</m:t>
                                  </m:r>
                                </m:e>
                                <m:sub>
                                  <m:r>
                                    <a:rPr lang="en-AU" sz="2000" b="0" i="1" smtClean="0">
                                      <a:latin typeface="Cambria Math"/>
                                    </a:rPr>
                                    <m:t>𝑖</m:t>
                                  </m:r>
                                </m:sub>
                              </m:sSub>
                            </m:e>
                          </m:acc>
                        </m:den>
                      </m:f>
                      <m:r>
                        <a:rPr lang="en-AU" sz="2000" b="0" i="1" smtClean="0">
                          <a:latin typeface="Cambria Math"/>
                        </a:rPr>
                        <m:t>=0</m:t>
                      </m:r>
                    </m:oMath>
                  </m:oMathPara>
                </a14:m>
                <a:endParaRPr lang="en-AU" sz="200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Conjugate momentum</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sSub>
                        <m:sSubPr>
                          <m:ctrlPr>
                            <a:rPr lang="en-AU" sz="2000" b="0" i="1" smtClean="0">
                              <a:latin typeface="Cambria Math"/>
                            </a:rPr>
                          </m:ctrlPr>
                        </m:sSubPr>
                        <m:e>
                          <m:r>
                            <a:rPr lang="en-AU" sz="2000" b="0" i="1" smtClean="0">
                              <a:latin typeface="Cambria Math"/>
                            </a:rPr>
                            <m:t>𝑝</m:t>
                          </m:r>
                        </m:e>
                        <m:sub>
                          <m:r>
                            <a:rPr lang="en-AU" sz="2000" b="0" i="1" smtClean="0">
                              <a:latin typeface="Cambria Math"/>
                            </a:rPr>
                            <m:t>𝑖</m:t>
                          </m:r>
                        </m:sub>
                      </m:sSub>
                      <m:r>
                        <a:rPr lang="en-AU" sz="2000" b="0" i="1" smtClean="0">
                          <a:latin typeface="Cambria Math"/>
                        </a:rPr>
                        <m:t>=</m:t>
                      </m:r>
                      <m:f>
                        <m:fPr>
                          <m:ctrlPr>
                            <a:rPr lang="en-AU" sz="2000" b="0" i="1" smtClean="0">
                              <a:latin typeface="Cambria Math"/>
                            </a:rPr>
                          </m:ctrlPr>
                        </m:fPr>
                        <m:num>
                          <m:r>
                            <a:rPr lang="en-AU" sz="2000" b="0" i="1" smtClean="0">
                              <a:latin typeface="Cambria Math"/>
                            </a:rPr>
                            <m:t>𝜕</m:t>
                          </m:r>
                          <m:r>
                            <a:rPr lang="en-AU" sz="2000" b="0" i="1" smtClean="0">
                              <a:latin typeface="Cambria Math"/>
                            </a:rPr>
                            <m:t>𝐿</m:t>
                          </m:r>
                        </m:num>
                        <m:den>
                          <m:r>
                            <a:rPr lang="en-AU" sz="2000" b="0" i="1" smtClean="0">
                              <a:latin typeface="Cambria Math"/>
                            </a:rPr>
                            <m:t>𝜕</m:t>
                          </m:r>
                          <m:sSub>
                            <m:sSubPr>
                              <m:ctrlPr>
                                <a:rPr lang="en-AU" sz="2000" b="0" i="1" smtClean="0">
                                  <a:latin typeface="Cambria Math"/>
                                </a:rPr>
                              </m:ctrlPr>
                            </m:sSubPr>
                            <m:e>
                              <m:acc>
                                <m:accPr>
                                  <m:chr m:val="̇"/>
                                  <m:ctrlPr>
                                    <a:rPr lang="en-AU" sz="2000" b="0" i="1" smtClean="0">
                                      <a:latin typeface="Cambria Math"/>
                                    </a:rPr>
                                  </m:ctrlPr>
                                </m:accPr>
                                <m:e>
                                  <m:r>
                                    <a:rPr lang="en-AU" sz="2000" b="0" i="1" smtClean="0">
                                      <a:latin typeface="Cambria Math"/>
                                    </a:rPr>
                                    <m:t>𝑞</m:t>
                                  </m:r>
                                </m:e>
                              </m:acc>
                            </m:e>
                            <m:sub>
                              <m:r>
                                <a:rPr lang="en-AU" sz="2000" b="0" i="1" smtClean="0">
                                  <a:latin typeface="Cambria Math"/>
                                </a:rPr>
                                <m:t>𝑖</m:t>
                              </m:r>
                            </m:sub>
                          </m:sSub>
                        </m:den>
                      </m:f>
                      <m:r>
                        <a:rPr lang="en-AU" sz="2000" b="0" i="1" smtClean="0">
                          <a:latin typeface="Cambria Math"/>
                        </a:rPr>
                        <m:t>=</m:t>
                      </m:r>
                      <m:r>
                        <a:rPr lang="en-AU" sz="2000" b="0" i="1" smtClean="0">
                          <a:latin typeface="Cambria Math"/>
                        </a:rPr>
                        <m:t>𝑚</m:t>
                      </m:r>
                      <m:acc>
                        <m:accPr>
                          <m:chr m:val="̇"/>
                          <m:ctrlPr>
                            <a:rPr lang="en-AU" sz="2000" b="0" i="1" smtClean="0">
                              <a:latin typeface="Cambria Math"/>
                            </a:rPr>
                          </m:ctrlPr>
                        </m:accPr>
                        <m:e>
                          <m:sSub>
                            <m:sSubPr>
                              <m:ctrlPr>
                                <a:rPr lang="en-AU" sz="2000" b="0" i="1" smtClean="0">
                                  <a:latin typeface="Cambria Math"/>
                                </a:rPr>
                              </m:ctrlPr>
                            </m:sSubPr>
                            <m:e>
                              <m:r>
                                <a:rPr lang="en-AU" sz="2000" b="0" i="1" smtClean="0">
                                  <a:latin typeface="Cambria Math"/>
                                </a:rPr>
                                <m:t>𝑞</m:t>
                              </m:r>
                            </m:e>
                            <m:sub>
                              <m:r>
                                <a:rPr lang="en-AU" sz="2000" b="0" i="1" smtClean="0">
                                  <a:latin typeface="Cambria Math"/>
                                </a:rPr>
                                <m:t>𝑖</m:t>
                              </m:r>
                            </m:sub>
                          </m:sSub>
                        </m:e>
                      </m:acc>
                    </m:oMath>
                  </m:oMathPara>
                </a14:m>
                <a:endParaRPr lang="en-AU" sz="200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Hamiltonian (energy)</a:t>
                </a:r>
              </a:p>
              <a:p>
                <a:pPr/>
                <a14:m>
                  <m:oMathPara xmlns:m="http://schemas.openxmlformats.org/officeDocument/2006/math">
                    <m:oMathParaPr>
                      <m:jc m:val="centerGroup"/>
                    </m:oMathParaPr>
                    <m:oMath xmlns:m="http://schemas.openxmlformats.org/officeDocument/2006/math">
                      <m:r>
                        <a:rPr lang="en-AU" sz="2000" b="0" i="1" smtClean="0">
                          <a:latin typeface="Cambria Math"/>
                        </a:rPr>
                        <m:t>𝐻</m:t>
                      </m:r>
                      <m:d>
                        <m:dPr>
                          <m:ctrlPr>
                            <a:rPr lang="en-AU" sz="2000" b="0" i="1" smtClean="0">
                              <a:latin typeface="Cambria Math"/>
                            </a:rPr>
                          </m:ctrlPr>
                        </m:dPr>
                        <m:e>
                          <m:r>
                            <a:rPr lang="en-AU" sz="2000" b="0" i="1" smtClean="0">
                              <a:latin typeface="Cambria Math"/>
                            </a:rPr>
                            <m:t>𝑞</m:t>
                          </m:r>
                          <m:r>
                            <a:rPr lang="en-AU" sz="2000" b="0" i="1" smtClean="0">
                              <a:latin typeface="Cambria Math"/>
                            </a:rPr>
                            <m:t>,</m:t>
                          </m:r>
                          <m:r>
                            <a:rPr lang="en-AU" sz="2000" b="0" i="1" smtClean="0">
                              <a:latin typeface="Cambria Math"/>
                            </a:rPr>
                            <m:t>𝑝</m:t>
                          </m:r>
                        </m:e>
                      </m:d>
                      <m:r>
                        <a:rPr lang="en-AU" sz="2000" b="0" i="1" smtClean="0">
                          <a:latin typeface="Cambria Math"/>
                        </a:rPr>
                        <m:t>=</m:t>
                      </m:r>
                      <m:r>
                        <a:rPr lang="en-AU" sz="2000" b="0" i="1" smtClean="0">
                          <a:latin typeface="Cambria Math"/>
                        </a:rPr>
                        <m:t>𝑇</m:t>
                      </m:r>
                      <m:r>
                        <a:rPr lang="en-AU" sz="2000" b="0" i="1" smtClean="0">
                          <a:latin typeface="Cambria Math"/>
                        </a:rPr>
                        <m:t>+</m:t>
                      </m:r>
                      <m:r>
                        <a:rPr lang="en-AU" sz="2000" b="0" i="1" smtClean="0">
                          <a:latin typeface="Cambria Math"/>
                        </a:rPr>
                        <m:t>𝑉</m:t>
                      </m:r>
                      <m:r>
                        <a:rPr lang="en-AU" sz="2000" b="0" i="1" smtClean="0">
                          <a:latin typeface="Cambria Math"/>
                        </a:rPr>
                        <m:t>=</m:t>
                      </m:r>
                      <m:r>
                        <a:rPr lang="en-AU" sz="2000" b="0" i="1" smtClean="0">
                          <a:latin typeface="Cambria Math"/>
                        </a:rPr>
                        <m:t>𝑝</m:t>
                      </m:r>
                      <m:acc>
                        <m:accPr>
                          <m:chr m:val="̇"/>
                          <m:ctrlPr>
                            <a:rPr lang="en-AU" sz="2000" b="0" i="1" smtClean="0">
                              <a:latin typeface="Cambria Math"/>
                            </a:rPr>
                          </m:ctrlPr>
                        </m:accPr>
                        <m:e>
                          <m:r>
                            <a:rPr lang="en-AU" sz="2000" b="0" i="1" smtClean="0">
                              <a:latin typeface="Cambria Math"/>
                            </a:rPr>
                            <m:t>𝑞</m:t>
                          </m:r>
                        </m:e>
                      </m:acc>
                      <m:r>
                        <a:rPr lang="en-AU" sz="2000" b="0" i="0" dirty="0" smtClean="0">
                          <a:latin typeface="Cambria Math"/>
                        </a:rPr>
                        <m:t>−</m:t>
                      </m:r>
                      <m:r>
                        <m:rPr>
                          <m:sty m:val="p"/>
                        </m:rPr>
                        <a:rPr lang="en-AU" sz="2000" b="0" i="0" dirty="0" smtClean="0">
                          <a:latin typeface="Cambria Math"/>
                        </a:rPr>
                        <m:t>L</m:t>
                      </m:r>
                      <m:r>
                        <a:rPr lang="en-AU" sz="2000" b="0" i="0" dirty="0" smtClean="0">
                          <a:latin typeface="Cambria Math"/>
                        </a:rPr>
                        <m:t>=</m:t>
                      </m:r>
                      <m:f>
                        <m:fPr>
                          <m:ctrlPr>
                            <a:rPr lang="en-AU" sz="2000" b="0" i="1" smtClean="0">
                              <a:latin typeface="Cambria Math"/>
                            </a:rPr>
                          </m:ctrlPr>
                        </m:fPr>
                        <m:num>
                          <m:r>
                            <a:rPr lang="en-AU" sz="2000" b="0" i="1" smtClean="0">
                              <a:latin typeface="Cambria Math"/>
                            </a:rPr>
                            <m:t>1</m:t>
                          </m:r>
                        </m:num>
                        <m:den>
                          <m:r>
                            <a:rPr lang="en-AU" sz="2000" b="0" i="1" smtClean="0">
                              <a:latin typeface="Cambria Math"/>
                            </a:rPr>
                            <m:t>2</m:t>
                          </m:r>
                        </m:den>
                      </m:f>
                      <m:d>
                        <m:dPr>
                          <m:ctrlPr>
                            <a:rPr lang="en-AU" sz="2000" b="0" i="1" smtClean="0">
                              <a:latin typeface="Cambria Math"/>
                            </a:rPr>
                          </m:ctrlPr>
                        </m:dPr>
                        <m:e>
                          <m:f>
                            <m:fPr>
                              <m:ctrlPr>
                                <a:rPr lang="en-AU" sz="2000" i="1" smtClean="0">
                                  <a:latin typeface="Cambria Math"/>
                                </a:rPr>
                              </m:ctrlPr>
                            </m:fPr>
                            <m:num>
                              <m:sSup>
                                <m:sSupPr>
                                  <m:ctrlPr>
                                    <a:rPr lang="en-AU" sz="2000" b="0" i="1" smtClean="0">
                                      <a:latin typeface="Cambria Math"/>
                                    </a:rPr>
                                  </m:ctrlPr>
                                </m:sSupPr>
                                <m:e>
                                  <m:r>
                                    <a:rPr lang="en-AU" sz="2000" b="0" i="1" smtClean="0">
                                      <a:latin typeface="Cambria Math"/>
                                    </a:rPr>
                                    <m:t>𝑝</m:t>
                                  </m:r>
                                </m:e>
                                <m:sup>
                                  <m:r>
                                    <a:rPr lang="en-AU" sz="2000" b="0" i="1" smtClean="0">
                                      <a:latin typeface="Cambria Math"/>
                                    </a:rPr>
                                    <m:t>2</m:t>
                                  </m:r>
                                </m:sup>
                              </m:sSup>
                            </m:num>
                            <m:den>
                              <m:r>
                                <a:rPr lang="en-AU" sz="2000" b="0" i="1" smtClean="0">
                                  <a:latin typeface="Cambria Math"/>
                                </a:rPr>
                                <m:t>𝑚</m:t>
                              </m:r>
                            </m:den>
                          </m:f>
                          <m:r>
                            <a:rPr lang="en-AU" sz="2000" b="0" i="1" smtClean="0">
                              <a:latin typeface="Cambria Math"/>
                            </a:rPr>
                            <m:t>+</m:t>
                          </m:r>
                          <m:r>
                            <a:rPr lang="en-AU" sz="2000" i="1">
                              <a:latin typeface="Cambria Math"/>
                            </a:rPr>
                            <m:t>𝑘</m:t>
                          </m:r>
                          <m:sSup>
                            <m:sSupPr>
                              <m:ctrlPr>
                                <a:rPr lang="en-AU" sz="2000" i="1">
                                  <a:latin typeface="Cambria Math"/>
                                </a:rPr>
                              </m:ctrlPr>
                            </m:sSupPr>
                            <m:e>
                              <m:r>
                                <a:rPr lang="en-AU" sz="2000" i="1">
                                  <a:latin typeface="Cambria Math"/>
                                </a:rPr>
                                <m:t>𝑞</m:t>
                              </m:r>
                            </m:e>
                            <m:sup>
                              <m:r>
                                <a:rPr lang="en-AU" sz="2000" i="1">
                                  <a:latin typeface="Cambria Math"/>
                                </a:rPr>
                                <m:t>2</m:t>
                              </m:r>
                            </m:sup>
                          </m:sSup>
                        </m:e>
                      </m:d>
                    </m:oMath>
                  </m:oMathPara>
                </a14:m>
                <a:endParaRPr lang="en-AU"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225" t="-604" b="-1511"/>
                </a:stretch>
              </a:blipFill>
            </p:spPr>
            <p:txBody>
              <a:bodyPr/>
              <a:lstStyle/>
              <a:p>
                <a:r>
                  <a:rPr lang="en-AU">
                    <a:noFill/>
                  </a:rPr>
                  <a:t> </a:t>
                </a:r>
              </a:p>
            </p:txBody>
          </p:sp>
        </mc:Fallback>
      </mc:AlternateContent>
    </p:spTree>
    <p:extLst>
      <p:ext uri="{BB962C8B-B14F-4D97-AF65-F5344CB8AC3E}">
        <p14:creationId xmlns:p14="http://schemas.microsoft.com/office/powerpoint/2010/main" val="2085478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Quantum Mechanics</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Dynamical variables → non-commuting operators</a:t>
                </a:r>
                <a:endParaRPr lang="en-AU" sz="2000" i="1" dirty="0">
                  <a:latin typeface="Cambria Math"/>
                </a:endParaRP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r>
                        <a:rPr lang="en-AU" sz="2000" b="0" i="1" smtClean="0">
                          <a:latin typeface="Cambria Math"/>
                        </a:rPr>
                        <m:t>[</m:t>
                      </m:r>
                      <m:sSub>
                        <m:sSubPr>
                          <m:ctrlPr>
                            <a:rPr lang="en-AU" sz="2000" b="0" i="1" smtClean="0">
                              <a:latin typeface="Cambria Math"/>
                            </a:rPr>
                          </m:ctrlPr>
                        </m:sSubPr>
                        <m:e>
                          <m:acc>
                            <m:accPr>
                              <m:chr m:val="̂"/>
                              <m:ctrlPr>
                                <a:rPr lang="en-AU" sz="2000" b="0" i="1" smtClean="0">
                                  <a:latin typeface="Cambria Math"/>
                                </a:rPr>
                              </m:ctrlPr>
                            </m:accPr>
                            <m:e>
                              <m:r>
                                <a:rPr lang="en-AU" sz="2000" b="0" i="1" smtClean="0">
                                  <a:latin typeface="Cambria Math"/>
                                </a:rPr>
                                <m:t>𝑥</m:t>
                              </m:r>
                            </m:e>
                          </m:acc>
                        </m:e>
                        <m:sub>
                          <m:r>
                            <a:rPr lang="en-AU" sz="2000" b="0" i="1" smtClean="0">
                              <a:latin typeface="Cambria Math"/>
                            </a:rPr>
                            <m:t>𝑖</m:t>
                          </m:r>
                        </m:sub>
                      </m:sSub>
                      <m:r>
                        <a:rPr lang="en-AU" sz="2000" b="0" i="1" smtClean="0">
                          <a:latin typeface="Cambria Math"/>
                        </a:rPr>
                        <m:t>,</m:t>
                      </m:r>
                      <m:sSub>
                        <m:sSubPr>
                          <m:ctrlPr>
                            <a:rPr lang="en-AU" sz="2000" b="0" i="1" smtClean="0">
                              <a:latin typeface="Cambria Math"/>
                            </a:rPr>
                          </m:ctrlPr>
                        </m:sSubPr>
                        <m:e>
                          <m:acc>
                            <m:accPr>
                              <m:chr m:val="̂"/>
                              <m:ctrlPr>
                                <a:rPr lang="en-AU" sz="2000" b="0" i="1" smtClean="0">
                                  <a:latin typeface="Cambria Math"/>
                                </a:rPr>
                              </m:ctrlPr>
                            </m:accPr>
                            <m:e>
                              <m:r>
                                <a:rPr lang="en-AU" sz="2000" b="0" i="1" smtClean="0">
                                  <a:latin typeface="Cambria Math"/>
                                </a:rPr>
                                <m:t>𝑥</m:t>
                              </m:r>
                            </m:e>
                          </m:acc>
                        </m:e>
                        <m:sub>
                          <m:r>
                            <a:rPr lang="en-AU" sz="2000" b="0" i="1" smtClean="0">
                              <a:latin typeface="Cambria Math"/>
                            </a:rPr>
                            <m:t>𝑗</m:t>
                          </m:r>
                        </m:sub>
                      </m:sSub>
                      <m:r>
                        <a:rPr lang="en-AU" sz="2000" b="0" i="1" smtClean="0">
                          <a:latin typeface="Cambria Math"/>
                        </a:rPr>
                        <m:t>]</m:t>
                      </m:r>
                      <m:r>
                        <a:rPr lang="en-AU" sz="2000" i="1">
                          <a:latin typeface="Cambria Math"/>
                        </a:rPr>
                        <m:t>=[</m:t>
                      </m:r>
                      <m:sSub>
                        <m:sSubPr>
                          <m:ctrlPr>
                            <a:rPr lang="en-AU" sz="2000" b="0" i="1" smtClean="0">
                              <a:latin typeface="Cambria Math"/>
                            </a:rPr>
                          </m:ctrlPr>
                        </m:sSubPr>
                        <m:e>
                          <m:acc>
                            <m:accPr>
                              <m:chr m:val="̂"/>
                              <m:ctrlPr>
                                <a:rPr lang="en-AU" sz="2000" b="0" i="1" smtClean="0">
                                  <a:latin typeface="Cambria Math"/>
                                </a:rPr>
                              </m:ctrlPr>
                            </m:accPr>
                            <m:e>
                              <m:r>
                                <a:rPr lang="en-AU" sz="2000" b="0" i="1" smtClean="0">
                                  <a:latin typeface="Cambria Math"/>
                                </a:rPr>
                                <m:t>𝑝</m:t>
                              </m:r>
                            </m:e>
                          </m:acc>
                        </m:e>
                        <m:sub>
                          <m:r>
                            <a:rPr lang="en-AU" sz="2000" b="0" i="1" smtClean="0">
                              <a:latin typeface="Cambria Math"/>
                            </a:rPr>
                            <m:t>𝑖</m:t>
                          </m:r>
                        </m:sub>
                      </m:sSub>
                      <m:r>
                        <a:rPr lang="en-AU" sz="2000" b="0" i="1" smtClean="0">
                          <a:latin typeface="Cambria Math"/>
                        </a:rPr>
                        <m:t>,</m:t>
                      </m:r>
                      <m:sSub>
                        <m:sSubPr>
                          <m:ctrlPr>
                            <a:rPr lang="en-AU" sz="2000" b="0" i="1" smtClean="0">
                              <a:latin typeface="Cambria Math"/>
                            </a:rPr>
                          </m:ctrlPr>
                        </m:sSubPr>
                        <m:e>
                          <m:acc>
                            <m:accPr>
                              <m:chr m:val="̂"/>
                              <m:ctrlPr>
                                <a:rPr lang="en-AU" sz="2000" b="0" i="1" smtClean="0">
                                  <a:latin typeface="Cambria Math"/>
                                </a:rPr>
                              </m:ctrlPr>
                            </m:accPr>
                            <m:e>
                              <m:r>
                                <a:rPr lang="en-AU" sz="2000" b="0" i="1" smtClean="0">
                                  <a:latin typeface="Cambria Math"/>
                                </a:rPr>
                                <m:t>𝑝</m:t>
                              </m:r>
                            </m:e>
                          </m:acc>
                        </m:e>
                        <m:sub>
                          <m:r>
                            <a:rPr lang="en-AU" sz="2000" b="0" i="1" smtClean="0">
                              <a:latin typeface="Cambria Math"/>
                            </a:rPr>
                            <m:t>𝑗</m:t>
                          </m:r>
                        </m:sub>
                      </m:sSub>
                      <m:r>
                        <a:rPr lang="en-AU" sz="2000" i="1" smtClean="0">
                          <a:latin typeface="Cambria Math"/>
                        </a:rPr>
                        <m:t>]</m:t>
                      </m:r>
                      <m:r>
                        <m:rPr>
                          <m:nor/>
                        </m:rPr>
                        <a:rPr lang="en-AU" sz="2000">
                          <a:latin typeface="Cambria Math"/>
                        </a:rPr>
                        <m:t>=0</m:t>
                      </m:r>
                    </m:oMath>
                  </m:oMathPara>
                </a14:m>
                <a:endParaRPr lang="en-AU" sz="2000" dirty="0"/>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d>
                        <m:dPr>
                          <m:begChr m:val="["/>
                          <m:endChr m:val="]"/>
                          <m:ctrlPr>
                            <a:rPr lang="en-AU" sz="2000" i="1">
                              <a:latin typeface="Cambria Math"/>
                            </a:rPr>
                          </m:ctrlPr>
                        </m:dPr>
                        <m:e>
                          <m:sSub>
                            <m:sSubPr>
                              <m:ctrlPr>
                                <a:rPr lang="en-AU" sz="2000" b="0" i="1" dirty="0" smtClean="0">
                                  <a:latin typeface="Cambria Math"/>
                                </a:rPr>
                              </m:ctrlPr>
                            </m:sSubPr>
                            <m:e>
                              <m:acc>
                                <m:accPr>
                                  <m:chr m:val="̂"/>
                                  <m:ctrlPr>
                                    <a:rPr lang="en-AU" sz="2000" b="0" i="1" smtClean="0">
                                      <a:latin typeface="Cambria Math"/>
                                    </a:rPr>
                                  </m:ctrlPr>
                                </m:accPr>
                                <m:e>
                                  <m:r>
                                    <a:rPr lang="en-AU" sz="2000" b="0" i="1" smtClean="0">
                                      <a:latin typeface="Cambria Math"/>
                                    </a:rPr>
                                    <m:t>𝑥</m:t>
                                  </m:r>
                                </m:e>
                              </m:acc>
                            </m:e>
                            <m:sub>
                              <m:r>
                                <a:rPr lang="en-AU" sz="2000" b="0" i="1" dirty="0" smtClean="0">
                                  <a:latin typeface="Cambria Math"/>
                                </a:rPr>
                                <m:t>𝑖</m:t>
                              </m:r>
                            </m:sub>
                          </m:sSub>
                          <m:r>
                            <a:rPr lang="en-AU" sz="2000" i="1">
                              <a:latin typeface="Cambria Math"/>
                            </a:rPr>
                            <m:t>,</m:t>
                          </m:r>
                          <m:sSub>
                            <m:sSubPr>
                              <m:ctrlPr>
                                <a:rPr lang="en-AU" sz="2000" b="0" i="1" dirty="0" smtClean="0">
                                  <a:latin typeface="Cambria Math"/>
                                </a:rPr>
                              </m:ctrlPr>
                            </m:sSubPr>
                            <m:e>
                              <m:acc>
                                <m:accPr>
                                  <m:chr m:val="̂"/>
                                  <m:ctrlPr>
                                    <a:rPr lang="en-AU" sz="2000" b="0" i="1" dirty="0" smtClean="0">
                                      <a:latin typeface="Cambria Math"/>
                                    </a:rPr>
                                  </m:ctrlPr>
                                </m:accPr>
                                <m:e>
                                  <m:r>
                                    <a:rPr lang="en-AU" sz="2000" b="0" i="1" smtClean="0">
                                      <a:latin typeface="Cambria Math"/>
                                    </a:rPr>
                                    <m:t>𝑝</m:t>
                                  </m:r>
                                </m:e>
                              </m:acc>
                            </m:e>
                            <m:sub>
                              <m:r>
                                <a:rPr lang="en-AU" sz="2000" b="0" i="1" smtClean="0">
                                  <a:latin typeface="Cambria Math"/>
                                </a:rPr>
                                <m:t>𝑗</m:t>
                              </m:r>
                            </m:sub>
                          </m:sSub>
                        </m:e>
                      </m:d>
                      <m:r>
                        <a:rPr lang="en-AU" sz="2000" i="1">
                          <a:latin typeface="Cambria Math"/>
                        </a:rPr>
                        <m:t>=</m:t>
                      </m:r>
                      <m:r>
                        <a:rPr lang="en-AU" sz="2000" i="1">
                          <a:latin typeface="Cambria Math"/>
                        </a:rPr>
                        <m:t>𝑖</m:t>
                      </m:r>
                      <m:sSub>
                        <m:sSubPr>
                          <m:ctrlPr>
                            <a:rPr lang="en-AU" sz="2000" b="0" i="1" smtClean="0">
                              <a:latin typeface="Cambria Math"/>
                            </a:rPr>
                          </m:ctrlPr>
                        </m:sSubPr>
                        <m:e>
                          <m:r>
                            <m:rPr>
                              <m:sty m:val="p"/>
                            </m:rPr>
                            <a:rPr lang="en-AU" sz="2000" i="1">
                              <a:latin typeface="Cambria Math"/>
                            </a:rPr>
                            <m:t>δ</m:t>
                          </m:r>
                        </m:e>
                        <m:sub>
                          <m:r>
                            <a:rPr lang="en-AU" sz="2000" b="0" i="1" smtClean="0">
                              <a:latin typeface="Cambria Math"/>
                            </a:rPr>
                            <m:t>𝑖𝑗</m:t>
                          </m:r>
                        </m:sub>
                      </m:sSub>
                    </m:oMath>
                  </m:oMathPara>
                </a14:m>
                <a:endParaRPr lang="en-AU" sz="2000" dirty="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Most commonly used</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sSub>
                        <m:sSubPr>
                          <m:ctrlPr>
                            <a:rPr lang="en-AU" sz="2000" b="0" i="1" dirty="0" smtClean="0">
                              <a:latin typeface="Cambria Math"/>
                            </a:rPr>
                          </m:ctrlPr>
                        </m:sSubPr>
                        <m:e>
                          <m:acc>
                            <m:accPr>
                              <m:chr m:val="̂"/>
                              <m:ctrlPr>
                                <a:rPr lang="en-AU" sz="2000" b="0" i="1" smtClean="0">
                                  <a:latin typeface="Cambria Math"/>
                                </a:rPr>
                              </m:ctrlPr>
                            </m:accPr>
                            <m:e>
                              <m:r>
                                <a:rPr lang="en-AU" sz="2000" b="0" i="1" smtClean="0">
                                  <a:latin typeface="Cambria Math"/>
                                </a:rPr>
                                <m:t>𝑥</m:t>
                              </m:r>
                            </m:e>
                          </m:acc>
                        </m:e>
                        <m:sub>
                          <m:r>
                            <a:rPr lang="en-AU" sz="2000" b="0" i="1" dirty="0" smtClean="0">
                              <a:latin typeface="Cambria Math"/>
                            </a:rPr>
                            <m:t>𝑖</m:t>
                          </m:r>
                        </m:sub>
                      </m:sSub>
                      <m:r>
                        <m:rPr>
                          <m:sty m:val="p"/>
                        </m:rPr>
                        <a:rPr lang="en-AU" sz="2000" b="0" i="0" dirty="0" smtClean="0">
                          <a:latin typeface="Cambria Math"/>
                        </a:rPr>
                        <m:t>Ψ</m:t>
                      </m:r>
                      <m:d>
                        <m:dPr>
                          <m:ctrlPr>
                            <a:rPr lang="en-AU" sz="2000" b="0" i="1" dirty="0" smtClean="0">
                              <a:latin typeface="Cambria Math"/>
                            </a:rPr>
                          </m:ctrlPr>
                        </m:dPr>
                        <m:e>
                          <m:r>
                            <a:rPr lang="en-AU" sz="2000" b="1" i="0" dirty="0" smtClean="0">
                              <a:latin typeface="Cambria Math"/>
                            </a:rPr>
                            <m:t>𝐱</m:t>
                          </m:r>
                          <m:r>
                            <a:rPr lang="en-AU" sz="2000" b="0" i="1" dirty="0" smtClean="0">
                              <a:latin typeface="Cambria Math"/>
                            </a:rPr>
                            <m:t>,</m:t>
                          </m:r>
                          <m:r>
                            <a:rPr lang="en-AU" sz="2000" b="0" i="1" dirty="0" smtClean="0">
                              <a:latin typeface="Cambria Math"/>
                            </a:rPr>
                            <m:t>𝑡</m:t>
                          </m:r>
                        </m:e>
                      </m:d>
                      <m:r>
                        <a:rPr lang="en-AU" sz="2000" b="1" i="1" dirty="0" smtClean="0">
                          <a:latin typeface="Cambria Math"/>
                        </a:rPr>
                        <m:t>=</m:t>
                      </m:r>
                      <m:sSub>
                        <m:sSubPr>
                          <m:ctrlPr>
                            <a:rPr lang="en-AU" sz="2000" b="0" i="1" dirty="0" smtClean="0">
                              <a:latin typeface="Cambria Math"/>
                            </a:rPr>
                          </m:ctrlPr>
                        </m:sSubPr>
                        <m:e>
                          <m:r>
                            <a:rPr lang="en-AU" sz="2000" b="0" i="1" dirty="0" smtClean="0">
                              <a:latin typeface="Cambria Math"/>
                            </a:rPr>
                            <m:t>𝑥</m:t>
                          </m:r>
                        </m:e>
                        <m:sub>
                          <m:r>
                            <a:rPr lang="en-AU" sz="2000" b="0" i="1" dirty="0" smtClean="0">
                              <a:latin typeface="Cambria Math"/>
                            </a:rPr>
                            <m:t>𝑖</m:t>
                          </m:r>
                        </m:sub>
                      </m:sSub>
                      <m:r>
                        <m:rPr>
                          <m:sty m:val="p"/>
                        </m:rPr>
                        <a:rPr lang="en-AU" sz="2000" b="0" i="0" dirty="0" smtClean="0">
                          <a:latin typeface="Cambria Math"/>
                        </a:rPr>
                        <m:t>Ψ</m:t>
                      </m:r>
                      <m:r>
                        <a:rPr lang="en-AU" sz="2000" b="0" i="1" dirty="0" smtClean="0">
                          <a:latin typeface="Cambria Math"/>
                        </a:rPr>
                        <m:t>(</m:t>
                      </m:r>
                      <m:r>
                        <a:rPr lang="en-AU" sz="2000" b="1" i="0" dirty="0" smtClean="0">
                          <a:latin typeface="Cambria Math"/>
                        </a:rPr>
                        <m:t>𝐱</m:t>
                      </m:r>
                      <m:r>
                        <a:rPr lang="en-AU" sz="2000" b="0" i="1" dirty="0" smtClean="0">
                          <a:latin typeface="Cambria Math"/>
                        </a:rPr>
                        <m:t>,</m:t>
                      </m:r>
                      <m:r>
                        <a:rPr lang="en-AU" sz="2000" b="0" i="1" dirty="0" smtClean="0">
                          <a:latin typeface="Cambria Math"/>
                        </a:rPr>
                        <m:t>𝑡</m:t>
                      </m:r>
                      <m:r>
                        <a:rPr lang="en-AU" sz="2000" b="0" i="1" dirty="0" smtClean="0">
                          <a:latin typeface="Cambria Math"/>
                        </a:rPr>
                        <m:t>)</m:t>
                      </m:r>
                    </m:oMath>
                  </m:oMathPara>
                </a14:m>
                <a:endParaRPr lang="en-AU" sz="2000" b="0" dirty="0" smtClean="0"/>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sSub>
                        <m:sSubPr>
                          <m:ctrlPr>
                            <a:rPr lang="en-AU" sz="2000" b="0" i="1" dirty="0" smtClean="0">
                              <a:latin typeface="Cambria Math"/>
                            </a:rPr>
                          </m:ctrlPr>
                        </m:sSubPr>
                        <m:e>
                          <m:acc>
                            <m:accPr>
                              <m:chr m:val="̂"/>
                              <m:ctrlPr>
                                <a:rPr lang="en-AU" sz="2000" b="0" i="1" smtClean="0">
                                  <a:latin typeface="Cambria Math"/>
                                </a:rPr>
                              </m:ctrlPr>
                            </m:accPr>
                            <m:e>
                              <m:r>
                                <a:rPr lang="en-AU" sz="2000" b="0" i="1" smtClean="0">
                                  <a:latin typeface="Cambria Math"/>
                                </a:rPr>
                                <m:t>𝑝</m:t>
                              </m:r>
                            </m:e>
                          </m:acc>
                        </m:e>
                        <m:sub>
                          <m:r>
                            <a:rPr lang="en-AU" sz="2000" b="0" i="1" dirty="0" smtClean="0">
                              <a:latin typeface="Cambria Math"/>
                            </a:rPr>
                            <m:t>𝑖</m:t>
                          </m:r>
                        </m:sub>
                      </m:sSub>
                      <m:r>
                        <m:rPr>
                          <m:sty m:val="p"/>
                        </m:rPr>
                        <a:rPr lang="en-AU" sz="2000" b="0" i="0" dirty="0" smtClean="0">
                          <a:latin typeface="Cambria Math"/>
                        </a:rPr>
                        <m:t>Ψ</m:t>
                      </m:r>
                      <m:r>
                        <a:rPr lang="en-AU" sz="2000" b="0" i="1" dirty="0" smtClean="0">
                          <a:latin typeface="Cambria Math"/>
                        </a:rPr>
                        <m:t>=−</m:t>
                      </m:r>
                      <m:r>
                        <a:rPr lang="en-AU" sz="2000" b="0" i="1" dirty="0" smtClean="0">
                          <a:latin typeface="Cambria Math"/>
                        </a:rPr>
                        <m:t>𝑖</m:t>
                      </m:r>
                      <m:f>
                        <m:fPr>
                          <m:ctrlPr>
                            <a:rPr lang="en-AU" sz="2000" b="0" i="1" dirty="0" smtClean="0">
                              <a:latin typeface="Cambria Math"/>
                            </a:rPr>
                          </m:ctrlPr>
                        </m:fPr>
                        <m:num>
                          <m:r>
                            <a:rPr lang="en-AU" sz="2000" b="0" i="1" dirty="0" smtClean="0">
                              <a:latin typeface="Cambria Math"/>
                            </a:rPr>
                            <m:t>𝜕</m:t>
                          </m:r>
                          <m:r>
                            <m:rPr>
                              <m:sty m:val="p"/>
                            </m:rPr>
                            <a:rPr lang="en-AU" sz="2000" b="0" i="0" dirty="0" smtClean="0">
                              <a:latin typeface="Cambria Math"/>
                            </a:rPr>
                            <m:t>Ψ</m:t>
                          </m:r>
                        </m:num>
                        <m:den>
                          <m:r>
                            <a:rPr lang="en-AU" sz="2000" b="0" i="1" dirty="0" smtClean="0">
                              <a:latin typeface="Cambria Math"/>
                            </a:rPr>
                            <m:t>𝜕</m:t>
                          </m:r>
                          <m:sSub>
                            <m:sSubPr>
                              <m:ctrlPr>
                                <a:rPr lang="en-AU" sz="2000" b="0" i="1" dirty="0" smtClean="0">
                                  <a:latin typeface="Cambria Math"/>
                                </a:rPr>
                              </m:ctrlPr>
                            </m:sSubPr>
                            <m:e>
                              <m:r>
                                <a:rPr lang="en-AU" sz="2000" b="0" i="1" dirty="0" smtClean="0">
                                  <a:latin typeface="Cambria Math"/>
                                </a:rPr>
                                <m:t>𝑥</m:t>
                              </m:r>
                            </m:e>
                            <m:sub>
                              <m:r>
                                <a:rPr lang="en-AU" sz="2000" b="0" i="1" dirty="0" smtClean="0">
                                  <a:latin typeface="Cambria Math"/>
                                </a:rPr>
                                <m:t>𝑖</m:t>
                              </m:r>
                            </m:sub>
                          </m:sSub>
                        </m:den>
                      </m:f>
                    </m:oMath>
                  </m:oMathPara>
                </a14:m>
                <a:endParaRPr lang="en-AU" sz="2000" b="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Expectation value</a:t>
                </a:r>
                <a:endParaRPr lang="en-AU" sz="2000" dirty="0"/>
              </a:p>
              <a:p>
                <a:pPr/>
                <a14:m>
                  <m:oMathPara xmlns:m="http://schemas.openxmlformats.org/officeDocument/2006/math">
                    <m:oMathParaPr>
                      <m:jc m:val="centerGroup"/>
                    </m:oMathParaPr>
                    <m:oMath xmlns:m="http://schemas.openxmlformats.org/officeDocument/2006/math">
                      <m:d>
                        <m:dPr>
                          <m:begChr m:val="⟨"/>
                          <m:endChr m:val="⟩"/>
                          <m:ctrlPr>
                            <a:rPr lang="en-AU" sz="2000" i="1" smtClean="0">
                              <a:latin typeface="Cambria Math"/>
                            </a:rPr>
                          </m:ctrlPr>
                        </m:dPr>
                        <m:e>
                          <m:r>
                            <a:rPr lang="en-AU" sz="2000" b="0" i="1" smtClean="0">
                              <a:latin typeface="Cambria Math"/>
                            </a:rPr>
                            <m:t>𝑂</m:t>
                          </m:r>
                        </m:e>
                      </m:d>
                      <m:r>
                        <a:rPr lang="en-AU" sz="2000" b="0" i="1" smtClean="0">
                          <a:latin typeface="Cambria Math"/>
                        </a:rPr>
                        <m:t>=∫</m:t>
                      </m:r>
                      <m:sSup>
                        <m:sSupPr>
                          <m:ctrlPr>
                            <a:rPr lang="en-AU" sz="2000" b="0" i="1" smtClean="0">
                              <a:latin typeface="Cambria Math"/>
                            </a:rPr>
                          </m:ctrlPr>
                        </m:sSupPr>
                        <m:e>
                          <m:r>
                            <m:rPr>
                              <m:sty m:val="p"/>
                            </m:rPr>
                            <a:rPr lang="en-AU" sz="2000" b="0" i="0" smtClean="0">
                              <a:latin typeface="Cambria Math"/>
                            </a:rPr>
                            <m:t>Ψ</m:t>
                          </m:r>
                        </m:e>
                        <m:sup>
                          <m:r>
                            <a:rPr lang="en-AU" sz="2000" b="0" i="1" smtClean="0">
                              <a:latin typeface="Cambria Math"/>
                            </a:rPr>
                            <m:t>∗</m:t>
                          </m:r>
                        </m:sup>
                      </m:sSup>
                      <m:acc>
                        <m:accPr>
                          <m:chr m:val="̂"/>
                          <m:ctrlPr>
                            <a:rPr lang="en-AU" sz="2000" b="0" i="1" smtClean="0">
                              <a:latin typeface="Cambria Math"/>
                            </a:rPr>
                          </m:ctrlPr>
                        </m:accPr>
                        <m:e>
                          <m:r>
                            <a:rPr lang="en-AU" sz="2000" b="0" i="1" smtClean="0">
                              <a:latin typeface="Cambria Math"/>
                            </a:rPr>
                            <m:t>𝑂</m:t>
                          </m:r>
                        </m:e>
                      </m:acc>
                      <m:r>
                        <m:rPr>
                          <m:sty m:val="p"/>
                        </m:rPr>
                        <a:rPr lang="en-AU" sz="2000" b="0" i="0" smtClean="0">
                          <a:latin typeface="Cambria Math"/>
                        </a:rPr>
                        <m:t>Ψ</m:t>
                      </m:r>
                      <m:sSup>
                        <m:sSupPr>
                          <m:ctrlPr>
                            <a:rPr lang="en-AU" sz="2000" b="0" i="1" smtClean="0">
                              <a:latin typeface="Cambria Math"/>
                            </a:rPr>
                          </m:ctrlPr>
                        </m:sSupPr>
                        <m:e>
                          <m:r>
                            <a:rPr lang="en-AU" sz="2000" b="0" i="1" smtClean="0">
                              <a:latin typeface="Cambria Math"/>
                            </a:rPr>
                            <m:t> </m:t>
                          </m:r>
                          <m:r>
                            <a:rPr lang="en-AU" sz="2000" b="0" i="1" smtClean="0">
                              <a:latin typeface="Cambria Math"/>
                            </a:rPr>
                            <m:t>𝑑</m:t>
                          </m:r>
                        </m:e>
                        <m:sup>
                          <m:r>
                            <a:rPr lang="en-AU" sz="2000" b="0" i="1" smtClean="0">
                              <a:latin typeface="Cambria Math"/>
                            </a:rPr>
                            <m:t>3</m:t>
                          </m:r>
                        </m:sup>
                      </m:sSup>
                      <m:r>
                        <a:rPr lang="en-AU" sz="2000" b="0" i="1" smtClean="0">
                          <a:latin typeface="Cambria Math"/>
                        </a:rPr>
                        <m:t>𝑥</m:t>
                      </m:r>
                    </m:oMath>
                  </m:oMathPara>
                </a14:m>
                <a:endParaRPr lang="en-AU"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225" t="-604"/>
                </a:stretch>
              </a:blipFill>
            </p:spPr>
            <p:txBody>
              <a:bodyPr/>
              <a:lstStyle/>
              <a:p>
                <a:r>
                  <a:rPr lang="en-AU">
                    <a:noFill/>
                  </a:rPr>
                  <a:t> </a:t>
                </a:r>
              </a:p>
            </p:txBody>
          </p:sp>
        </mc:Fallback>
      </mc:AlternateContent>
    </p:spTree>
    <p:extLst>
      <p:ext uri="{BB962C8B-B14F-4D97-AF65-F5344CB8AC3E}">
        <p14:creationId xmlns:p14="http://schemas.microsoft.com/office/powerpoint/2010/main" val="589590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Quantum Harmonic Oscillator</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700808"/>
                <a:ext cx="8150225" cy="4163417"/>
              </a:xfrm>
            </p:spPr>
            <p:txBody>
              <a:bodyPr/>
              <a:lstStyle/>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Hamiltonian – energy operato</a:t>
                </a:r>
                <a:r>
                  <a:rPr lang="en-AU" sz="1800" dirty="0" smtClean="0"/>
                  <a:t>r             </a:t>
                </a:r>
                <a14:m>
                  <m:oMath xmlns:m="http://schemas.openxmlformats.org/officeDocument/2006/math">
                    <m:acc>
                      <m:accPr>
                        <m:chr m:val="̂"/>
                        <m:ctrlPr>
                          <a:rPr lang="en-AU" sz="2000" b="0" i="1" smtClean="0">
                            <a:latin typeface="Cambria Math"/>
                          </a:rPr>
                        </m:ctrlPr>
                      </m:accPr>
                      <m:e>
                        <m:r>
                          <a:rPr lang="en-AU" sz="2000" b="0" i="1" smtClean="0">
                            <a:latin typeface="Cambria Math"/>
                          </a:rPr>
                          <m:t>𝐻</m:t>
                        </m:r>
                      </m:e>
                    </m:acc>
                    <m:r>
                      <a:rPr lang="en-AU" sz="2000" i="1">
                        <a:latin typeface="Cambria Math"/>
                      </a:rPr>
                      <m:t>=</m:t>
                    </m:r>
                    <m:acc>
                      <m:accPr>
                        <m:chr m:val="̂"/>
                        <m:ctrlPr>
                          <a:rPr lang="en-AU" sz="2000" b="0" i="1" smtClean="0">
                            <a:latin typeface="Cambria Math"/>
                          </a:rPr>
                        </m:ctrlPr>
                      </m:accPr>
                      <m:e>
                        <m:r>
                          <a:rPr lang="en-AU" sz="2000" b="0" i="1" smtClean="0">
                            <a:latin typeface="Cambria Math"/>
                          </a:rPr>
                          <m:t>𝑇</m:t>
                        </m:r>
                      </m:e>
                    </m:acc>
                    <m:r>
                      <a:rPr lang="en-AU" sz="2000" b="0" i="1" dirty="0" smtClean="0">
                        <a:latin typeface="Cambria Math"/>
                      </a:rPr>
                      <m:t>+</m:t>
                    </m:r>
                    <m:acc>
                      <m:accPr>
                        <m:chr m:val="̂"/>
                        <m:ctrlPr>
                          <a:rPr lang="en-AU" sz="2000" b="0" i="1" dirty="0" smtClean="0">
                            <a:latin typeface="Cambria Math"/>
                          </a:rPr>
                        </m:ctrlPr>
                      </m:accPr>
                      <m:e>
                        <m:r>
                          <a:rPr lang="en-AU" sz="2000" b="0" i="1" dirty="0" smtClean="0">
                            <a:latin typeface="Cambria Math"/>
                          </a:rPr>
                          <m:t>𝑉</m:t>
                        </m:r>
                      </m:e>
                    </m:acc>
                    <m:r>
                      <a:rPr lang="en-AU" sz="2000" b="0" i="1" dirty="0" smtClean="0">
                        <a:latin typeface="Cambria Math"/>
                      </a:rPr>
                      <m:t>=</m:t>
                    </m:r>
                    <m:f>
                      <m:fPr>
                        <m:ctrlPr>
                          <a:rPr lang="en-AU" sz="2000" i="1">
                            <a:latin typeface="Cambria Math"/>
                          </a:rPr>
                        </m:ctrlPr>
                      </m:fPr>
                      <m:num>
                        <m:r>
                          <a:rPr lang="en-AU" sz="2000" i="1">
                            <a:latin typeface="Cambria Math"/>
                          </a:rPr>
                          <m:t>1</m:t>
                        </m:r>
                      </m:num>
                      <m:den>
                        <m:r>
                          <a:rPr lang="en-AU" sz="2000" i="1">
                            <a:latin typeface="Cambria Math"/>
                          </a:rPr>
                          <m:t>2</m:t>
                        </m:r>
                      </m:den>
                    </m:f>
                    <m:d>
                      <m:dPr>
                        <m:ctrlPr>
                          <a:rPr lang="en-AU" sz="2000" i="1" smtClean="0">
                            <a:latin typeface="Cambria Math"/>
                          </a:rPr>
                        </m:ctrlPr>
                      </m:dPr>
                      <m:e>
                        <m:f>
                          <m:fPr>
                            <m:ctrlPr>
                              <a:rPr lang="en-AU" sz="2000" i="1" smtClean="0">
                                <a:latin typeface="Cambria Math"/>
                              </a:rPr>
                            </m:ctrlPr>
                          </m:fPr>
                          <m:num>
                            <m:sSup>
                              <m:sSupPr>
                                <m:ctrlPr>
                                  <a:rPr lang="en-AU" sz="2000" b="0" i="1" smtClean="0">
                                    <a:latin typeface="Cambria Math"/>
                                  </a:rPr>
                                </m:ctrlPr>
                              </m:sSupPr>
                              <m:e>
                                <m:acc>
                                  <m:accPr>
                                    <m:chr m:val="̂"/>
                                    <m:ctrlPr>
                                      <a:rPr lang="en-AU" sz="2000" i="1">
                                        <a:latin typeface="Cambria Math"/>
                                      </a:rPr>
                                    </m:ctrlPr>
                                  </m:accPr>
                                  <m:e>
                                    <m:r>
                                      <a:rPr lang="en-AU" sz="2000" i="1">
                                        <a:latin typeface="Cambria Math"/>
                                      </a:rPr>
                                      <m:t>𝑝</m:t>
                                    </m:r>
                                  </m:e>
                                </m:acc>
                              </m:e>
                              <m:sup>
                                <m:r>
                                  <a:rPr lang="en-AU" sz="2000" b="0" i="1" smtClean="0">
                                    <a:latin typeface="Cambria Math"/>
                                  </a:rPr>
                                  <m:t>2</m:t>
                                </m:r>
                              </m:sup>
                            </m:sSup>
                          </m:num>
                          <m:den>
                            <m:r>
                              <a:rPr lang="en-AU" sz="2000" b="0" i="1" smtClean="0">
                                <a:latin typeface="Cambria Math"/>
                              </a:rPr>
                              <m:t>𝑚</m:t>
                            </m:r>
                          </m:den>
                        </m:f>
                        <m:r>
                          <a:rPr lang="en-AU" sz="2000" i="1" dirty="0">
                            <a:latin typeface="Cambria Math"/>
                          </a:rPr>
                          <m:t>+</m:t>
                        </m:r>
                        <m:r>
                          <a:rPr lang="en-AU" sz="2000" i="1" dirty="0">
                            <a:latin typeface="Cambria Math"/>
                          </a:rPr>
                          <m:t>𝑚</m:t>
                        </m:r>
                        <m:sSup>
                          <m:sSupPr>
                            <m:ctrlPr>
                              <a:rPr lang="en-AU" sz="2000" i="1" dirty="0">
                                <a:latin typeface="Cambria Math"/>
                              </a:rPr>
                            </m:ctrlPr>
                          </m:sSupPr>
                          <m:e>
                            <m:r>
                              <a:rPr lang="en-AU" sz="2000" i="1" dirty="0">
                                <a:latin typeface="Cambria Math"/>
                              </a:rPr>
                              <m:t>𝜔</m:t>
                            </m:r>
                          </m:e>
                          <m:sup>
                            <m:r>
                              <a:rPr lang="en-AU" sz="2000" i="1" dirty="0">
                                <a:latin typeface="Cambria Math"/>
                              </a:rPr>
                              <m:t>2</m:t>
                            </m:r>
                          </m:sup>
                        </m:sSup>
                        <m:sSup>
                          <m:sSupPr>
                            <m:ctrlPr>
                              <a:rPr lang="en-AU" sz="2000" i="1">
                                <a:latin typeface="Cambria Math"/>
                              </a:rPr>
                            </m:ctrlPr>
                          </m:sSupPr>
                          <m:e>
                            <m:acc>
                              <m:accPr>
                                <m:chr m:val="̂"/>
                                <m:ctrlPr>
                                  <a:rPr lang="en-AU" sz="2000" b="0" i="1" smtClean="0">
                                    <a:latin typeface="Cambria Math"/>
                                  </a:rPr>
                                </m:ctrlPr>
                              </m:accPr>
                              <m:e>
                                <m:r>
                                  <a:rPr lang="en-AU" sz="2000" b="0" i="1" smtClean="0">
                                    <a:latin typeface="Cambria Math"/>
                                  </a:rPr>
                                  <m:t>𝑥</m:t>
                                </m:r>
                              </m:e>
                            </m:acc>
                          </m:e>
                          <m:sup>
                            <m:r>
                              <a:rPr lang="en-AU" sz="2000" i="1">
                                <a:latin typeface="Cambria Math"/>
                              </a:rPr>
                              <m:t>2</m:t>
                            </m:r>
                          </m:sup>
                        </m:sSup>
                      </m:e>
                    </m:d>
                  </m:oMath>
                </a14:m>
                <a:endParaRPr lang="en-AU" sz="200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err="1" smtClean="0"/>
                  <a:t>Eigenstates</a:t>
                </a:r>
                <a:r>
                  <a:rPr lang="en-AU" sz="2000" dirty="0" smtClean="0"/>
                  <a:t>  </a:t>
                </a:r>
                <a14:m>
                  <m:oMath xmlns:m="http://schemas.openxmlformats.org/officeDocument/2006/math">
                    <m:sSub>
                      <m:sSubPr>
                        <m:ctrlPr>
                          <a:rPr lang="en-AU" sz="2000" b="0" i="1" smtClean="0">
                            <a:latin typeface="Cambria Math"/>
                          </a:rPr>
                        </m:ctrlPr>
                      </m:sSubPr>
                      <m:e>
                        <m:r>
                          <a:rPr lang="en-AU" sz="2000" b="0" i="1" smtClean="0">
                            <a:latin typeface="Cambria Math"/>
                          </a:rPr>
                          <m:t>𝜓</m:t>
                        </m:r>
                      </m:e>
                      <m:sub>
                        <m:r>
                          <a:rPr lang="en-AU" sz="2000" b="0" i="1" smtClean="0">
                            <a:latin typeface="Cambria Math"/>
                          </a:rPr>
                          <m:t>𝑛</m:t>
                        </m:r>
                      </m:sub>
                    </m:sSub>
                  </m:oMath>
                </a14:m>
                <a:r>
                  <a:rPr lang="en-AU" sz="2000" dirty="0" smtClean="0"/>
                  <a:t> with eigenvalue </a:t>
                </a:r>
                <a14:m>
                  <m:oMath xmlns:m="http://schemas.openxmlformats.org/officeDocument/2006/math">
                    <m:sSub>
                      <m:sSubPr>
                        <m:ctrlPr>
                          <a:rPr lang="en-AU" sz="2000" b="0" i="1" smtClean="0">
                            <a:latin typeface="Cambria Math"/>
                          </a:rPr>
                        </m:ctrlPr>
                      </m:sSubPr>
                      <m:e>
                        <m:r>
                          <a:rPr lang="en-AU" sz="2000" b="0" i="1" smtClean="0">
                            <a:latin typeface="Cambria Math"/>
                          </a:rPr>
                          <m:t>𝐸</m:t>
                        </m:r>
                      </m:e>
                      <m:sub>
                        <m:r>
                          <a:rPr lang="en-AU" sz="2000" b="0" i="1" smtClean="0">
                            <a:latin typeface="Cambria Math"/>
                          </a:rPr>
                          <m:t>𝑛</m:t>
                        </m:r>
                      </m:sub>
                    </m:sSub>
                    <m:r>
                      <a:rPr lang="en-AU" sz="2000" b="0" i="1" smtClean="0">
                        <a:latin typeface="Cambria Math"/>
                      </a:rPr>
                      <m:t>=</m:t>
                    </m:r>
                    <m:d>
                      <m:dPr>
                        <m:ctrlPr>
                          <a:rPr lang="en-AU" sz="2000" b="0" i="1" smtClean="0">
                            <a:latin typeface="Cambria Math"/>
                          </a:rPr>
                        </m:ctrlPr>
                      </m:dPr>
                      <m:e>
                        <m:r>
                          <a:rPr lang="en-AU" sz="2000" b="0" i="1" smtClean="0">
                            <a:latin typeface="Cambria Math"/>
                          </a:rPr>
                          <m:t>𝑛</m:t>
                        </m:r>
                        <m:r>
                          <a:rPr lang="en-AU" sz="2000" b="0" i="1" smtClean="0">
                            <a:latin typeface="Cambria Math"/>
                          </a:rPr>
                          <m:t>+</m:t>
                        </m:r>
                        <m:f>
                          <m:fPr>
                            <m:ctrlPr>
                              <a:rPr lang="en-AU" sz="2000" b="0" i="1" smtClean="0">
                                <a:latin typeface="Cambria Math"/>
                              </a:rPr>
                            </m:ctrlPr>
                          </m:fPr>
                          <m:num>
                            <m:r>
                              <a:rPr lang="en-AU" sz="2000" b="0" i="1" smtClean="0">
                                <a:latin typeface="Cambria Math"/>
                              </a:rPr>
                              <m:t>1</m:t>
                            </m:r>
                          </m:num>
                          <m:den>
                            <m:r>
                              <a:rPr lang="en-AU" sz="2000" b="0" i="1" smtClean="0">
                                <a:latin typeface="Cambria Math"/>
                              </a:rPr>
                              <m:t>2</m:t>
                            </m:r>
                          </m:den>
                        </m:f>
                      </m:e>
                    </m:d>
                    <m:r>
                      <a:rPr lang="en-AU" sz="2000" b="0" i="1" smtClean="0">
                        <a:latin typeface="Cambria Math"/>
                      </a:rPr>
                      <m:t>ℏ</m:t>
                    </m:r>
                    <m:r>
                      <a:rPr lang="en-AU" sz="2000" b="0" i="1" smtClean="0">
                        <a:latin typeface="Cambria Math"/>
                      </a:rPr>
                      <m:t>𝜔</m:t>
                    </m:r>
                  </m:oMath>
                </a14:m>
                <a:endParaRPr lang="en-AU" sz="200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AU" sz="80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Creation and annihilation operators</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 xmlns:m="http://schemas.openxmlformats.org/officeDocument/2006/math">
                    <m:acc>
                      <m:accPr>
                        <m:chr m:val="̂"/>
                        <m:ctrlPr>
                          <a:rPr lang="en-AU" sz="2000" i="1">
                            <a:latin typeface="Cambria Math"/>
                          </a:rPr>
                        </m:ctrlPr>
                      </m:accPr>
                      <m:e>
                        <m:r>
                          <a:rPr lang="en-AU" sz="2000" i="1">
                            <a:latin typeface="Cambria Math"/>
                          </a:rPr>
                          <m:t>𝑎</m:t>
                        </m:r>
                      </m:e>
                    </m:acc>
                    <m:r>
                      <a:rPr lang="en-AU" sz="2000" i="1" dirty="0">
                        <a:latin typeface="Cambria Math"/>
                      </a:rPr>
                      <m:t>=</m:t>
                    </m:r>
                    <m:f>
                      <m:fPr>
                        <m:ctrlPr>
                          <a:rPr lang="en-AU" sz="2000" i="1" dirty="0">
                            <a:latin typeface="Cambria Math"/>
                          </a:rPr>
                        </m:ctrlPr>
                      </m:fPr>
                      <m:num>
                        <m:r>
                          <a:rPr lang="en-AU" sz="2000" i="1" dirty="0">
                            <a:latin typeface="Cambria Math"/>
                          </a:rPr>
                          <m:t>1</m:t>
                        </m:r>
                      </m:num>
                      <m:den>
                        <m:r>
                          <a:rPr lang="en-AU" sz="2000" i="1" dirty="0">
                            <a:latin typeface="Cambria Math"/>
                          </a:rPr>
                          <m:t>√2</m:t>
                        </m:r>
                      </m:den>
                    </m:f>
                    <m:d>
                      <m:dPr>
                        <m:ctrlPr>
                          <a:rPr lang="en-AU" sz="2000" i="1" dirty="0">
                            <a:latin typeface="Cambria Math"/>
                          </a:rPr>
                        </m:ctrlPr>
                      </m:dPr>
                      <m:e>
                        <m:rad>
                          <m:radPr>
                            <m:degHide m:val="on"/>
                            <m:ctrlPr>
                              <a:rPr lang="en-AU" sz="2000" i="1" dirty="0">
                                <a:latin typeface="Cambria Math"/>
                              </a:rPr>
                            </m:ctrlPr>
                          </m:radPr>
                          <m:deg/>
                          <m:e>
                            <m:f>
                              <m:fPr>
                                <m:ctrlPr>
                                  <a:rPr lang="en-AU" sz="2000" i="1" dirty="0">
                                    <a:latin typeface="Cambria Math"/>
                                  </a:rPr>
                                </m:ctrlPr>
                              </m:fPr>
                              <m:num>
                                <m:r>
                                  <a:rPr lang="en-AU" sz="2000" i="1" dirty="0">
                                    <a:latin typeface="Cambria Math"/>
                                  </a:rPr>
                                  <m:t>𝑚</m:t>
                                </m:r>
                                <m:r>
                                  <a:rPr lang="en-AU" sz="2000" i="1" dirty="0">
                                    <a:latin typeface="Cambria Math"/>
                                  </a:rPr>
                                  <m:t>𝜔</m:t>
                                </m:r>
                              </m:num>
                              <m:den>
                                <m:r>
                                  <a:rPr lang="en-AU" sz="2000" i="1" dirty="0">
                                    <a:latin typeface="Cambria Math"/>
                                  </a:rPr>
                                  <m:t>ℏ</m:t>
                                </m:r>
                              </m:den>
                            </m:f>
                          </m:e>
                        </m:rad>
                        <m:acc>
                          <m:accPr>
                            <m:chr m:val="̂"/>
                            <m:ctrlPr>
                              <a:rPr lang="en-AU" sz="2000" i="1" dirty="0">
                                <a:latin typeface="Cambria Math"/>
                              </a:rPr>
                            </m:ctrlPr>
                          </m:accPr>
                          <m:e>
                            <m:r>
                              <a:rPr lang="en-AU" sz="2000" i="1" dirty="0">
                                <a:latin typeface="Cambria Math"/>
                              </a:rPr>
                              <m:t>𝑥</m:t>
                            </m:r>
                          </m:e>
                        </m:acc>
                        <m:r>
                          <a:rPr lang="en-AU" sz="2000" i="1" dirty="0">
                            <a:latin typeface="Cambria Math"/>
                          </a:rPr>
                          <m:t>+</m:t>
                        </m:r>
                        <m:r>
                          <a:rPr lang="en-AU" sz="2000" i="1" dirty="0">
                            <a:latin typeface="Cambria Math"/>
                          </a:rPr>
                          <m:t>𝑖</m:t>
                        </m:r>
                        <m:rad>
                          <m:radPr>
                            <m:degHide m:val="on"/>
                            <m:ctrlPr>
                              <a:rPr lang="en-AU" sz="2000" i="1" dirty="0">
                                <a:latin typeface="Cambria Math"/>
                              </a:rPr>
                            </m:ctrlPr>
                          </m:radPr>
                          <m:deg/>
                          <m:e>
                            <m:f>
                              <m:fPr>
                                <m:ctrlPr>
                                  <a:rPr lang="en-AU" sz="2000" i="1" dirty="0">
                                    <a:latin typeface="Cambria Math"/>
                                  </a:rPr>
                                </m:ctrlPr>
                              </m:fPr>
                              <m:num>
                                <m:r>
                                  <a:rPr lang="en-AU" sz="2000" i="1" dirty="0">
                                    <a:latin typeface="Cambria Math"/>
                                  </a:rPr>
                                  <m:t>ℏ</m:t>
                                </m:r>
                              </m:num>
                              <m:den>
                                <m:r>
                                  <a:rPr lang="en-AU" sz="2000" i="1" dirty="0">
                                    <a:latin typeface="Cambria Math"/>
                                  </a:rPr>
                                  <m:t>𝑚</m:t>
                                </m:r>
                                <m:r>
                                  <a:rPr lang="en-AU" sz="2000" i="1" dirty="0">
                                    <a:latin typeface="Cambria Math"/>
                                  </a:rPr>
                                  <m:t>𝜔</m:t>
                                </m:r>
                              </m:den>
                            </m:f>
                            <m:acc>
                              <m:accPr>
                                <m:chr m:val="̂"/>
                                <m:ctrlPr>
                                  <a:rPr lang="en-AU" sz="2000" i="1" dirty="0">
                                    <a:latin typeface="Cambria Math"/>
                                  </a:rPr>
                                </m:ctrlPr>
                              </m:accPr>
                              <m:e>
                                <m:r>
                                  <a:rPr lang="en-AU" sz="2000" i="1" dirty="0">
                                    <a:latin typeface="Cambria Math"/>
                                  </a:rPr>
                                  <m:t>𝑝</m:t>
                                </m:r>
                              </m:e>
                            </m:acc>
                          </m:e>
                        </m:rad>
                      </m:e>
                    </m:d>
                    <m:r>
                      <a:rPr lang="en-AU" sz="2000" i="1" dirty="0">
                        <a:latin typeface="Cambria Math"/>
                      </a:rPr>
                      <m:t>,        </m:t>
                    </m:r>
                    <m:sSup>
                      <m:sSupPr>
                        <m:ctrlPr>
                          <a:rPr lang="en-AU" sz="2000" i="1" dirty="0">
                            <a:latin typeface="Cambria Math"/>
                          </a:rPr>
                        </m:ctrlPr>
                      </m:sSupPr>
                      <m:e>
                        <m:acc>
                          <m:accPr>
                            <m:chr m:val="̂"/>
                            <m:ctrlPr>
                              <a:rPr lang="en-AU" sz="2000" i="1" dirty="0">
                                <a:latin typeface="Cambria Math"/>
                              </a:rPr>
                            </m:ctrlPr>
                          </m:accPr>
                          <m:e>
                            <m:r>
                              <a:rPr lang="en-AU" sz="2000" i="1" dirty="0">
                                <a:latin typeface="Cambria Math"/>
                              </a:rPr>
                              <m:t>𝑎</m:t>
                            </m:r>
                          </m:e>
                        </m:acc>
                      </m:e>
                      <m:sup>
                        <m:r>
                          <a:rPr lang="en-AU" sz="2000" i="1" dirty="0">
                            <a:latin typeface="Cambria Math"/>
                            <a:ea typeface="Cambria Math"/>
                          </a:rPr>
                          <m:t>†</m:t>
                        </m:r>
                      </m:sup>
                    </m:sSup>
                  </m:oMath>
                </a14:m>
                <a:r>
                  <a:rPr lang="en-AU" sz="2000" dirty="0"/>
                  <a:t>=</a:t>
                </a:r>
                <a14:m>
                  <m:oMath xmlns:m="http://schemas.openxmlformats.org/officeDocument/2006/math">
                    <m:f>
                      <m:fPr>
                        <m:ctrlPr>
                          <a:rPr lang="en-AU" sz="2000" i="1" dirty="0">
                            <a:latin typeface="Cambria Math"/>
                          </a:rPr>
                        </m:ctrlPr>
                      </m:fPr>
                      <m:num>
                        <m:r>
                          <a:rPr lang="en-AU" sz="2000" i="1" dirty="0">
                            <a:latin typeface="Cambria Math"/>
                          </a:rPr>
                          <m:t>1</m:t>
                        </m:r>
                      </m:num>
                      <m:den>
                        <m:r>
                          <a:rPr lang="en-AU" sz="2000" i="1" dirty="0">
                            <a:latin typeface="Cambria Math"/>
                          </a:rPr>
                          <m:t>√2</m:t>
                        </m:r>
                      </m:den>
                    </m:f>
                    <m:d>
                      <m:dPr>
                        <m:ctrlPr>
                          <a:rPr lang="en-AU" sz="2000" i="1" dirty="0">
                            <a:latin typeface="Cambria Math"/>
                          </a:rPr>
                        </m:ctrlPr>
                      </m:dPr>
                      <m:e>
                        <m:rad>
                          <m:radPr>
                            <m:degHide m:val="on"/>
                            <m:ctrlPr>
                              <a:rPr lang="en-AU" sz="2000" i="1" dirty="0">
                                <a:latin typeface="Cambria Math"/>
                              </a:rPr>
                            </m:ctrlPr>
                          </m:radPr>
                          <m:deg/>
                          <m:e>
                            <m:f>
                              <m:fPr>
                                <m:ctrlPr>
                                  <a:rPr lang="en-AU" sz="2000" i="1" dirty="0">
                                    <a:latin typeface="Cambria Math"/>
                                  </a:rPr>
                                </m:ctrlPr>
                              </m:fPr>
                              <m:num>
                                <m:r>
                                  <a:rPr lang="en-AU" sz="2000" i="1" dirty="0">
                                    <a:latin typeface="Cambria Math"/>
                                  </a:rPr>
                                  <m:t>𝑚</m:t>
                                </m:r>
                                <m:r>
                                  <a:rPr lang="en-AU" sz="2000" i="1" dirty="0">
                                    <a:latin typeface="Cambria Math"/>
                                  </a:rPr>
                                  <m:t>𝜔</m:t>
                                </m:r>
                              </m:num>
                              <m:den>
                                <m:r>
                                  <a:rPr lang="en-AU" sz="2000" i="1" dirty="0">
                                    <a:latin typeface="Cambria Math"/>
                                  </a:rPr>
                                  <m:t>ℏ</m:t>
                                </m:r>
                              </m:den>
                            </m:f>
                          </m:e>
                        </m:rad>
                        <m:acc>
                          <m:accPr>
                            <m:chr m:val="̂"/>
                            <m:ctrlPr>
                              <a:rPr lang="en-AU" sz="2000" i="1" dirty="0">
                                <a:latin typeface="Cambria Math"/>
                              </a:rPr>
                            </m:ctrlPr>
                          </m:accPr>
                          <m:e>
                            <m:r>
                              <a:rPr lang="en-AU" sz="2000" i="1" dirty="0">
                                <a:latin typeface="Cambria Math"/>
                              </a:rPr>
                              <m:t>𝑥</m:t>
                            </m:r>
                          </m:e>
                        </m:acc>
                        <m:r>
                          <a:rPr lang="en-AU" sz="2000" i="1" dirty="0">
                            <a:latin typeface="Cambria Math"/>
                          </a:rPr>
                          <m:t>−</m:t>
                        </m:r>
                        <m:r>
                          <a:rPr lang="en-AU" sz="2000" i="1" dirty="0">
                            <a:latin typeface="Cambria Math"/>
                          </a:rPr>
                          <m:t>𝑖</m:t>
                        </m:r>
                        <m:rad>
                          <m:radPr>
                            <m:degHide m:val="on"/>
                            <m:ctrlPr>
                              <a:rPr lang="en-AU" sz="2000" i="1" dirty="0">
                                <a:latin typeface="Cambria Math"/>
                              </a:rPr>
                            </m:ctrlPr>
                          </m:radPr>
                          <m:deg/>
                          <m:e>
                            <m:f>
                              <m:fPr>
                                <m:ctrlPr>
                                  <a:rPr lang="en-AU" sz="2000" i="1" dirty="0">
                                    <a:latin typeface="Cambria Math"/>
                                  </a:rPr>
                                </m:ctrlPr>
                              </m:fPr>
                              <m:num>
                                <m:r>
                                  <a:rPr lang="en-AU" sz="2000" i="1" dirty="0">
                                    <a:latin typeface="Cambria Math"/>
                                  </a:rPr>
                                  <m:t>ℏ</m:t>
                                </m:r>
                              </m:num>
                              <m:den>
                                <m:r>
                                  <a:rPr lang="en-AU" sz="2000" i="1" dirty="0">
                                    <a:latin typeface="Cambria Math"/>
                                  </a:rPr>
                                  <m:t>𝑚</m:t>
                                </m:r>
                                <m:r>
                                  <a:rPr lang="en-AU" sz="2000" i="1" dirty="0">
                                    <a:latin typeface="Cambria Math"/>
                                  </a:rPr>
                                  <m:t>𝜔</m:t>
                                </m:r>
                              </m:den>
                            </m:f>
                            <m:acc>
                              <m:accPr>
                                <m:chr m:val="̂"/>
                                <m:ctrlPr>
                                  <a:rPr lang="en-AU" sz="2000" i="1" dirty="0">
                                    <a:latin typeface="Cambria Math"/>
                                  </a:rPr>
                                </m:ctrlPr>
                              </m:accPr>
                              <m:e>
                                <m:r>
                                  <a:rPr lang="en-AU" sz="2000" i="1" dirty="0">
                                    <a:latin typeface="Cambria Math"/>
                                  </a:rPr>
                                  <m:t>𝑝</m:t>
                                </m:r>
                              </m:e>
                            </m:acc>
                          </m:e>
                        </m:rad>
                      </m:e>
                    </m:d>
                  </m:oMath>
                </a14:m>
                <a:endParaRPr lang="en-AU" sz="2000" dirty="0" smtClean="0"/>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AU" sz="800" dirty="0"/>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acc>
                        <m:accPr>
                          <m:chr m:val="̂"/>
                          <m:ctrlPr>
                            <a:rPr lang="en-AU" sz="2000" i="1">
                              <a:latin typeface="Cambria Math"/>
                            </a:rPr>
                          </m:ctrlPr>
                        </m:accPr>
                        <m:e>
                          <m:r>
                            <a:rPr lang="en-AU" sz="2000" i="1">
                              <a:latin typeface="Cambria Math"/>
                            </a:rPr>
                            <m:t>𝑎</m:t>
                          </m:r>
                        </m:e>
                      </m:acc>
                      <m:sSub>
                        <m:sSubPr>
                          <m:ctrlPr>
                            <a:rPr lang="en-AU" sz="2000" i="1" dirty="0">
                              <a:latin typeface="Cambria Math"/>
                            </a:rPr>
                          </m:ctrlPr>
                        </m:sSubPr>
                        <m:e>
                          <m:r>
                            <a:rPr lang="en-AU" sz="2000" i="1" dirty="0">
                              <a:latin typeface="Cambria Math"/>
                            </a:rPr>
                            <m:t>𝜓</m:t>
                          </m:r>
                        </m:e>
                        <m:sub>
                          <m:r>
                            <a:rPr lang="en-AU" sz="2000" i="1" dirty="0">
                              <a:latin typeface="Cambria Math"/>
                            </a:rPr>
                            <m:t>𝑛</m:t>
                          </m:r>
                        </m:sub>
                      </m:sSub>
                      <m:r>
                        <a:rPr lang="en-AU" sz="2000" i="1" dirty="0">
                          <a:latin typeface="Cambria Math"/>
                        </a:rPr>
                        <m:t>=</m:t>
                      </m:r>
                      <m:sSub>
                        <m:sSubPr>
                          <m:ctrlPr>
                            <a:rPr lang="en-AU" sz="2000" i="1" dirty="0">
                              <a:latin typeface="Cambria Math"/>
                            </a:rPr>
                          </m:ctrlPr>
                        </m:sSubPr>
                        <m:e>
                          <m:r>
                            <a:rPr lang="en-AU" sz="2000" i="1" dirty="0">
                              <a:latin typeface="Cambria Math"/>
                            </a:rPr>
                            <m:t>𝜓</m:t>
                          </m:r>
                        </m:e>
                        <m:sub>
                          <m:r>
                            <a:rPr lang="en-AU" sz="2000" i="1" dirty="0">
                              <a:latin typeface="Cambria Math"/>
                            </a:rPr>
                            <m:t>𝑛</m:t>
                          </m:r>
                          <m:r>
                            <a:rPr lang="en-AU" sz="2000" i="1" dirty="0">
                              <a:latin typeface="Cambria Math"/>
                            </a:rPr>
                            <m:t>−1</m:t>
                          </m:r>
                        </m:sub>
                      </m:sSub>
                      <m:r>
                        <a:rPr lang="en-AU" sz="2000" i="1" dirty="0">
                          <a:latin typeface="Cambria Math"/>
                        </a:rPr>
                        <m:t>                   </m:t>
                      </m:r>
                      <m:sSup>
                        <m:sSupPr>
                          <m:ctrlPr>
                            <a:rPr lang="en-AU" sz="2000" i="1" dirty="0">
                              <a:latin typeface="Cambria Math"/>
                            </a:rPr>
                          </m:ctrlPr>
                        </m:sSupPr>
                        <m:e>
                          <m:acc>
                            <m:accPr>
                              <m:chr m:val="̂"/>
                              <m:ctrlPr>
                                <a:rPr lang="en-AU" sz="2000" i="1" dirty="0">
                                  <a:latin typeface="Cambria Math"/>
                                </a:rPr>
                              </m:ctrlPr>
                            </m:accPr>
                            <m:e>
                              <m:r>
                                <a:rPr lang="en-AU" sz="2000" i="1" dirty="0">
                                  <a:latin typeface="Cambria Math"/>
                                </a:rPr>
                                <m:t>𝑎</m:t>
                              </m:r>
                            </m:e>
                          </m:acc>
                        </m:e>
                        <m:sup>
                          <m:r>
                            <a:rPr lang="en-AU" sz="2000" i="1" dirty="0">
                              <a:latin typeface="Cambria Math"/>
                              <a:ea typeface="Cambria Math"/>
                            </a:rPr>
                            <m:t>†</m:t>
                          </m:r>
                        </m:sup>
                      </m:sSup>
                      <m:sSub>
                        <m:sSubPr>
                          <m:ctrlPr>
                            <a:rPr lang="en-AU" sz="2000" i="1" dirty="0">
                              <a:latin typeface="Cambria Math"/>
                              <a:ea typeface="Cambria Math"/>
                            </a:rPr>
                          </m:ctrlPr>
                        </m:sSubPr>
                        <m:e>
                          <m:r>
                            <a:rPr lang="en-AU" sz="2000" i="1" dirty="0">
                              <a:latin typeface="Cambria Math"/>
                              <a:ea typeface="Cambria Math"/>
                            </a:rPr>
                            <m:t>𝜓</m:t>
                          </m:r>
                        </m:e>
                        <m:sub>
                          <m:r>
                            <a:rPr lang="en-AU" sz="2000" i="1" dirty="0">
                              <a:latin typeface="Cambria Math"/>
                              <a:ea typeface="Cambria Math"/>
                            </a:rPr>
                            <m:t>𝑛</m:t>
                          </m:r>
                        </m:sub>
                      </m:sSub>
                      <m:r>
                        <a:rPr lang="en-AU" sz="2000" i="1" dirty="0">
                          <a:latin typeface="Cambria Math"/>
                          <a:ea typeface="Cambria Math"/>
                        </a:rPr>
                        <m:t>=</m:t>
                      </m:r>
                      <m:sSub>
                        <m:sSubPr>
                          <m:ctrlPr>
                            <a:rPr lang="en-AU" sz="2000" i="1" dirty="0">
                              <a:latin typeface="Cambria Math"/>
                              <a:ea typeface="Cambria Math"/>
                            </a:rPr>
                          </m:ctrlPr>
                        </m:sSubPr>
                        <m:e>
                          <m:r>
                            <a:rPr lang="en-AU" sz="2000" i="1" dirty="0">
                              <a:latin typeface="Cambria Math"/>
                              <a:ea typeface="Cambria Math"/>
                            </a:rPr>
                            <m:t>𝜓</m:t>
                          </m:r>
                        </m:e>
                        <m:sub>
                          <m:r>
                            <a:rPr lang="en-AU" sz="2000" i="1" dirty="0">
                              <a:latin typeface="Cambria Math"/>
                              <a:ea typeface="Cambria Math"/>
                            </a:rPr>
                            <m:t>𝑛</m:t>
                          </m:r>
                          <m:r>
                            <a:rPr lang="en-AU" sz="2000" i="1" dirty="0">
                              <a:latin typeface="Cambria Math"/>
                              <a:ea typeface="Cambria Math"/>
                            </a:rPr>
                            <m:t>+1</m:t>
                          </m:r>
                        </m:sub>
                      </m:sSub>
                    </m:oMath>
                  </m:oMathPara>
                </a14:m>
                <a:endParaRPr lang="en-AU" sz="2000" dirty="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AU" sz="800" b="0" i="1" dirty="0">
                  <a:latin typeface="Cambria Math"/>
                </a:endParaRPr>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Number operator     </a:t>
                </a:r>
                <a14:m>
                  <m:oMath xmlns:m="http://schemas.openxmlformats.org/officeDocument/2006/math">
                    <m:sSup>
                      <m:sSupPr>
                        <m:ctrlPr>
                          <a:rPr lang="en-AU" sz="2000" b="0" i="1" smtClean="0">
                            <a:latin typeface="Cambria Math"/>
                          </a:rPr>
                        </m:ctrlPr>
                      </m:sSupPr>
                      <m:e>
                        <m:r>
                          <a:rPr lang="en-AU" sz="2000" b="0" i="1" smtClean="0">
                            <a:latin typeface="Cambria Math"/>
                          </a:rPr>
                          <m:t>𝑎</m:t>
                        </m:r>
                      </m:e>
                      <m:sup>
                        <m:r>
                          <a:rPr lang="en-AU" sz="2000" b="0" i="1" smtClean="0">
                            <a:latin typeface="Cambria Math"/>
                            <a:ea typeface="Cambria Math"/>
                          </a:rPr>
                          <m:t>†</m:t>
                        </m:r>
                      </m:sup>
                    </m:sSup>
                    <m:r>
                      <a:rPr lang="en-AU" sz="2000" b="0" i="1" smtClean="0">
                        <a:latin typeface="Cambria Math"/>
                        <a:ea typeface="Cambria Math"/>
                      </a:rPr>
                      <m:t>𝑎</m:t>
                    </m:r>
                    <m:r>
                      <a:rPr lang="en-AU" sz="2000" b="0" i="1" smtClean="0">
                        <a:latin typeface="Cambria Math"/>
                        <a:ea typeface="Cambria Math"/>
                      </a:rPr>
                      <m:t> </m:t>
                    </m:r>
                    <m:sSub>
                      <m:sSubPr>
                        <m:ctrlPr>
                          <a:rPr lang="en-AU" sz="2000" b="0" i="1" smtClean="0">
                            <a:latin typeface="Cambria Math"/>
                            <a:ea typeface="Cambria Math"/>
                          </a:rPr>
                        </m:ctrlPr>
                      </m:sSubPr>
                      <m:e>
                        <m:r>
                          <a:rPr lang="en-AU" sz="2000" b="0" i="1" smtClean="0">
                            <a:latin typeface="Cambria Math"/>
                            <a:ea typeface="Cambria Math"/>
                          </a:rPr>
                          <m:t>𝜓</m:t>
                        </m:r>
                      </m:e>
                      <m:sub>
                        <m:r>
                          <a:rPr lang="en-AU" sz="2000" b="0" i="1" smtClean="0">
                            <a:latin typeface="Cambria Math"/>
                            <a:ea typeface="Cambria Math"/>
                          </a:rPr>
                          <m:t>𝑛</m:t>
                        </m:r>
                      </m:sub>
                    </m:sSub>
                    <m:r>
                      <a:rPr lang="en-AU" sz="2000" b="0" i="1" smtClean="0">
                        <a:latin typeface="Cambria Math"/>
                        <a:ea typeface="Cambria Math"/>
                      </a:rPr>
                      <m:t>=</m:t>
                    </m:r>
                    <m:r>
                      <a:rPr lang="en-AU" sz="2000" b="0" i="1" smtClean="0">
                        <a:latin typeface="Cambria Math"/>
                        <a:ea typeface="Cambria Math"/>
                      </a:rPr>
                      <m:t>𝑛</m:t>
                    </m:r>
                    <m:r>
                      <a:rPr lang="en-AU" sz="2000" b="0" i="1" smtClean="0">
                        <a:latin typeface="Cambria Math"/>
                        <a:ea typeface="Cambria Math"/>
                      </a:rPr>
                      <m:t> </m:t>
                    </m:r>
                    <m:sSub>
                      <m:sSubPr>
                        <m:ctrlPr>
                          <a:rPr lang="en-AU" sz="2000" b="0" i="1" smtClean="0">
                            <a:latin typeface="Cambria Math"/>
                            <a:ea typeface="Cambria Math"/>
                          </a:rPr>
                        </m:ctrlPr>
                      </m:sSubPr>
                      <m:e>
                        <m:r>
                          <a:rPr lang="en-AU" sz="2000" b="0" i="1" smtClean="0">
                            <a:latin typeface="Cambria Math"/>
                            <a:ea typeface="Cambria Math"/>
                          </a:rPr>
                          <m:t>𝜓</m:t>
                        </m:r>
                      </m:e>
                      <m:sub>
                        <m:r>
                          <a:rPr lang="en-AU" sz="2000" b="0" i="1" smtClean="0">
                            <a:latin typeface="Cambria Math"/>
                            <a:ea typeface="Cambria Math"/>
                          </a:rPr>
                          <m:t>𝑛</m:t>
                        </m:r>
                      </m:sub>
                    </m:sSub>
                  </m:oMath>
                </a14:m>
                <a:endParaRPr lang="en-AU" sz="2000" dirty="0" smtClean="0"/>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acc>
                        <m:accPr>
                          <m:chr m:val="̂"/>
                          <m:ctrlPr>
                            <a:rPr lang="en-AU" sz="2000" i="1">
                              <a:latin typeface="Cambria Math"/>
                            </a:rPr>
                          </m:ctrlPr>
                        </m:accPr>
                        <m:e>
                          <m:r>
                            <a:rPr lang="en-AU" sz="2000" i="1">
                              <a:latin typeface="Cambria Math"/>
                            </a:rPr>
                            <m:t>𝐻</m:t>
                          </m:r>
                        </m:e>
                      </m:acc>
                      <m:r>
                        <a:rPr lang="en-AU" sz="2000" i="1" dirty="0">
                          <a:latin typeface="Cambria Math"/>
                        </a:rPr>
                        <m:t>=</m:t>
                      </m:r>
                      <m:d>
                        <m:dPr>
                          <m:ctrlPr>
                            <a:rPr lang="en-AU" sz="2000" i="1" dirty="0">
                              <a:latin typeface="Cambria Math"/>
                            </a:rPr>
                          </m:ctrlPr>
                        </m:dPr>
                        <m:e>
                          <m:sSup>
                            <m:sSupPr>
                              <m:ctrlPr>
                                <a:rPr lang="en-AU" sz="2000" i="1" dirty="0">
                                  <a:latin typeface="Cambria Math"/>
                                </a:rPr>
                              </m:ctrlPr>
                            </m:sSupPr>
                            <m:e>
                              <m:r>
                                <a:rPr lang="en-AU" sz="2000" i="1" dirty="0">
                                  <a:latin typeface="Cambria Math"/>
                                </a:rPr>
                                <m:t>𝑎</m:t>
                              </m:r>
                            </m:e>
                            <m:sup>
                              <m:r>
                                <a:rPr lang="en-AU" sz="2000" i="1" dirty="0">
                                  <a:latin typeface="Cambria Math"/>
                                  <a:ea typeface="Cambria Math"/>
                                </a:rPr>
                                <m:t>†</m:t>
                              </m:r>
                            </m:sup>
                          </m:sSup>
                          <m:r>
                            <a:rPr lang="en-AU" sz="2000" i="1" dirty="0">
                              <a:latin typeface="Cambria Math"/>
                              <a:ea typeface="Cambria Math"/>
                            </a:rPr>
                            <m:t>𝑎</m:t>
                          </m:r>
                          <m:r>
                            <a:rPr lang="en-AU" sz="2000" i="1" dirty="0">
                              <a:latin typeface="Cambria Math"/>
                              <a:ea typeface="Cambria Math"/>
                            </a:rPr>
                            <m:t>+</m:t>
                          </m:r>
                          <m:f>
                            <m:fPr>
                              <m:ctrlPr>
                                <a:rPr lang="en-AU" sz="2000" i="1" dirty="0">
                                  <a:latin typeface="Cambria Math"/>
                                  <a:ea typeface="Cambria Math"/>
                                </a:rPr>
                              </m:ctrlPr>
                            </m:fPr>
                            <m:num>
                              <m:r>
                                <a:rPr lang="en-AU" sz="2000" i="1" dirty="0">
                                  <a:latin typeface="Cambria Math"/>
                                  <a:ea typeface="Cambria Math"/>
                                </a:rPr>
                                <m:t>1</m:t>
                              </m:r>
                            </m:num>
                            <m:den>
                              <m:r>
                                <a:rPr lang="en-AU" sz="2000" i="1" dirty="0">
                                  <a:latin typeface="Cambria Math"/>
                                  <a:ea typeface="Cambria Math"/>
                                </a:rPr>
                                <m:t>2</m:t>
                              </m:r>
                            </m:den>
                          </m:f>
                        </m:e>
                      </m:d>
                      <m:r>
                        <a:rPr lang="en-AU" sz="2000" i="1" dirty="0">
                          <a:latin typeface="Cambria Math"/>
                        </a:rPr>
                        <m:t>ℏ</m:t>
                      </m:r>
                      <m:r>
                        <a:rPr lang="en-AU" sz="2000" i="1" dirty="0">
                          <a:latin typeface="Cambria Math"/>
                        </a:rPr>
                        <m:t>𝜔</m:t>
                      </m:r>
                    </m:oMath>
                  </m:oMathPara>
                </a14:m>
                <a:endParaRPr lang="en-AU" sz="2000" dirty="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AU" sz="200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AU" sz="2000" b="0" dirty="0" smtClean="0">
                  <a:latin typeface="Cambria Math"/>
                </a:endParaRP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r>
                        <a:rPr lang="en-AU" sz="2000" b="0" i="1" smtClean="0">
                          <a:latin typeface="Cambria Math"/>
                        </a:rPr>
                        <m:t>  </m:t>
                      </m:r>
                    </m:oMath>
                  </m:oMathPara>
                </a14:m>
                <a:endParaRPr lang="en-AU"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700808"/>
                <a:ext cx="8150225" cy="4163417"/>
              </a:xfrm>
              <a:blipFill rotWithShape="1">
                <a:blip r:embed="rId3"/>
                <a:stretch>
                  <a:fillRect l="-225" b="-30454"/>
                </a:stretch>
              </a:blipFill>
            </p:spPr>
            <p:txBody>
              <a:bodyPr/>
              <a:lstStyle/>
              <a:p>
                <a:r>
                  <a:rPr lang="en-AU">
                    <a:noFill/>
                  </a:rPr>
                  <a:t> </a:t>
                </a:r>
              </a:p>
            </p:txBody>
          </p:sp>
        </mc:Fallback>
      </mc:AlternateContent>
    </p:spTree>
    <p:extLst>
      <p:ext uri="{BB962C8B-B14F-4D97-AF65-F5344CB8AC3E}">
        <p14:creationId xmlns:p14="http://schemas.microsoft.com/office/powerpoint/2010/main" val="635168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Quantum Field Theory</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Euler-Lagrange equations</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f>
                        <m:fPr>
                          <m:ctrlPr>
                            <a:rPr lang="en-AU" sz="2000" i="1">
                              <a:latin typeface="Cambria Math"/>
                            </a:rPr>
                          </m:ctrlPr>
                        </m:fPr>
                        <m:num>
                          <m:r>
                            <a:rPr lang="en-AU" sz="2000" i="1">
                              <a:latin typeface="Cambria Math"/>
                            </a:rPr>
                            <m:t>𝜕</m:t>
                          </m:r>
                          <m:r>
                            <a:rPr lang="en-AU" sz="2000" i="1">
                              <a:latin typeface="Cambria Math"/>
                            </a:rPr>
                            <m:t>ℒ</m:t>
                          </m:r>
                        </m:num>
                        <m:den>
                          <m:r>
                            <a:rPr lang="en-AU" sz="2000" i="1">
                              <a:latin typeface="Cambria Math"/>
                            </a:rPr>
                            <m:t>𝜕𝜙</m:t>
                          </m:r>
                        </m:den>
                      </m:f>
                      <m:r>
                        <a:rPr lang="en-AU" sz="2000" i="1">
                          <a:latin typeface="Cambria Math"/>
                        </a:rPr>
                        <m:t>−</m:t>
                      </m:r>
                      <m:f>
                        <m:fPr>
                          <m:ctrlPr>
                            <a:rPr lang="en-AU" sz="2000" i="1">
                              <a:latin typeface="Cambria Math"/>
                            </a:rPr>
                          </m:ctrlPr>
                        </m:fPr>
                        <m:num>
                          <m:r>
                            <a:rPr lang="en-AU" sz="2000" i="1">
                              <a:latin typeface="Cambria Math"/>
                            </a:rPr>
                            <m:t>𝜕</m:t>
                          </m:r>
                        </m:num>
                        <m:den>
                          <m:r>
                            <a:rPr lang="en-AU" sz="2000" i="1">
                              <a:latin typeface="Cambria Math"/>
                            </a:rPr>
                            <m:t>𝜕</m:t>
                          </m:r>
                          <m:sSup>
                            <m:sSupPr>
                              <m:ctrlPr>
                                <a:rPr lang="en-AU" sz="2000" i="1">
                                  <a:latin typeface="Cambria Math"/>
                                </a:rPr>
                              </m:ctrlPr>
                            </m:sSupPr>
                            <m:e>
                              <m:r>
                                <a:rPr lang="en-AU" sz="2000" i="1">
                                  <a:latin typeface="Cambria Math"/>
                                </a:rPr>
                                <m:t>𝑥</m:t>
                              </m:r>
                            </m:e>
                            <m:sup>
                              <m:r>
                                <a:rPr lang="en-AU" sz="2000" i="1">
                                  <a:latin typeface="Cambria Math"/>
                                </a:rPr>
                                <m:t>𝜇</m:t>
                              </m:r>
                            </m:sup>
                          </m:sSup>
                        </m:den>
                      </m:f>
                      <m:f>
                        <m:fPr>
                          <m:ctrlPr>
                            <a:rPr lang="en-AU" sz="2000" i="1">
                              <a:latin typeface="Cambria Math"/>
                            </a:rPr>
                          </m:ctrlPr>
                        </m:fPr>
                        <m:num>
                          <m:r>
                            <a:rPr lang="en-AU" sz="2000" i="1">
                              <a:latin typeface="Cambria Math"/>
                            </a:rPr>
                            <m:t>𝜕</m:t>
                          </m:r>
                          <m:r>
                            <a:rPr lang="en-AU" sz="2000" i="1">
                              <a:latin typeface="Cambria Math"/>
                            </a:rPr>
                            <m:t>ℒ</m:t>
                          </m:r>
                        </m:num>
                        <m:den>
                          <m:r>
                            <a:rPr lang="en-AU" sz="2000" i="1">
                              <a:latin typeface="Cambria Math"/>
                            </a:rPr>
                            <m:t>𝜕</m:t>
                          </m:r>
                          <m:sSub>
                            <m:sSubPr>
                              <m:ctrlPr>
                                <a:rPr lang="en-AU" sz="2000" i="1">
                                  <a:latin typeface="Cambria Math"/>
                                </a:rPr>
                              </m:ctrlPr>
                            </m:sSubPr>
                            <m:e>
                              <m:r>
                                <a:rPr lang="en-AU" sz="2000" i="1">
                                  <a:latin typeface="Cambria Math"/>
                                </a:rPr>
                                <m:t>𝜙</m:t>
                              </m:r>
                            </m:e>
                            <m:sub>
                              <m:r>
                                <a:rPr lang="en-AU" sz="2000" i="1">
                                  <a:latin typeface="Cambria Math"/>
                                </a:rPr>
                                <m:t>,</m:t>
                              </m:r>
                              <m:r>
                                <a:rPr lang="en-AU" sz="2000" i="1">
                                  <a:latin typeface="Cambria Math"/>
                                </a:rPr>
                                <m:t>𝜇</m:t>
                              </m:r>
                            </m:sub>
                          </m:sSub>
                        </m:den>
                      </m:f>
                      <m:r>
                        <a:rPr lang="en-AU" sz="2000" i="1">
                          <a:latin typeface="Cambria Math"/>
                        </a:rPr>
                        <m:t>=0</m:t>
                      </m:r>
                    </m:oMath>
                  </m:oMathPara>
                </a14:m>
                <a:endParaRPr lang="en-AU" sz="2000" dirty="0" smtClean="0"/>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 Klein-Gordon equation  </a:t>
                </a:r>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Conjugate </a:t>
                </a:r>
                <a:r>
                  <a:rPr lang="en-AU" sz="2000" dirty="0"/>
                  <a:t>field</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r>
                        <a:rPr lang="en-AU" sz="2000" i="1">
                          <a:latin typeface="Cambria Math"/>
                        </a:rPr>
                        <m:t>𝜋</m:t>
                      </m:r>
                      <m:r>
                        <a:rPr lang="en-AU" sz="2000" i="1">
                          <a:latin typeface="Cambria Math"/>
                        </a:rPr>
                        <m:t>(</m:t>
                      </m:r>
                      <m:r>
                        <a:rPr lang="en-AU" sz="2000" b="1">
                          <a:latin typeface="Cambria Math"/>
                        </a:rPr>
                        <m:t>𝐱</m:t>
                      </m:r>
                      <m:r>
                        <a:rPr lang="en-AU" sz="2000" i="1">
                          <a:latin typeface="Cambria Math"/>
                        </a:rPr>
                        <m:t>,</m:t>
                      </m:r>
                      <m:r>
                        <a:rPr lang="en-AU" sz="2000" i="1">
                          <a:latin typeface="Cambria Math"/>
                        </a:rPr>
                        <m:t>𝑡</m:t>
                      </m:r>
                      <m:r>
                        <a:rPr lang="en-AU" sz="2000" i="1">
                          <a:latin typeface="Cambria Math"/>
                        </a:rPr>
                        <m:t>)=</m:t>
                      </m:r>
                      <m:f>
                        <m:fPr>
                          <m:ctrlPr>
                            <a:rPr lang="en-AU" sz="2000" i="1">
                              <a:latin typeface="Cambria Math"/>
                            </a:rPr>
                          </m:ctrlPr>
                        </m:fPr>
                        <m:num>
                          <m:r>
                            <a:rPr lang="en-AU" sz="2000" i="1">
                              <a:latin typeface="Cambria Math"/>
                            </a:rPr>
                            <m:t>𝜕</m:t>
                          </m:r>
                          <m:r>
                            <a:rPr lang="en-AU" sz="2000" i="1">
                              <a:latin typeface="Cambria Math"/>
                            </a:rPr>
                            <m:t>ℒ</m:t>
                          </m:r>
                        </m:num>
                        <m:den>
                          <m:r>
                            <a:rPr lang="en-AU" sz="2000" i="1">
                              <a:latin typeface="Cambria Math"/>
                            </a:rPr>
                            <m:t>𝜕</m:t>
                          </m:r>
                          <m:r>
                            <a:rPr lang="en-AU" sz="2000" b="0" i="1" smtClean="0">
                              <a:latin typeface="Cambria Math"/>
                            </a:rPr>
                            <m:t>𝜙</m:t>
                          </m:r>
                          <m:sSub>
                            <m:sSubPr>
                              <m:ctrlPr>
                                <a:rPr lang="en-AU" sz="2000" b="0" i="1" smtClean="0">
                                  <a:latin typeface="Cambria Math"/>
                                </a:rPr>
                              </m:ctrlPr>
                            </m:sSubPr>
                            <m:e>
                              <m:r>
                                <a:rPr lang="en-AU" sz="2000" b="0" i="1" smtClean="0">
                                  <a:latin typeface="Cambria Math"/>
                                </a:rPr>
                                <m:t>,</m:t>
                              </m:r>
                            </m:e>
                            <m:sub>
                              <m:r>
                                <a:rPr lang="en-AU" sz="2000" b="0" i="1" smtClean="0">
                                  <a:latin typeface="Cambria Math"/>
                                </a:rPr>
                                <m:t>0</m:t>
                              </m:r>
                            </m:sub>
                          </m:sSub>
                        </m:den>
                      </m:f>
                    </m:oMath>
                  </m:oMathPara>
                </a14:m>
                <a:endParaRPr lang="en-AU" sz="200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a:t>Commutation relations</a:t>
                </a:r>
                <a:endParaRPr lang="en-AU" sz="2000" i="1" dirty="0">
                  <a:latin typeface="Cambria Math"/>
                </a:endParaRP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d>
                        <m:dPr>
                          <m:begChr m:val="["/>
                          <m:endChr m:val="]"/>
                          <m:ctrlPr>
                            <a:rPr lang="en-AU" sz="2000" i="1">
                              <a:latin typeface="Cambria Math"/>
                            </a:rPr>
                          </m:ctrlPr>
                        </m:dPr>
                        <m:e>
                          <m:r>
                            <a:rPr lang="en-AU" sz="2000" i="1">
                              <a:latin typeface="Cambria Math"/>
                            </a:rPr>
                            <m:t>𝜙</m:t>
                          </m:r>
                          <m:d>
                            <m:dPr>
                              <m:ctrlPr>
                                <a:rPr lang="en-AU" sz="2000" i="1">
                                  <a:latin typeface="Cambria Math"/>
                                </a:rPr>
                              </m:ctrlPr>
                            </m:dPr>
                            <m:e>
                              <m:r>
                                <a:rPr lang="en-AU" sz="2000" b="1">
                                  <a:latin typeface="Cambria Math"/>
                                </a:rPr>
                                <m:t>𝐱</m:t>
                              </m:r>
                              <m:r>
                                <a:rPr lang="en-AU" sz="2000" i="1">
                                  <a:latin typeface="Cambria Math"/>
                                </a:rPr>
                                <m:t>,</m:t>
                              </m:r>
                              <m:r>
                                <a:rPr lang="en-AU" sz="2000" i="1">
                                  <a:latin typeface="Cambria Math"/>
                                </a:rPr>
                                <m:t>𝑡</m:t>
                              </m:r>
                            </m:e>
                          </m:d>
                          <m:r>
                            <a:rPr lang="en-AU" sz="2000" i="1">
                              <a:latin typeface="Cambria Math"/>
                            </a:rPr>
                            <m:t>,</m:t>
                          </m:r>
                          <m:r>
                            <a:rPr lang="en-AU" sz="2000" i="1">
                              <a:latin typeface="Cambria Math"/>
                            </a:rPr>
                            <m:t>𝜙</m:t>
                          </m:r>
                          <m:d>
                            <m:dPr>
                              <m:ctrlPr>
                                <a:rPr lang="en-AU" sz="2000" i="1">
                                  <a:latin typeface="Cambria Math"/>
                                </a:rPr>
                              </m:ctrlPr>
                            </m:dPr>
                            <m:e>
                              <m:r>
                                <a:rPr lang="en-AU" sz="2000" b="1">
                                  <a:latin typeface="Cambria Math"/>
                                </a:rPr>
                                <m:t>𝐲</m:t>
                              </m:r>
                              <m:r>
                                <a:rPr lang="en-AU" sz="2000" i="1">
                                  <a:latin typeface="Cambria Math"/>
                                </a:rPr>
                                <m:t>,</m:t>
                              </m:r>
                              <m:r>
                                <a:rPr lang="en-AU" sz="2000" i="1">
                                  <a:latin typeface="Cambria Math"/>
                                </a:rPr>
                                <m:t>𝑡</m:t>
                              </m:r>
                            </m:e>
                          </m:d>
                        </m:e>
                      </m:d>
                      <m:r>
                        <a:rPr lang="en-AU" sz="2000" i="1">
                          <a:latin typeface="Cambria Math"/>
                        </a:rPr>
                        <m:t>=[</m:t>
                      </m:r>
                      <m:r>
                        <a:rPr lang="en-AU" sz="2000" i="1">
                          <a:latin typeface="Cambria Math"/>
                        </a:rPr>
                        <m:t>𝜋</m:t>
                      </m:r>
                      <m:d>
                        <m:dPr>
                          <m:ctrlPr>
                            <a:rPr lang="en-AU" sz="2000" i="1">
                              <a:latin typeface="Cambria Math"/>
                            </a:rPr>
                          </m:ctrlPr>
                        </m:dPr>
                        <m:e>
                          <m:r>
                            <a:rPr lang="en-AU" sz="2000" b="1">
                              <a:latin typeface="Cambria Math"/>
                            </a:rPr>
                            <m:t>𝐱</m:t>
                          </m:r>
                          <m:r>
                            <a:rPr lang="en-AU" sz="2000" i="1">
                              <a:latin typeface="Cambria Math"/>
                            </a:rPr>
                            <m:t>,</m:t>
                          </m:r>
                          <m:r>
                            <a:rPr lang="en-AU" sz="2000" i="1">
                              <a:latin typeface="Cambria Math"/>
                            </a:rPr>
                            <m:t>𝑡</m:t>
                          </m:r>
                        </m:e>
                      </m:d>
                      <m:r>
                        <a:rPr lang="en-AU" sz="2000" i="1">
                          <a:latin typeface="Cambria Math"/>
                        </a:rPr>
                        <m:t>,</m:t>
                      </m:r>
                      <m:r>
                        <a:rPr lang="en-AU" sz="2000" i="1">
                          <a:latin typeface="Cambria Math"/>
                        </a:rPr>
                        <m:t>𝜋</m:t>
                      </m:r>
                      <m:r>
                        <a:rPr lang="en-AU" sz="2000" i="1">
                          <a:latin typeface="Cambria Math"/>
                        </a:rPr>
                        <m:t>(</m:t>
                      </m:r>
                      <m:r>
                        <a:rPr lang="en-AU" sz="2000" b="1">
                          <a:latin typeface="Cambria Math"/>
                        </a:rPr>
                        <m:t>𝐲</m:t>
                      </m:r>
                      <m:r>
                        <a:rPr lang="en-AU" sz="2000" i="1">
                          <a:latin typeface="Cambria Math"/>
                        </a:rPr>
                        <m:t>,</m:t>
                      </m:r>
                      <m:r>
                        <a:rPr lang="en-AU" sz="2000" i="1">
                          <a:latin typeface="Cambria Math"/>
                        </a:rPr>
                        <m:t>𝑡</m:t>
                      </m:r>
                      <m:r>
                        <a:rPr lang="en-AU" sz="2000" i="1">
                          <a:latin typeface="Cambria Math"/>
                        </a:rPr>
                        <m:t>)]</m:t>
                      </m:r>
                      <m:r>
                        <m:rPr>
                          <m:nor/>
                        </m:rPr>
                        <a:rPr lang="en-AU" sz="2000">
                          <a:latin typeface="Cambria Math"/>
                        </a:rPr>
                        <m:t>=0</m:t>
                      </m:r>
                    </m:oMath>
                  </m:oMathPara>
                </a14:m>
                <a:endParaRPr lang="en-AU" sz="2000" dirty="0"/>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d>
                        <m:dPr>
                          <m:begChr m:val="["/>
                          <m:endChr m:val="]"/>
                          <m:ctrlPr>
                            <a:rPr lang="en-AU" sz="2000" i="1">
                              <a:latin typeface="Cambria Math"/>
                            </a:rPr>
                          </m:ctrlPr>
                        </m:dPr>
                        <m:e>
                          <m:r>
                            <a:rPr lang="en-AU" sz="2000" i="1">
                              <a:latin typeface="Cambria Math"/>
                            </a:rPr>
                            <m:t>𝜙</m:t>
                          </m:r>
                          <m:d>
                            <m:dPr>
                              <m:ctrlPr>
                                <a:rPr lang="en-AU" sz="2000" i="1">
                                  <a:latin typeface="Cambria Math"/>
                                </a:rPr>
                              </m:ctrlPr>
                            </m:dPr>
                            <m:e>
                              <m:r>
                                <a:rPr lang="en-AU" sz="2000" b="1">
                                  <a:latin typeface="Cambria Math"/>
                                </a:rPr>
                                <m:t>𝐱</m:t>
                              </m:r>
                              <m:r>
                                <a:rPr lang="en-AU" sz="2000" i="1">
                                  <a:latin typeface="Cambria Math"/>
                                </a:rPr>
                                <m:t>,</m:t>
                              </m:r>
                              <m:r>
                                <a:rPr lang="en-AU" sz="2000" i="1">
                                  <a:latin typeface="Cambria Math"/>
                                </a:rPr>
                                <m:t>𝑡</m:t>
                              </m:r>
                            </m:e>
                          </m:d>
                          <m:r>
                            <a:rPr lang="en-AU" sz="2000" i="1">
                              <a:latin typeface="Cambria Math"/>
                            </a:rPr>
                            <m:t>,</m:t>
                          </m:r>
                          <m:r>
                            <a:rPr lang="en-AU" sz="2000" i="1">
                              <a:latin typeface="Cambria Math"/>
                            </a:rPr>
                            <m:t>𝜋</m:t>
                          </m:r>
                          <m:d>
                            <m:dPr>
                              <m:ctrlPr>
                                <a:rPr lang="en-AU" sz="2000" i="1">
                                  <a:latin typeface="Cambria Math"/>
                                </a:rPr>
                              </m:ctrlPr>
                            </m:dPr>
                            <m:e>
                              <m:r>
                                <a:rPr lang="en-AU" sz="2000" b="1">
                                  <a:latin typeface="Cambria Math"/>
                                </a:rPr>
                                <m:t>𝐲</m:t>
                              </m:r>
                              <m:r>
                                <a:rPr lang="en-AU" sz="2000" i="1">
                                  <a:latin typeface="Cambria Math"/>
                                </a:rPr>
                                <m:t>,</m:t>
                              </m:r>
                              <m:r>
                                <a:rPr lang="en-AU" sz="2000" i="1">
                                  <a:latin typeface="Cambria Math"/>
                                </a:rPr>
                                <m:t>𝑡</m:t>
                              </m:r>
                            </m:e>
                          </m:d>
                        </m:e>
                      </m:d>
                      <m:r>
                        <a:rPr lang="en-AU" sz="2000" i="1">
                          <a:latin typeface="Cambria Math"/>
                        </a:rPr>
                        <m:t>=</m:t>
                      </m:r>
                      <m:r>
                        <a:rPr lang="en-AU" sz="2000" i="1">
                          <a:latin typeface="Cambria Math"/>
                        </a:rPr>
                        <m:t>𝑖</m:t>
                      </m:r>
                      <m:r>
                        <m:rPr>
                          <m:sty m:val="p"/>
                        </m:rPr>
                        <a:rPr lang="en-AU" sz="2000" i="1">
                          <a:latin typeface="Cambria Math"/>
                        </a:rPr>
                        <m:t>δ</m:t>
                      </m:r>
                      <m:r>
                        <a:rPr lang="en-AU" sz="2000" i="1">
                          <a:latin typeface="Cambria Math"/>
                        </a:rPr>
                        <m:t>(</m:t>
                      </m:r>
                      <m:r>
                        <a:rPr lang="en-AU" sz="2000" b="1">
                          <a:latin typeface="Cambria Math"/>
                        </a:rPr>
                        <m:t>𝐱</m:t>
                      </m:r>
                      <m:r>
                        <a:rPr lang="en-AU" sz="2000" i="1">
                          <a:latin typeface="Cambria Math"/>
                        </a:rPr>
                        <m:t>−</m:t>
                      </m:r>
                      <m:r>
                        <a:rPr lang="en-AU" sz="2000" b="1">
                          <a:latin typeface="Cambria Math"/>
                        </a:rPr>
                        <m:t>𝐲</m:t>
                      </m:r>
                      <m:r>
                        <a:rPr lang="en-AU" sz="2000" i="1">
                          <a:latin typeface="Cambria Math"/>
                        </a:rPr>
                        <m:t>)</m:t>
                      </m:r>
                    </m:oMath>
                  </m:oMathPara>
                </a14:m>
                <a:endParaRPr lang="en-AU" sz="200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Hamiltonian density</a:t>
                </a:r>
                <a:endParaRPr lang="en-AU" sz="2000" dirty="0"/>
              </a:p>
              <a:p>
                <a:pPr/>
                <a14:m>
                  <m:oMathPara xmlns:m="http://schemas.openxmlformats.org/officeDocument/2006/math">
                    <m:oMathParaPr>
                      <m:jc m:val="centerGroup"/>
                    </m:oMathParaPr>
                    <m:oMath xmlns:m="http://schemas.openxmlformats.org/officeDocument/2006/math">
                      <m:r>
                        <a:rPr lang="en-AU" sz="2000" b="0" i="1" smtClean="0">
                          <a:latin typeface="Cambria Math"/>
                        </a:rPr>
                        <m:t>ℋ</m:t>
                      </m:r>
                      <m:d>
                        <m:dPr>
                          <m:ctrlPr>
                            <a:rPr lang="en-AU" sz="2000" i="1">
                              <a:latin typeface="Cambria Math"/>
                            </a:rPr>
                          </m:ctrlPr>
                        </m:dPr>
                        <m:e>
                          <m:r>
                            <a:rPr lang="en-AU" sz="2000" b="0" i="1" smtClean="0">
                              <a:latin typeface="Cambria Math"/>
                            </a:rPr>
                            <m:t>𝜋</m:t>
                          </m:r>
                          <m:r>
                            <a:rPr lang="en-AU" sz="2000" i="1">
                              <a:latin typeface="Cambria Math"/>
                            </a:rPr>
                            <m:t>,</m:t>
                          </m:r>
                          <m:r>
                            <a:rPr lang="en-AU" sz="2000" b="0" i="1" smtClean="0">
                              <a:latin typeface="Cambria Math"/>
                            </a:rPr>
                            <m:t>𝜙</m:t>
                          </m:r>
                        </m:e>
                      </m:d>
                      <m:r>
                        <a:rPr lang="en-AU" sz="2000" i="1">
                          <a:latin typeface="Cambria Math"/>
                        </a:rPr>
                        <m:t>=</m:t>
                      </m:r>
                      <m:r>
                        <a:rPr lang="en-AU" sz="2000" b="0" i="1" smtClean="0">
                          <a:latin typeface="Cambria Math"/>
                        </a:rPr>
                        <m:t>𝜋</m:t>
                      </m:r>
                      <m:acc>
                        <m:accPr>
                          <m:chr m:val="̇"/>
                          <m:ctrlPr>
                            <a:rPr lang="en-AU" sz="2000" i="1">
                              <a:latin typeface="Cambria Math"/>
                            </a:rPr>
                          </m:ctrlPr>
                        </m:accPr>
                        <m:e>
                          <m:r>
                            <a:rPr lang="en-AU" sz="2000" b="0" i="1" smtClean="0">
                              <a:latin typeface="Cambria Math"/>
                            </a:rPr>
                            <m:t>𝜙</m:t>
                          </m:r>
                        </m:e>
                      </m:acc>
                      <m:r>
                        <a:rPr lang="en-AU" sz="2000" dirty="0">
                          <a:latin typeface="Cambria Math"/>
                        </a:rPr>
                        <m:t>−</m:t>
                      </m:r>
                      <m:r>
                        <a:rPr lang="en-AU" sz="2000" b="0" i="1" dirty="0" smtClean="0">
                          <a:latin typeface="Cambria Math"/>
                        </a:rPr>
                        <m:t>ℒ</m:t>
                      </m:r>
                    </m:oMath>
                  </m:oMathPara>
                </a14:m>
                <a:endParaRPr lang="en-AU" sz="2000" dirty="0"/>
              </a:p>
              <a:p>
                <a:pPr marL="0" indent="0"/>
                <a:endParaRPr lang="en-AU"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823" t="-604" b="-6798"/>
                </a:stretch>
              </a:blipFill>
            </p:spPr>
            <p:txBody>
              <a:bodyPr/>
              <a:lstStyle/>
              <a:p>
                <a:r>
                  <a:rPr lang="en-AU">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1244521601"/>
              </p:ext>
            </p:extLst>
          </p:nvPr>
        </p:nvGraphicFramePr>
        <p:xfrm>
          <a:off x="3851920" y="2924944"/>
          <a:ext cx="3281412" cy="488057"/>
        </p:xfrm>
        <a:graphic>
          <a:graphicData uri="http://schemas.openxmlformats.org/presentationml/2006/ole">
            <mc:AlternateContent xmlns:mc="http://schemas.openxmlformats.org/markup-compatibility/2006">
              <mc:Choice xmlns:v="urn:schemas-microsoft-com:vml" Requires="v">
                <p:oleObj spid="_x0000_s34934" r:id="rId5" imgW="41452560" imgH="6095520" progId="Equation.3">
                  <p:embed/>
                </p:oleObj>
              </mc:Choice>
              <mc:Fallback>
                <p:oleObj r:id="rId5" imgW="41452560" imgH="60955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2924944"/>
                        <a:ext cx="3281412" cy="48805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76105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Fock</a:t>
            </a:r>
            <a:r>
              <a:rPr lang="en-AU" dirty="0" smtClean="0"/>
              <a:t> Space</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3528" y="1828800"/>
                <a:ext cx="8820472" cy="4035425"/>
              </a:xfrm>
            </p:spPr>
            <p:txBody>
              <a:bodyPr/>
              <a:lstStyle/>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Basis       </a:t>
                </a:r>
                <a14:m>
                  <m:oMath xmlns:m="http://schemas.openxmlformats.org/officeDocument/2006/math">
                    <m:d>
                      <m:dPr>
                        <m:begChr m:val="{"/>
                        <m:endChr m:val="}"/>
                        <m:ctrlPr>
                          <a:rPr lang="en-AU" sz="2000" b="0" i="1" smtClean="0">
                            <a:latin typeface="Cambria Math"/>
                          </a:rPr>
                        </m:ctrlPr>
                      </m:dPr>
                      <m:e>
                        <m:r>
                          <a:rPr lang="en-AU" sz="2000" i="1">
                            <a:latin typeface="Cambria Math"/>
                          </a:rPr>
                          <m:t>|</m:t>
                        </m:r>
                        <m:d>
                          <m:dPr>
                            <m:begChr m:val=""/>
                            <m:endChr m:val="⟩"/>
                            <m:ctrlPr>
                              <a:rPr lang="en-AU" sz="2000" i="1">
                                <a:latin typeface="Cambria Math"/>
                              </a:rPr>
                            </m:ctrlPr>
                          </m:dPr>
                          <m:e>
                            <m:sSub>
                              <m:sSubPr>
                                <m:ctrlPr>
                                  <a:rPr lang="en-AU" sz="2000" i="1">
                                    <a:latin typeface="Cambria Math"/>
                                  </a:rPr>
                                </m:ctrlPr>
                              </m:sSubPr>
                              <m:e>
                                <m:r>
                                  <a:rPr lang="en-AU" sz="2000" b="0" i="1" smtClean="0">
                                    <a:latin typeface="Cambria Math"/>
                                  </a:rPr>
                                  <m:t>ℏ</m:t>
                                </m:r>
                                <m:r>
                                  <a:rPr lang="en-AU" sz="2000" b="0" i="1" smtClean="0">
                                    <a:latin typeface="Cambria Math"/>
                                  </a:rPr>
                                  <m:t>𝜔</m:t>
                                </m:r>
                              </m:e>
                              <m:sub>
                                <m:r>
                                  <a:rPr lang="en-AU" sz="2000" b="0" i="1" smtClean="0">
                                    <a:latin typeface="Cambria Math"/>
                                  </a:rPr>
                                  <m:t>𝑘</m:t>
                                </m:r>
                              </m:sub>
                            </m:sSub>
                          </m:e>
                        </m:d>
                      </m:e>
                    </m:d>
                  </m:oMath>
                </a14:m>
                <a:r>
                  <a:rPr lang="en-AU" sz="2000" dirty="0" smtClean="0"/>
                  <a:t> </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a:t> </a:t>
                </a:r>
                <a:r>
                  <a:rPr lang="en-AU" sz="2000" dirty="0" smtClean="0"/>
                  <a:t>    where   </a:t>
                </a:r>
                <a14:m>
                  <m:oMath xmlns:m="http://schemas.openxmlformats.org/officeDocument/2006/math">
                    <m:d>
                      <m:dPr>
                        <m:begChr m:val=""/>
                        <m:endChr m:val="⟩"/>
                        <m:ctrlPr>
                          <a:rPr lang="en-AU" sz="2000" i="1">
                            <a:latin typeface="Cambria Math"/>
                          </a:rPr>
                        </m:ctrlPr>
                      </m:dPr>
                      <m:e>
                        <m:r>
                          <a:rPr lang="en-AU" sz="2000" b="0" i="1" smtClean="0">
                            <a:latin typeface="Cambria Math"/>
                          </a:rPr>
                          <m:t>|</m:t>
                        </m:r>
                        <m:sSub>
                          <m:sSubPr>
                            <m:ctrlPr>
                              <a:rPr lang="en-AU" sz="2000" i="1">
                                <a:latin typeface="Cambria Math"/>
                              </a:rPr>
                            </m:ctrlPr>
                          </m:sSubPr>
                          <m:e>
                            <m:r>
                              <a:rPr lang="en-AU" sz="2000" i="1">
                                <a:latin typeface="Cambria Math"/>
                              </a:rPr>
                              <m:t>ℏ</m:t>
                            </m:r>
                            <m:r>
                              <a:rPr lang="en-AU" sz="2000" i="1">
                                <a:latin typeface="Cambria Math"/>
                              </a:rPr>
                              <m:t>𝜔</m:t>
                            </m:r>
                          </m:e>
                          <m:sub>
                            <m:r>
                              <a:rPr lang="en-AU" sz="2000" i="1">
                                <a:latin typeface="Cambria Math"/>
                              </a:rPr>
                              <m:t>𝑘</m:t>
                            </m:r>
                          </m:sub>
                        </m:sSub>
                      </m:e>
                    </m:d>
                  </m:oMath>
                </a14:m>
                <a:r>
                  <a:rPr lang="en-AU" sz="2000" dirty="0" smtClean="0"/>
                  <a:t> are </a:t>
                </a:r>
                <a:r>
                  <a:rPr lang="en-AU" sz="2000" dirty="0" err="1" smtClean="0"/>
                  <a:t>e’vectors</a:t>
                </a:r>
                <a:r>
                  <a:rPr lang="en-AU" sz="2000" dirty="0" smtClean="0"/>
                  <a:t> with energy </a:t>
                </a:r>
                <a:r>
                  <a:rPr lang="en-AU" sz="2000" dirty="0" err="1" smtClean="0"/>
                  <a:t>e’value</a:t>
                </a:r>
                <a:r>
                  <a:rPr lang="en-AU" sz="2000" dirty="0" smtClean="0"/>
                  <a:t> </a:t>
                </a:r>
                <a14:m>
                  <m:oMath xmlns:m="http://schemas.openxmlformats.org/officeDocument/2006/math">
                    <m:sSub>
                      <m:sSubPr>
                        <m:ctrlPr>
                          <a:rPr lang="en-AU" sz="2000" i="1">
                            <a:latin typeface="Cambria Math"/>
                          </a:rPr>
                        </m:ctrlPr>
                      </m:sSubPr>
                      <m:e>
                        <m:r>
                          <a:rPr lang="en-AU" sz="2000" i="1">
                            <a:latin typeface="Cambria Math"/>
                          </a:rPr>
                          <m:t>ℏ</m:t>
                        </m:r>
                        <m:r>
                          <a:rPr lang="en-AU" sz="2000" i="1">
                            <a:latin typeface="Cambria Math"/>
                          </a:rPr>
                          <m:t>𝜔</m:t>
                        </m:r>
                      </m:e>
                      <m:sub>
                        <m:r>
                          <a:rPr lang="en-AU" sz="2000" i="1">
                            <a:latin typeface="Cambria Math"/>
                          </a:rPr>
                          <m:t>𝑘</m:t>
                        </m:r>
                      </m:sub>
                    </m:sSub>
                  </m:oMath>
                </a14:m>
                <a:endParaRPr lang="en-AU" sz="200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Vectors     </a:t>
                </a:r>
                <a14:m>
                  <m:oMath xmlns:m="http://schemas.openxmlformats.org/officeDocument/2006/math">
                    <m:r>
                      <a:rPr lang="en-AU" sz="2000" i="1">
                        <a:latin typeface="Cambria Math"/>
                      </a:rPr>
                      <m:t>|</m:t>
                    </m:r>
                    <m:d>
                      <m:dPr>
                        <m:begChr m:val=""/>
                        <m:endChr m:val="⟩"/>
                        <m:ctrlPr>
                          <a:rPr lang="en-AU" sz="2000" i="1">
                            <a:latin typeface="Cambria Math"/>
                          </a:rPr>
                        </m:ctrlPr>
                      </m:dPr>
                      <m:e>
                        <m:sSub>
                          <m:sSubPr>
                            <m:ctrlPr>
                              <a:rPr lang="en-AU" sz="2000" b="0" i="1" smtClean="0">
                                <a:latin typeface="Cambria Math"/>
                              </a:rPr>
                            </m:ctrlPr>
                          </m:sSubPr>
                          <m:e>
                            <m:r>
                              <a:rPr lang="en-AU" sz="2000" b="0" i="1" smtClean="0">
                                <a:latin typeface="Cambria Math"/>
                              </a:rPr>
                              <m:t>𝑛</m:t>
                            </m:r>
                          </m:e>
                          <m:sub>
                            <m:r>
                              <a:rPr lang="en-AU" sz="2000" b="0" i="1" smtClean="0">
                                <a:latin typeface="Cambria Math"/>
                              </a:rPr>
                              <m:t>1</m:t>
                            </m:r>
                          </m:sub>
                        </m:sSub>
                        <m:r>
                          <a:rPr lang="en-AU" sz="2000" b="0" i="1" smtClean="0">
                            <a:latin typeface="Cambria Math"/>
                          </a:rPr>
                          <m:t>, </m:t>
                        </m:r>
                        <m:sSub>
                          <m:sSubPr>
                            <m:ctrlPr>
                              <a:rPr lang="en-AU" sz="2000" b="0" i="1" smtClean="0">
                                <a:latin typeface="Cambria Math"/>
                              </a:rPr>
                            </m:ctrlPr>
                          </m:sSubPr>
                          <m:e>
                            <m:r>
                              <a:rPr lang="en-AU" sz="2000" b="0" i="1" smtClean="0">
                                <a:latin typeface="Cambria Math"/>
                              </a:rPr>
                              <m:t>𝑛</m:t>
                            </m:r>
                          </m:e>
                          <m:sub>
                            <m:r>
                              <a:rPr lang="en-AU" sz="2000" b="0" i="1" smtClean="0">
                                <a:latin typeface="Cambria Math"/>
                              </a:rPr>
                              <m:t>2</m:t>
                            </m:r>
                          </m:sub>
                        </m:sSub>
                        <m:r>
                          <a:rPr lang="en-AU" sz="2000" b="0" i="1" smtClean="0">
                            <a:latin typeface="Cambria Math"/>
                          </a:rPr>
                          <m:t>,…,</m:t>
                        </m:r>
                        <m:sSub>
                          <m:sSubPr>
                            <m:ctrlPr>
                              <a:rPr lang="en-AU" sz="2000" b="0" i="1" smtClean="0">
                                <a:latin typeface="Cambria Math"/>
                              </a:rPr>
                            </m:ctrlPr>
                          </m:sSubPr>
                          <m:e>
                            <m:r>
                              <a:rPr lang="en-AU" sz="2000" b="0" i="1" smtClean="0">
                                <a:latin typeface="Cambria Math"/>
                              </a:rPr>
                              <m:t>𝑛</m:t>
                            </m:r>
                          </m:e>
                          <m:sub>
                            <m:r>
                              <a:rPr lang="en-AU" sz="2000" b="0" i="1" smtClean="0">
                                <a:latin typeface="Cambria Math"/>
                              </a:rPr>
                              <m:t>𝑘</m:t>
                            </m:r>
                          </m:sub>
                        </m:sSub>
                        <m:r>
                          <a:rPr lang="en-AU" sz="2000" b="0" i="1" smtClean="0">
                            <a:latin typeface="Cambria Math"/>
                          </a:rPr>
                          <m:t>, …</m:t>
                        </m:r>
                      </m:e>
                    </m:d>
                  </m:oMath>
                </a14:m>
                <a:endParaRPr lang="en-AU" sz="200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a:t>Vacuum </a:t>
                </a:r>
                <a:r>
                  <a:rPr lang="en-AU" sz="2000" dirty="0" smtClean="0"/>
                  <a:t>state    </a:t>
                </a:r>
                <a14:m>
                  <m:oMath xmlns:m="http://schemas.openxmlformats.org/officeDocument/2006/math">
                    <m:r>
                      <a:rPr lang="en-AU" sz="2000" i="1">
                        <a:latin typeface="Cambria Math"/>
                      </a:rPr>
                      <m:t>|</m:t>
                    </m:r>
                    <m:d>
                      <m:dPr>
                        <m:begChr m:val=""/>
                        <m:endChr m:val="⟩"/>
                        <m:ctrlPr>
                          <a:rPr lang="en-AU" sz="2000" i="1">
                            <a:latin typeface="Cambria Math"/>
                          </a:rPr>
                        </m:ctrlPr>
                      </m:dPr>
                      <m:e>
                        <m:r>
                          <a:rPr lang="en-AU" sz="2000" b="0" i="1" smtClean="0">
                            <a:latin typeface="Cambria Math"/>
                          </a:rPr>
                          <m:t>0</m:t>
                        </m:r>
                      </m:e>
                    </m:d>
                  </m:oMath>
                </a14:m>
                <a:endParaRPr lang="en-AU" sz="2000" dirty="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Creation 					  </a:t>
                </a:r>
                <a14:m>
                  <m:oMath xmlns:m="http://schemas.openxmlformats.org/officeDocument/2006/math">
                    <m:sSubSup>
                      <m:sSubSupPr>
                        <m:ctrlPr>
                          <a:rPr lang="en-AU" sz="2000" b="0" i="1" smtClean="0">
                            <a:latin typeface="Cambria Math"/>
                          </a:rPr>
                        </m:ctrlPr>
                      </m:sSubSupPr>
                      <m:e>
                        <m:r>
                          <a:rPr lang="en-AU" sz="2000" b="0" i="1" smtClean="0">
                            <a:latin typeface="Cambria Math"/>
                          </a:rPr>
                          <m:t>𝑎</m:t>
                        </m:r>
                      </m:e>
                      <m:sub>
                        <m:r>
                          <a:rPr lang="en-AU" sz="2000" b="0" i="1" smtClean="0">
                            <a:latin typeface="Cambria Math"/>
                          </a:rPr>
                          <m:t>𝑘</m:t>
                        </m:r>
                      </m:sub>
                      <m:sup>
                        <m:r>
                          <a:rPr lang="en-AU" sz="2000" b="0" i="1" smtClean="0">
                            <a:latin typeface="Cambria Math"/>
                            <a:ea typeface="Cambria Math"/>
                          </a:rPr>
                          <m:t>†</m:t>
                        </m:r>
                      </m:sup>
                    </m:sSubSup>
                    <m:d>
                      <m:dPr>
                        <m:begChr m:val="|"/>
                        <m:endChr m:val="|"/>
                        <m:ctrlPr>
                          <a:rPr lang="en-AU" sz="2000" i="1">
                            <a:latin typeface="Cambria Math"/>
                          </a:rPr>
                        </m:ctrlPr>
                      </m:dPr>
                      <m:e>
                        <m:d>
                          <m:dPr>
                            <m:begChr m:val=""/>
                            <m:endChr m:val="⟩"/>
                            <m:ctrlPr>
                              <a:rPr lang="en-AU" sz="2000" i="1">
                                <a:latin typeface="Cambria Math"/>
                              </a:rPr>
                            </m:ctrlPr>
                          </m:dPr>
                          <m:e>
                            <m:r>
                              <a:rPr lang="en-AU" sz="2000" i="1">
                                <a:latin typeface="Cambria Math"/>
                              </a:rPr>
                              <m:t>…,</m:t>
                            </m:r>
                            <m:sSub>
                              <m:sSubPr>
                                <m:ctrlPr>
                                  <a:rPr lang="en-AU" sz="2000" i="1">
                                    <a:latin typeface="Cambria Math"/>
                                  </a:rPr>
                                </m:ctrlPr>
                              </m:sSubPr>
                              <m:e>
                                <m:r>
                                  <a:rPr lang="en-AU" sz="2000" i="1">
                                    <a:latin typeface="Cambria Math"/>
                                  </a:rPr>
                                  <m:t>𝑛</m:t>
                                </m:r>
                              </m:e>
                              <m:sub>
                                <m:r>
                                  <a:rPr lang="en-AU" sz="2000" b="0" i="1" smtClean="0">
                                    <a:latin typeface="Cambria Math"/>
                                  </a:rPr>
                                  <m:t>𝑘</m:t>
                                </m:r>
                              </m:sub>
                            </m:sSub>
                            <m:r>
                              <a:rPr lang="en-AU" sz="2000" i="1">
                                <a:latin typeface="Cambria Math"/>
                              </a:rPr>
                              <m:t>, …</m:t>
                            </m:r>
                          </m:e>
                        </m:d>
                        <m:r>
                          <a:rPr lang="en-AU" sz="2000" b="0" i="1" smtClean="0">
                            <a:latin typeface="Cambria Math"/>
                          </a:rPr>
                          <m:t>=</m:t>
                        </m:r>
                        <m:rad>
                          <m:radPr>
                            <m:degHide m:val="on"/>
                            <m:ctrlPr>
                              <a:rPr lang="en-AU" sz="2000" b="0" i="1" smtClean="0">
                                <a:latin typeface="Cambria Math"/>
                              </a:rPr>
                            </m:ctrlPr>
                          </m:radPr>
                          <m:deg/>
                          <m:e>
                            <m:sSub>
                              <m:sSubPr>
                                <m:ctrlPr>
                                  <a:rPr lang="en-AU" sz="2000" b="0" i="1" smtClean="0">
                                    <a:latin typeface="Cambria Math"/>
                                  </a:rPr>
                                </m:ctrlPr>
                              </m:sSubPr>
                              <m:e>
                                <m:r>
                                  <a:rPr lang="en-AU" sz="2000" b="0" i="1" smtClean="0">
                                    <a:latin typeface="Cambria Math"/>
                                  </a:rPr>
                                  <m:t>𝑛</m:t>
                                </m:r>
                              </m:e>
                              <m:sub>
                                <m:r>
                                  <a:rPr lang="en-AU" sz="2000" b="0" i="1" smtClean="0">
                                    <a:latin typeface="Cambria Math"/>
                                  </a:rPr>
                                  <m:t>𝑘</m:t>
                                </m:r>
                              </m:sub>
                            </m:sSub>
                            <m:r>
                              <a:rPr lang="en-AU" sz="2000" b="0" i="1" smtClean="0">
                                <a:latin typeface="Cambria Math"/>
                              </a:rPr>
                              <m:t>+1</m:t>
                            </m:r>
                          </m:e>
                        </m:rad>
                      </m:e>
                    </m:d>
                    <m:d>
                      <m:dPr>
                        <m:begChr m:val=""/>
                        <m:endChr m:val="⟩"/>
                        <m:ctrlPr>
                          <a:rPr lang="en-AU" sz="2000" i="1">
                            <a:latin typeface="Cambria Math"/>
                          </a:rPr>
                        </m:ctrlPr>
                      </m:dPr>
                      <m:e>
                        <m:r>
                          <a:rPr lang="en-AU" sz="2000" i="1">
                            <a:latin typeface="Cambria Math"/>
                          </a:rPr>
                          <m:t>…,</m:t>
                        </m:r>
                        <m:sSub>
                          <m:sSubPr>
                            <m:ctrlPr>
                              <a:rPr lang="en-AU" sz="2000" i="1">
                                <a:latin typeface="Cambria Math"/>
                              </a:rPr>
                            </m:ctrlPr>
                          </m:sSubPr>
                          <m:e>
                            <m:r>
                              <a:rPr lang="en-AU" sz="2000" i="1">
                                <a:latin typeface="Cambria Math"/>
                              </a:rPr>
                              <m:t>𝑛</m:t>
                            </m:r>
                          </m:e>
                          <m:sub>
                            <m:r>
                              <a:rPr lang="en-AU" sz="2000" b="0" i="1" smtClean="0">
                                <a:latin typeface="Cambria Math"/>
                              </a:rPr>
                              <m:t>𝑘</m:t>
                            </m:r>
                          </m:sub>
                        </m:sSub>
                        <m:r>
                          <a:rPr lang="en-AU" sz="2000" b="0" i="1" smtClean="0">
                            <a:latin typeface="Cambria Math"/>
                          </a:rPr>
                          <m:t>+1</m:t>
                        </m:r>
                        <m:r>
                          <a:rPr lang="en-AU" sz="2000" i="1">
                            <a:latin typeface="Cambria Math"/>
                          </a:rPr>
                          <m:t>, …</m:t>
                        </m:r>
                      </m:e>
                    </m:d>
                  </m:oMath>
                </a14:m>
                <a:endParaRPr lang="en-AU" sz="2000" dirty="0" smtClean="0"/>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      and </a:t>
                </a:r>
                <a:r>
                  <a:rPr lang="en-AU" sz="2000" dirty="0"/>
                  <a:t>annihilation operators </a:t>
                </a:r>
                <a:r>
                  <a:rPr lang="en-AU" sz="2000" dirty="0" smtClean="0"/>
                  <a:t>     </a:t>
                </a:r>
                <a14:m>
                  <m:oMath xmlns:m="http://schemas.openxmlformats.org/officeDocument/2006/math">
                    <m:sSubSup>
                      <m:sSubSupPr>
                        <m:ctrlPr>
                          <a:rPr lang="en-AU" sz="2000" i="1">
                            <a:latin typeface="Cambria Math"/>
                          </a:rPr>
                        </m:ctrlPr>
                      </m:sSubSupPr>
                      <m:e>
                        <m:r>
                          <a:rPr lang="en-AU" sz="2000" i="1">
                            <a:latin typeface="Cambria Math"/>
                          </a:rPr>
                          <m:t>𝑎</m:t>
                        </m:r>
                      </m:e>
                      <m:sub>
                        <m:r>
                          <a:rPr lang="en-AU" sz="2000" i="1">
                            <a:latin typeface="Cambria Math"/>
                          </a:rPr>
                          <m:t>𝑘</m:t>
                        </m:r>
                      </m:sub>
                      <m:sup/>
                    </m:sSubSup>
                    <m:r>
                      <a:rPr lang="en-AU" sz="2000" i="1">
                        <a:latin typeface="Cambria Math"/>
                      </a:rPr>
                      <m:t>|</m:t>
                    </m:r>
                    <m:d>
                      <m:dPr>
                        <m:begChr m:val=""/>
                        <m:endChr m:val="⟩"/>
                        <m:ctrlPr>
                          <a:rPr lang="en-AU" sz="2000" i="1">
                            <a:latin typeface="Cambria Math"/>
                          </a:rPr>
                        </m:ctrlPr>
                      </m:dPr>
                      <m:e>
                        <m:r>
                          <a:rPr lang="en-AU" sz="2000" i="1">
                            <a:latin typeface="Cambria Math"/>
                          </a:rPr>
                          <m:t>…,</m:t>
                        </m:r>
                        <m:sSub>
                          <m:sSubPr>
                            <m:ctrlPr>
                              <a:rPr lang="en-AU" sz="2000" i="1">
                                <a:latin typeface="Cambria Math"/>
                              </a:rPr>
                            </m:ctrlPr>
                          </m:sSubPr>
                          <m:e>
                            <m:r>
                              <a:rPr lang="en-AU" sz="2000" i="1">
                                <a:latin typeface="Cambria Math"/>
                              </a:rPr>
                              <m:t>𝑛</m:t>
                            </m:r>
                          </m:e>
                          <m:sub>
                            <m:r>
                              <a:rPr lang="en-AU" sz="2000" i="1">
                                <a:latin typeface="Cambria Math"/>
                              </a:rPr>
                              <m:t>𝑘</m:t>
                            </m:r>
                          </m:sub>
                        </m:sSub>
                        <m:r>
                          <a:rPr lang="en-AU" sz="2000" i="1">
                            <a:latin typeface="Cambria Math"/>
                          </a:rPr>
                          <m:t>, …</m:t>
                        </m:r>
                      </m:e>
                    </m:d>
                    <m:r>
                      <a:rPr lang="en-AU" sz="2000" i="1">
                        <a:latin typeface="Cambria Math"/>
                      </a:rPr>
                      <m:t>=</m:t>
                    </m:r>
                    <m:rad>
                      <m:radPr>
                        <m:degHide m:val="on"/>
                        <m:ctrlPr>
                          <a:rPr lang="en-AU" sz="2000" i="1">
                            <a:latin typeface="Cambria Math"/>
                          </a:rPr>
                        </m:ctrlPr>
                      </m:radPr>
                      <m:deg/>
                      <m:e>
                        <m:sSub>
                          <m:sSubPr>
                            <m:ctrlPr>
                              <a:rPr lang="en-AU" sz="2000" i="1">
                                <a:latin typeface="Cambria Math"/>
                              </a:rPr>
                            </m:ctrlPr>
                          </m:sSubPr>
                          <m:e>
                            <m:r>
                              <a:rPr lang="en-AU" sz="2000" i="1">
                                <a:latin typeface="Cambria Math"/>
                              </a:rPr>
                              <m:t>𝑛</m:t>
                            </m:r>
                          </m:e>
                          <m:sub>
                            <m:r>
                              <a:rPr lang="en-AU" sz="2000" i="1">
                                <a:latin typeface="Cambria Math"/>
                              </a:rPr>
                              <m:t>𝑘</m:t>
                            </m:r>
                          </m:sub>
                        </m:sSub>
                      </m:e>
                    </m:rad>
                    <m:r>
                      <a:rPr lang="en-AU" sz="2000" i="1">
                        <a:latin typeface="Cambria Math"/>
                      </a:rPr>
                      <m:t>|</m:t>
                    </m:r>
                    <m:d>
                      <m:dPr>
                        <m:begChr m:val=""/>
                        <m:endChr m:val="⟩"/>
                        <m:ctrlPr>
                          <a:rPr lang="en-AU" sz="2000" i="1">
                            <a:latin typeface="Cambria Math"/>
                          </a:rPr>
                        </m:ctrlPr>
                      </m:dPr>
                      <m:e>
                        <m:r>
                          <a:rPr lang="en-AU" sz="2000" i="1">
                            <a:latin typeface="Cambria Math"/>
                          </a:rPr>
                          <m:t>…,</m:t>
                        </m:r>
                        <m:sSub>
                          <m:sSubPr>
                            <m:ctrlPr>
                              <a:rPr lang="en-AU" sz="2000" i="1">
                                <a:latin typeface="Cambria Math"/>
                              </a:rPr>
                            </m:ctrlPr>
                          </m:sSubPr>
                          <m:e>
                            <m:r>
                              <a:rPr lang="en-AU" sz="2000" i="1">
                                <a:latin typeface="Cambria Math"/>
                              </a:rPr>
                              <m:t>𝑛</m:t>
                            </m:r>
                          </m:e>
                          <m:sub>
                            <m:r>
                              <a:rPr lang="en-AU" sz="2000" i="1">
                                <a:latin typeface="Cambria Math"/>
                              </a:rPr>
                              <m:t>𝑘</m:t>
                            </m:r>
                          </m:sub>
                        </m:sSub>
                        <m:r>
                          <a:rPr lang="en-AU" sz="2000" i="1">
                            <a:latin typeface="Cambria Math"/>
                          </a:rPr>
                          <m:t>−1, …</m:t>
                        </m:r>
                      </m:e>
                    </m:d>
                  </m:oMath>
                </a14:m>
                <a:endParaRPr lang="en-AU" sz="200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Number operator   </a:t>
                </a:r>
                <a14:m>
                  <m:oMath xmlns:m="http://schemas.openxmlformats.org/officeDocument/2006/math">
                    <m:sSub>
                      <m:sSubPr>
                        <m:ctrlPr>
                          <a:rPr lang="en-AU" sz="2000" b="0" i="1" smtClean="0">
                            <a:latin typeface="Cambria Math"/>
                          </a:rPr>
                        </m:ctrlPr>
                      </m:sSubPr>
                      <m:e>
                        <m:r>
                          <a:rPr lang="en-AU" sz="2000" b="0" i="1" smtClean="0">
                            <a:latin typeface="Cambria Math"/>
                          </a:rPr>
                          <m:t>𝑁</m:t>
                        </m:r>
                      </m:e>
                      <m:sub>
                        <m:r>
                          <a:rPr lang="en-AU" sz="2000" b="0" i="1" smtClean="0">
                            <a:latin typeface="Cambria Math"/>
                          </a:rPr>
                          <m:t>𝑖</m:t>
                        </m:r>
                      </m:sub>
                    </m:sSub>
                    <m:r>
                      <a:rPr lang="en-AU" sz="2000" b="0" i="1" smtClean="0">
                        <a:latin typeface="Cambria Math"/>
                      </a:rPr>
                      <m:t>=</m:t>
                    </m:r>
                    <m:sSubSup>
                      <m:sSubSupPr>
                        <m:ctrlPr>
                          <a:rPr lang="en-AU" sz="2000" b="0" i="1" smtClean="0">
                            <a:latin typeface="Cambria Math"/>
                          </a:rPr>
                        </m:ctrlPr>
                      </m:sSubSupPr>
                      <m:e>
                        <m:r>
                          <a:rPr lang="en-AU" sz="2000" b="0" i="1" smtClean="0">
                            <a:latin typeface="Cambria Math"/>
                          </a:rPr>
                          <m:t>𝑎</m:t>
                        </m:r>
                      </m:e>
                      <m:sub>
                        <m:r>
                          <a:rPr lang="en-AU" sz="2000" b="0" i="1" smtClean="0">
                            <a:latin typeface="Cambria Math"/>
                          </a:rPr>
                          <m:t>𝑖</m:t>
                        </m:r>
                      </m:sub>
                      <m:sup>
                        <m:r>
                          <a:rPr lang="en-AU" sz="2000" b="0" i="1" smtClean="0">
                            <a:latin typeface="Cambria Math"/>
                            <a:ea typeface="Cambria Math"/>
                          </a:rPr>
                          <m:t>†</m:t>
                        </m:r>
                      </m:sup>
                    </m:sSubSup>
                    <m:sSub>
                      <m:sSubPr>
                        <m:ctrlPr>
                          <a:rPr lang="en-AU" sz="2000" b="0" i="1" smtClean="0">
                            <a:latin typeface="Cambria Math"/>
                            <a:ea typeface="Cambria Math"/>
                          </a:rPr>
                        </m:ctrlPr>
                      </m:sSubPr>
                      <m:e>
                        <m:r>
                          <a:rPr lang="en-AU" sz="2000" b="0" i="1" smtClean="0">
                            <a:latin typeface="Cambria Math"/>
                            <a:ea typeface="Cambria Math"/>
                          </a:rPr>
                          <m:t>𝑎</m:t>
                        </m:r>
                      </m:e>
                      <m:sub>
                        <m:r>
                          <a:rPr lang="en-AU" sz="2000" b="0" i="1" smtClean="0">
                            <a:latin typeface="Cambria Math"/>
                            <a:ea typeface="Cambria Math"/>
                          </a:rPr>
                          <m:t>𝑖</m:t>
                        </m:r>
                      </m:sub>
                    </m:sSub>
                    <m:r>
                      <a:rPr lang="en-AU" sz="2000" b="0" i="1" smtClean="0">
                        <a:latin typeface="Cambria Math"/>
                        <a:ea typeface="Cambria Math"/>
                      </a:rPr>
                      <m:t>     </m:t>
                    </m:r>
                    <m:sSub>
                      <m:sSubPr>
                        <m:ctrlPr>
                          <a:rPr lang="en-AU" sz="2000" b="0" i="1" smtClean="0">
                            <a:latin typeface="Cambria Math"/>
                            <a:ea typeface="Cambria Math"/>
                          </a:rPr>
                        </m:ctrlPr>
                      </m:sSubPr>
                      <m:e>
                        <m:r>
                          <a:rPr lang="en-AU" sz="2000" b="0" i="1" smtClean="0">
                            <a:latin typeface="Cambria Math"/>
                            <a:ea typeface="Cambria Math"/>
                          </a:rPr>
                          <m:t>𝑁</m:t>
                        </m:r>
                      </m:e>
                      <m:sub>
                        <m:r>
                          <a:rPr lang="en-AU" sz="2000" b="0" i="1" smtClean="0">
                            <a:latin typeface="Cambria Math"/>
                            <a:ea typeface="Cambria Math"/>
                          </a:rPr>
                          <m:t>𝑖</m:t>
                        </m:r>
                      </m:sub>
                    </m:sSub>
                    <m:r>
                      <a:rPr lang="en-AU" sz="2000" i="1">
                        <a:latin typeface="Cambria Math"/>
                      </a:rPr>
                      <m:t>|</m:t>
                    </m:r>
                    <m:d>
                      <m:dPr>
                        <m:begChr m:val=""/>
                        <m:endChr m:val="⟩"/>
                        <m:ctrlPr>
                          <a:rPr lang="en-AU" sz="2000" i="1">
                            <a:latin typeface="Cambria Math"/>
                          </a:rPr>
                        </m:ctrlPr>
                      </m:dPr>
                      <m:e>
                        <m:sSub>
                          <m:sSubPr>
                            <m:ctrlPr>
                              <a:rPr lang="en-AU" sz="2000" i="1">
                                <a:latin typeface="Cambria Math"/>
                              </a:rPr>
                            </m:ctrlPr>
                          </m:sSubPr>
                          <m:e>
                            <m:r>
                              <a:rPr lang="en-AU" sz="2000" i="1">
                                <a:latin typeface="Cambria Math"/>
                              </a:rPr>
                              <m:t>𝑛</m:t>
                            </m:r>
                          </m:e>
                          <m:sub>
                            <m:r>
                              <a:rPr lang="en-AU" sz="2000" i="1">
                                <a:latin typeface="Cambria Math"/>
                              </a:rPr>
                              <m:t>1</m:t>
                            </m:r>
                          </m:sub>
                        </m:sSub>
                        <m:r>
                          <a:rPr lang="en-AU" sz="2000" i="1">
                            <a:latin typeface="Cambria Math"/>
                          </a:rPr>
                          <m:t>, </m:t>
                        </m:r>
                        <m:sSub>
                          <m:sSubPr>
                            <m:ctrlPr>
                              <a:rPr lang="en-AU" sz="2000" i="1">
                                <a:latin typeface="Cambria Math"/>
                              </a:rPr>
                            </m:ctrlPr>
                          </m:sSubPr>
                          <m:e>
                            <m:r>
                              <a:rPr lang="en-AU" sz="2000" i="1">
                                <a:latin typeface="Cambria Math"/>
                              </a:rPr>
                              <m:t>𝑛</m:t>
                            </m:r>
                          </m:e>
                          <m:sub>
                            <m:r>
                              <a:rPr lang="en-AU" sz="2000" i="1">
                                <a:latin typeface="Cambria Math"/>
                              </a:rPr>
                              <m:t>2</m:t>
                            </m:r>
                          </m:sub>
                        </m:sSub>
                        <m:r>
                          <a:rPr lang="en-AU" sz="2000" i="1">
                            <a:latin typeface="Cambria Math"/>
                          </a:rPr>
                          <m:t>,…,</m:t>
                        </m:r>
                        <m:sSub>
                          <m:sSubPr>
                            <m:ctrlPr>
                              <a:rPr lang="en-AU" sz="2000" i="1">
                                <a:latin typeface="Cambria Math"/>
                              </a:rPr>
                            </m:ctrlPr>
                          </m:sSubPr>
                          <m:e>
                            <m:r>
                              <a:rPr lang="en-AU" sz="2000" i="1">
                                <a:latin typeface="Cambria Math"/>
                              </a:rPr>
                              <m:t>𝑛</m:t>
                            </m:r>
                          </m:e>
                          <m:sub>
                            <m:r>
                              <a:rPr lang="en-AU" sz="2000" i="1">
                                <a:latin typeface="Cambria Math"/>
                              </a:rPr>
                              <m:t>𝑖</m:t>
                            </m:r>
                          </m:sub>
                        </m:sSub>
                        <m:r>
                          <a:rPr lang="en-AU" sz="2000" i="1">
                            <a:latin typeface="Cambria Math"/>
                          </a:rPr>
                          <m:t>, …</m:t>
                        </m:r>
                      </m:e>
                    </m:d>
                    <m:r>
                      <a:rPr lang="en-AU" sz="2000" b="0" i="0" smtClean="0">
                        <a:latin typeface="Cambria Math"/>
                      </a:rPr>
                      <m:t>=</m:t>
                    </m:r>
                    <m:sSub>
                      <m:sSubPr>
                        <m:ctrlPr>
                          <a:rPr lang="en-AU" sz="2000" b="0" i="1" smtClean="0">
                            <a:latin typeface="Cambria Math"/>
                          </a:rPr>
                        </m:ctrlPr>
                      </m:sSubPr>
                      <m:e>
                        <m:r>
                          <a:rPr lang="en-AU" sz="2000" b="0" i="1" smtClean="0">
                            <a:latin typeface="Cambria Math"/>
                          </a:rPr>
                          <m:t>𝑛</m:t>
                        </m:r>
                      </m:e>
                      <m:sub>
                        <m:r>
                          <a:rPr lang="en-AU" sz="2000" b="0" i="1" smtClean="0">
                            <a:latin typeface="Cambria Math"/>
                          </a:rPr>
                          <m:t>𝑖</m:t>
                        </m:r>
                      </m:sub>
                    </m:sSub>
                    <m:r>
                      <a:rPr lang="en-AU" sz="2000" i="1">
                        <a:latin typeface="Cambria Math"/>
                      </a:rPr>
                      <m:t>|</m:t>
                    </m:r>
                    <m:d>
                      <m:dPr>
                        <m:begChr m:val=""/>
                        <m:endChr m:val="⟩"/>
                        <m:ctrlPr>
                          <a:rPr lang="en-AU" sz="2000" i="1">
                            <a:latin typeface="Cambria Math"/>
                          </a:rPr>
                        </m:ctrlPr>
                      </m:dPr>
                      <m:e>
                        <m:sSub>
                          <m:sSubPr>
                            <m:ctrlPr>
                              <a:rPr lang="en-AU" sz="2000" i="1">
                                <a:latin typeface="Cambria Math"/>
                              </a:rPr>
                            </m:ctrlPr>
                          </m:sSubPr>
                          <m:e>
                            <m:r>
                              <a:rPr lang="en-AU" sz="2000" i="1">
                                <a:latin typeface="Cambria Math"/>
                              </a:rPr>
                              <m:t>𝑛</m:t>
                            </m:r>
                          </m:e>
                          <m:sub>
                            <m:r>
                              <a:rPr lang="en-AU" sz="2000" i="1">
                                <a:latin typeface="Cambria Math"/>
                              </a:rPr>
                              <m:t>1</m:t>
                            </m:r>
                          </m:sub>
                        </m:sSub>
                        <m:r>
                          <a:rPr lang="en-AU" sz="2000" i="1">
                            <a:latin typeface="Cambria Math"/>
                          </a:rPr>
                          <m:t>, </m:t>
                        </m:r>
                        <m:sSub>
                          <m:sSubPr>
                            <m:ctrlPr>
                              <a:rPr lang="en-AU" sz="2000" i="1">
                                <a:latin typeface="Cambria Math"/>
                              </a:rPr>
                            </m:ctrlPr>
                          </m:sSubPr>
                          <m:e>
                            <m:r>
                              <a:rPr lang="en-AU" sz="2000" i="1">
                                <a:latin typeface="Cambria Math"/>
                              </a:rPr>
                              <m:t>𝑛</m:t>
                            </m:r>
                          </m:e>
                          <m:sub>
                            <m:r>
                              <a:rPr lang="en-AU" sz="2000" i="1">
                                <a:latin typeface="Cambria Math"/>
                              </a:rPr>
                              <m:t>2</m:t>
                            </m:r>
                          </m:sub>
                        </m:sSub>
                        <m:r>
                          <a:rPr lang="en-AU" sz="2000" i="1">
                            <a:latin typeface="Cambria Math"/>
                          </a:rPr>
                          <m:t>,…,</m:t>
                        </m:r>
                        <m:sSub>
                          <m:sSubPr>
                            <m:ctrlPr>
                              <a:rPr lang="en-AU" sz="2000" i="1">
                                <a:latin typeface="Cambria Math"/>
                              </a:rPr>
                            </m:ctrlPr>
                          </m:sSubPr>
                          <m:e>
                            <m:r>
                              <a:rPr lang="en-AU" sz="2000" i="1">
                                <a:latin typeface="Cambria Math"/>
                              </a:rPr>
                              <m:t>𝑛</m:t>
                            </m:r>
                          </m:e>
                          <m:sub>
                            <m:r>
                              <a:rPr lang="en-AU" sz="2000" i="1">
                                <a:latin typeface="Cambria Math"/>
                              </a:rPr>
                              <m:t>𝑖</m:t>
                            </m:r>
                          </m:sub>
                        </m:sSub>
                        <m:r>
                          <a:rPr lang="en-AU" sz="2000" i="1">
                            <a:latin typeface="Cambria Math"/>
                          </a:rPr>
                          <m:t>, …</m:t>
                        </m:r>
                      </m:e>
                    </m:d>
                  </m:oMath>
                </a14:m>
                <a:endParaRPr lang="en-AU" sz="2000" dirty="0" smtClean="0"/>
              </a:p>
              <a:p>
                <a:pPr marL="339725" indent="-339725" eaLnBrk="1" hangingPunct="1">
                  <a:buClr>
                    <a:srgbClr val="990000"/>
                  </a:buClr>
                  <a:buSzPct val="75000"/>
                  <a:buFont typeface="Wingdings"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AU" sz="2000" dirty="0" smtClean="0"/>
                  <a:t>Commutation relations</a:t>
                </a:r>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d>
                        <m:dPr>
                          <m:begChr m:val="["/>
                          <m:endChr m:val="]"/>
                          <m:ctrlPr>
                            <a:rPr lang="en-AU" sz="2000" i="1" smtClean="0">
                              <a:latin typeface="Cambria Math"/>
                            </a:rPr>
                          </m:ctrlPr>
                        </m:dPr>
                        <m:e>
                          <m:sSub>
                            <m:sSubPr>
                              <m:ctrlPr>
                                <a:rPr lang="en-AU" sz="2000" b="0" i="1" smtClean="0">
                                  <a:latin typeface="Cambria Math"/>
                                </a:rPr>
                              </m:ctrlPr>
                            </m:sSubPr>
                            <m:e>
                              <m:r>
                                <a:rPr lang="en-AU" sz="2000" b="0" i="1" smtClean="0">
                                  <a:latin typeface="Cambria Math"/>
                                </a:rPr>
                                <m:t>𝑎</m:t>
                              </m:r>
                            </m:e>
                            <m:sub>
                              <m:r>
                                <a:rPr lang="en-AU" sz="2000" b="0" i="1" smtClean="0">
                                  <a:latin typeface="Cambria Math"/>
                                </a:rPr>
                                <m:t>𝑗</m:t>
                              </m:r>
                            </m:sub>
                          </m:sSub>
                          <m:r>
                            <a:rPr lang="en-AU" sz="2000" b="0" i="1" smtClean="0">
                              <a:latin typeface="Cambria Math"/>
                            </a:rPr>
                            <m:t>,</m:t>
                          </m:r>
                          <m:sSub>
                            <m:sSubPr>
                              <m:ctrlPr>
                                <a:rPr lang="en-AU" sz="2000" b="0" i="1" smtClean="0">
                                  <a:latin typeface="Cambria Math"/>
                                </a:rPr>
                              </m:ctrlPr>
                            </m:sSubPr>
                            <m:e>
                              <m:r>
                                <a:rPr lang="en-AU" sz="2000" b="0" i="1" smtClean="0">
                                  <a:latin typeface="Cambria Math"/>
                                </a:rPr>
                                <m:t>𝑎</m:t>
                              </m:r>
                            </m:e>
                            <m:sub>
                              <m:r>
                                <a:rPr lang="en-AU" sz="2000" b="0" i="1" smtClean="0">
                                  <a:latin typeface="Cambria Math"/>
                                </a:rPr>
                                <m:t>𝑘</m:t>
                              </m:r>
                            </m:sub>
                          </m:sSub>
                        </m:e>
                      </m:d>
                      <m:r>
                        <a:rPr lang="en-AU" sz="2000" b="0" i="1" smtClean="0">
                          <a:latin typeface="Cambria Math"/>
                        </a:rPr>
                        <m:t>=</m:t>
                      </m:r>
                      <m:d>
                        <m:dPr>
                          <m:begChr m:val="["/>
                          <m:endChr m:val="]"/>
                          <m:ctrlPr>
                            <a:rPr lang="en-AU" sz="2000" i="1" smtClean="0">
                              <a:latin typeface="Cambria Math"/>
                            </a:rPr>
                          </m:ctrlPr>
                        </m:dPr>
                        <m:e>
                          <m:sSubSup>
                            <m:sSubSupPr>
                              <m:ctrlPr>
                                <a:rPr lang="en-AU" sz="2000" b="0" i="1" smtClean="0">
                                  <a:latin typeface="Cambria Math"/>
                                </a:rPr>
                              </m:ctrlPr>
                            </m:sSubSupPr>
                            <m:e>
                              <m:r>
                                <a:rPr lang="en-AU" sz="2000" b="0" i="1" smtClean="0">
                                  <a:latin typeface="Cambria Math"/>
                                </a:rPr>
                                <m:t>𝑎</m:t>
                              </m:r>
                            </m:e>
                            <m:sub>
                              <m:r>
                                <a:rPr lang="en-AU" sz="2000" b="0" i="1" smtClean="0">
                                  <a:latin typeface="Cambria Math"/>
                                </a:rPr>
                                <m:t>𝑗</m:t>
                              </m:r>
                            </m:sub>
                            <m:sup>
                              <m:r>
                                <a:rPr lang="en-AU" sz="2000" b="0" i="1" smtClean="0">
                                  <a:latin typeface="Cambria Math"/>
                                  <a:ea typeface="Cambria Math"/>
                                </a:rPr>
                                <m:t>†</m:t>
                              </m:r>
                            </m:sup>
                          </m:sSubSup>
                          <m:r>
                            <a:rPr lang="en-AU" sz="2000" b="0" i="1" smtClean="0">
                              <a:latin typeface="Cambria Math"/>
                              <a:ea typeface="Cambria Math"/>
                            </a:rPr>
                            <m:t>,</m:t>
                          </m:r>
                          <m:sSubSup>
                            <m:sSubSupPr>
                              <m:ctrlPr>
                                <a:rPr lang="en-AU" sz="2000" b="0" i="1" smtClean="0">
                                  <a:latin typeface="Cambria Math"/>
                                  <a:ea typeface="Cambria Math"/>
                                </a:rPr>
                              </m:ctrlPr>
                            </m:sSubSupPr>
                            <m:e>
                              <m:r>
                                <a:rPr lang="en-AU" sz="2000" b="0" i="1" smtClean="0">
                                  <a:latin typeface="Cambria Math"/>
                                  <a:ea typeface="Cambria Math"/>
                                </a:rPr>
                                <m:t>𝑎</m:t>
                              </m:r>
                            </m:e>
                            <m:sub>
                              <m:r>
                                <a:rPr lang="en-AU" sz="2000" b="0" i="1" smtClean="0">
                                  <a:latin typeface="Cambria Math"/>
                                  <a:ea typeface="Cambria Math"/>
                                </a:rPr>
                                <m:t>𝑘</m:t>
                              </m:r>
                            </m:sub>
                            <m:sup>
                              <m:r>
                                <a:rPr lang="en-AU" sz="2000" b="0" i="1" smtClean="0">
                                  <a:latin typeface="Cambria Math"/>
                                  <a:ea typeface="Cambria Math"/>
                                </a:rPr>
                                <m:t>†</m:t>
                              </m:r>
                            </m:sup>
                          </m:sSubSup>
                        </m:e>
                      </m:d>
                      <m:r>
                        <a:rPr lang="en-AU" sz="2000" b="0" i="1" smtClean="0">
                          <a:latin typeface="Cambria Math"/>
                        </a:rPr>
                        <m:t>=0</m:t>
                      </m:r>
                    </m:oMath>
                  </m:oMathPara>
                </a14:m>
                <a:endParaRPr lang="en-AU" sz="2000" dirty="0" smtClean="0"/>
              </a:p>
              <a:p>
                <a:pPr marL="0" indent="0" eaLnBrk="1" hangingPunct="1">
                  <a:buClr>
                    <a:srgbClr val="990000"/>
                  </a:buClr>
                  <a:buSzPct val="75000"/>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14:m>
                  <m:oMathPara xmlns:m="http://schemas.openxmlformats.org/officeDocument/2006/math">
                    <m:oMathParaPr>
                      <m:jc m:val="centerGroup"/>
                    </m:oMathParaPr>
                    <m:oMath xmlns:m="http://schemas.openxmlformats.org/officeDocument/2006/math">
                      <m:d>
                        <m:dPr>
                          <m:begChr m:val="["/>
                          <m:endChr m:val="]"/>
                          <m:ctrlPr>
                            <a:rPr lang="en-AU" sz="2000" i="1" smtClean="0">
                              <a:latin typeface="Cambria Math"/>
                            </a:rPr>
                          </m:ctrlPr>
                        </m:dPr>
                        <m:e>
                          <m:sSub>
                            <m:sSubPr>
                              <m:ctrlPr>
                                <a:rPr lang="en-AU" sz="2000" b="0" i="1" smtClean="0">
                                  <a:latin typeface="Cambria Math"/>
                                </a:rPr>
                              </m:ctrlPr>
                            </m:sSubPr>
                            <m:e>
                              <m:r>
                                <a:rPr lang="en-AU" sz="2000" b="0" i="1" smtClean="0">
                                  <a:latin typeface="Cambria Math"/>
                                </a:rPr>
                                <m:t>𝑎</m:t>
                              </m:r>
                            </m:e>
                            <m:sub>
                              <m:r>
                                <a:rPr lang="en-AU" sz="2000" b="0" i="1" smtClean="0">
                                  <a:latin typeface="Cambria Math"/>
                                </a:rPr>
                                <m:t>𝑗</m:t>
                              </m:r>
                            </m:sub>
                          </m:sSub>
                          <m:r>
                            <a:rPr lang="en-AU" sz="2000" b="0" i="1" smtClean="0">
                              <a:latin typeface="Cambria Math"/>
                            </a:rPr>
                            <m:t>,</m:t>
                          </m:r>
                          <m:sSubSup>
                            <m:sSubSupPr>
                              <m:ctrlPr>
                                <a:rPr lang="en-AU" sz="2000" b="0" i="1" smtClean="0">
                                  <a:latin typeface="Cambria Math"/>
                                </a:rPr>
                              </m:ctrlPr>
                            </m:sSubSupPr>
                            <m:e>
                              <m:r>
                                <a:rPr lang="en-AU" sz="2000" b="0" i="1" smtClean="0">
                                  <a:latin typeface="Cambria Math"/>
                                </a:rPr>
                                <m:t>𝑎</m:t>
                              </m:r>
                            </m:e>
                            <m:sub>
                              <m:r>
                                <a:rPr lang="en-AU" sz="2000" b="0" i="1" smtClean="0">
                                  <a:latin typeface="Cambria Math"/>
                                </a:rPr>
                                <m:t>𝑘</m:t>
                              </m:r>
                            </m:sub>
                            <m:sup>
                              <m:r>
                                <a:rPr lang="en-AU" sz="2000" b="0" i="1" smtClean="0">
                                  <a:latin typeface="Cambria Math"/>
                                  <a:ea typeface="Cambria Math"/>
                                </a:rPr>
                                <m:t>†</m:t>
                              </m:r>
                            </m:sup>
                          </m:sSubSup>
                        </m:e>
                      </m:d>
                      <m:r>
                        <a:rPr lang="en-AU" sz="2000" b="0" i="1" smtClean="0">
                          <a:latin typeface="Cambria Math"/>
                        </a:rPr>
                        <m:t>=</m:t>
                      </m:r>
                      <m:r>
                        <a:rPr lang="en-AU" sz="2000" b="0" i="1" smtClean="0">
                          <a:latin typeface="Cambria Math"/>
                        </a:rPr>
                        <m:t>𝑖</m:t>
                      </m:r>
                      <m:sSub>
                        <m:sSubPr>
                          <m:ctrlPr>
                            <a:rPr lang="en-AU" sz="2000" b="0" i="1" smtClean="0">
                              <a:latin typeface="Cambria Math"/>
                            </a:rPr>
                          </m:ctrlPr>
                        </m:sSubPr>
                        <m:e>
                          <m:r>
                            <a:rPr lang="en-AU" sz="2000" b="0" i="1" smtClean="0">
                              <a:latin typeface="Cambria Math"/>
                            </a:rPr>
                            <m:t>𝛿</m:t>
                          </m:r>
                        </m:e>
                        <m:sub>
                          <m:r>
                            <a:rPr lang="en-AU" sz="2000" b="0" i="1" smtClean="0">
                              <a:latin typeface="Cambria Math"/>
                            </a:rPr>
                            <m:t>𝑗𝑘</m:t>
                          </m:r>
                        </m:sub>
                      </m:sSub>
                    </m:oMath>
                  </m:oMathPara>
                </a14:m>
                <a:endParaRPr lang="en-AU" sz="2000"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3528" y="1828800"/>
                <a:ext cx="8820472" cy="4035425"/>
              </a:xfrm>
              <a:blipFill rotWithShape="1">
                <a:blip r:embed="rId3"/>
                <a:stretch>
                  <a:fillRect l="-207" t="-11934" r="-553" b="-3625"/>
                </a:stretch>
              </a:blipFill>
            </p:spPr>
            <p:txBody>
              <a:bodyPr/>
              <a:lstStyle/>
              <a:p>
                <a:r>
                  <a:rPr lang="en-AU">
                    <a:noFill/>
                  </a:rPr>
                  <a:t> </a:t>
                </a:r>
              </a:p>
            </p:txBody>
          </p:sp>
        </mc:Fallback>
      </mc:AlternateContent>
    </p:spTree>
    <p:extLst>
      <p:ext uri="{BB962C8B-B14F-4D97-AF65-F5344CB8AC3E}">
        <p14:creationId xmlns:p14="http://schemas.microsoft.com/office/powerpoint/2010/main" val="134325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14584</TotalTime>
  <Words>3776</Words>
  <Application>Microsoft Office PowerPoint</Application>
  <PresentationFormat>On-screen Show (4:3)</PresentationFormat>
  <Paragraphs>239</Paragraphs>
  <Slides>22</Slides>
  <Notes>22</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22</vt:i4>
      </vt:variant>
    </vt:vector>
  </HeadingPairs>
  <TitlesOfParts>
    <vt:vector size="26" baseType="lpstr">
      <vt:lpstr>Office Theme</vt:lpstr>
      <vt:lpstr>1_Office Theme</vt:lpstr>
      <vt:lpstr>Microsoft Equation 3.0</vt:lpstr>
      <vt:lpstr>Equation</vt:lpstr>
      <vt:lpstr>Unstable Klein-Gordon Modes in an Accelerating Universe</vt:lpstr>
      <vt:lpstr>Unstable Klein-Gordon modes in an accelerating universe</vt:lpstr>
      <vt:lpstr>Plan</vt:lpstr>
      <vt:lpstr>      BASICS</vt:lpstr>
      <vt:lpstr>Classical Mechanics</vt:lpstr>
      <vt:lpstr>Quantum Mechanics</vt:lpstr>
      <vt:lpstr>Quantum Harmonic Oscillator</vt:lpstr>
      <vt:lpstr>Quantum Field Theory</vt:lpstr>
      <vt:lpstr>Fock Space</vt:lpstr>
      <vt:lpstr>PowerPoint Presentation</vt:lpstr>
      <vt:lpstr>Canonical Quantisation</vt:lpstr>
      <vt:lpstr>Hamiltonian</vt:lpstr>
      <vt:lpstr>Bogoliubov transformation preserves Canonical Commutation Relations</vt:lpstr>
      <vt:lpstr>Bogoliubov Transformation</vt:lpstr>
      <vt:lpstr>Energy Partitioning</vt:lpstr>
      <vt:lpstr>PowerPoint Presentation</vt:lpstr>
      <vt:lpstr>PowerPoint Presentation</vt:lpstr>
      <vt:lpstr>Existence of Preferred Physical Representation</vt:lpstr>
      <vt:lpstr>Cosmological Consequences</vt:lpstr>
      <vt:lpstr>Current/Future work</vt:lpstr>
      <vt:lpstr>Horava Gravity (Horava Phys. Rev. D 2009)</vt:lpstr>
      <vt:lpstr>Development of unstable modes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Unstable Modes of a Boson Field in an Accelerating Universe</dc:title>
  <dc:creator>OEM User</dc:creator>
  <cp:lastModifiedBy>Kathryn</cp:lastModifiedBy>
  <cp:revision>357</cp:revision>
  <cp:lastPrinted>1601-01-01T00:00:00Z</cp:lastPrinted>
  <dcterms:created xsi:type="dcterms:W3CDTF">2011-01-18T06:43:30Z</dcterms:created>
  <dcterms:modified xsi:type="dcterms:W3CDTF">2012-12-03T11:23:24Z</dcterms:modified>
</cp:coreProperties>
</file>