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0213A2-B897-470A-B04F-8B441FEACADF}">
  <a:tblStyle styleId="{940213A2-B897-470A-B04F-8B441FEAC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87e8a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87e8a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8f6c7d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8f6c7d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8f6c7d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8f6c7d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98f6c7d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98f6c7d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8f6c7d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8f6c7d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8f6c7d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8f6c7d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98f6c7d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98f6c7d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8f6c7d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8f6c7d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98f6c7d5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98f6c7d5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8f6c7d5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8f6c7d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8f6c7d5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98f6c7d5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87e8a7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87e8a7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8f6c7d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8f6c7d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98f6c7d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98f6c7d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98f6c7d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98f6c7d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8f6c7d5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8f6c7d5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8f6c7d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8f6c7d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987e8a7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987e8a7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987e8a7b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987e8a7b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b724429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b724429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87e8a7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87e8a7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87e8a7b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87e8a7b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87e8a7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87e8a7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87e8a7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87e8a7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87e8a7b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87e8a7b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8f6c7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8f6c7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8f6c7d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8f6c7d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11700" y="539725"/>
            <a:ext cx="8520600" cy="14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Algoritmos Genéticos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11700" y="2459100"/>
            <a:ext cx="42426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Grupo 3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Biagini, Martín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Clozza, Nicolás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Filipic, Joaquín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Mamone, Federico</a:t>
            </a:r>
            <a:endParaRPr sz="2000"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</a:t>
            </a:r>
            <a:endParaRPr/>
          </a:p>
        </p:txBody>
      </p:sp>
      <p:graphicFrame>
        <p:nvGraphicFramePr>
          <p:cNvPr id="190" name="Google Shape;190;p3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{940213A2-B897-470A-B04F-8B441FEACADF}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Selección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Mejor Desempeño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Generaciones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44,223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Ruleta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</a:rPr>
                        <a:t>39,3732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Ruleta (Boltzmann)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41,9602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Universal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0000"/>
                          </a:solidFill>
                        </a:rPr>
                        <a:t>37,7593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Toreno Determ.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42,4099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Torneo Prob.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44,1325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Ranking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42,4347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Mixta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S1: Ranking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S2: Torneo Determ.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S3: Elite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S4: Torneo Prob.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A: 0,2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B: 0,1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Desempeño: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Mejor: 45,2347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Generaciones: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119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100" y="867750"/>
            <a:ext cx="6358199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N: 1000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k: 400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Generaciones (1000)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1: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2: Ruleta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Elite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0,5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0,1</a:t>
            </a:r>
            <a:endParaRPr sz="1800"/>
          </a:p>
        </p:txBody>
      </p:sp>
      <p:sp>
        <p:nvSpPr>
          <p:cNvPr id="205" name="Google Shape;205;p3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Cruce: Dos puntos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0,8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Mutación: Multigen / Uniforme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mutación: 0,5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Reemplazo: 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48,5616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36,3874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9,4288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00" y="867750"/>
            <a:ext cx="6162901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Reemplazo: 2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53,5616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49,3874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22,4288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425" y="867750"/>
            <a:ext cx="6149875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Reemplazo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Reemplazo: 3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55,2032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53,9844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30,2520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00" y="867750"/>
            <a:ext cx="6162901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Cruce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N: 1000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k: 400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Generaciones (1000)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1: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2: Ruleta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Elite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0,5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0,1</a:t>
            </a:r>
            <a:endParaRPr sz="1800"/>
          </a:p>
        </p:txBody>
      </p:sp>
      <p:sp>
        <p:nvSpPr>
          <p:cNvPr id="236" name="Google Shape;236;p4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Reemplazo: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1,0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Mutación: Gen / Uniforme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mutación: 0,2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Cruce</a:t>
            </a:r>
            <a:endParaRPr/>
          </a:p>
        </p:txBody>
      </p:sp>
      <p:graphicFrame>
        <p:nvGraphicFramePr>
          <p:cNvPr id="242" name="Google Shape;242;p4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{940213A2-B897-470A-B04F-8B441FEACADF}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Cruce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Mejor Desempeño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 punto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54,2596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Dos puntos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54,7678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55,7549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Uniforme (p = 0,6)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52,8787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Mutación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N: 1000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k: 400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Generaciones (2000)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1: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2: Ruleta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Elite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0,5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0,1</a:t>
            </a:r>
            <a:endParaRPr sz="1800"/>
          </a:p>
        </p:txBody>
      </p:sp>
      <p:sp>
        <p:nvSpPr>
          <p:cNvPr id="249" name="Google Shape;249;p4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Cruce: Anular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Reemplazo: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0,8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Mutación</a:t>
            </a:r>
            <a:endParaRPr/>
          </a:p>
        </p:txBody>
      </p:sp>
      <p:graphicFrame>
        <p:nvGraphicFramePr>
          <p:cNvPr id="255" name="Google Shape;255;p43"/>
          <p:cNvGraphicFramePr/>
          <p:nvPr/>
        </p:nvGraphicFramePr>
        <p:xfrm>
          <a:off x="6455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{940213A2-B897-470A-B04F-8B441FEACADF}</a:tableStyleId>
              </a:tblPr>
              <a:tblGrid>
                <a:gridCol w="2116700"/>
                <a:gridCol w="1809750"/>
                <a:gridCol w="2079475"/>
                <a:gridCol w="1837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Combinación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Mejor Desempeño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Desempeño Promedio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Peor Desempeño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Gen / Uniforme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(p = 0,2)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55,6269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54,3298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25,3595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Multig</a:t>
                      </a:r>
                      <a:r>
                        <a:rPr lang="es"/>
                        <a:t>en / Uniforme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(p = 0,2)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55,4246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r>
                        <a:rPr lang="es"/>
                        <a:t>4,4248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32,0027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Gen / No Unif</a:t>
                      </a:r>
                      <a:r>
                        <a:rPr lang="es"/>
                        <a:t>orme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55,8514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55,7096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32,0368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Multigen / No Unif</a:t>
                      </a:r>
                      <a:r>
                        <a:rPr lang="es"/>
                        <a:t>orme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54,9622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54,9042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40,0980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Trabajo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Probabilidad de Mutación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N: 1000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k: 400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Generaciones (2000)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1: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2: Ruleta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Elite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0,5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0,1</a:t>
            </a:r>
            <a:endParaRPr sz="1800"/>
          </a:p>
        </p:txBody>
      </p:sp>
      <p:sp>
        <p:nvSpPr>
          <p:cNvPr id="262" name="Google Shape;262;p4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Cruce: Anular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Reemplazo: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0,8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Mutación: Gen / Uniforme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Probabilidad de Mutación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 de mutación = 0,2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55,6269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54,3298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25,3595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550" y="867750"/>
            <a:ext cx="6071750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Probabilidad de Mutación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 de mutación = 0,9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55,2610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47,8623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15,0563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400" y="867750"/>
            <a:ext cx="6175901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Combinación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N: 1500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k: 600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Contenido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Generaciones: 1000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1: Torneo Determ.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2: Ranking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Elite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0,5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0,1</a:t>
            </a:r>
            <a:endParaRPr sz="1800"/>
          </a:p>
        </p:txBody>
      </p:sp>
      <p:sp>
        <p:nvSpPr>
          <p:cNvPr id="285" name="Google Shape;285;p4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Cruce: Anular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Reemplazo: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0,7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Mutación: Multigen / Uniforme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mutación: 0,4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Combinación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59,3581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57,1215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27,7428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Generaciones: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4492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400" y="867750"/>
            <a:ext cx="6162901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311700" y="3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04" name="Google Shape;304;p50"/>
          <p:cNvSpPr txBox="1"/>
          <p:nvPr>
            <p:ph idx="1" type="body"/>
          </p:nvPr>
        </p:nvSpPr>
        <p:spPr>
          <a:xfrm>
            <a:off x="311700" y="1037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Población chica, variación genética acotada. Hay estancamiento.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Población grande, se expande el alcance de la búsqueda.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Torneos, Boltzmann con ruleta y ranking evitan pérdida de diversidad y convergencia.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Elite sirve al combinarlo con otros algoritmos y mutación.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Reemplazo 1 da peores resultados, en general, ya que reemplaza toda la población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Reemplazo 2 y 3 dan resultados similares.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3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037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Los 4 métodos de cruce dan similares, ya que en todos influye el azar.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Mutación uniforme / no uniforme y gen / multigen dan resultados similares. Se debe tener en cuenta la combinación con otras variables.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 mayor probabilidad de mutación, se diversifica la población y los valores medios de </a:t>
            </a:r>
            <a:r>
              <a:rPr i="1" lang="es" sz="2000"/>
              <a:t>fitness </a:t>
            </a:r>
            <a:r>
              <a:rPr lang="es" sz="2000"/>
              <a:t>oscilan.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Diversas combinaciones de variables y en distintas proporciones pueden acercarse al mejor resultado.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Población inicial con mezcla aleatoria de ítems y de altura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Operadores genéticos de selección, cruce, mutación y reemplazo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Búsqueda de mejor combinación para hallar el mejor fitness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Correcciones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Gen elegido al azar en mutación de un gen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Locus elegido al azar en cruce de un punto y dos puntos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Longitud del segmento elegido al azar en cruce anular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Semilla parametrizable para población inicial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</a:t>
            </a: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Población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Esctructura (75%)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1: Torneo Determ.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2: Ranking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Torneo Determ.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Ruleta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0,5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0,5</a:t>
            </a:r>
            <a:endParaRPr sz="1800"/>
          </a:p>
        </p:txBody>
      </p: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Cruce: Anular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0,7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Reemplazo: 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Mutación: Gen / Uniforme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mutación: 0,1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Población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 = 50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k = 5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28,3011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28,3011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28,3011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Generaciones: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102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375" y="952675"/>
            <a:ext cx="6188926" cy="36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Población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Variables: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 = 100</a:t>
            </a:r>
            <a:r>
              <a:rPr lang="es" sz="1600"/>
              <a:t>0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k = 100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Desempeño: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Mejor: 46,7044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Promedio: 46,6472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Peor: 27,3820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Generaciones: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403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425" y="867750"/>
            <a:ext cx="6149875" cy="37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N: 500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k: 200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Corte: Contenido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Generaciones: 100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3: </a:t>
            </a:r>
            <a:r>
              <a:rPr lang="es" sz="1800"/>
              <a:t>Ruleta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Selección 4: Torneo Prob.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A: 1,0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B: 0,5</a:t>
            </a:r>
            <a:endParaRPr sz="1800"/>
          </a:p>
        </p:txBody>
      </p:sp>
      <p:sp>
        <p:nvSpPr>
          <p:cNvPr id="184" name="Google Shape;184;p3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Cruce: Dos puntos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cruce: 1,0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Reemplazo: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Mutación: Gen / Uniforme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 de mutación: 0,05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