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2" r:id="rId3"/>
    <p:sldId id="257" r:id="rId4"/>
    <p:sldId id="258" r:id="rId5"/>
    <p:sldId id="270" r:id="rId6"/>
    <p:sldId id="318" r:id="rId7"/>
    <p:sldId id="271" r:id="rId8"/>
    <p:sldId id="272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290" r:id="rId19"/>
    <p:sldId id="291" r:id="rId20"/>
    <p:sldId id="295" r:id="rId21"/>
    <p:sldId id="296" r:id="rId22"/>
    <p:sldId id="297" r:id="rId23"/>
    <p:sldId id="338" r:id="rId24"/>
    <p:sldId id="337" r:id="rId25"/>
    <p:sldId id="339" r:id="rId26"/>
    <p:sldId id="301" r:id="rId27"/>
    <p:sldId id="302" r:id="rId28"/>
    <p:sldId id="341" r:id="rId29"/>
    <p:sldId id="340" r:id="rId30"/>
    <p:sldId id="343" r:id="rId31"/>
    <p:sldId id="308" r:id="rId3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o Ernesto Carreno Vargas" initials="JECV" lastIdx="1" clrIdx="0">
    <p:extLst>
      <p:ext uri="{19B8F6BF-5375-455C-9EA6-DF929625EA0E}">
        <p15:presenceInfo xmlns:p15="http://schemas.microsoft.com/office/powerpoint/2012/main" userId="Julio Ernesto Carreno Varg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CAEF-41D7-46B6-BAAA-5B85C22016E4}" type="datetimeFigureOut">
              <a:rPr lang="es-CO" smtClean="0"/>
              <a:t>30/11/2020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D526-8DA4-49D4-9609-17059FC3A4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798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CAEF-41D7-46B6-BAAA-5B85C22016E4}" type="datetimeFigureOut">
              <a:rPr lang="es-CO" smtClean="0"/>
              <a:t>30/11/2020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D526-8DA4-49D4-9609-17059FC3A4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464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CAEF-41D7-46B6-BAAA-5B85C22016E4}" type="datetimeFigureOut">
              <a:rPr lang="es-CO" smtClean="0"/>
              <a:t>30/11/2020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D526-8DA4-49D4-9609-17059FC3A4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547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CAEF-41D7-46B6-BAAA-5B85C22016E4}" type="datetimeFigureOut">
              <a:rPr lang="es-CO" smtClean="0"/>
              <a:t>30/11/2020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D526-8DA4-49D4-9609-17059FC3A4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67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CAEF-41D7-46B6-BAAA-5B85C22016E4}" type="datetimeFigureOut">
              <a:rPr lang="es-CO" smtClean="0"/>
              <a:t>30/11/2020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D526-8DA4-49D4-9609-17059FC3A4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003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CAEF-41D7-46B6-BAAA-5B85C22016E4}" type="datetimeFigureOut">
              <a:rPr lang="es-CO" smtClean="0"/>
              <a:t>30/11/2020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D526-8DA4-49D4-9609-17059FC3A4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960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CAEF-41D7-46B6-BAAA-5B85C22016E4}" type="datetimeFigureOut">
              <a:rPr lang="es-CO" smtClean="0"/>
              <a:t>30/11/2020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D526-8DA4-49D4-9609-17059FC3A4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079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CAEF-41D7-46B6-BAAA-5B85C22016E4}" type="datetimeFigureOut">
              <a:rPr lang="es-CO" smtClean="0"/>
              <a:t>30/11/2020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D526-8DA4-49D4-9609-17059FC3A4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56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CAEF-41D7-46B6-BAAA-5B85C22016E4}" type="datetimeFigureOut">
              <a:rPr lang="es-CO" smtClean="0"/>
              <a:t>30/11/2020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D526-8DA4-49D4-9609-17059FC3A4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38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CAEF-41D7-46B6-BAAA-5B85C22016E4}" type="datetimeFigureOut">
              <a:rPr lang="es-CO" smtClean="0"/>
              <a:t>30/11/2020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D526-8DA4-49D4-9609-17059FC3A4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562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CAEF-41D7-46B6-BAAA-5B85C22016E4}" type="datetimeFigureOut">
              <a:rPr lang="es-CO" smtClean="0"/>
              <a:t>30/11/2020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D526-8DA4-49D4-9609-17059FC3A4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638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FCAEF-41D7-46B6-BAAA-5B85C22016E4}" type="datetimeFigureOut">
              <a:rPr lang="es-CO" smtClean="0"/>
              <a:t>30/11/2020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0D526-8DA4-49D4-9609-17059FC3A4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136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ongodb.com/cloud/atlas/register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titch.mongodb.com/groups/5cd5d6f1c56c98c292c16d24/apps/5cd7a78fbd1443956361beeb/clusters/5cd7a7918e232ac4f9f1e64d/rules/5cd7aa92bd14439563620895" TargetMode="External"/><Relationship Id="rId2" Type="http://schemas.openxmlformats.org/officeDocument/2006/relationships/hyperlink" Target="https://docs.mongodb.com/stitch/tutorials/guides/blog-web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uru99.com/mongodb-query-document-using-find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/>
              <a:t>Admon</a:t>
            </a:r>
            <a:r>
              <a:rPr lang="es-CO" dirty="0"/>
              <a:t> de BD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Mongo DB</a:t>
            </a:r>
          </a:p>
        </p:txBody>
      </p:sp>
    </p:spTree>
    <p:extLst>
      <p:ext uri="{BB962C8B-B14F-4D97-AF65-F5344CB8AC3E}">
        <p14:creationId xmlns:p14="http://schemas.microsoft.com/office/powerpoint/2010/main" val="3663831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2AC2-FD82-4697-910E-A6302DC0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Connect</a:t>
            </a:r>
            <a:r>
              <a:rPr lang="es-CO" b="1" dirty="0"/>
              <a:t> </a:t>
            </a:r>
            <a:r>
              <a:rPr lang="es-CO" b="1" dirty="0" err="1"/>
              <a:t>to</a:t>
            </a:r>
            <a:r>
              <a:rPr lang="es-CO" b="1" dirty="0"/>
              <a:t> </a:t>
            </a:r>
            <a:r>
              <a:rPr lang="es-CO" b="1" dirty="0" err="1"/>
              <a:t>the</a:t>
            </a:r>
            <a:r>
              <a:rPr lang="es-CO" b="1" dirty="0"/>
              <a:t> </a:t>
            </a:r>
            <a:r>
              <a:rPr lang="es-CO" b="1" dirty="0" err="1"/>
              <a:t>Cluster</a:t>
            </a:r>
            <a:endParaRPr lang="es-C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4FBA6-66EC-46DD-9B88-CF7E9A74F1AE}"/>
              </a:ext>
            </a:extLst>
          </p:cNvPr>
          <p:cNvSpPr txBox="1"/>
          <p:nvPr/>
        </p:nvSpPr>
        <p:spPr>
          <a:xfrm>
            <a:off x="838200" y="169068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El cuadro de diálogo que aparece ofrece opciones para:
*Lista blanca de su dirección IP
*Crear un usuario de MongoDB</a:t>
            </a:r>
          </a:p>
          <a:p>
            <a:endParaRPr lang="es-CO" dirty="0"/>
          </a:p>
          <a:p>
            <a:endParaRPr lang="es-C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5E7474-5884-41AB-82E7-0B9F0C8DF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711" y="856648"/>
            <a:ext cx="5039089" cy="54671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0348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2AC2-FD82-4697-910E-A6302DC0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035" y="143744"/>
            <a:ext cx="10515600" cy="1325563"/>
          </a:xfrm>
        </p:spPr>
        <p:txBody>
          <a:bodyPr/>
          <a:lstStyle/>
          <a:p>
            <a:r>
              <a:rPr lang="es-CO" b="1" dirty="0" err="1"/>
              <a:t>Connect</a:t>
            </a:r>
            <a:r>
              <a:rPr lang="es-CO" b="1" dirty="0"/>
              <a:t> </a:t>
            </a:r>
            <a:r>
              <a:rPr lang="es-CO" b="1" dirty="0" err="1"/>
              <a:t>to</a:t>
            </a:r>
            <a:r>
              <a:rPr lang="es-CO" b="1" dirty="0"/>
              <a:t> </a:t>
            </a:r>
            <a:r>
              <a:rPr lang="es-CO" b="1" dirty="0" err="1"/>
              <a:t>the</a:t>
            </a:r>
            <a:r>
              <a:rPr lang="es-CO" b="1" dirty="0"/>
              <a:t> </a:t>
            </a:r>
            <a:r>
              <a:rPr lang="es-CO" b="1" dirty="0" err="1"/>
              <a:t>Cluster</a:t>
            </a:r>
            <a:endParaRPr lang="es-C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4FBA6-66EC-46DD-9B88-CF7E9A74F1AE}"/>
              </a:ext>
            </a:extLst>
          </p:cNvPr>
          <p:cNvSpPr txBox="1"/>
          <p:nvPr/>
        </p:nvSpPr>
        <p:spPr>
          <a:xfrm>
            <a:off x="376186" y="1345361"/>
            <a:ext cx="112415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Whitelist IP Address: </a:t>
            </a:r>
            <a:r>
              <a:rPr lang="es-CO" dirty="0"/>
              <a:t>Lista blanca significa solo permitir el acceso a entidades seleccionadas (por lo tanto, de confianza)
</a:t>
            </a:r>
            <a:r>
              <a:rPr lang="en-US" dirty="0"/>
              <a:t>[Add Your Current IP address], </a:t>
            </a:r>
            <a:r>
              <a:rPr lang="es-CO" dirty="0"/>
              <a:t>que debería obtener automáticamente su dirección IP pública actual. Opcionalmente, agregue una descripción como "Mi dirección IP de inicio"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1BFF71-7C37-40F4-B496-D84B3739CE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799"/>
          <a:stretch/>
        </p:blipFill>
        <p:spPr>
          <a:xfrm>
            <a:off x="304035" y="2452631"/>
            <a:ext cx="4472320" cy="23873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D19B83-F068-4B4F-8933-C961928D0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177" y="5512639"/>
            <a:ext cx="6191250" cy="819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4D2708-B97D-416B-8C36-C28E0956A3CF}"/>
              </a:ext>
            </a:extLst>
          </p:cNvPr>
          <p:cNvSpPr txBox="1"/>
          <p:nvPr/>
        </p:nvSpPr>
        <p:spPr>
          <a:xfrm>
            <a:off x="9445759" y="2444199"/>
            <a:ext cx="226243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Pegue esta IP (la de la caja ‘IP </a:t>
            </a:r>
            <a:r>
              <a:rPr lang="es-CO" b="1" dirty="0" err="1">
                <a:solidFill>
                  <a:srgbClr val="00B050"/>
                </a:solidFill>
              </a:rPr>
              <a:t>Address</a:t>
            </a:r>
            <a:r>
              <a:rPr lang="es-CO" b="1" dirty="0">
                <a:solidFill>
                  <a:srgbClr val="00B050"/>
                </a:solidFill>
              </a:rPr>
              <a:t>’) en el documento Word de entrega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6D76EA-7F05-46EC-A0C5-56F9E5DFC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851" y="2444047"/>
            <a:ext cx="4281544" cy="28457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9457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2AC2-FD82-4697-910E-A6302DC0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035" y="143744"/>
            <a:ext cx="10515600" cy="1325563"/>
          </a:xfrm>
        </p:spPr>
        <p:txBody>
          <a:bodyPr/>
          <a:lstStyle/>
          <a:p>
            <a:r>
              <a:rPr lang="es-CO" b="1" dirty="0" err="1"/>
              <a:t>Connect</a:t>
            </a:r>
            <a:r>
              <a:rPr lang="es-CO" b="1" dirty="0"/>
              <a:t> </a:t>
            </a:r>
            <a:r>
              <a:rPr lang="es-CO" b="1" dirty="0" err="1"/>
              <a:t>to</a:t>
            </a:r>
            <a:r>
              <a:rPr lang="es-CO" b="1" dirty="0"/>
              <a:t> </a:t>
            </a:r>
            <a:r>
              <a:rPr lang="es-CO" b="1" dirty="0" err="1"/>
              <a:t>the</a:t>
            </a:r>
            <a:r>
              <a:rPr lang="es-CO" b="1" dirty="0"/>
              <a:t> </a:t>
            </a:r>
            <a:r>
              <a:rPr lang="es-CO" b="1" dirty="0" err="1"/>
              <a:t>Cluster</a:t>
            </a:r>
            <a:endParaRPr lang="es-C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4FBA6-66EC-46DD-9B88-CF7E9A74F1AE}"/>
              </a:ext>
            </a:extLst>
          </p:cNvPr>
          <p:cNvSpPr txBox="1"/>
          <p:nvPr/>
        </p:nvSpPr>
        <p:spPr>
          <a:xfrm>
            <a:off x="376186" y="1345361"/>
            <a:ext cx="1124150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Create admin user. </a:t>
            </a:r>
          </a:p>
          <a:p>
            <a:r>
              <a:rPr lang="es-CO" dirty="0"/>
              <a:t>Introduzca su nombre de usuario y contraseña preferidos. Este será el primer usuario administrador (“</a:t>
            </a:r>
            <a:r>
              <a:rPr lang="es-CO" dirty="0" err="1"/>
              <a:t>root</a:t>
            </a:r>
            <a:r>
              <a:rPr lang="es-CO" dirty="0"/>
              <a:t>"), luego </a:t>
            </a:r>
            <a:r>
              <a:rPr lang="en-US" dirty="0"/>
              <a:t>[</a:t>
            </a:r>
            <a:r>
              <a:rPr lang="en-US" b="1" dirty="0"/>
              <a:t>Create MongoDB User</a:t>
            </a:r>
            <a:r>
              <a:rPr lang="en-US" dirty="0"/>
              <a:t>].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Mantenga estas credenciales a mano, ya que las usaremos más adelante.
Cierre la ventana. Nos conectaremos al clúster más tarde.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0E70B-26F5-4E1A-AB69-14F469516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86" y="3130466"/>
            <a:ext cx="5466460" cy="23821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FCB97E-C2E0-43D5-9919-1BD4BE370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364" y="2601455"/>
            <a:ext cx="4593157" cy="37970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6097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FDA6-BB9B-47DD-A14B-B1F94C78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Add</a:t>
            </a:r>
            <a:r>
              <a:rPr lang="es-CO" b="1" dirty="0"/>
              <a:t> </a:t>
            </a:r>
            <a:r>
              <a:rPr lang="es-CO" b="1" dirty="0" err="1"/>
              <a:t>sample</a:t>
            </a:r>
            <a:r>
              <a:rPr lang="es-CO" b="1" dirty="0"/>
              <a:t> data 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96B46-08B1-408F-9DD3-EEE7ECACF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185" y="1253331"/>
            <a:ext cx="11395510" cy="4351338"/>
          </a:xfrm>
        </p:spPr>
        <p:txBody>
          <a:bodyPr/>
          <a:lstStyle/>
          <a:p>
            <a:r>
              <a:rPr lang="es-CO" dirty="0"/>
              <a:t>En la vista de clúster, haga clic en </a:t>
            </a:r>
            <a:r>
              <a:rPr lang="en-US" dirty="0"/>
              <a:t>[</a:t>
            </a:r>
            <a:r>
              <a:rPr lang="en-US" b="1" dirty="0"/>
              <a:t>Collections</a:t>
            </a:r>
            <a:r>
              <a:rPr lang="en-US" dirty="0"/>
              <a:t>], </a:t>
            </a:r>
            <a:r>
              <a:rPr lang="en-US" dirty="0" err="1"/>
              <a:t>Entonces</a:t>
            </a:r>
            <a:r>
              <a:rPr lang="en-US" dirty="0"/>
              <a:t> [</a:t>
            </a:r>
            <a:r>
              <a:rPr lang="en-US" b="1" dirty="0"/>
              <a:t>Add my Own Data</a:t>
            </a:r>
            <a:r>
              <a:rPr lang="en-US" dirty="0"/>
              <a:t>]</a:t>
            </a:r>
            <a:endParaRPr lang="es-C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330E41-3EA8-49AD-B671-B9C3EE01C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180" y="1958975"/>
            <a:ext cx="3067050" cy="4533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7429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FDA6-BB9B-47DD-A14B-B1F94C78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Add</a:t>
            </a:r>
            <a:r>
              <a:rPr lang="es-CO" b="1" dirty="0"/>
              <a:t> </a:t>
            </a:r>
            <a:r>
              <a:rPr lang="es-CO" b="1" dirty="0" err="1"/>
              <a:t>sample</a:t>
            </a:r>
            <a:r>
              <a:rPr lang="es-CO" b="1" dirty="0"/>
              <a:t> data 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96B46-08B1-408F-9DD3-EEE7ECACF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185" y="1253331"/>
            <a:ext cx="11395510" cy="4351338"/>
          </a:xfrm>
        </p:spPr>
        <p:txBody>
          <a:bodyPr/>
          <a:lstStyle/>
          <a:p>
            <a:r>
              <a:rPr lang="es-CO" dirty="0"/>
              <a:t>En la vista de clúster, haga clic en </a:t>
            </a:r>
            <a:r>
              <a:rPr lang="en-US" dirty="0"/>
              <a:t>[</a:t>
            </a:r>
            <a:r>
              <a:rPr lang="en-US" b="1" dirty="0"/>
              <a:t>Collections</a:t>
            </a:r>
            <a:r>
              <a:rPr lang="en-US" dirty="0"/>
              <a:t>], </a:t>
            </a:r>
            <a:r>
              <a:rPr lang="en-US" dirty="0" err="1"/>
              <a:t>Entonces</a:t>
            </a:r>
            <a:r>
              <a:rPr lang="en-US" dirty="0"/>
              <a:t> [</a:t>
            </a:r>
            <a:r>
              <a:rPr lang="en-US" b="1" dirty="0"/>
              <a:t>Add my Own Data</a:t>
            </a:r>
            <a:r>
              <a:rPr lang="en-US" dirty="0"/>
              <a:t>]</a:t>
            </a:r>
            <a:endParaRPr lang="es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34C93-491A-4E4B-98A7-3519C4134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14" y="2366335"/>
            <a:ext cx="5295055" cy="33983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9D7258-9F6A-49FE-98C7-8584A1035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685" y="2400400"/>
            <a:ext cx="3743325" cy="3905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9843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D41F-4807-49B3-8562-AB02CCAC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Insert</a:t>
            </a:r>
            <a:r>
              <a:rPr lang="es-CO" b="1" dirty="0"/>
              <a:t> </a:t>
            </a:r>
            <a:r>
              <a:rPr lang="es-CO" b="1" dirty="0" err="1"/>
              <a:t>Document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C7EDA-D4DB-4381-8D5C-DC6B7E937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158" y="1334737"/>
            <a:ext cx="10515600" cy="4351338"/>
          </a:xfrm>
        </p:spPr>
        <p:txBody>
          <a:bodyPr/>
          <a:lstStyle/>
          <a:p>
            <a:r>
              <a:rPr lang="es-CO" dirty="0"/>
              <a:t>Inserte una entrada de libro, deje el _id dado proporcionado por Atlas ya que esto es interno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04722-FA13-42BC-A256-494B0126F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58" y="2171274"/>
            <a:ext cx="4714836" cy="18424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F256BC-53A9-4C27-950C-24171A1DE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078" y="2171274"/>
            <a:ext cx="4002556" cy="18135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B8093B-D6C4-4CC7-B857-AF5E1BA6B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077" y="4183249"/>
            <a:ext cx="4762951" cy="25032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1097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D41F-4807-49B3-8562-AB02CCAC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Insert</a:t>
            </a:r>
            <a:r>
              <a:rPr lang="es-CO" b="1" dirty="0"/>
              <a:t> </a:t>
            </a:r>
            <a:r>
              <a:rPr lang="es-CO" b="1" dirty="0" err="1"/>
              <a:t>Document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C7EDA-D4DB-4381-8D5C-DC6B7E937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158" y="1334737"/>
            <a:ext cx="10515600" cy="4351338"/>
          </a:xfrm>
        </p:spPr>
        <p:txBody>
          <a:bodyPr/>
          <a:lstStyle/>
          <a:p>
            <a:r>
              <a:rPr lang="es-CO" dirty="0"/>
              <a:t>Inserte otros documentos libro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739D35-EA3F-4DD8-AF93-731A491DA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10" y="1860033"/>
            <a:ext cx="6699368" cy="21152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9401B1-0AD4-4025-A069-25F639807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842" y="3874387"/>
            <a:ext cx="5334000" cy="2781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924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D41F-4807-49B3-8562-AB02CCAC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Insert</a:t>
            </a:r>
            <a:r>
              <a:rPr lang="es-CO" b="1" dirty="0"/>
              <a:t> </a:t>
            </a:r>
            <a:r>
              <a:rPr lang="es-CO" b="1" dirty="0" err="1"/>
              <a:t>Document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C7EDA-D4DB-4381-8D5C-DC6B7E937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158" y="1334737"/>
            <a:ext cx="10515600" cy="4351338"/>
          </a:xfrm>
        </p:spPr>
        <p:txBody>
          <a:bodyPr/>
          <a:lstStyle/>
          <a:p>
            <a:r>
              <a:rPr lang="es-CO" dirty="0"/>
              <a:t>Ahora vemos los datos insertados en el panel.</a:t>
            </a:r>
          </a:p>
          <a:p>
            <a:r>
              <a:rPr lang="es-CO" b="1">
                <a:solidFill>
                  <a:srgbClr val="00B050"/>
                </a:solidFill>
              </a:rPr>
              <a:t>PEGUE SUS DATOS EN EL WORD</a:t>
            </a:r>
            <a:endParaRPr lang="es-CO" b="1" dirty="0">
              <a:solidFill>
                <a:srgbClr val="00B050"/>
              </a:solidFill>
            </a:endParaRPr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694B7-F8D4-494A-90E7-756D0A517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695" y="2530117"/>
            <a:ext cx="5425687" cy="31849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2858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0F2D-8B50-464D-96D1-F4C879E5B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Query</a:t>
            </a:r>
            <a:endParaRPr lang="es-C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46B35E-0157-4B9A-8532-1BF3236E8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84" y="1546492"/>
            <a:ext cx="4782954" cy="4351338"/>
          </a:xfrm>
        </p:spPr>
        <p:txBody>
          <a:bodyPr>
            <a:normAutofit fontScale="92500" lnSpcReduction="10000"/>
          </a:bodyPr>
          <a:lstStyle/>
          <a:p>
            <a:r>
              <a:rPr lang="es-CO" dirty="0"/>
              <a:t>Las consultas se escriben como </a:t>
            </a:r>
            <a:r>
              <a:rPr lang="es-CO" dirty="0" err="1"/>
              <a:t>json</a:t>
            </a:r>
            <a:r>
              <a:rPr lang="es-CO" dirty="0"/>
              <a:t> e inician y terminan con {</a:t>
            </a:r>
          </a:p>
          <a:p>
            <a:r>
              <a:rPr lang="es-CO" b="1" dirty="0">
                <a:solidFill>
                  <a:srgbClr val="00B050"/>
                </a:solidFill>
              </a:rPr>
              <a:t>EJECUTE LAS SIGUIENTES CONSULTAS</a:t>
            </a:r>
          </a:p>
          <a:p>
            <a:r>
              <a:rPr lang="es-CO" dirty="0"/>
              <a:t>todos los libros</a:t>
            </a:r>
          </a:p>
          <a:p>
            <a:pPr lvl="1"/>
            <a:r>
              <a:rPr lang="es-CO" dirty="0"/>
              <a:t>{}</a:t>
            </a:r>
          </a:p>
          <a:p>
            <a:r>
              <a:rPr lang="es-CO" dirty="0"/>
              <a:t>Los libros de titulo ‘odisea’</a:t>
            </a:r>
          </a:p>
          <a:p>
            <a:pPr lvl="1"/>
            <a:r>
              <a:rPr lang="es-CO" dirty="0"/>
              <a:t>{</a:t>
            </a:r>
            <a:r>
              <a:rPr lang="es-CO" dirty="0" err="1"/>
              <a:t>title</a:t>
            </a:r>
            <a:r>
              <a:rPr lang="es-CO" dirty="0"/>
              <a:t>: "odisea"}</a:t>
            </a:r>
          </a:p>
          <a:p>
            <a:r>
              <a:rPr lang="es-CO" dirty="0"/>
              <a:t>Libros con rating &gt; 0</a:t>
            </a:r>
          </a:p>
          <a:p>
            <a:pPr marL="457200" lvl="1" indent="0">
              <a:buNone/>
            </a:pPr>
            <a:r>
              <a:rPr lang="es-CO" dirty="0"/>
              <a:t>{rating: {$</a:t>
            </a:r>
            <a:r>
              <a:rPr lang="es-CO" dirty="0" err="1"/>
              <a:t>gt</a:t>
            </a:r>
            <a:r>
              <a:rPr lang="es-CO" dirty="0"/>
              <a:t>: 2}}</a:t>
            </a:r>
          </a:p>
          <a:p>
            <a:pPr marL="457200" lvl="1" indent="0">
              <a:buNone/>
            </a:pPr>
            <a:r>
              <a:rPr lang="es-CO" i="1" u="sng" dirty="0" err="1"/>
              <a:t>gt</a:t>
            </a:r>
            <a:r>
              <a:rPr lang="es-CO" dirty="0"/>
              <a:t> es </a:t>
            </a:r>
            <a:r>
              <a:rPr lang="es-CO" dirty="0" err="1"/>
              <a:t>greather</a:t>
            </a:r>
            <a:r>
              <a:rPr lang="es-CO" dirty="0"/>
              <a:t> </a:t>
            </a:r>
            <a:r>
              <a:rPr lang="es-CO" dirty="0" err="1"/>
              <a:t>than</a:t>
            </a:r>
            <a:endParaRPr lang="es-CO" dirty="0"/>
          </a:p>
          <a:p>
            <a:endParaRPr lang="es-CO" dirty="0"/>
          </a:p>
          <a:p>
            <a:pPr marL="457200" lvl="1" indent="0">
              <a:buNone/>
            </a:pPr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302C07-A093-450C-814D-3154DA5D8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638" y="4423051"/>
            <a:ext cx="6417986" cy="17769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CAAE49-E71B-4CE0-8C15-E76D9C391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638" y="1178434"/>
            <a:ext cx="6387485" cy="28353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5124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0F2D-8B50-464D-96D1-F4C879E5B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Query</a:t>
            </a:r>
            <a:r>
              <a:rPr lang="es-CO" dirty="0"/>
              <a:t> </a:t>
            </a:r>
            <a:r>
              <a:rPr lang="es-CO" dirty="0" err="1"/>
              <a:t>Like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7685D-E1A3-4FBF-AEC2-B9FE6BC60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Los siguientes son ejemplos similares a LIKE de SQL</a:t>
            </a:r>
          </a:p>
          <a:p>
            <a:r>
              <a:rPr lang="es-CO" dirty="0" err="1"/>
              <a:t>like</a:t>
            </a:r>
            <a:r>
              <a:rPr lang="es-CO" dirty="0"/>
              <a:t> ‘%l%’</a:t>
            </a:r>
          </a:p>
          <a:p>
            <a:pPr lvl="1"/>
            <a:r>
              <a:rPr lang="es-CO" dirty="0"/>
              <a:t>{</a:t>
            </a:r>
            <a:r>
              <a:rPr lang="es-CO" dirty="0" err="1"/>
              <a:t>EmployeeName</a:t>
            </a:r>
            <a:r>
              <a:rPr lang="es-CO" dirty="0"/>
              <a:t>:/l/}</a:t>
            </a:r>
          </a:p>
          <a:p>
            <a:r>
              <a:rPr lang="es-CO" dirty="0" err="1"/>
              <a:t>like</a:t>
            </a:r>
            <a:r>
              <a:rPr lang="es-CO" dirty="0"/>
              <a:t> '</a:t>
            </a:r>
            <a:r>
              <a:rPr lang="es-CO" dirty="0" err="1"/>
              <a:t>pa</a:t>
            </a:r>
            <a:r>
              <a:rPr lang="es-CO" dirty="0"/>
              <a:t>%’</a:t>
            </a:r>
          </a:p>
          <a:p>
            <a:pPr lvl="1"/>
            <a:r>
              <a:rPr lang="es-CO" dirty="0"/>
              <a:t>{</a:t>
            </a:r>
            <a:r>
              <a:rPr lang="es-CO" dirty="0" err="1"/>
              <a:t>name</a:t>
            </a:r>
            <a:r>
              <a:rPr lang="es-CO" dirty="0"/>
              <a:t>: /^</a:t>
            </a:r>
            <a:r>
              <a:rPr lang="es-CO" dirty="0" err="1"/>
              <a:t>pa</a:t>
            </a:r>
            <a:r>
              <a:rPr lang="es-CO" dirty="0"/>
              <a:t>/}</a:t>
            </a:r>
          </a:p>
          <a:p>
            <a:r>
              <a:rPr lang="es-CO" dirty="0" err="1"/>
              <a:t>like</a:t>
            </a:r>
            <a:r>
              <a:rPr lang="es-CO" dirty="0"/>
              <a:t> '%ro'</a:t>
            </a:r>
          </a:p>
          <a:p>
            <a:pPr lvl="1"/>
            <a:r>
              <a:rPr lang="es-CO" dirty="0"/>
              <a:t>{</a:t>
            </a:r>
            <a:r>
              <a:rPr lang="es-CO" dirty="0" err="1"/>
              <a:t>name</a:t>
            </a:r>
            <a:r>
              <a:rPr lang="es-CO" dirty="0"/>
              <a:t>: /ro$/}</a:t>
            </a:r>
          </a:p>
          <a:p>
            <a:r>
              <a:rPr lang="es-CO" dirty="0">
                <a:solidFill>
                  <a:srgbClr val="00B050"/>
                </a:solidFill>
              </a:rPr>
              <a:t>ENVIE LAS SIGUIENTES CONSULTAS</a:t>
            </a:r>
          </a:p>
          <a:p>
            <a:pPr lvl="1"/>
            <a:r>
              <a:rPr lang="es-CO" dirty="0">
                <a:solidFill>
                  <a:srgbClr val="00B050"/>
                </a:solidFill>
              </a:rPr>
              <a:t>Los libros cuyo título termina en la letra ‘s’</a:t>
            </a:r>
          </a:p>
        </p:txBody>
      </p:sp>
    </p:spTree>
    <p:extLst>
      <p:ext uri="{BB962C8B-B14F-4D97-AF65-F5344CB8AC3E}">
        <p14:creationId xmlns:p14="http://schemas.microsoft.com/office/powerpoint/2010/main" val="62005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38BA-36DC-4572-B8A7-CEB4EE7C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Entregable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0B6D6-0E92-4361-8F86-9CE371ADF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Documento Word</a:t>
            </a:r>
          </a:p>
          <a:p>
            <a:r>
              <a:rPr lang="es-CO" dirty="0"/>
              <a:t>En los </a:t>
            </a:r>
            <a:r>
              <a:rPr lang="es-CO" dirty="0" err="1"/>
              <a:t>slides</a:t>
            </a:r>
            <a:r>
              <a:rPr lang="es-CO" dirty="0"/>
              <a:t> en color verde se encuentra lo que debe plasmarse en el Word</a:t>
            </a:r>
          </a:p>
          <a:p>
            <a:r>
              <a:rPr lang="es-CO" dirty="0"/>
              <a:t>Usted debe plasmar el enunciado y la respuesta.</a:t>
            </a:r>
          </a:p>
        </p:txBody>
      </p:sp>
    </p:spTree>
    <p:extLst>
      <p:ext uri="{BB962C8B-B14F-4D97-AF65-F5344CB8AC3E}">
        <p14:creationId xmlns:p14="http://schemas.microsoft.com/office/powerpoint/2010/main" val="1706229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D0A8-C929-4EBF-A113-DBC08D9D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Query</a:t>
            </a:r>
            <a:r>
              <a:rPr lang="es-CO" dirty="0"/>
              <a:t>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87D45-D240-47CC-9CBB-8BFA5E370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{ status: { $in: [ "A", "D" ] } }</a:t>
            </a:r>
          </a:p>
          <a:p>
            <a:r>
              <a:rPr lang="es-CO" dirty="0">
                <a:solidFill>
                  <a:srgbClr val="00B050"/>
                </a:solidFill>
              </a:rPr>
              <a:t>ENVIE LAS SIGUIENTES CONSULTAS</a:t>
            </a:r>
          </a:p>
          <a:p>
            <a:pPr lvl="1"/>
            <a:r>
              <a:rPr lang="es-CO" dirty="0">
                <a:solidFill>
                  <a:srgbClr val="00B050"/>
                </a:solidFill>
              </a:rPr>
              <a:t>Los libros cuyo rating sean 3 o 4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64134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12A6-12B4-4F53-BD53-F7B7B812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Query</a:t>
            </a:r>
            <a:r>
              <a:rPr lang="es-CO" dirty="0"/>
              <a:t> 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30F2E-CA68-494C-B597-B23AC50A0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 status: "A"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qty: { $</a:t>
            </a:r>
            <a:r>
              <a:rPr lang="en-US" dirty="0" err="1"/>
              <a:t>lt</a:t>
            </a:r>
            <a:r>
              <a:rPr lang="en-US" dirty="0"/>
              <a:t>: 30 } }</a:t>
            </a:r>
          </a:p>
          <a:p>
            <a:r>
              <a:rPr lang="en-US" dirty="0"/>
              <a:t>{ status: {$ne: null}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qty: { $</a:t>
            </a:r>
            <a:r>
              <a:rPr lang="en-US" dirty="0" err="1"/>
              <a:t>lt</a:t>
            </a:r>
            <a:r>
              <a:rPr lang="en-US" dirty="0"/>
              <a:t>: 30 } }</a:t>
            </a:r>
          </a:p>
          <a:p>
            <a:r>
              <a:rPr lang="es-CO" dirty="0">
                <a:solidFill>
                  <a:srgbClr val="00B050"/>
                </a:solidFill>
              </a:rPr>
              <a:t>ENVIE LAS SIGUIENTES CONSULTAS</a:t>
            </a:r>
          </a:p>
          <a:p>
            <a:pPr lvl="1"/>
            <a:r>
              <a:rPr lang="es-CO" dirty="0">
                <a:solidFill>
                  <a:srgbClr val="00B050"/>
                </a:solidFill>
              </a:rPr>
              <a:t>Los libros cuyo rating sea &gt; 1 y titulo es no nulo (</a:t>
            </a:r>
            <a:r>
              <a:rPr lang="es-CO" dirty="0" err="1">
                <a:solidFill>
                  <a:srgbClr val="00B050"/>
                </a:solidFill>
              </a:rPr>
              <a:t>null</a:t>
            </a:r>
            <a:r>
              <a:rPr lang="es-CO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s-CO" dirty="0">
                <a:solidFill>
                  <a:srgbClr val="00B050"/>
                </a:solidFill>
              </a:rPr>
              <a:t>‘</a:t>
            </a:r>
            <a:r>
              <a:rPr lang="es-CO" dirty="0" err="1">
                <a:solidFill>
                  <a:srgbClr val="00B050"/>
                </a:solidFill>
              </a:rPr>
              <a:t>ne</a:t>
            </a:r>
            <a:r>
              <a:rPr lang="es-CO" dirty="0">
                <a:solidFill>
                  <a:srgbClr val="00B050"/>
                </a:solidFill>
              </a:rPr>
              <a:t>’: es </a:t>
            </a:r>
            <a:r>
              <a:rPr lang="es-CO" dirty="0" err="1">
                <a:solidFill>
                  <a:srgbClr val="00B050"/>
                </a:solidFill>
              </a:rPr>
              <a:t>not</a:t>
            </a:r>
            <a:r>
              <a:rPr lang="es-CO" dirty="0">
                <a:solidFill>
                  <a:srgbClr val="00B050"/>
                </a:solidFill>
              </a:rPr>
              <a:t> </a:t>
            </a:r>
            <a:r>
              <a:rPr lang="es-CO" dirty="0" err="1">
                <a:solidFill>
                  <a:srgbClr val="00B050"/>
                </a:solidFill>
              </a:rPr>
              <a:t>equal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48056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DB88-2843-41B2-8F48-FB892D6D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Query</a:t>
            </a:r>
            <a:r>
              <a:rPr lang="es-CO" dirty="0"/>
              <a:t>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545F-7F07-4585-8844-A698827D2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{ $</a:t>
            </a:r>
            <a:r>
              <a:rPr lang="es-CO" dirty="0" err="1"/>
              <a:t>or</a:t>
            </a:r>
            <a:r>
              <a:rPr lang="es-CO" dirty="0"/>
              <a:t>: [ { status: "A" }, { </a:t>
            </a:r>
            <a:r>
              <a:rPr lang="es-CO" dirty="0" err="1"/>
              <a:t>qty</a:t>
            </a:r>
            <a:r>
              <a:rPr lang="es-CO" dirty="0"/>
              <a:t>: { $</a:t>
            </a:r>
            <a:r>
              <a:rPr lang="es-CO" dirty="0" err="1"/>
              <a:t>lt</a:t>
            </a:r>
            <a:r>
              <a:rPr lang="es-CO" dirty="0"/>
              <a:t>: 30 } } ] }</a:t>
            </a:r>
          </a:p>
          <a:p>
            <a:r>
              <a:rPr lang="es-CO" dirty="0">
                <a:solidFill>
                  <a:srgbClr val="00B050"/>
                </a:solidFill>
              </a:rPr>
              <a:t>ENVIE LAS SIGUIENTES CONSULTAS</a:t>
            </a:r>
          </a:p>
          <a:p>
            <a:pPr lvl="1"/>
            <a:r>
              <a:rPr lang="es-CO" dirty="0">
                <a:solidFill>
                  <a:srgbClr val="00B050"/>
                </a:solidFill>
              </a:rPr>
              <a:t>Los libros cuyo rating sea &gt; 1 o la longitud del titulo tiene más de 10 caracteres</a:t>
            </a:r>
          </a:p>
          <a:p>
            <a:pPr lvl="2"/>
            <a:r>
              <a:rPr lang="es-CO" dirty="0">
                <a:solidFill>
                  <a:srgbClr val="00B050"/>
                </a:solidFill>
              </a:rPr>
              <a:t>{ "$</a:t>
            </a:r>
            <a:r>
              <a:rPr lang="es-CO" dirty="0" err="1">
                <a:solidFill>
                  <a:srgbClr val="00B050"/>
                </a:solidFill>
              </a:rPr>
              <a:t>expr</a:t>
            </a:r>
            <a:r>
              <a:rPr lang="es-CO" dirty="0">
                <a:solidFill>
                  <a:srgbClr val="00B050"/>
                </a:solidFill>
              </a:rPr>
              <a:t>": { "$</a:t>
            </a:r>
            <a:r>
              <a:rPr lang="es-CO" dirty="0" err="1">
                <a:solidFill>
                  <a:srgbClr val="00B050"/>
                </a:solidFill>
              </a:rPr>
              <a:t>gt</a:t>
            </a:r>
            <a:r>
              <a:rPr lang="es-CO" dirty="0">
                <a:solidFill>
                  <a:srgbClr val="00B050"/>
                </a:solidFill>
              </a:rPr>
              <a:t>": [ { "$</a:t>
            </a:r>
            <a:r>
              <a:rPr lang="es-CO" dirty="0" err="1">
                <a:solidFill>
                  <a:srgbClr val="00B050"/>
                </a:solidFill>
              </a:rPr>
              <a:t>strLenCP</a:t>
            </a:r>
            <a:r>
              <a:rPr lang="es-CO" dirty="0">
                <a:solidFill>
                  <a:srgbClr val="00B050"/>
                </a:solidFill>
              </a:rPr>
              <a:t>": "$</a:t>
            </a:r>
            <a:r>
              <a:rPr lang="es-CO" dirty="0" err="1">
                <a:solidFill>
                  <a:srgbClr val="00B050"/>
                </a:solidFill>
              </a:rPr>
              <a:t>title</a:t>
            </a:r>
            <a:r>
              <a:rPr lang="es-CO" dirty="0">
                <a:solidFill>
                  <a:srgbClr val="00B050"/>
                </a:solidFill>
              </a:rPr>
              <a:t>" }, 10] }  }</a:t>
            </a:r>
          </a:p>
        </p:txBody>
      </p:sp>
    </p:spTree>
    <p:extLst>
      <p:ext uri="{BB962C8B-B14F-4D97-AF65-F5344CB8AC3E}">
        <p14:creationId xmlns:p14="http://schemas.microsoft.com/office/powerpoint/2010/main" val="2129381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7F30-A113-4864-85A1-2190FCD1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solidFill>
                  <a:srgbClr val="92D050"/>
                </a:solidFill>
              </a:rPr>
              <a:t>Enviar cadena de conexión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59E10-7914-4D44-824A-B73E6D4CF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Escriba la cadena de conexión en el </a:t>
            </a:r>
            <a:r>
              <a:rPr lang="es-CO" dirty="0" err="1"/>
              <a:t>word</a:t>
            </a:r>
            <a:endParaRPr lang="es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23426-8B49-4A9E-B842-D1300D3EA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0" y="2550518"/>
            <a:ext cx="4363894" cy="28342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FE2A72-A91E-4DED-816C-9FED8AA13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493" y="2565680"/>
            <a:ext cx="3638577" cy="30834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030E13-866C-437C-A97C-F83A96904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629" y="2550518"/>
            <a:ext cx="3388151" cy="30986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3575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DBFC-C484-4F84-9D3C-52A271A43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Cargar Datos 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C0101-CD0F-4410-A48B-2C848A486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Carguemos otros datos de ejemplo para revisar datos anidados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45037-EE7F-43BB-A4F1-156EA8A81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614" y="2921288"/>
            <a:ext cx="5295900" cy="3028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581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DBFC-C484-4F84-9D3C-52A271A43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Cargar Datos Ejemplo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C17347-0BBC-433E-91C5-D15304B3F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2382044"/>
            <a:ext cx="5705475" cy="3238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E38D13-F581-4F93-90C1-560AC975D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5" y="2382044"/>
            <a:ext cx="5048250" cy="2686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3889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5DA5-1EF3-4D9D-BA93-5B2178DF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Datos anidados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44C65-918E-4036-8162-73FA3AEF4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694" y="1862137"/>
            <a:ext cx="7648575" cy="3133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1378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4DA1-A536-4A06-81EA-BB26F302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Datos anidados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0A0D5B-E32D-4DE9-8BFE-93A74F0E4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71" y="2098099"/>
            <a:ext cx="6875374" cy="32312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D8EDC0-E379-4D7B-A690-651B5E11CA91}"/>
              </a:ext>
            </a:extLst>
          </p:cNvPr>
          <p:cNvSpPr txBox="1"/>
          <p:nvPr/>
        </p:nvSpPr>
        <p:spPr>
          <a:xfrm>
            <a:off x="8756073" y="2382982"/>
            <a:ext cx="2022763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Las calificaciones ‘grades’ tienen varios ‘scores’</a:t>
            </a:r>
          </a:p>
          <a:p>
            <a:endParaRPr lang="es-CO" dirty="0"/>
          </a:p>
          <a:p>
            <a:r>
              <a:rPr lang="es-CO" dirty="0"/>
              <a:t>A esto se le llama datos anidados o embebidos</a:t>
            </a:r>
          </a:p>
        </p:txBody>
      </p:sp>
    </p:spTree>
    <p:extLst>
      <p:ext uri="{BB962C8B-B14F-4D97-AF65-F5344CB8AC3E}">
        <p14:creationId xmlns:p14="http://schemas.microsoft.com/office/powerpoint/2010/main" val="3192636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4DA1-A536-4A06-81EA-BB26F302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Datos anidados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D8EDC0-E379-4D7B-A690-651B5E11CA91}"/>
              </a:ext>
            </a:extLst>
          </p:cNvPr>
          <p:cNvSpPr txBox="1"/>
          <p:nvPr/>
        </p:nvSpPr>
        <p:spPr>
          <a:xfrm>
            <a:off x="6188364" y="1974268"/>
            <a:ext cx="2530763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En este caso se anida una colección </a:t>
            </a:r>
            <a:r>
              <a:rPr lang="es-CO"/>
              <a:t>de ‘score’ </a:t>
            </a:r>
            <a:r>
              <a:rPr lang="es-CO" dirty="0"/>
              <a:t>utilizando el tipo ‘Array’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392EC6-40DB-43AA-81BC-B8955E19F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865" y="2025329"/>
            <a:ext cx="3456998" cy="3406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1754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4DA1-A536-4A06-81EA-BB26F302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Datos anidados consultas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8B992E-E9E5-4985-A875-4E7139547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CO" dirty="0"/>
              <a:t>Ejecute las siguientes consultas</a:t>
            </a:r>
          </a:p>
          <a:p>
            <a:r>
              <a:rPr lang="es-CO" b="1" dirty="0">
                <a:solidFill>
                  <a:srgbClr val="92D050"/>
                </a:solidFill>
              </a:rPr>
              <a:t>Qué hacen las siguientes consultas (textual)</a:t>
            </a:r>
          </a:p>
          <a:p>
            <a:pPr lvl="1"/>
            <a:r>
              <a:rPr lang="es-CO" dirty="0"/>
              <a:t>{"</a:t>
            </a:r>
            <a:r>
              <a:rPr lang="es-CO" dirty="0" err="1"/>
              <a:t>scores.score</a:t>
            </a:r>
            <a:r>
              <a:rPr lang="es-CO" dirty="0"/>
              <a:t>":{$lte:100}}</a:t>
            </a:r>
          </a:p>
          <a:p>
            <a:pPr lvl="1"/>
            <a:r>
              <a:rPr lang="fr-FR" dirty="0"/>
              <a:t>{ 'scores.1.score': { $</a:t>
            </a:r>
            <a:r>
              <a:rPr lang="fr-FR" dirty="0" err="1"/>
              <a:t>lte</a:t>
            </a:r>
            <a:r>
              <a:rPr lang="fr-FR" dirty="0"/>
              <a:t>: 20 } }</a:t>
            </a:r>
          </a:p>
          <a:p>
            <a:pPr marL="457200" lvl="1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7510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Regístrese en MongoDB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26687"/>
            <a:ext cx="10515600" cy="4351338"/>
          </a:xfrm>
        </p:spPr>
        <p:txBody>
          <a:bodyPr/>
          <a:lstStyle/>
          <a:p>
            <a:r>
              <a:rPr lang="es-CO" dirty="0">
                <a:hlinkClick r:id="rId2"/>
              </a:rPr>
              <a:t>https://www.mongodb.com/cloud/atlas/register</a:t>
            </a:r>
            <a:endParaRPr lang="es-CO" dirty="0"/>
          </a:p>
          <a:p>
            <a:r>
              <a:rPr lang="es-CO" dirty="0"/>
              <a:t>Seleccione cualquier método</a:t>
            </a:r>
          </a:p>
          <a:p>
            <a:pPr lvl="1"/>
            <a:r>
              <a:rPr lang="es-CO" dirty="0"/>
              <a:t>Preferible Google / </a:t>
            </a:r>
            <a:r>
              <a:rPr lang="es-CO" dirty="0" err="1"/>
              <a:t>gmail</a:t>
            </a:r>
            <a:endParaRPr lang="es-CO" dirty="0"/>
          </a:p>
          <a:p>
            <a:endParaRPr lang="es-C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210B97-AD7E-40AF-A13C-0D20684CD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483" y="1310138"/>
            <a:ext cx="2857201" cy="478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12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ACFE6-7082-4FED-8123-7AD91CED1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 datos anidados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DD859-F36D-481B-AF42-DF3658C0E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35109" cy="4351338"/>
          </a:xfrm>
        </p:spPr>
        <p:txBody>
          <a:bodyPr>
            <a:normAutofit lnSpcReduction="10000"/>
          </a:bodyPr>
          <a:lstStyle/>
          <a:p>
            <a:r>
              <a:rPr lang="es-CO" dirty="0"/>
              <a:t>Un elemento score tiene un </a:t>
            </a:r>
            <a:r>
              <a:rPr lang="es-CO" dirty="0" err="1"/>
              <a:t>type</a:t>
            </a:r>
            <a:r>
              <a:rPr lang="es-CO" dirty="0"/>
              <a:t> ,score y vamos a agregar una colección de ‘temas’</a:t>
            </a:r>
          </a:p>
          <a:p>
            <a:r>
              <a:rPr lang="es-CO" dirty="0"/>
              <a:t>Agregue una colección de temas para el elemento 0 de ‘scores’ del primer documento</a:t>
            </a:r>
          </a:p>
          <a:p>
            <a:r>
              <a:rPr lang="es-CO" dirty="0"/>
              <a:t>El tema tiene:</a:t>
            </a:r>
          </a:p>
          <a:p>
            <a:pPr lvl="2"/>
            <a:r>
              <a:rPr lang="es-CO" dirty="0"/>
              <a:t>Un nombre</a:t>
            </a:r>
          </a:p>
          <a:p>
            <a:r>
              <a:rPr lang="es-CO" dirty="0"/>
              <a:t>Se deben agregar dos temas:</a:t>
            </a:r>
          </a:p>
          <a:p>
            <a:pPr lvl="1"/>
            <a:r>
              <a:rPr lang="es-CO" dirty="0"/>
              <a:t>NoSQL y MongoDB</a:t>
            </a:r>
          </a:p>
          <a:p>
            <a:r>
              <a:rPr lang="es-CO" b="1" dirty="0">
                <a:solidFill>
                  <a:srgbClr val="00B050"/>
                </a:solidFill>
              </a:rPr>
              <a:t>Ponga en el Word una imagen con los datos finales anteriores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25638-2296-4604-9EB7-ACB21F4A8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192" y="2020076"/>
            <a:ext cx="2336652" cy="23025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2813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800F1-897D-4904-98F9-12A16C14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51B9B-8D65-48E6-B2D2-7CD946D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https://docs.mongodb.com/compass/current/</a:t>
            </a:r>
          </a:p>
          <a:p>
            <a:r>
              <a:rPr lang="es-CO" dirty="0">
                <a:hlinkClick r:id="rId2"/>
              </a:rPr>
              <a:t>https://docs.mongodb.com/stitch/tutorials/guides/blog-web/</a:t>
            </a:r>
            <a:endParaRPr lang="es-CO" dirty="0"/>
          </a:p>
          <a:p>
            <a:r>
              <a:rPr lang="es-CO" dirty="0">
                <a:hlinkClick r:id="rId3"/>
              </a:rPr>
              <a:t>https://stitch.mongodb.com/groups/5cd5d6f1c56c98c292c16d24/apps/5cd7a78fbd1443956361beeb/clusters/5cd7a7918e232ac4f9f1e64d/rules/5cd7aa92bd14439563620895</a:t>
            </a:r>
            <a:endParaRPr lang="es-CO" dirty="0"/>
          </a:p>
          <a:p>
            <a:r>
              <a:rPr lang="es-CO">
                <a:hlinkClick r:id="rId4"/>
              </a:rPr>
              <a:t>https://www.guru99.com/mongodb-query-document-using-find.html</a:t>
            </a:r>
            <a:endParaRPr lang="es-CO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8990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MongoDB</a:t>
            </a:r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B2D6A2-8965-4B91-96B9-EE35D1244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060" y="960582"/>
            <a:ext cx="4273993" cy="51354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8C67F5-B84F-47D8-889E-477350E1A524}"/>
              </a:ext>
            </a:extLst>
          </p:cNvPr>
          <p:cNvSpPr txBox="1"/>
          <p:nvPr/>
        </p:nvSpPr>
        <p:spPr>
          <a:xfrm>
            <a:off x="5966691" y="1916813"/>
            <a:ext cx="286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Escriba su nombre y apellido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86696C-E918-4B7D-BBE7-8BBC711F513E}"/>
              </a:ext>
            </a:extLst>
          </p:cNvPr>
          <p:cNvSpPr txBox="1"/>
          <p:nvPr/>
        </p:nvSpPr>
        <p:spPr>
          <a:xfrm>
            <a:off x="5966691" y="2591067"/>
            <a:ext cx="326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Escriba este nombre de proyecto</a:t>
            </a:r>
          </a:p>
        </p:txBody>
      </p:sp>
    </p:spTree>
    <p:extLst>
      <p:ext uri="{BB962C8B-B14F-4D97-AF65-F5344CB8AC3E}">
        <p14:creationId xmlns:p14="http://schemas.microsoft.com/office/powerpoint/2010/main" val="19363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Crear </a:t>
            </a:r>
            <a:r>
              <a:rPr lang="es-CO" dirty="0" err="1"/>
              <a:t>cluster</a:t>
            </a:r>
            <a:endParaRPr lang="es-C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7FEB9-A69D-4531-8E29-83697E5FB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738" y="1559437"/>
            <a:ext cx="5658261" cy="463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01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Crear </a:t>
            </a:r>
            <a:r>
              <a:rPr lang="es-CO" dirty="0" err="1"/>
              <a:t>cluster</a:t>
            </a:r>
            <a:endParaRPr lang="es-CO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13E24A-5D82-41FB-8C43-31AE933EB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153" y="1330036"/>
            <a:ext cx="5372156" cy="492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05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007C1-55E0-4CA0-9128-CEE37377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Crear </a:t>
            </a:r>
            <a:r>
              <a:rPr lang="es-CO" dirty="0" err="1"/>
              <a:t>cluster</a:t>
            </a:r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E272D5-6177-4669-B8F9-B2ABAFE69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2695668"/>
            <a:ext cx="7134225" cy="3467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A9830A-0A12-4FF4-8643-051B76DFC0BD}"/>
              </a:ext>
            </a:extLst>
          </p:cNvPr>
          <p:cNvSpPr txBox="1"/>
          <p:nvPr/>
        </p:nvSpPr>
        <p:spPr>
          <a:xfrm>
            <a:off x="1958109" y="1690688"/>
            <a:ext cx="340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La creación tomará varios minutos</a:t>
            </a:r>
          </a:p>
        </p:txBody>
      </p:sp>
    </p:spTree>
    <p:extLst>
      <p:ext uri="{BB962C8B-B14F-4D97-AF65-F5344CB8AC3E}">
        <p14:creationId xmlns:p14="http://schemas.microsoft.com/office/powerpoint/2010/main" val="3548385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D6A4-AE12-4FCC-8DDE-C0BB0ACF8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Crear </a:t>
            </a:r>
            <a:r>
              <a:rPr lang="es-CO" dirty="0" err="1"/>
              <a:t>cluster</a:t>
            </a:r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E3A1A5-7C31-491B-9CE8-EB318D6BD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730" y="2291484"/>
            <a:ext cx="7038975" cy="3752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83C3F0-4464-4BAE-BC08-628BB2764AE9}"/>
              </a:ext>
            </a:extLst>
          </p:cNvPr>
          <p:cNvSpPr txBox="1"/>
          <p:nvPr/>
        </p:nvSpPr>
        <p:spPr>
          <a:xfrm>
            <a:off x="1958109" y="1690688"/>
            <a:ext cx="5318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Al final de la creación se verá algo similar a lo siguiente</a:t>
            </a:r>
          </a:p>
        </p:txBody>
      </p:sp>
    </p:spTree>
    <p:extLst>
      <p:ext uri="{BB962C8B-B14F-4D97-AF65-F5344CB8AC3E}">
        <p14:creationId xmlns:p14="http://schemas.microsoft.com/office/powerpoint/2010/main" val="24447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2AC2-FD82-4697-910E-A6302DC0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Connect</a:t>
            </a:r>
            <a:r>
              <a:rPr lang="es-CO" b="1" dirty="0"/>
              <a:t> </a:t>
            </a:r>
            <a:r>
              <a:rPr lang="es-CO" b="1" dirty="0" err="1"/>
              <a:t>to</a:t>
            </a:r>
            <a:r>
              <a:rPr lang="es-CO" b="1" dirty="0"/>
              <a:t> </a:t>
            </a:r>
            <a:r>
              <a:rPr lang="es-CO" b="1" dirty="0" err="1"/>
              <a:t>the</a:t>
            </a:r>
            <a:r>
              <a:rPr lang="es-CO" b="1" dirty="0"/>
              <a:t> </a:t>
            </a:r>
            <a:r>
              <a:rPr lang="es-CO" b="1" dirty="0" err="1"/>
              <a:t>Cluster</a:t>
            </a:r>
            <a:endParaRPr lang="es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E7E6EA-8FE7-4A39-A1D1-DFFFDD46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05" y="1509713"/>
            <a:ext cx="80391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651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2816</TotalTime>
  <Words>840</Words>
  <Application>Microsoft Office PowerPoint</Application>
  <PresentationFormat>Widescreen</PresentationFormat>
  <Paragraphs>105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Tema de Office</vt:lpstr>
      <vt:lpstr>Admon de BD</vt:lpstr>
      <vt:lpstr>Entregable</vt:lpstr>
      <vt:lpstr>Regístrese en MongoDB</vt:lpstr>
      <vt:lpstr>MongoDB</vt:lpstr>
      <vt:lpstr>Crear cluster</vt:lpstr>
      <vt:lpstr>Crear cluster</vt:lpstr>
      <vt:lpstr>Crear cluster</vt:lpstr>
      <vt:lpstr>Crear cluster</vt:lpstr>
      <vt:lpstr>Connect to the Cluster</vt:lpstr>
      <vt:lpstr>Connect to the Cluster</vt:lpstr>
      <vt:lpstr>Connect to the Cluster</vt:lpstr>
      <vt:lpstr>Connect to the Cluster</vt:lpstr>
      <vt:lpstr>Add sample data </vt:lpstr>
      <vt:lpstr>Add sample data </vt:lpstr>
      <vt:lpstr>Insert Document</vt:lpstr>
      <vt:lpstr>Insert Document</vt:lpstr>
      <vt:lpstr>Insert Document</vt:lpstr>
      <vt:lpstr>Query</vt:lpstr>
      <vt:lpstr>Query Like</vt:lpstr>
      <vt:lpstr>Query IN</vt:lpstr>
      <vt:lpstr>Query AND</vt:lpstr>
      <vt:lpstr>Query OR</vt:lpstr>
      <vt:lpstr>Enviar cadena de conexión</vt:lpstr>
      <vt:lpstr>Cargar Datos Ejemplo</vt:lpstr>
      <vt:lpstr>Cargar Datos Ejemplo</vt:lpstr>
      <vt:lpstr>Datos anidados</vt:lpstr>
      <vt:lpstr>Datos anidados</vt:lpstr>
      <vt:lpstr>Datos anidados</vt:lpstr>
      <vt:lpstr>Datos anidados consultas</vt:lpstr>
      <vt:lpstr>Ejercicio datos anidados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Ernesto Carreno Vargas</dc:creator>
  <cp:lastModifiedBy>Julio Ernesto Carreno Vargas</cp:lastModifiedBy>
  <cp:revision>86</cp:revision>
  <dcterms:created xsi:type="dcterms:W3CDTF">2019-05-10T15:18:05Z</dcterms:created>
  <dcterms:modified xsi:type="dcterms:W3CDTF">2020-11-30T14:54:07Z</dcterms:modified>
</cp:coreProperties>
</file>