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0" r:id="rId4"/>
    <p:sldId id="278" r:id="rId5"/>
    <p:sldId id="273" r:id="rId6"/>
    <p:sldId id="266" r:id="rId7"/>
    <p:sldId id="274" r:id="rId8"/>
    <p:sldId id="276" r:id="rId9"/>
    <p:sldId id="275" r:id="rId10"/>
    <p:sldId id="269" r:id="rId11"/>
    <p:sldId id="261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472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866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652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90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785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094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610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954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68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604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4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0258-89E0-4B4D-820D-A0E7077BDFF3}" type="datetimeFigureOut">
              <a:rPr lang="es-CO" smtClean="0"/>
              <a:t>8/03/2020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E10E0-D96D-47F8-A146-09E9CB651D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6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-paradigm.com/support/documents/vpuserguide/3563/3564/85378_conceptual,l.html" TargetMode="External"/><Relationship Id="rId2" Type="http://schemas.openxmlformats.org/officeDocument/2006/relationships/hyperlink" Target="https://www.udemy.com/database-design-and-management/learn/v4/cont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err="1" smtClean="0"/>
              <a:t>Database</a:t>
            </a:r>
            <a:r>
              <a:rPr lang="es-CO" b="1" dirty="0" smtClean="0"/>
              <a:t> </a:t>
            </a:r>
            <a:r>
              <a:rPr lang="es-CO" b="1" dirty="0" err="1" smtClean="0"/>
              <a:t>Design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Conceptual </a:t>
            </a:r>
            <a:r>
              <a:rPr lang="es-CO" dirty="0" err="1" smtClean="0"/>
              <a:t>Design</a:t>
            </a:r>
            <a:r>
              <a:rPr lang="es-CO" dirty="0" smtClean="0"/>
              <a:t> –Llaves-</a:t>
            </a:r>
          </a:p>
          <a:p>
            <a:r>
              <a:rPr lang="es-CO" dirty="0" smtClean="0"/>
              <a:t>Julio Carreño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713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0485" y="365125"/>
            <a:ext cx="11500338" cy="1325563"/>
          </a:xfrm>
        </p:spPr>
        <p:txBody>
          <a:bodyPr/>
          <a:lstStyle/>
          <a:p>
            <a:r>
              <a:rPr lang="es-ES" b="1" dirty="0"/>
              <a:t>Relaciones IDENTIFICANTES y no IDENTIFICANTES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7023" y="1544271"/>
            <a:ext cx="8127023" cy="4610344"/>
          </a:xfrm>
        </p:spPr>
        <p:txBody>
          <a:bodyPr>
            <a:normAutofit/>
          </a:bodyPr>
          <a:lstStyle/>
          <a:p>
            <a:r>
              <a:rPr lang="es-ES" dirty="0"/>
              <a:t>Hay dos tipos de </a:t>
            </a:r>
            <a:r>
              <a:rPr lang="es-ES" dirty="0" smtClean="0"/>
              <a:t>‘relaciones </a:t>
            </a:r>
            <a:r>
              <a:rPr lang="es-ES" dirty="0"/>
              <a:t>no </a:t>
            </a:r>
            <a:r>
              <a:rPr lang="es-ES" dirty="0" err="1" smtClean="0"/>
              <a:t>identificantes</a:t>
            </a:r>
            <a:r>
              <a:rPr lang="es-ES" dirty="0" smtClean="0"/>
              <a:t>’, </a:t>
            </a:r>
            <a:r>
              <a:rPr lang="es-ES" dirty="0"/>
              <a:t>incluidas las opcionales y las obligatorias.</a:t>
            </a:r>
          </a:p>
          <a:p>
            <a:r>
              <a:rPr lang="es-ES" dirty="0" smtClean="0"/>
              <a:t>En la </a:t>
            </a:r>
            <a:r>
              <a:rPr lang="es-ES" dirty="0"/>
              <a:t>entidad </a:t>
            </a:r>
            <a:r>
              <a:rPr lang="es-ES" dirty="0" smtClean="0"/>
              <a:t>‘todo’ la relación es </a:t>
            </a:r>
            <a:r>
              <a:rPr lang="es-ES" dirty="0"/>
              <a:t>"exactamente uno" </a:t>
            </a:r>
            <a:r>
              <a:rPr lang="es-ES" dirty="0" smtClean="0"/>
              <a:t>, esto es, el piso debe pertenecer a un solo Edificio</a:t>
            </a:r>
          </a:p>
          <a:p>
            <a:r>
              <a:rPr lang="es-ES" dirty="0" smtClean="0"/>
              <a:t>y en la ‘parte’ es </a:t>
            </a:r>
          </a:p>
          <a:p>
            <a:pPr lvl="1"/>
            <a:r>
              <a:rPr lang="es-ES" dirty="0" smtClean="0"/>
              <a:t>"cero </a:t>
            </a:r>
            <a:r>
              <a:rPr lang="es-ES" dirty="0"/>
              <a:t>o uno" </a:t>
            </a:r>
            <a:r>
              <a:rPr lang="es-ES" dirty="0" smtClean="0"/>
              <a:t> (El edificio puede tener Pisos)</a:t>
            </a:r>
          </a:p>
          <a:p>
            <a:pPr lvl="1"/>
            <a:r>
              <a:rPr lang="es-ES" dirty="0" smtClean="0"/>
              <a:t>o “cero o mas” (El edificio debe tener Pisos)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584" y="1544271"/>
            <a:ext cx="32670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0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Referencias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r>
              <a:rPr lang="en-US" altLang="en-US" b="1" dirty="0">
                <a:solidFill>
                  <a:srgbClr val="002060"/>
                </a:solidFill>
              </a:rPr>
              <a:t>©</a:t>
            </a:r>
            <a:r>
              <a:rPr lang="en-US" altLang="en-US" b="1" dirty="0" err="1">
                <a:solidFill>
                  <a:srgbClr val="002060"/>
                </a:solidFill>
              </a:rPr>
              <a:t>Silberschatz</a:t>
            </a:r>
            <a:r>
              <a:rPr lang="en-US" altLang="en-US" b="1" dirty="0">
                <a:solidFill>
                  <a:srgbClr val="002060"/>
                </a:solidFill>
              </a:rPr>
              <a:t>, </a:t>
            </a:r>
            <a:r>
              <a:rPr lang="en-US" altLang="en-US" b="1" dirty="0" err="1">
                <a:solidFill>
                  <a:srgbClr val="002060"/>
                </a:solidFill>
              </a:rPr>
              <a:t>Korth</a:t>
            </a:r>
            <a:r>
              <a:rPr lang="en-US" altLang="en-US" b="1" dirty="0">
                <a:solidFill>
                  <a:srgbClr val="002060"/>
                </a:solidFill>
              </a:rPr>
              <a:t> and </a:t>
            </a:r>
            <a:r>
              <a:rPr lang="en-US" altLang="en-US" b="1" dirty="0" err="1">
                <a:solidFill>
                  <a:srgbClr val="002060"/>
                </a:solidFill>
              </a:rPr>
              <a:t>Sudarshan</a:t>
            </a:r>
            <a:r>
              <a:rPr lang="en-US" altLang="en-US" b="1" dirty="0">
                <a:solidFill>
                  <a:srgbClr val="002060"/>
                </a:solidFill>
              </a:rPr>
              <a:t>, </a:t>
            </a:r>
            <a:r>
              <a:rPr lang="en-US" altLang="en-US" b="1" dirty="0" smtClean="0">
                <a:solidFill>
                  <a:srgbClr val="002060"/>
                </a:solidFill>
              </a:rPr>
              <a:t>2019</a:t>
            </a:r>
          </a:p>
          <a:p>
            <a:pPr marL="0" indent="0">
              <a:buNone/>
            </a:pPr>
            <a:endParaRPr lang="es-CO" dirty="0" smtClean="0">
              <a:hlinkClick r:id="rId2"/>
            </a:endParaRPr>
          </a:p>
          <a:p>
            <a:r>
              <a:rPr lang="es-CO" dirty="0" smtClean="0">
                <a:hlinkClick r:id="rId2"/>
              </a:rPr>
              <a:t>https</a:t>
            </a:r>
            <a:r>
              <a:rPr lang="es-CO" dirty="0">
                <a:hlinkClick r:id="rId2"/>
              </a:rPr>
              <a:t>://</a:t>
            </a:r>
            <a:r>
              <a:rPr lang="es-CO" dirty="0" smtClean="0">
                <a:hlinkClick r:id="rId2"/>
              </a:rPr>
              <a:t>www.udemy.com/database-design-and-management/learn/v4/content</a:t>
            </a:r>
            <a:endParaRPr lang="es-CO" dirty="0" smtClean="0"/>
          </a:p>
          <a:p>
            <a:r>
              <a:rPr lang="es-CO" dirty="0">
                <a:hlinkClick r:id="rId3"/>
              </a:rPr>
              <a:t>https://</a:t>
            </a:r>
            <a:r>
              <a:rPr lang="es-CO" dirty="0" smtClean="0">
                <a:hlinkClick r:id="rId3"/>
              </a:rPr>
              <a:t>www.visual-paradigm.com/support/documents/vpuserguide/3563/3564/85378_conceptual,l.html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362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/>
            </a:r>
            <a:br>
              <a:rPr lang="es-CO" dirty="0"/>
            </a:br>
            <a:r>
              <a:rPr lang="en-US" dirty="0" smtClean="0"/>
              <a:t>The </a:t>
            </a:r>
            <a:r>
              <a:rPr lang="en-US" dirty="0"/>
              <a:t>Three-Levels of ER Model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851" y="2235810"/>
            <a:ext cx="53625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Llaves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187354" cy="4351338"/>
          </a:xfrm>
        </p:spPr>
        <p:txBody>
          <a:bodyPr/>
          <a:lstStyle/>
          <a:p>
            <a:r>
              <a:rPr lang="es-ES" altLang="en-US" dirty="0"/>
              <a:t>Las </a:t>
            </a:r>
            <a:r>
              <a:rPr lang="es-ES" altLang="en-US" dirty="0" smtClean="0"/>
              <a:t>llaves </a:t>
            </a:r>
            <a:r>
              <a:rPr lang="es-ES" altLang="en-US" dirty="0" smtClean="0"/>
              <a:t>proporcionan </a:t>
            </a:r>
            <a:r>
              <a:rPr lang="es-ES" altLang="en-US" dirty="0"/>
              <a:t>una forma de especificar cómo se distinguen las entidades y las relaciones</a:t>
            </a:r>
            <a:r>
              <a:rPr lang="es-ES" altLang="en-US" dirty="0" smtClean="0"/>
              <a:t>.</a:t>
            </a:r>
            <a:endParaRPr lang="es-ES" altLang="en-U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185" y="3423966"/>
            <a:ext cx="3746919" cy="13243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ángulo 3"/>
          <p:cNvSpPr/>
          <p:nvPr/>
        </p:nvSpPr>
        <p:spPr>
          <a:xfrm>
            <a:off x="3683977" y="3490546"/>
            <a:ext cx="422031" cy="254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466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Llaves</a:t>
            </a:r>
            <a:r>
              <a:rPr lang="en-US" b="1" dirty="0" smtClean="0"/>
              <a:t> de </a:t>
            </a:r>
            <a:r>
              <a:rPr lang="en-US" b="1" dirty="0" err="1" smtClean="0"/>
              <a:t>Negocio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187354" cy="4351338"/>
          </a:xfrm>
        </p:spPr>
        <p:txBody>
          <a:bodyPr/>
          <a:lstStyle/>
          <a:p>
            <a:r>
              <a:rPr lang="es-ES" altLang="en-US" dirty="0" smtClean="0"/>
              <a:t>Las llaves de negocio son las llaves naturales de las entidades</a:t>
            </a:r>
            <a:endParaRPr lang="es-ES" altLang="en-US" dirty="0" smtClean="0"/>
          </a:p>
          <a:p>
            <a:r>
              <a:rPr lang="es-ES" dirty="0" smtClean="0"/>
              <a:t>En la entidad libro la llave </a:t>
            </a:r>
            <a:r>
              <a:rPr lang="es-ES" dirty="0" smtClean="0"/>
              <a:t>de negocio es </a:t>
            </a:r>
            <a:r>
              <a:rPr lang="es-ES" dirty="0" smtClean="0"/>
              <a:t>el atributo ‘</a:t>
            </a:r>
            <a:r>
              <a:rPr lang="es-ES" dirty="0" err="1" smtClean="0"/>
              <a:t>isbn</a:t>
            </a:r>
            <a:r>
              <a:rPr lang="es-ES" dirty="0" smtClean="0"/>
              <a:t>’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642" y="3173290"/>
            <a:ext cx="2133235" cy="200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Llaves</a:t>
            </a:r>
            <a:r>
              <a:rPr lang="en-US" b="1" dirty="0"/>
              <a:t> de </a:t>
            </a:r>
            <a:r>
              <a:rPr lang="en-US" b="1" dirty="0" err="1"/>
              <a:t>Negocio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187354" cy="4351338"/>
          </a:xfrm>
        </p:spPr>
        <p:txBody>
          <a:bodyPr/>
          <a:lstStyle/>
          <a:p>
            <a:r>
              <a:rPr lang="en-US" altLang="en-US" dirty="0" smtClean="0"/>
              <a:t>Para </a:t>
            </a:r>
            <a:r>
              <a:rPr lang="en-US" altLang="en-US" dirty="0" err="1" smtClean="0"/>
              <a:t>identificar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llaves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negocio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vamos</a:t>
            </a:r>
            <a:r>
              <a:rPr lang="en-US" altLang="en-US" dirty="0" smtClean="0"/>
              <a:t> a </a:t>
            </a:r>
            <a:r>
              <a:rPr lang="en-US" altLang="en-US" dirty="0" err="1" smtClean="0"/>
              <a:t>marcarla</a:t>
            </a:r>
            <a:r>
              <a:rPr lang="en-US" altLang="en-US" dirty="0" err="1" smtClean="0"/>
              <a:t>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como</a:t>
            </a:r>
            <a:r>
              <a:rPr lang="en-US" altLang="en-US" dirty="0" smtClean="0"/>
              <a:t> UNICAS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2787528"/>
            <a:ext cx="1637934" cy="119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6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5774" y="365125"/>
            <a:ext cx="11339880" cy="1325563"/>
          </a:xfrm>
        </p:spPr>
        <p:txBody>
          <a:bodyPr/>
          <a:lstStyle/>
          <a:p>
            <a:r>
              <a:rPr lang="es-ES" b="1" dirty="0"/>
              <a:t>Relaciones </a:t>
            </a:r>
            <a:r>
              <a:rPr lang="es-ES" b="1" dirty="0" smtClean="0"/>
              <a:t>IDENTIFICANTES </a:t>
            </a:r>
            <a:r>
              <a:rPr lang="es-ES" b="1" dirty="0"/>
              <a:t>y no </a:t>
            </a:r>
            <a:r>
              <a:rPr lang="es-ES" b="1" dirty="0" smtClean="0"/>
              <a:t>IDENTIFICANTES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5774" y="1617480"/>
            <a:ext cx="4073768" cy="4351338"/>
          </a:xfrm>
        </p:spPr>
        <p:txBody>
          <a:bodyPr>
            <a:normAutofit/>
          </a:bodyPr>
          <a:lstStyle/>
          <a:p>
            <a:r>
              <a:rPr lang="es-ES" dirty="0"/>
              <a:t>La relación de identificación especifica </a:t>
            </a:r>
            <a:r>
              <a:rPr lang="es-ES" dirty="0" smtClean="0"/>
              <a:t>una </a:t>
            </a:r>
            <a:r>
              <a:rPr lang="es-ES" dirty="0"/>
              <a:t>relación </a:t>
            </a:r>
            <a:r>
              <a:rPr lang="es-ES" dirty="0" smtClean="0"/>
              <a:t>‘todo-parte’.</a:t>
            </a:r>
            <a:endParaRPr lang="es-E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078047" y="1690688"/>
            <a:ext cx="51497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Edificio (Todo o </a:t>
            </a:r>
            <a:r>
              <a:rPr lang="es-ES" dirty="0" err="1" smtClean="0"/>
              <a:t>Strong</a:t>
            </a:r>
            <a:r>
              <a:rPr lang="es-ES" dirty="0" smtClean="0"/>
              <a:t> </a:t>
            </a:r>
            <a:r>
              <a:rPr lang="es-ES" dirty="0" err="1" smtClean="0"/>
              <a:t>entity</a:t>
            </a:r>
            <a:r>
              <a:rPr lang="es-ES" dirty="0" smtClean="0"/>
              <a:t>)</a:t>
            </a:r>
          </a:p>
          <a:p>
            <a:r>
              <a:rPr lang="es-ES" dirty="0" smtClean="0"/>
              <a:t>Piso (Parte o </a:t>
            </a:r>
            <a:r>
              <a:rPr lang="es-ES" dirty="0" err="1" smtClean="0"/>
              <a:t>weak</a:t>
            </a:r>
            <a:r>
              <a:rPr lang="es-ES" dirty="0" smtClean="0"/>
              <a:t> </a:t>
            </a:r>
            <a:r>
              <a:rPr lang="es-ES" dirty="0" err="1" smtClean="0"/>
              <a:t>entity</a:t>
            </a:r>
            <a:r>
              <a:rPr lang="es-ES" dirty="0" smtClean="0"/>
              <a:t>)</a:t>
            </a:r>
          </a:p>
          <a:p>
            <a:r>
              <a:rPr lang="es-ES" dirty="0" smtClean="0"/>
              <a:t>La relación ‘compuesto’ es relación IDENTIFICANTE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759" y="3398594"/>
            <a:ext cx="32670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3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4107" y="365125"/>
            <a:ext cx="11535507" cy="1325563"/>
          </a:xfrm>
        </p:spPr>
        <p:txBody>
          <a:bodyPr/>
          <a:lstStyle/>
          <a:p>
            <a:r>
              <a:rPr lang="es-ES" b="1" dirty="0"/>
              <a:t>Relaciones IDENTIFICANTES y no IDENTIFICANTES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7024" y="1544271"/>
            <a:ext cx="6350976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Significa </a:t>
            </a:r>
            <a:r>
              <a:rPr lang="es-ES" dirty="0"/>
              <a:t>que la instancia </a:t>
            </a:r>
            <a:r>
              <a:rPr lang="es-ES" dirty="0" smtClean="0"/>
              <a:t>‘parte’ </a:t>
            </a:r>
            <a:r>
              <a:rPr lang="es-ES" dirty="0"/>
              <a:t>no puede existir sin </a:t>
            </a:r>
            <a:r>
              <a:rPr lang="es-ES" dirty="0" smtClean="0"/>
              <a:t>el ‘todo’.</a:t>
            </a:r>
            <a:endParaRPr lang="es-ES" dirty="0"/>
          </a:p>
          <a:p>
            <a:r>
              <a:rPr lang="es-ES" dirty="0" smtClean="0"/>
              <a:t>Piso no tiene un identificador único por sí mismo; necesita la llave de Edificio</a:t>
            </a:r>
          </a:p>
          <a:p>
            <a:pPr lvl="1"/>
            <a:r>
              <a:rPr lang="es-ES" dirty="0" smtClean="0"/>
              <a:t>El identificador único de Piso es la combinación de la llave de Edificio (Numero) y el atributo ‘numero’ de Piso</a:t>
            </a:r>
          </a:p>
          <a:p>
            <a:pPr lvl="1"/>
            <a:r>
              <a:rPr lang="es-ES" dirty="0" smtClean="0"/>
              <a:t>El atributo</a:t>
            </a:r>
            <a:r>
              <a:rPr lang="es-ES" i="1" u="sng" dirty="0" smtClean="0"/>
              <a:t> numero</a:t>
            </a:r>
            <a:r>
              <a:rPr lang="es-ES" dirty="0" smtClean="0"/>
              <a:t> en piso se llama la llave </a:t>
            </a:r>
            <a:r>
              <a:rPr lang="es-ES" dirty="0" smtClean="0"/>
              <a:t>parcial</a:t>
            </a:r>
          </a:p>
          <a:p>
            <a:pPr lvl="2"/>
            <a:r>
              <a:rPr lang="es-ES" dirty="0" smtClean="0"/>
              <a:t>Observe que se marca como llave natural U</a:t>
            </a:r>
            <a:endParaRPr lang="es-E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269" y="1690688"/>
            <a:ext cx="32670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6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4107" y="365125"/>
            <a:ext cx="11535507" cy="1325563"/>
          </a:xfrm>
        </p:spPr>
        <p:txBody>
          <a:bodyPr/>
          <a:lstStyle/>
          <a:p>
            <a:r>
              <a:rPr lang="es-ES" b="1" dirty="0"/>
              <a:t>Relaciones IDENTIFICANTES y no IDENTIFICANTES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50" y="2089639"/>
            <a:ext cx="1933575" cy="76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50" y="3707056"/>
            <a:ext cx="5191125" cy="1114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616" y="1943100"/>
            <a:ext cx="3267075" cy="27432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696916" y="2154116"/>
            <a:ext cx="422031" cy="254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2242039" y="3763108"/>
            <a:ext cx="553915" cy="254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3680312" y="3763108"/>
            <a:ext cx="422031" cy="254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036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3238" y="365125"/>
            <a:ext cx="11368454" cy="1325563"/>
          </a:xfrm>
        </p:spPr>
        <p:txBody>
          <a:bodyPr/>
          <a:lstStyle/>
          <a:p>
            <a:r>
              <a:rPr lang="es-ES" b="1" dirty="0"/>
              <a:t>Relaciones IDENTIFICANTES y no IDENTIFICANTES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7024" y="1544271"/>
            <a:ext cx="4073768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Una </a:t>
            </a:r>
            <a:r>
              <a:rPr lang="es-ES" dirty="0"/>
              <a:t>vez que se destruye la instancia </a:t>
            </a:r>
            <a:r>
              <a:rPr lang="es-ES" dirty="0" smtClean="0"/>
              <a:t>principal (todo), </a:t>
            </a:r>
            <a:r>
              <a:rPr lang="es-ES" dirty="0"/>
              <a:t>la instancia secundaria </a:t>
            </a:r>
            <a:r>
              <a:rPr lang="es-ES" dirty="0" smtClean="0"/>
              <a:t>(parte) deja </a:t>
            </a:r>
            <a:r>
              <a:rPr lang="es-ES" dirty="0"/>
              <a:t>de tener sentido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074269" y="1544271"/>
            <a:ext cx="30597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Edificio (Todo)</a:t>
            </a:r>
          </a:p>
          <a:p>
            <a:r>
              <a:rPr lang="es-ES" dirty="0" smtClean="0"/>
              <a:t>Piso (Parte)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462" y="2057400"/>
            <a:ext cx="32670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92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319</Words>
  <Application>Microsoft Office PowerPoint</Application>
  <PresentationFormat>Panorámica</PresentationFormat>
  <Paragraphs>38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Database Design</vt:lpstr>
      <vt:lpstr> The Three-Levels of ER Model</vt:lpstr>
      <vt:lpstr>Llaves</vt:lpstr>
      <vt:lpstr>Llaves de Negocio</vt:lpstr>
      <vt:lpstr>Llaves de Negocio</vt:lpstr>
      <vt:lpstr>Relaciones IDENTIFICANTES y no IDENTIFICANTES</vt:lpstr>
      <vt:lpstr>Relaciones IDENTIFICANTES y no IDENTIFICANTES</vt:lpstr>
      <vt:lpstr>Relaciones IDENTIFICANTES y no IDENTIFICANTES</vt:lpstr>
      <vt:lpstr>Relaciones IDENTIFICANTES y no IDENTIFICANTES</vt:lpstr>
      <vt:lpstr>Relaciones IDENTIFICANTES y no IDENTIFICANTES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DBA Database Design</dc:title>
  <dc:creator>Julio Ernesto Carreno Vargas</dc:creator>
  <cp:lastModifiedBy>Julio Ernesto Carreno Vargas</cp:lastModifiedBy>
  <cp:revision>44</cp:revision>
  <dcterms:created xsi:type="dcterms:W3CDTF">2019-02-04T13:29:28Z</dcterms:created>
  <dcterms:modified xsi:type="dcterms:W3CDTF">2020-03-08T22:35:10Z</dcterms:modified>
</cp:coreProperties>
</file>