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74" r:id="rId5"/>
    <p:sldId id="275" r:id="rId6"/>
    <p:sldId id="282" r:id="rId7"/>
    <p:sldId id="284" r:id="rId8"/>
    <p:sldId id="276" r:id="rId9"/>
    <p:sldId id="278" r:id="rId10"/>
    <p:sldId id="280" r:id="rId11"/>
    <p:sldId id="279" r:id="rId12"/>
    <p:sldId id="281" r:id="rId13"/>
    <p:sldId id="283" r:id="rId14"/>
    <p:sldId id="285" r:id="rId15"/>
    <p:sldId id="261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Database</a:t>
            </a:r>
            <a:r>
              <a:rPr lang="es-CO" b="1" dirty="0"/>
              <a:t> </a:t>
            </a:r>
            <a:r>
              <a:rPr lang="es-CO" b="1" dirty="0" err="1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Julio Carreño</a:t>
            </a:r>
          </a:p>
          <a:p>
            <a:r>
              <a:rPr lang="es-ES" dirty="0"/>
              <a:t>Diseño </a:t>
            </a:r>
            <a:r>
              <a:rPr lang="es-ES" dirty="0" err="1"/>
              <a:t>Fisico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 </a:t>
            </a:r>
            <a:r>
              <a:rPr lang="es-ES" dirty="0"/>
              <a:t>Relaciones 1..m </a:t>
            </a:r>
            <a:r>
              <a:rPr lang="es-ES" dirty="0" err="1"/>
              <a:t>Identificante</a:t>
            </a:r>
            <a:r>
              <a:rPr lang="es-ES" dirty="0"/>
              <a:t> CASCADE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42701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45" y="1427018"/>
            <a:ext cx="5587517" cy="2343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99" y="4223183"/>
            <a:ext cx="9486808" cy="2094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41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427018"/>
            <a:ext cx="10515600" cy="4351338"/>
          </a:xfrm>
        </p:spPr>
        <p:txBody>
          <a:bodyPr/>
          <a:lstStyle/>
          <a:p>
            <a:r>
              <a:rPr lang="es-ES" dirty="0"/>
              <a:t>Relaciones </a:t>
            </a:r>
            <a:r>
              <a:rPr lang="es-ES" dirty="0" err="1"/>
              <a:t>m..m</a:t>
            </a:r>
            <a:r>
              <a:rPr lang="es-ES" dirty="0"/>
              <a:t> y relación </a:t>
            </a:r>
            <a:r>
              <a:rPr lang="es-ES" dirty="0" err="1"/>
              <a:t>identificante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496" y="365124"/>
            <a:ext cx="2512868" cy="57155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06" y="2526585"/>
            <a:ext cx="6636801" cy="268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2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7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s-ES" sz="4000" b="1" dirty="0"/>
              <a:t>Las llaves marcadas como </a:t>
            </a:r>
            <a:r>
              <a:rPr lang="es-ES" sz="4000" b="1" dirty="0" err="1"/>
              <a:t>unique</a:t>
            </a:r>
            <a:r>
              <a:rPr lang="es-ES" sz="4000" b="1" dirty="0"/>
              <a:t> (Llaves Naturales o llaves de Negocio)  en el modelo físico se traducen como una restricción (CONSTRAINT)</a:t>
            </a:r>
          </a:p>
          <a:p>
            <a:pPr marL="0" indent="0">
              <a:buNone/>
            </a:pPr>
            <a:endParaRPr lang="es-CO" altLang="es-CO" sz="2000" dirty="0">
              <a:latin typeface="Arial Unicode MS"/>
            </a:endParaRP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create</a:t>
            </a:r>
            <a:r>
              <a:rPr lang="es-CO" altLang="es-CO" sz="2000" dirty="0">
                <a:latin typeface="Arial Unicode MS"/>
              </a:rPr>
              <a:t> table </a:t>
            </a:r>
            <a:r>
              <a:rPr lang="es-CO" altLang="es-CO" sz="2000" dirty="0" err="1">
                <a:latin typeface="Arial Unicode MS"/>
              </a:rPr>
              <a:t>book</a:t>
            </a:r>
            <a:r>
              <a:rPr lang="es-CO" altLang="es-CO" sz="2000" dirty="0">
                <a:latin typeface="Arial Unicode MS"/>
              </a:rPr>
              <a:t>( </a:t>
            </a:r>
          </a:p>
          <a:p>
            <a:pPr marL="0" indent="0">
              <a:buNone/>
            </a:pPr>
            <a:r>
              <a:rPr lang="es-CO" altLang="es-CO" sz="2000" dirty="0">
                <a:latin typeface="Arial Unicode MS"/>
              </a:rPr>
              <a:t>id NUMBER(6) </a:t>
            </a:r>
            <a:r>
              <a:rPr lang="en-US" sz="2000" b="1" dirty="0">
                <a:solidFill>
                  <a:srgbClr val="00B050"/>
                </a:solidFill>
              </a:rPr>
              <a:t>GENERATED ALWAYS AS IDENTITY NOT NULL </a:t>
            </a:r>
            <a:r>
              <a:rPr lang="es-CO" altLang="es-CO" sz="2000" dirty="0">
                <a:latin typeface="Arial Unicode MS"/>
              </a:rPr>
              <a:t>PRIMARY KEY, </a:t>
            </a:r>
          </a:p>
          <a:p>
            <a:pPr marL="0" indent="0">
              <a:buNone/>
            </a:pPr>
            <a:r>
              <a:rPr lang="es-CO" altLang="es-CO" sz="2200" b="1" dirty="0" err="1">
                <a:solidFill>
                  <a:srgbClr val="FF0000"/>
                </a:solidFill>
                <a:latin typeface="Arial Unicode MS"/>
              </a:rPr>
              <a:t>isbn</a:t>
            </a:r>
            <a:r>
              <a:rPr lang="es-CO" altLang="es-CO" sz="2200" b="1" dirty="0">
                <a:solidFill>
                  <a:srgbClr val="FF0000"/>
                </a:solidFill>
                <a:latin typeface="Arial Unicode MS"/>
              </a:rPr>
              <a:t> varchar2(13),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author_id</a:t>
            </a:r>
            <a:r>
              <a:rPr lang="es-CO" altLang="es-CO" sz="2000" dirty="0">
                <a:latin typeface="Arial Unicode MS"/>
              </a:rPr>
              <a:t> NUMBER(6) NOT NULL, 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title</a:t>
            </a:r>
            <a:r>
              <a:rPr lang="es-CO" altLang="es-CO" sz="2000" dirty="0">
                <a:latin typeface="Arial Unicode MS"/>
              </a:rPr>
              <a:t> VARCHAR2(80) NOT NULL, 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price</a:t>
            </a:r>
            <a:r>
              <a:rPr lang="es-CO" altLang="es-CO" sz="2000" dirty="0">
                <a:latin typeface="Arial Unicode MS"/>
              </a:rPr>
              <a:t> NUMBER(8,2) NOT NULL, 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currency</a:t>
            </a:r>
            <a:r>
              <a:rPr lang="es-CO" altLang="es-CO" sz="2000" dirty="0">
                <a:latin typeface="Arial Unicode MS"/>
              </a:rPr>
              <a:t> VARCHAR2(3) NOT NULL, 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descr</a:t>
            </a:r>
            <a:r>
              <a:rPr lang="es-CO" altLang="es-CO" sz="2000" dirty="0">
                <a:latin typeface="Arial Unicode MS"/>
              </a:rPr>
              <a:t> VARCHAR2(1000), 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is_ebook</a:t>
            </a:r>
            <a:r>
              <a:rPr lang="es-CO" altLang="es-CO" sz="2000" dirty="0">
                <a:latin typeface="Arial Unicode MS"/>
              </a:rPr>
              <a:t> NUMBER(1) DEFAULT 0 NOT NULL, </a:t>
            </a:r>
          </a:p>
          <a:p>
            <a:pPr marL="0" indent="0">
              <a:buNone/>
            </a:pPr>
            <a:r>
              <a:rPr lang="es-CO" altLang="es-CO" sz="2000" dirty="0" err="1">
                <a:latin typeface="Arial Unicode MS"/>
              </a:rPr>
              <a:t>publish_date</a:t>
            </a:r>
            <a:r>
              <a:rPr lang="es-CO" altLang="es-CO" sz="2000" dirty="0">
                <a:latin typeface="Arial Unicode MS"/>
              </a:rPr>
              <a:t> DATE NOT NULL ,</a:t>
            </a:r>
          </a:p>
          <a:p>
            <a:pPr marL="0" indent="0">
              <a:buNone/>
            </a:pPr>
            <a:r>
              <a:rPr lang="fr-FR" altLang="es-CO" sz="2000" b="1" dirty="0">
                <a:solidFill>
                  <a:srgbClr val="FF0000"/>
                </a:solidFill>
                <a:latin typeface="Arial Unicode MS"/>
              </a:rPr>
              <a:t>CONSTRAINT </a:t>
            </a:r>
            <a:r>
              <a:rPr lang="fr-FR" altLang="es-CO" sz="2000" b="1" dirty="0" err="1">
                <a:solidFill>
                  <a:srgbClr val="FF0000"/>
                </a:solidFill>
                <a:latin typeface="Arial Unicode MS"/>
              </a:rPr>
              <a:t>book_unique_isbn</a:t>
            </a:r>
            <a:r>
              <a:rPr lang="fr-FR" altLang="es-CO" sz="2000" b="1" dirty="0">
                <a:solidFill>
                  <a:srgbClr val="FF0000"/>
                </a:solidFill>
                <a:latin typeface="Arial Unicode MS"/>
              </a:rPr>
              <a:t> UNIQUE (</a:t>
            </a:r>
            <a:r>
              <a:rPr lang="fr-FR" altLang="es-CO" sz="2000" b="1" dirty="0" err="1">
                <a:solidFill>
                  <a:srgbClr val="FF0000"/>
                </a:solidFill>
                <a:latin typeface="Arial Unicode MS"/>
              </a:rPr>
              <a:t>isbn</a:t>
            </a:r>
            <a:r>
              <a:rPr lang="fr-FR" altLang="es-CO" sz="2000" b="1" dirty="0">
                <a:solidFill>
                  <a:srgbClr val="FF0000"/>
                </a:solidFill>
                <a:latin typeface="Arial Unicode MS"/>
              </a:rPr>
              <a:t>)</a:t>
            </a:r>
          </a:p>
          <a:p>
            <a:pPr marL="0" indent="0">
              <a:buNone/>
            </a:pPr>
            <a:r>
              <a:rPr lang="es-CO" altLang="es-CO" sz="2000" dirty="0">
                <a:latin typeface="Arial Unicode MS"/>
              </a:rPr>
              <a:t>)</a:t>
            </a:r>
            <a:r>
              <a:rPr lang="es-CO" altLang="es-CO" sz="1600" dirty="0"/>
              <a:t> </a:t>
            </a:r>
            <a:endParaRPr lang="es-CO" altLang="es-CO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572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7" y="1690688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También puede crearse usando ALTER TABLE </a:t>
            </a:r>
          </a:p>
          <a:p>
            <a:pPr marL="0" indent="0">
              <a:buNone/>
            </a:pPr>
            <a:endParaRPr lang="es-CO" altLang="es-CO" sz="2000" dirty="0">
              <a:latin typeface="Arial Unicode MS"/>
            </a:endParaRPr>
          </a:p>
          <a:p>
            <a:pPr marL="0" indent="0">
              <a:buNone/>
            </a:pPr>
            <a:r>
              <a:rPr lang="fr-FR" altLang="es-CO" sz="2000" dirty="0">
                <a:latin typeface="Arial Unicode MS"/>
              </a:rPr>
              <a:t>ALTER TABLE book</a:t>
            </a:r>
          </a:p>
          <a:p>
            <a:pPr marL="0" indent="0">
              <a:buNone/>
            </a:pPr>
            <a:r>
              <a:rPr lang="fr-FR" altLang="es-CO" sz="2000" dirty="0">
                <a:latin typeface="Arial Unicode MS"/>
              </a:rPr>
              <a:t>ADD </a:t>
            </a:r>
            <a:r>
              <a:rPr lang="fr-FR" altLang="es-CO" sz="2000" b="1" dirty="0">
                <a:solidFill>
                  <a:srgbClr val="FF0000"/>
                </a:solidFill>
                <a:latin typeface="Arial Unicode MS"/>
              </a:rPr>
              <a:t>CONSTRAINT </a:t>
            </a:r>
            <a:r>
              <a:rPr lang="fr-FR" altLang="es-CO" sz="2000" b="1" dirty="0" err="1">
                <a:solidFill>
                  <a:srgbClr val="FF0000"/>
                </a:solidFill>
                <a:latin typeface="Arial Unicode MS"/>
              </a:rPr>
              <a:t>book_unique_isbn</a:t>
            </a:r>
            <a:r>
              <a:rPr lang="fr-FR" altLang="es-CO" sz="2000" b="1" dirty="0">
                <a:solidFill>
                  <a:srgbClr val="FF0000"/>
                </a:solidFill>
                <a:latin typeface="Arial Unicode MS"/>
              </a:rPr>
              <a:t> UNIQUE (</a:t>
            </a:r>
            <a:r>
              <a:rPr lang="fr-FR" altLang="es-CO" sz="2000" b="1" dirty="0" err="1">
                <a:solidFill>
                  <a:srgbClr val="FF0000"/>
                </a:solidFill>
                <a:latin typeface="Arial Unicode MS"/>
              </a:rPr>
              <a:t>isbn</a:t>
            </a:r>
            <a:r>
              <a:rPr lang="fr-FR" altLang="es-CO" sz="2000" b="1" dirty="0">
                <a:solidFill>
                  <a:srgbClr val="FF0000"/>
                </a:solidFill>
                <a:latin typeface="Arial Unicode MS"/>
              </a:rPr>
              <a:t>)</a:t>
            </a:r>
            <a:r>
              <a:rPr lang="fr-FR" altLang="es-CO" sz="2000" dirty="0">
                <a:latin typeface="Arial Unicode M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746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2702-21BB-4C31-B381-0D875730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muchos a muchos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6CA977-63E4-46CF-90C4-41A904AE1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778678"/>
              </p:ext>
            </p:extLst>
          </p:nvPr>
        </p:nvGraphicFramePr>
        <p:xfrm>
          <a:off x="2131291" y="1806864"/>
          <a:ext cx="118456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2282">
                  <a:extLst>
                    <a:ext uri="{9D8B030D-6E8A-4147-A177-3AD203B41FA5}">
                      <a16:colId xmlns:a16="http://schemas.microsoft.com/office/drawing/2014/main" val="2574540641"/>
                    </a:ext>
                  </a:extLst>
                </a:gridCol>
                <a:gridCol w="592282">
                  <a:extLst>
                    <a:ext uri="{9D8B030D-6E8A-4147-A177-3AD203B41FA5}">
                      <a16:colId xmlns:a16="http://schemas.microsoft.com/office/drawing/2014/main" val="223406401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>
                          <a:effectLst/>
                        </a:rPr>
                        <a:t>Actividad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52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nombre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462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analisis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951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>
                          <a:effectLst/>
                        </a:rPr>
                        <a:t>diseño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6066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095233-4238-4884-B82E-A74275D3C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868743"/>
              </p:ext>
            </p:extLst>
          </p:nvPr>
        </p:nvGraphicFramePr>
        <p:xfrm>
          <a:off x="6705600" y="1813214"/>
          <a:ext cx="2142837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279">
                  <a:extLst>
                    <a:ext uri="{9D8B030D-6E8A-4147-A177-3AD203B41FA5}">
                      <a16:colId xmlns:a16="http://schemas.microsoft.com/office/drawing/2014/main" val="2416631707"/>
                    </a:ext>
                  </a:extLst>
                </a:gridCol>
                <a:gridCol w="714279">
                  <a:extLst>
                    <a:ext uri="{9D8B030D-6E8A-4147-A177-3AD203B41FA5}">
                      <a16:colId xmlns:a16="http://schemas.microsoft.com/office/drawing/2014/main" val="2460465073"/>
                    </a:ext>
                  </a:extLst>
                </a:gridCol>
                <a:gridCol w="714279">
                  <a:extLst>
                    <a:ext uri="{9D8B030D-6E8A-4147-A177-3AD203B41FA5}">
                      <a16:colId xmlns:a16="http://schemas.microsoft.com/office/drawing/2014/main" val="42280961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Recurso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23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descripcion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cantidad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28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papel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500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035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lapices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>
                          <a:effectLst/>
                        </a:rPr>
                        <a:t>600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9950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44AAF1-9210-47F1-89AD-685E58020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430050"/>
              </p:ext>
            </p:extLst>
          </p:nvPr>
        </p:nvGraphicFramePr>
        <p:xfrm>
          <a:off x="3807690" y="2667000"/>
          <a:ext cx="276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894">
                  <a:extLst>
                    <a:ext uri="{9D8B030D-6E8A-4147-A177-3AD203B41FA5}">
                      <a16:colId xmlns:a16="http://schemas.microsoft.com/office/drawing/2014/main" val="3797867964"/>
                    </a:ext>
                  </a:extLst>
                </a:gridCol>
                <a:gridCol w="1001004">
                  <a:extLst>
                    <a:ext uri="{9D8B030D-6E8A-4147-A177-3AD203B41FA5}">
                      <a16:colId xmlns:a16="http://schemas.microsoft.com/office/drawing/2014/main" val="4270025672"/>
                    </a:ext>
                  </a:extLst>
                </a:gridCol>
                <a:gridCol w="598702">
                  <a:extLst>
                    <a:ext uri="{9D8B030D-6E8A-4147-A177-3AD203B41FA5}">
                      <a16:colId xmlns:a16="http://schemas.microsoft.com/office/drawing/2014/main" val="4158722131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>
                          <a:effectLst/>
                        </a:rPr>
                        <a:t>ActividadxRecurso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79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idActividad (FK1)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idRecurso (FK2)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usada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6343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41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>
                          <a:effectLst/>
                        </a:rPr>
                        <a:t>50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7414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513609-08AC-42DA-9005-6E4946ADE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967512"/>
              </p:ext>
            </p:extLst>
          </p:nvPr>
        </p:nvGraphicFramePr>
        <p:xfrm>
          <a:off x="1966768" y="4100585"/>
          <a:ext cx="16637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439">
                  <a:extLst>
                    <a:ext uri="{9D8B030D-6E8A-4147-A177-3AD203B41FA5}">
                      <a16:colId xmlns:a16="http://schemas.microsoft.com/office/drawing/2014/main" val="2325797769"/>
                    </a:ext>
                  </a:extLst>
                </a:gridCol>
                <a:gridCol w="1055261">
                  <a:extLst>
                    <a:ext uri="{9D8B030D-6E8A-4147-A177-3AD203B41FA5}">
                      <a16:colId xmlns:a16="http://schemas.microsoft.com/office/drawing/2014/main" val="69728486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departamento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62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nombre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59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sistemas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008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industrial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3312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1EF7F4-4852-4AF5-A215-C3DE7191C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011905"/>
              </p:ext>
            </p:extLst>
          </p:nvPr>
        </p:nvGraphicFramePr>
        <p:xfrm>
          <a:off x="7407563" y="4035930"/>
          <a:ext cx="1219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8529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17411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>
                          <a:effectLst/>
                        </a:rPr>
                        <a:t>estudiante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10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nombre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194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900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julio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922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800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 dirty="0" err="1">
                          <a:effectLst/>
                        </a:rPr>
                        <a:t>luciano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2391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BDDA25-E1A1-476A-AFFB-7A2A5A3B8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470103"/>
              </p:ext>
            </p:extLst>
          </p:nvPr>
        </p:nvGraphicFramePr>
        <p:xfrm>
          <a:off x="3987801" y="5175466"/>
          <a:ext cx="27177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810">
                  <a:extLst>
                    <a:ext uri="{9D8B030D-6E8A-4147-A177-3AD203B41FA5}">
                      <a16:colId xmlns:a16="http://schemas.microsoft.com/office/drawing/2014/main" val="3015176077"/>
                    </a:ext>
                  </a:extLst>
                </a:gridCol>
                <a:gridCol w="1054810">
                  <a:extLst>
                    <a:ext uri="{9D8B030D-6E8A-4147-A177-3AD203B41FA5}">
                      <a16:colId xmlns:a16="http://schemas.microsoft.com/office/drawing/2014/main" val="2656954674"/>
                    </a:ext>
                  </a:extLst>
                </a:gridCol>
                <a:gridCol w="608179">
                  <a:extLst>
                    <a:ext uri="{9D8B030D-6E8A-4147-A177-3AD203B41FA5}">
                      <a16:colId xmlns:a16="http://schemas.microsoft.com/office/drawing/2014/main" val="32357518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DptoxEstudiante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334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idDpto (FK1)(PK)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sng" strike="noStrike">
                          <a:effectLst/>
                        </a:rPr>
                        <a:t>idEst (FK2)(PK)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Promedio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213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900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757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900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200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100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800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573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200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800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u="none" strike="noStrike">
                          <a:effectLst/>
                        </a:rPr>
                        <a:t>5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78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4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3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dirty="0"/>
            </a:br>
            <a:r>
              <a:rPr lang="en-US" dirty="0"/>
              <a:t>The 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D0D8BC-FD93-4DF6-B409-506BC4B9CF46}"/>
              </a:ext>
            </a:extLst>
          </p:cNvPr>
          <p:cNvSpPr/>
          <p:nvPr/>
        </p:nvSpPr>
        <p:spPr>
          <a:xfrm>
            <a:off x="4640462" y="4012945"/>
            <a:ext cx="3749964" cy="7850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Modelo Físico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Una vez se cuenta con el modelo lógico se selecciona el modelo físico en el cual se quiere representar dicho modelo</a:t>
            </a:r>
          </a:p>
          <a:p>
            <a:pPr lvl="1"/>
            <a:r>
              <a:rPr lang="es-CO" dirty="0"/>
              <a:t>El modelo físico puede ser obtenido automáticamente desde el modelo lógico</a:t>
            </a:r>
          </a:p>
          <a:p>
            <a:r>
              <a:rPr lang="es-CO" dirty="0"/>
              <a:t>El modelo relacional puede ser implementado físicamente a través de muchos RDBMS(</a:t>
            </a:r>
            <a:r>
              <a:rPr lang="es-CO" dirty="0" err="1"/>
              <a:t>Relational</a:t>
            </a:r>
            <a:r>
              <a:rPr lang="es-CO" dirty="0"/>
              <a:t> </a:t>
            </a:r>
            <a:r>
              <a:rPr lang="es-CO" dirty="0" err="1"/>
              <a:t>DataBase</a:t>
            </a:r>
            <a:r>
              <a:rPr lang="es-CO" dirty="0"/>
              <a:t> Management </a:t>
            </a:r>
            <a:r>
              <a:rPr lang="es-CO" dirty="0" err="1"/>
              <a:t>Systems</a:t>
            </a:r>
            <a:r>
              <a:rPr lang="es-CO" dirty="0"/>
              <a:t>), entre los cuales tenemos:</a:t>
            </a:r>
          </a:p>
          <a:p>
            <a:pPr lvl="1"/>
            <a:r>
              <a:rPr lang="es-CO" dirty="0"/>
              <a:t>Oracle</a:t>
            </a:r>
          </a:p>
          <a:p>
            <a:pPr lvl="1"/>
            <a:r>
              <a:rPr lang="es-CO" dirty="0"/>
              <a:t>SQL </a:t>
            </a:r>
            <a:r>
              <a:rPr lang="es-CO" dirty="0" err="1"/>
              <a:t>Sever</a:t>
            </a:r>
            <a:endParaRPr lang="es-CO" dirty="0"/>
          </a:p>
          <a:p>
            <a:pPr lvl="1"/>
            <a:r>
              <a:rPr lang="es-CO" dirty="0"/>
              <a:t>DB-2</a:t>
            </a:r>
          </a:p>
          <a:p>
            <a:pPr lvl="1"/>
            <a:r>
              <a:rPr lang="es-CO" dirty="0" err="1"/>
              <a:t>MySQL</a:t>
            </a:r>
            <a:endParaRPr lang="es-CO" dirty="0"/>
          </a:p>
          <a:p>
            <a:pPr lvl="1"/>
            <a:r>
              <a:rPr lang="es-CO" dirty="0"/>
              <a:t>…</a:t>
            </a:r>
          </a:p>
          <a:p>
            <a:pPr>
              <a:buNone/>
            </a:pPr>
            <a:endParaRPr lang="es-CO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059640" y="6355080"/>
            <a:ext cx="1219200" cy="36576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F0E28F13-6C62-4A96-8BA3-D75897CBC3E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67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115"/>
            <a:ext cx="3396961" cy="13749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71" y="1690688"/>
            <a:ext cx="4691929" cy="17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Manejo de llaves sustitutas con secuencias.</a:t>
            </a:r>
          </a:p>
          <a:p>
            <a:r>
              <a:rPr lang="es-ES" dirty="0"/>
              <a:t>La columna ID se gestionará desde la secuencia </a:t>
            </a:r>
            <a:r>
              <a:rPr lang="es-ES" dirty="0" err="1"/>
              <a:t>seq_Location</a:t>
            </a:r>
            <a:r>
              <a:rPr lang="es-ES" dirty="0"/>
              <a:t>, esto es, no será necesario informar el valor cuando se haga una inserción</a:t>
            </a:r>
          </a:p>
          <a:p>
            <a:pPr marL="0" indent="0">
              <a:buNone/>
            </a:pPr>
            <a:r>
              <a:rPr lang="es-ES" dirty="0"/>
              <a:t>INSERT INTO </a:t>
            </a:r>
            <a:r>
              <a:rPr lang="es-ES" dirty="0" err="1"/>
              <a:t>Location</a:t>
            </a:r>
            <a:r>
              <a:rPr lang="es-ES" dirty="0"/>
              <a:t>(ID,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shortname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Values</a:t>
            </a:r>
            <a:r>
              <a:rPr lang="es-ES" dirty="0"/>
              <a:t>(</a:t>
            </a:r>
            <a:r>
              <a:rPr lang="es-ES" dirty="0" err="1"/>
              <a:t>seq_Location.nextval</a:t>
            </a:r>
            <a:r>
              <a:rPr lang="es-ES" dirty="0"/>
              <a:t>, ‘J’,’E’);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987" y="4669703"/>
            <a:ext cx="4236704" cy="18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7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 Llaves </a:t>
            </a:r>
            <a:r>
              <a:rPr lang="es-CO" b="1" dirty="0" err="1"/>
              <a:t>Surrogates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597890"/>
            <a:ext cx="10515600" cy="4180465"/>
          </a:xfrm>
        </p:spPr>
        <p:txBody>
          <a:bodyPr>
            <a:normAutofit fontScale="47500" lnSpcReduction="20000"/>
          </a:bodyPr>
          <a:lstStyle/>
          <a:p>
            <a:r>
              <a:rPr lang="es-ES" sz="4200" b="1" dirty="0"/>
              <a:t>Para generar los valores de las llaves sustitutas se usan las secuencias al momento de realizar la inserción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/>
              <a:t>CREATE SEQUENCE </a:t>
            </a:r>
            <a:r>
              <a:rPr lang="en-US" sz="3600" b="1" dirty="0" err="1">
                <a:solidFill>
                  <a:srgbClr val="FF0000"/>
                </a:solidFill>
              </a:rPr>
              <a:t>book_seq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300" dirty="0"/>
              <a:t> START WITH     1  INCREMENT BY   1  NOCACHE  NOCYCLE;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book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sz="2900" b="1" dirty="0" err="1">
                <a:solidFill>
                  <a:srgbClr val="FF0000"/>
                </a:solidFill>
              </a:rPr>
              <a:t>book_seq.nextval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1,</a:t>
            </a:r>
          </a:p>
          <a:p>
            <a:pPr marL="0" indent="0">
              <a:buNone/>
            </a:pPr>
            <a:r>
              <a:rPr lang="en-US" dirty="0"/>
              <a:t>   'Misery',</a:t>
            </a:r>
          </a:p>
          <a:p>
            <a:pPr marL="0" indent="0">
              <a:buNone/>
            </a:pPr>
            <a:r>
              <a:rPr lang="en-US" dirty="0"/>
              <a:t>   12,</a:t>
            </a:r>
          </a:p>
          <a:p>
            <a:pPr marL="0" indent="0">
              <a:buNone/>
            </a:pPr>
            <a:r>
              <a:rPr lang="en-US" dirty="0"/>
              <a:t>   'USD',</a:t>
            </a:r>
          </a:p>
          <a:p>
            <a:pPr marL="0" indent="0">
              <a:buNone/>
            </a:pPr>
            <a:r>
              <a:rPr lang="en-US" dirty="0"/>
              <a:t>   'Misery is a 1987 psychological horror novel by Stephen King. The novel was nominated for the World Fantasy Award for Best Novel in 1988.',</a:t>
            </a:r>
          </a:p>
          <a:p>
            <a:pPr marL="0" indent="0">
              <a:buNone/>
            </a:pPr>
            <a:r>
              <a:rPr lang="en-US" dirty="0"/>
              <a:t>   0,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to_date</a:t>
            </a:r>
            <a:r>
              <a:rPr lang="en-US" dirty="0"/>
              <a:t>('01.01.1990', '</a:t>
            </a:r>
            <a:r>
              <a:rPr lang="en-US" dirty="0" err="1"/>
              <a:t>dd.mm.yyyy</a:t>
            </a:r>
            <a:r>
              <a:rPr lang="en-US" dirty="0"/>
              <a:t>'))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237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Manejo de llaves sustitutas con</a:t>
            </a:r>
            <a:r>
              <a:rPr lang="en-US" dirty="0"/>
              <a:t> con IDENTITY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cliente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id_cliente</a:t>
            </a:r>
            <a:r>
              <a:rPr lang="en-US" dirty="0"/>
              <a:t> number </a:t>
            </a:r>
            <a:r>
              <a:rPr lang="en-US" b="1" dirty="0">
                <a:solidFill>
                  <a:srgbClr val="00B050"/>
                </a:solidFill>
              </a:rPr>
              <a:t>GENERATED ALWAYS AS IDENTITY NOT NULL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codigo_cliente</a:t>
            </a:r>
            <a:r>
              <a:rPr lang="en-US" dirty="0"/>
              <a:t> number(10,0) not null 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nombre</a:t>
            </a:r>
            <a:r>
              <a:rPr lang="en-US" dirty="0"/>
              <a:t> varchar2(100) not null,</a:t>
            </a:r>
          </a:p>
          <a:p>
            <a:pPr marL="0" indent="0">
              <a:buNone/>
            </a:pPr>
            <a:r>
              <a:rPr lang="en-US" dirty="0"/>
              <a:t>  CONSTRAINT </a:t>
            </a:r>
            <a:r>
              <a:rPr lang="en-US" dirty="0" err="1"/>
              <a:t>pk_cliente</a:t>
            </a:r>
            <a:r>
              <a:rPr lang="en-US" dirty="0"/>
              <a:t> PRIMARY KEY (</a:t>
            </a:r>
            <a:r>
              <a:rPr lang="en-US" dirty="0" err="1"/>
              <a:t>id_cliente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cliente</a:t>
            </a:r>
            <a:r>
              <a:rPr lang="en-US" dirty="0"/>
              <a:t>(</a:t>
            </a:r>
            <a:r>
              <a:rPr lang="en-US" dirty="0" err="1"/>
              <a:t>codigo_cliente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Values(100,’Julio’);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70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45" y="308188"/>
            <a:ext cx="10515600" cy="715530"/>
          </a:xfrm>
        </p:spPr>
        <p:txBody>
          <a:bodyPr>
            <a:normAutofit/>
          </a:bodyPr>
          <a:lstStyle/>
          <a:p>
            <a:r>
              <a:rPr lang="es-CO" b="1" dirty="0"/>
              <a:t>Modelo Físico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4" y="1023718"/>
            <a:ext cx="11229109" cy="4351338"/>
          </a:xfrm>
        </p:spPr>
        <p:txBody>
          <a:bodyPr/>
          <a:lstStyle/>
          <a:p>
            <a:r>
              <a:rPr lang="es-CO" dirty="0"/>
              <a:t>Manejo de llaves foráneas, en relaciones NO </a:t>
            </a:r>
            <a:r>
              <a:rPr lang="es-CO" dirty="0" err="1"/>
              <a:t>identificantes</a:t>
            </a:r>
            <a:endParaRPr lang="es-CO" dirty="0"/>
          </a:p>
          <a:p>
            <a:r>
              <a:rPr lang="es-CO" dirty="0"/>
              <a:t>En este caso las FK se crean luego de crear la tabla</a:t>
            </a:r>
          </a:p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4" y="2313958"/>
            <a:ext cx="5517052" cy="3483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08" y="2182594"/>
            <a:ext cx="5731045" cy="4038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0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Físico </a:t>
            </a:r>
            <a:r>
              <a:rPr lang="es-ES" dirty="0"/>
              <a:t>Relaciones 1..m </a:t>
            </a:r>
            <a:r>
              <a:rPr lang="es-ES" dirty="0" err="1"/>
              <a:t>Identificante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42701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" y="1969652"/>
            <a:ext cx="8415898" cy="437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92" y="2431111"/>
            <a:ext cx="5587517" cy="2343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86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625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Tema de Office</vt:lpstr>
      <vt:lpstr>Database Design</vt:lpstr>
      <vt:lpstr> The Three-Levels of ER Model</vt:lpstr>
      <vt:lpstr>Modelo Físico</vt:lpstr>
      <vt:lpstr>Modelo Físico</vt:lpstr>
      <vt:lpstr>Modelo Físico</vt:lpstr>
      <vt:lpstr>Modelo Físico Llaves Surrogates</vt:lpstr>
      <vt:lpstr>Modelo Físico</vt:lpstr>
      <vt:lpstr>Modelo Físico</vt:lpstr>
      <vt:lpstr>Modelo Físico Relaciones 1..m Identificante</vt:lpstr>
      <vt:lpstr>Modelo Físico Relaciones 1..m Identificante CASCADE</vt:lpstr>
      <vt:lpstr>Modelo Físico</vt:lpstr>
      <vt:lpstr>Modelo Físico UNIQUE</vt:lpstr>
      <vt:lpstr>Modelo Físico UNIQUE</vt:lpstr>
      <vt:lpstr>Ejemplo muchos a muchos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113</cp:revision>
  <dcterms:created xsi:type="dcterms:W3CDTF">2019-02-04T13:29:28Z</dcterms:created>
  <dcterms:modified xsi:type="dcterms:W3CDTF">2020-10-13T16:08:31Z</dcterms:modified>
</cp:coreProperties>
</file>