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57" r:id="rId7"/>
    <p:sldId id="276" r:id="rId8"/>
    <p:sldId id="277" r:id="rId9"/>
    <p:sldId id="278" r:id="rId10"/>
    <p:sldId id="279" r:id="rId11"/>
    <p:sldId id="281" r:id="rId12"/>
    <p:sldId id="262" r:id="rId13"/>
    <p:sldId id="280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3" r:id="rId24"/>
    <p:sldId id="261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20/03/2020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Database</a:t>
            </a:r>
            <a:r>
              <a:rPr lang="es-CO" b="1" dirty="0"/>
              <a:t> </a:t>
            </a:r>
            <a:r>
              <a:rPr lang="es-CO" b="1" dirty="0" err="1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Carreño</a:t>
            </a:r>
          </a:p>
          <a:p>
            <a:r>
              <a:rPr lang="es-CO" dirty="0" err="1"/>
              <a:t>Logical</a:t>
            </a:r>
            <a:r>
              <a:rPr lang="es-CO" dirty="0"/>
              <a:t> </a:t>
            </a:r>
            <a:r>
              <a:rPr lang="es-CO" dirty="0" err="1"/>
              <a:t>Design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Combinado</a:t>
            </a:r>
            <a:r>
              <a:rPr lang="en-US" b="1" dirty="0"/>
              <a:t> </a:t>
            </a:r>
            <a:r>
              <a:rPr lang="en-US" b="1" dirty="0" err="1"/>
              <a:t>llaves</a:t>
            </a:r>
            <a:r>
              <a:rPr lang="en-US" b="1" dirty="0"/>
              <a:t> </a:t>
            </a:r>
            <a:r>
              <a:rPr lang="en-US" b="1" dirty="0" err="1"/>
              <a:t>naturales</a:t>
            </a:r>
            <a:r>
              <a:rPr lang="en-US" b="1" dirty="0"/>
              <a:t> y </a:t>
            </a:r>
            <a:r>
              <a:rPr lang="en-US" b="1" dirty="0" err="1"/>
              <a:t>sustitutas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622073" cy="4351338"/>
          </a:xfrm>
        </p:spPr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sustitutas</a:t>
            </a:r>
            <a:r>
              <a:rPr lang="en-US" dirty="0"/>
              <a:t> se </a:t>
            </a:r>
            <a:r>
              <a:rPr lang="en-US" dirty="0" err="1"/>
              <a:t>convertirán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primarias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naturales</a:t>
            </a:r>
            <a:r>
              <a:rPr lang="en-US" dirty="0"/>
              <a:t> se </a:t>
            </a:r>
            <a:r>
              <a:rPr lang="en-US" dirty="0" err="1"/>
              <a:t>convertirán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 </a:t>
            </a:r>
            <a:r>
              <a:rPr lang="en-US" dirty="0" err="1"/>
              <a:t>candidatas</a:t>
            </a:r>
            <a:r>
              <a:rPr lang="en-US" dirty="0"/>
              <a:t> y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UNIQUE (</a:t>
            </a:r>
            <a:r>
              <a:rPr lang="en-US" dirty="0" err="1"/>
              <a:t>únicas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07501-8D3F-4862-8853-01D20F2F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966912"/>
            <a:ext cx="3288959" cy="12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Tipos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y </a:t>
            </a:r>
            <a:r>
              <a:rPr lang="en-US" b="1" dirty="0" err="1"/>
              <a:t>Restricciones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622073" cy="4351338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diagrama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‘</a:t>
            </a:r>
            <a:r>
              <a:rPr lang="en-US" dirty="0" err="1"/>
              <a:t>Descripcion</a:t>
            </a:r>
            <a:r>
              <a:rPr lang="en-US" dirty="0"/>
              <a:t>’ </a:t>
            </a:r>
            <a:r>
              <a:rPr lang="en-US" dirty="0" err="1"/>
              <a:t>permite</a:t>
            </a:r>
            <a:r>
              <a:rPr lang="en-US" dirty="0"/>
              <a:t> nulos, observe la ‘N’</a:t>
            </a:r>
          </a:p>
          <a:p>
            <a:r>
              <a:rPr lang="en-US" dirty="0"/>
              <a:t>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07501-8D3F-4862-8853-01D20F2F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966912"/>
            <a:ext cx="3288959" cy="12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Relación NO IDENTIFICANTE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2480"/>
            <a:ext cx="10515600" cy="4351338"/>
          </a:xfrm>
        </p:spPr>
        <p:txBody>
          <a:bodyPr/>
          <a:lstStyle/>
          <a:p>
            <a:r>
              <a:rPr lang="es-ES" dirty="0"/>
              <a:t>Las "relaciones“ </a:t>
            </a:r>
            <a:r>
              <a:rPr lang="es-ES" i="1" u="sng" dirty="0"/>
              <a:t>no </a:t>
            </a:r>
            <a:r>
              <a:rPr lang="es-ES" i="1" u="sng" dirty="0" err="1"/>
              <a:t>identificantes</a:t>
            </a:r>
            <a:r>
              <a:rPr lang="es-ES" dirty="0"/>
              <a:t>  de cardinalidad</a:t>
            </a:r>
          </a:p>
          <a:p>
            <a:pPr lvl="1"/>
            <a:r>
              <a:rPr lang="es-ES" dirty="0"/>
              <a:t>1 .. M </a:t>
            </a:r>
          </a:p>
          <a:p>
            <a:pPr lvl="1"/>
            <a:r>
              <a:rPr lang="es-ES" dirty="0"/>
              <a:t>0 .. M</a:t>
            </a:r>
          </a:p>
          <a:p>
            <a:pPr lvl="1"/>
            <a:r>
              <a:rPr lang="es-ES" dirty="0"/>
              <a:t>1 .. 1</a:t>
            </a:r>
          </a:p>
          <a:p>
            <a:r>
              <a:rPr lang="es-ES" dirty="0"/>
              <a:t>Las relaciones se representan como columnas que son “llave foránea”</a:t>
            </a:r>
          </a:p>
          <a:p>
            <a:pPr lvl="1"/>
            <a:r>
              <a:rPr lang="es-ES" dirty="0"/>
              <a:t>1 .. M 	FK no puede ser nula</a:t>
            </a:r>
          </a:p>
          <a:p>
            <a:pPr lvl="1"/>
            <a:r>
              <a:rPr lang="es-ES" dirty="0"/>
              <a:t>1 .. 1 	FK no puede ser nula</a:t>
            </a:r>
          </a:p>
          <a:p>
            <a:pPr lvl="1"/>
            <a:r>
              <a:rPr lang="es-ES" dirty="0"/>
              <a:t>0 .. M 	FK puede ser nula</a:t>
            </a:r>
          </a:p>
          <a:p>
            <a:pPr lvl="1"/>
            <a:r>
              <a:rPr lang="es-ES" dirty="0"/>
              <a:t>0 .. 1	FK puede ser nula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74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Relación NO IDENTIFICANTE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3597"/>
            <a:ext cx="10069946" cy="4351338"/>
          </a:xfrm>
        </p:spPr>
        <p:txBody>
          <a:bodyPr/>
          <a:lstStyle/>
          <a:p>
            <a:r>
              <a:rPr lang="es-ES" dirty="0"/>
              <a:t>Lado 1: </a:t>
            </a:r>
            <a:r>
              <a:rPr lang="es-ES" dirty="0" err="1"/>
              <a:t>Album</a:t>
            </a:r>
            <a:r>
              <a:rPr lang="es-ES" dirty="0"/>
              <a:t>, cuya llave primaria es: ‘Id’</a:t>
            </a:r>
          </a:p>
          <a:p>
            <a:r>
              <a:rPr lang="es-ES" dirty="0"/>
              <a:t>Lado muchos: Foto</a:t>
            </a:r>
          </a:p>
          <a:p>
            <a:r>
              <a:rPr lang="es-ES" dirty="0"/>
              <a:t>‘Id’ de ‘</a:t>
            </a:r>
            <a:r>
              <a:rPr lang="es-ES" dirty="0" err="1"/>
              <a:t>Album</a:t>
            </a:r>
            <a:r>
              <a:rPr lang="es-ES" dirty="0"/>
              <a:t>’ pasa como una llave foránea al lado muchos</a:t>
            </a:r>
          </a:p>
          <a:p>
            <a:pPr lvl="1"/>
            <a:r>
              <a:rPr lang="es-ES" dirty="0"/>
              <a:t>Nombre de la columna ‘</a:t>
            </a:r>
            <a:r>
              <a:rPr lang="es-ES" dirty="0" err="1"/>
              <a:t>AlbumId</a:t>
            </a:r>
            <a:r>
              <a:rPr lang="es-ES" dirty="0"/>
              <a:t>’ </a:t>
            </a:r>
          </a:p>
          <a:p>
            <a:pPr lvl="2"/>
            <a:r>
              <a:rPr lang="es-ES" dirty="0"/>
              <a:t>patrón del nombre: Tabla donde es primaria columna que es 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6BC48-7077-4877-B4A4-8123FF04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1" y="4666528"/>
            <a:ext cx="5070182" cy="1466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EA66F-89B3-479D-A6F1-1D3BB393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0" y="4666528"/>
            <a:ext cx="6193368" cy="146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ACC40-58C1-43FD-8997-9296C8F6C812}"/>
              </a:ext>
            </a:extLst>
          </p:cNvPr>
          <p:cNvSpPr txBox="1"/>
          <p:nvPr/>
        </p:nvSpPr>
        <p:spPr>
          <a:xfrm>
            <a:off x="838200" y="4113418"/>
            <a:ext cx="29833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1..m </a:t>
            </a:r>
            <a:r>
              <a:rPr lang="en-US" i="1" u="sng" dirty="0"/>
              <a:t>No debe</a:t>
            </a:r>
            <a:r>
              <a:rPr lang="en-US" dirty="0"/>
              <a:t> permitir nulos.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A95E0-CE46-4957-A10E-78FF892E2E59}"/>
              </a:ext>
            </a:extLst>
          </p:cNvPr>
          <p:cNvSpPr txBox="1"/>
          <p:nvPr/>
        </p:nvSpPr>
        <p:spPr>
          <a:xfrm>
            <a:off x="7465482" y="4113418"/>
            <a:ext cx="27339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0..m </a:t>
            </a:r>
            <a:r>
              <a:rPr lang="en-US" i="1" u="sng" dirty="0"/>
              <a:t>Puede</a:t>
            </a:r>
            <a:r>
              <a:rPr lang="en-US" dirty="0"/>
              <a:t> permitir nulos.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47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Relación IDENTIFICANTE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2480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Las "relaciones“ </a:t>
            </a:r>
            <a:r>
              <a:rPr lang="es-ES" i="1" u="sng" dirty="0" err="1"/>
              <a:t>identificantes</a:t>
            </a:r>
            <a:r>
              <a:rPr lang="es-ES" dirty="0"/>
              <a:t>  de cardinalidad</a:t>
            </a:r>
          </a:p>
          <a:p>
            <a:pPr lvl="1"/>
            <a:r>
              <a:rPr lang="es-ES" dirty="0"/>
              <a:t>1 .. M </a:t>
            </a:r>
          </a:p>
          <a:p>
            <a:r>
              <a:rPr lang="es-ES" dirty="0"/>
              <a:t>La entidad del lado </a:t>
            </a:r>
            <a:r>
              <a:rPr lang="es-ES" i="1" u="sng" dirty="0"/>
              <a:t>1</a:t>
            </a:r>
            <a:r>
              <a:rPr lang="es-ES" dirty="0"/>
              <a:t> es ‘</a:t>
            </a:r>
            <a:r>
              <a:rPr lang="es-ES" dirty="0" err="1"/>
              <a:t>strong</a:t>
            </a:r>
            <a:r>
              <a:rPr lang="es-ES" dirty="0"/>
              <a:t>’</a:t>
            </a:r>
          </a:p>
          <a:p>
            <a:r>
              <a:rPr lang="es-ES" dirty="0"/>
              <a:t>La entidad del lado </a:t>
            </a:r>
            <a:r>
              <a:rPr lang="es-ES" i="1" u="sng" dirty="0"/>
              <a:t>m</a:t>
            </a:r>
            <a:r>
              <a:rPr lang="es-ES" dirty="0"/>
              <a:t>  es ‘</a:t>
            </a:r>
            <a:r>
              <a:rPr lang="es-ES" dirty="0" err="1"/>
              <a:t>weak</a:t>
            </a:r>
            <a:r>
              <a:rPr lang="es-ES" dirty="0"/>
              <a:t>’</a:t>
            </a:r>
          </a:p>
          <a:p>
            <a:r>
              <a:rPr lang="es-ES" dirty="0"/>
              <a:t>Las relaciones se representan como columnas que son:</a:t>
            </a:r>
          </a:p>
          <a:p>
            <a:pPr lvl="1"/>
            <a:r>
              <a:rPr lang="es-ES" dirty="0"/>
              <a:t>Llave foránea Y</a:t>
            </a:r>
          </a:p>
          <a:p>
            <a:pPr lvl="1"/>
            <a:r>
              <a:rPr lang="es-ES" dirty="0"/>
              <a:t>Llave primaria</a:t>
            </a:r>
          </a:p>
          <a:p>
            <a:r>
              <a:rPr lang="es-ES" dirty="0"/>
              <a:t>No se permiten nulos en la llave foránea ya que también pasa como primaria.</a:t>
            </a:r>
          </a:p>
        </p:txBody>
      </p:sp>
    </p:spTree>
    <p:extLst>
      <p:ext uri="{BB962C8B-B14F-4D97-AF65-F5344CB8AC3E}">
        <p14:creationId xmlns:p14="http://schemas.microsoft.com/office/powerpoint/2010/main" val="209337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61925"/>
            <a:ext cx="10515600" cy="1325563"/>
          </a:xfrm>
        </p:spPr>
        <p:txBody>
          <a:bodyPr/>
          <a:lstStyle/>
          <a:p>
            <a:r>
              <a:rPr lang="es-CO" b="1" dirty="0"/>
              <a:t>Relación IDENTIFICANTE 1..m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926" y="1253331"/>
            <a:ext cx="10846111" cy="4351338"/>
          </a:xfrm>
        </p:spPr>
        <p:txBody>
          <a:bodyPr>
            <a:normAutofit/>
          </a:bodyPr>
          <a:lstStyle/>
          <a:p>
            <a:r>
              <a:rPr lang="es-ES" dirty="0"/>
              <a:t>Lado 1: </a:t>
            </a:r>
            <a:r>
              <a:rPr lang="es-ES" dirty="0" err="1"/>
              <a:t>Album</a:t>
            </a:r>
            <a:r>
              <a:rPr lang="es-ES" dirty="0"/>
              <a:t>, es la entidad ‘</a:t>
            </a:r>
            <a:r>
              <a:rPr lang="es-ES" dirty="0" err="1"/>
              <a:t>strong</a:t>
            </a:r>
            <a:r>
              <a:rPr lang="es-ES" dirty="0"/>
              <a:t>’, cuya llave primaria es: ‘Id’</a:t>
            </a:r>
          </a:p>
          <a:p>
            <a:r>
              <a:rPr lang="es-ES" dirty="0"/>
              <a:t>Lado muchos: Foto, es la entidad ‘</a:t>
            </a:r>
            <a:r>
              <a:rPr lang="es-ES" dirty="0" err="1"/>
              <a:t>weak</a:t>
            </a:r>
            <a:r>
              <a:rPr lang="es-ES" dirty="0"/>
              <a:t>’</a:t>
            </a:r>
          </a:p>
          <a:p>
            <a:pPr lvl="1"/>
            <a:r>
              <a:rPr lang="es-ES" dirty="0"/>
              <a:t>Llave parcial es la columna ‘numero’</a:t>
            </a:r>
          </a:p>
          <a:p>
            <a:r>
              <a:rPr lang="es-ES" dirty="0"/>
              <a:t>‘Id’ de ‘</a:t>
            </a:r>
            <a:r>
              <a:rPr lang="es-ES" dirty="0" err="1"/>
              <a:t>Album</a:t>
            </a:r>
            <a:r>
              <a:rPr lang="es-ES" dirty="0"/>
              <a:t>’ pasa como :</a:t>
            </a:r>
          </a:p>
          <a:p>
            <a:pPr lvl="1"/>
            <a:r>
              <a:rPr lang="es-ES" dirty="0"/>
              <a:t>Llave foránea al lado muchos</a:t>
            </a:r>
          </a:p>
          <a:p>
            <a:pPr lvl="1"/>
            <a:r>
              <a:rPr lang="es-ES" dirty="0"/>
              <a:t>Y Llave primaria</a:t>
            </a:r>
          </a:p>
          <a:p>
            <a:r>
              <a:rPr lang="es-ES" dirty="0"/>
              <a:t>La llave de Foto entonces es la combinación ‘</a:t>
            </a:r>
            <a:r>
              <a:rPr lang="es-ES" dirty="0" err="1"/>
              <a:t>AlbumId</a:t>
            </a:r>
            <a:r>
              <a:rPr lang="es-ES" dirty="0"/>
              <a:t>’ y ‘numero’</a:t>
            </a:r>
          </a:p>
          <a:p>
            <a:pPr lvl="1"/>
            <a:r>
              <a:rPr lang="es-ES" dirty="0"/>
              <a:t>Todos los ‘</a:t>
            </a:r>
            <a:r>
              <a:rPr lang="es-ES" dirty="0" err="1"/>
              <a:t>Album</a:t>
            </a:r>
            <a:r>
              <a:rPr lang="es-ES" dirty="0"/>
              <a:t>’ tendrían por ejemplo Foto ‘numero’ 1,2, ..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393E7-B7DE-4712-8206-E18788E8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41" y="5131809"/>
            <a:ext cx="6896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61925"/>
            <a:ext cx="10515600" cy="1325563"/>
          </a:xfrm>
        </p:spPr>
        <p:txBody>
          <a:bodyPr/>
          <a:lstStyle/>
          <a:p>
            <a:r>
              <a:rPr lang="es-CO" b="1" dirty="0"/>
              <a:t>Relación IDENTIFICANTE 1..m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400" y="1668966"/>
            <a:ext cx="11292076" cy="4351338"/>
          </a:xfrm>
        </p:spPr>
        <p:txBody>
          <a:bodyPr>
            <a:normAutofit/>
          </a:bodyPr>
          <a:lstStyle/>
          <a:p>
            <a:r>
              <a:rPr lang="en-US" dirty="0"/>
              <a:t>Observe que ‘Foto’ ya no tiene la llave sustituta ‘Id’</a:t>
            </a:r>
          </a:p>
          <a:p>
            <a:pPr lvl="1"/>
            <a:r>
              <a:rPr lang="en-US" dirty="0"/>
              <a:t>Por que Foto es ‘</a:t>
            </a:r>
            <a:r>
              <a:rPr lang="en-US" dirty="0" err="1"/>
              <a:t>débil</a:t>
            </a:r>
            <a:r>
              <a:rPr lang="en-US" dirty="0"/>
              <a:t>’ con respect a ‘Album’ 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columna</a:t>
            </a:r>
            <a:r>
              <a:rPr lang="en-US" dirty="0"/>
              <a:t> ‘id’ </a:t>
            </a:r>
            <a:r>
              <a:rPr lang="en-US" dirty="0" err="1"/>
              <a:t>haría</a:t>
            </a:r>
            <a:r>
              <a:rPr lang="en-US" dirty="0"/>
              <a:t> que ‘Foto’ sea </a:t>
            </a:r>
            <a:r>
              <a:rPr lang="en-US" dirty="0" err="1"/>
              <a:t>también</a:t>
            </a:r>
            <a:r>
              <a:rPr lang="en-US" dirty="0"/>
              <a:t> ‘strong’ y la </a:t>
            </a:r>
            <a:r>
              <a:rPr lang="en-US" dirty="0" err="1"/>
              <a:t>relación</a:t>
            </a:r>
            <a:r>
              <a:rPr lang="en-US" dirty="0"/>
              <a:t> ya no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identificante</a:t>
            </a:r>
            <a:r>
              <a:rPr lang="en-US" dirty="0"/>
              <a:t> por lo que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se </a:t>
            </a:r>
            <a:r>
              <a:rPr lang="en-US" dirty="0" err="1"/>
              <a:t>perdería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213CB-849D-410D-9D51-497FF249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07" y="3816927"/>
            <a:ext cx="6896100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4DDDE-C586-4CA7-9F06-3AF1EF00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70" y="1487488"/>
            <a:ext cx="2400300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80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Relación IDENTIFICANTE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2480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Una relación 1 .. 1 </a:t>
            </a:r>
            <a:r>
              <a:rPr lang="es-ES" dirty="0" err="1"/>
              <a:t>identificante</a:t>
            </a:r>
            <a:r>
              <a:rPr lang="es-ES" dirty="0"/>
              <a:t> se trata igual que una relación 1 .. M</a:t>
            </a:r>
          </a:p>
          <a:p>
            <a:pPr lvl="1"/>
            <a:r>
              <a:rPr lang="es-ES" dirty="0"/>
              <a:t>Se debe asumir una entidad ‘</a:t>
            </a:r>
            <a:r>
              <a:rPr lang="es-ES" dirty="0" err="1"/>
              <a:t>strong</a:t>
            </a:r>
            <a:r>
              <a:rPr lang="es-ES" dirty="0"/>
              <a:t>’ y la otra sería ‘</a:t>
            </a:r>
            <a:r>
              <a:rPr lang="es-ES" dirty="0" err="1"/>
              <a:t>weak</a:t>
            </a:r>
            <a:r>
              <a:rPr lang="es-ES" dirty="0"/>
              <a:t>’</a:t>
            </a:r>
          </a:p>
          <a:p>
            <a:r>
              <a:rPr lang="es-ES" dirty="0"/>
              <a:t>Una relación 0 .. M </a:t>
            </a:r>
            <a:r>
              <a:rPr lang="es-ES" dirty="0" err="1"/>
              <a:t>identificante</a:t>
            </a:r>
            <a:r>
              <a:rPr lang="es-ES" dirty="0"/>
              <a:t> no es común; ya que la entidad ‘</a:t>
            </a:r>
            <a:r>
              <a:rPr lang="es-ES" dirty="0" err="1"/>
              <a:t>weak</a:t>
            </a:r>
            <a:r>
              <a:rPr lang="es-ES" dirty="0"/>
              <a:t>’ debe pertenecer siempre a 1 entidad ‘</a:t>
            </a:r>
            <a:r>
              <a:rPr lang="es-ES" dirty="0" err="1"/>
              <a:t>strong</a:t>
            </a:r>
            <a:r>
              <a:rPr lang="es-ES" dirty="0"/>
              <a:t>’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429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CE2F-0534-44EF-90FE-A91FC19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Relaciones M ..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F723-660E-46C1-ADF4-F2E63EC2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461"/>
            <a:ext cx="9911057" cy="4351338"/>
          </a:xfrm>
        </p:spPr>
        <p:txBody>
          <a:bodyPr/>
          <a:lstStyle/>
          <a:p>
            <a:r>
              <a:rPr lang="es-CO" dirty="0"/>
              <a:t>Las relaciones M .. M implican la creación de una tabla intermedia </a:t>
            </a:r>
          </a:p>
          <a:p>
            <a:pPr lvl="1"/>
            <a:r>
              <a:rPr lang="es-CO" dirty="0"/>
              <a:t>La tabla intermedia toma el nombre de la relación, en este caso, ‘</a:t>
            </a:r>
            <a:r>
              <a:rPr lang="es-CO" dirty="0" err="1"/>
              <a:t>FotosPropiedadAutor</a:t>
            </a:r>
            <a:r>
              <a:rPr lang="es-CO" dirty="0"/>
              <a:t>’</a:t>
            </a:r>
          </a:p>
          <a:p>
            <a:pPr lvl="1"/>
            <a:r>
              <a:rPr lang="es-CO" dirty="0"/>
              <a:t>Se maneja como una Relación </a:t>
            </a:r>
            <a:r>
              <a:rPr lang="es-CO" dirty="0" err="1"/>
              <a:t>identificante</a:t>
            </a:r>
            <a:endParaRPr lang="es-CO" dirty="0"/>
          </a:p>
          <a:p>
            <a:pPr lvl="2"/>
            <a:r>
              <a:rPr lang="es-CO" dirty="0"/>
              <a:t>Las llaves de ‘Foto’ y ‘</a:t>
            </a:r>
            <a:r>
              <a:rPr lang="es-CO" dirty="0" err="1"/>
              <a:t>Album</a:t>
            </a:r>
            <a:r>
              <a:rPr lang="es-CO" dirty="0"/>
              <a:t>’ pasan como PK y FK hacia ‘</a:t>
            </a:r>
            <a:r>
              <a:rPr lang="es-CO" dirty="0" err="1"/>
              <a:t>FotosPropiedadAutor</a:t>
            </a:r>
            <a:r>
              <a:rPr lang="es-CO" dirty="0"/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6ECD0-2E62-4BD2-A7E4-546AB5D3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7" y="4129562"/>
            <a:ext cx="7742124" cy="110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88CF2-F1A2-40A3-A8A1-55BA859D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9" y="4129562"/>
            <a:ext cx="2700780" cy="218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09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CE2F-0534-44EF-90FE-A91FC19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Relaciones M ..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F723-660E-46C1-ADF4-F2E63EC2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461"/>
            <a:ext cx="9911057" cy="4351338"/>
          </a:xfrm>
        </p:spPr>
        <p:txBody>
          <a:bodyPr/>
          <a:lstStyle/>
          <a:p>
            <a:r>
              <a:rPr lang="es-CO" dirty="0"/>
              <a:t>Las relaciones M .. M pueden tener atributos, dichos atributos se colocan en la tabla intermedia</a:t>
            </a:r>
          </a:p>
          <a:p>
            <a:r>
              <a:rPr lang="es-CO" dirty="0"/>
              <a:t>En este caso el atributo ‘</a:t>
            </a:r>
            <a:r>
              <a:rPr lang="es-CO" dirty="0" err="1"/>
              <a:t>FechaPropiedad</a:t>
            </a:r>
            <a:r>
              <a:rPr lang="es-CO" dirty="0"/>
              <a:t>’ y ‘</a:t>
            </a:r>
            <a:r>
              <a:rPr lang="es-CO" dirty="0" err="1"/>
              <a:t>PorcentajePropiedad</a:t>
            </a:r>
            <a:r>
              <a:rPr lang="es-CO" dirty="0"/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E5126-758D-4C61-9A39-58ECED15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67" y="3689242"/>
            <a:ext cx="9155319" cy="1446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1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/>
              <a:t>The 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D0D8BC-FD93-4DF6-B409-506BC4B9CF46}"/>
              </a:ext>
            </a:extLst>
          </p:cNvPr>
          <p:cNvSpPr/>
          <p:nvPr/>
        </p:nvSpPr>
        <p:spPr>
          <a:xfrm>
            <a:off x="4572000" y="3011055"/>
            <a:ext cx="3749964" cy="7850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1997-6E87-471E-8197-C886EDF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Relaciones con Nombre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4BED-BFEE-4307-9848-64B3C60F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relaciones con nombre </a:t>
            </a:r>
          </a:p>
          <a:p>
            <a:pPr lvl="1"/>
            <a:r>
              <a:rPr lang="es-CO" dirty="0"/>
              <a:t>Por cada relación se crea una nueva FK cuyo nombre corresponde al nombre de la Relación.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E284B-30B8-48B6-846D-F76B53EA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9" y="3172692"/>
            <a:ext cx="3887628" cy="3139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64ADC-7618-4E6B-99DE-64156355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7" y="3111501"/>
            <a:ext cx="3326613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14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Relaciones Unarias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es-ES" dirty="0" smtClean="0"/>
              <a:t>Las relaciones unarias (relación de una entidad consigo misma) siguen las mismas reglas de paso de llaves.</a:t>
            </a:r>
          </a:p>
          <a:p>
            <a:pPr lvl="1"/>
            <a:r>
              <a:rPr lang="es-ES" dirty="0" smtClean="0"/>
              <a:t>Observe las columnas </a:t>
            </a:r>
            <a:r>
              <a:rPr lang="es-ES" dirty="0" err="1" smtClean="0"/>
              <a:t>PersonaCedulaPadre</a:t>
            </a:r>
            <a:r>
              <a:rPr lang="es-ES" dirty="0" smtClean="0"/>
              <a:t> y </a:t>
            </a:r>
            <a:r>
              <a:rPr lang="es-ES" dirty="0" err="1" smtClean="0"/>
              <a:t>PersonaCedulaHijo</a:t>
            </a:r>
            <a:r>
              <a:rPr lang="es-ES" dirty="0" smtClean="0"/>
              <a:t> que son llaves foráneas y permiten nulos.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61" y="3973046"/>
            <a:ext cx="3374447" cy="2460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45" y="3973046"/>
            <a:ext cx="4701489" cy="2460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38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Relaciones Unarias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es-ES" dirty="0" smtClean="0"/>
              <a:t>Relaciones unarias </a:t>
            </a:r>
            <a:r>
              <a:rPr lang="es-ES" dirty="0" err="1" smtClean="0"/>
              <a:t>identificantes</a:t>
            </a:r>
            <a:r>
              <a:rPr lang="es-ES" dirty="0" smtClean="0"/>
              <a:t> podrían causar abrazos mortales al momento de la creación de las instancias.</a:t>
            </a:r>
          </a:p>
          <a:p>
            <a:pPr lvl="1"/>
            <a:r>
              <a:rPr lang="es-ES" dirty="0" smtClean="0"/>
              <a:t>Necesito crear una persona pero para crear la persona necesito el padre y para crear el padre necesito la persona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61" y="3973046"/>
            <a:ext cx="3374447" cy="2460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45" y="3973046"/>
            <a:ext cx="4701489" cy="2460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08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EF73-4368-404E-B87E-BE32732F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Modelo Lógico sin Modelo Conceptual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F687-D4F6-40E6-BEEC-F124850F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posible realizar el diseño Lógico de Tablas sin pasar por el modelo conceptual respetando las reglas dadas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154491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3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Una vez se ha realizado el modelo conceptual se selecciona el modelo lógico en el cual se quiere representar dicho modelo.</a:t>
            </a:r>
          </a:p>
        </p:txBody>
      </p:sp>
    </p:spTree>
    <p:extLst>
      <p:ext uri="{BB962C8B-B14F-4D97-AF65-F5344CB8AC3E}">
        <p14:creationId xmlns:p14="http://schemas.microsoft.com/office/powerpoint/2010/main" val="3949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Algunos modelos lógicos que pueden obtenerse desde un modelo conceptual:</a:t>
            </a:r>
          </a:p>
          <a:p>
            <a:pPr lvl="1"/>
            <a:r>
              <a:rPr lang="es-CO" dirty="0"/>
              <a:t>Modelo relacional</a:t>
            </a:r>
          </a:p>
          <a:p>
            <a:pPr lvl="1"/>
            <a:r>
              <a:rPr lang="es-CO" dirty="0"/>
              <a:t>Modelo semiestructurado : XML</a:t>
            </a:r>
          </a:p>
          <a:p>
            <a:pPr lvl="1"/>
            <a:r>
              <a:rPr lang="es-CO" dirty="0"/>
              <a:t>Modelo de objetos</a:t>
            </a:r>
          </a:p>
          <a:p>
            <a:r>
              <a:rPr lang="es-CO" dirty="0"/>
              <a:t>Usaremos el </a:t>
            </a:r>
            <a:r>
              <a:rPr lang="es-CO" i="1" u="sng" dirty="0"/>
              <a:t>Modelo Relacional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440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B2-AE91-4B50-B375-E7C884E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Modelo 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E64-CFE5-4C3A-98EE-E52EF861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2"/>
            <a:ext cx="10515600" cy="4351338"/>
          </a:xfrm>
        </p:spPr>
        <p:txBody>
          <a:bodyPr/>
          <a:lstStyle/>
          <a:p>
            <a:r>
              <a:rPr lang="es-CO" dirty="0"/>
              <a:t>El modelo lógico puede ser obtenido desde el modelo conceptual</a:t>
            </a:r>
          </a:p>
          <a:p>
            <a:r>
              <a:rPr lang="es-CO" dirty="0"/>
              <a:t>En la figura se muestra el modelo conceptual que se usará para obtener el modelo lógico basado en tablas.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0803-7672-4350-9227-CAA7DAC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2" y="2924897"/>
            <a:ext cx="4214236" cy="3402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00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Entidad y Tabla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315" y="1500310"/>
            <a:ext cx="10340376" cy="4351338"/>
          </a:xfrm>
        </p:spPr>
        <p:txBody>
          <a:bodyPr>
            <a:normAutofit/>
          </a:bodyPr>
          <a:lstStyle/>
          <a:p>
            <a:r>
              <a:rPr lang="es-CO" sz="3600" dirty="0"/>
              <a:t>Una Entidad se convierte a Tabla</a:t>
            </a:r>
          </a:p>
          <a:p>
            <a:r>
              <a:rPr lang="es-CO" sz="3600" dirty="0"/>
              <a:t>Un atributo se convierte a Columna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59440-3E1F-4A86-A7EE-47204E74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93" y="3104479"/>
            <a:ext cx="268605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B30B4-E442-4B0D-A6B1-596FB773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321" y="3104479"/>
            <a:ext cx="39528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 Key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s-ES" altLang="en-US" dirty="0"/>
              <a:t>Las llaves primarias proporcionan una forma de especificar cómo se distinguen las entidades y las relaciones.</a:t>
            </a:r>
          </a:p>
          <a:p>
            <a:r>
              <a:rPr lang="es-ES" altLang="en-US" dirty="0"/>
              <a:t>La llave primaria se identifica con el icono de una ‘llave’</a:t>
            </a:r>
          </a:p>
          <a:p>
            <a:r>
              <a:rPr lang="es-ES" dirty="0"/>
              <a:t>En la entidad libro la llave es el atributo ‘</a:t>
            </a:r>
            <a:r>
              <a:rPr lang="es-ES" dirty="0" err="1"/>
              <a:t>isbn</a:t>
            </a:r>
            <a:r>
              <a:rPr lang="es-ES" dirty="0"/>
              <a:t>’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81" y="4075966"/>
            <a:ext cx="1986696" cy="151503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77" y="4171312"/>
            <a:ext cx="3746919" cy="1324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 Key (Business Key)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n-US" altLang="en-US" dirty="0" err="1"/>
              <a:t>Una</a:t>
            </a:r>
            <a:r>
              <a:rPr lang="en-US" altLang="en-US" dirty="0"/>
              <a:t> </a:t>
            </a:r>
            <a:r>
              <a:rPr lang="en-US" altLang="en-US" dirty="0" err="1"/>
              <a:t>primera</a:t>
            </a:r>
            <a:r>
              <a:rPr lang="en-US" altLang="en-US" dirty="0"/>
              <a:t> forma de </a:t>
            </a:r>
            <a:r>
              <a:rPr lang="en-US" altLang="en-US" dirty="0" err="1"/>
              <a:t>especificar</a:t>
            </a:r>
            <a:r>
              <a:rPr lang="en-US" altLang="en-US" dirty="0"/>
              <a:t> </a:t>
            </a:r>
            <a:r>
              <a:rPr lang="en-US" altLang="en-US" dirty="0" err="1"/>
              <a:t>llaves</a:t>
            </a:r>
            <a:r>
              <a:rPr lang="en-US" altLang="en-US" dirty="0"/>
              <a:t> </a:t>
            </a:r>
            <a:r>
              <a:rPr lang="en-US" altLang="en-US" dirty="0" err="1"/>
              <a:t>primarias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usando</a:t>
            </a:r>
            <a:r>
              <a:rPr lang="en-US" altLang="en-US" dirty="0"/>
              <a:t> </a:t>
            </a:r>
            <a:r>
              <a:rPr lang="en-US" altLang="en-US" dirty="0" err="1"/>
              <a:t>llaves</a:t>
            </a:r>
            <a:r>
              <a:rPr lang="en-US" altLang="en-US" dirty="0"/>
              <a:t> de </a:t>
            </a:r>
            <a:r>
              <a:rPr lang="en-US" altLang="en-US" dirty="0" err="1"/>
              <a:t>negocio</a:t>
            </a:r>
            <a:r>
              <a:rPr lang="en-US" altLang="en-US" dirty="0"/>
              <a:t> (</a:t>
            </a:r>
            <a:r>
              <a:rPr lang="en-US" altLang="en-US" dirty="0" err="1"/>
              <a:t>llaves</a:t>
            </a:r>
            <a:r>
              <a:rPr lang="en-US" altLang="en-US" dirty="0"/>
              <a:t> </a:t>
            </a:r>
            <a:r>
              <a:rPr lang="en-US" altLang="en-US" dirty="0" err="1"/>
              <a:t>naturales</a:t>
            </a:r>
            <a:r>
              <a:rPr lang="en-US" altLang="en-US" dirty="0"/>
              <a:t>)</a:t>
            </a:r>
          </a:p>
          <a:p>
            <a:r>
              <a:rPr lang="en-US" dirty="0"/>
              <a:t>La llave natural de un ‘Album’ es el </a:t>
            </a:r>
            <a:r>
              <a:rPr lang="en-US" dirty="0" err="1"/>
              <a:t>atributo</a:t>
            </a:r>
            <a:r>
              <a:rPr lang="en-US" dirty="0"/>
              <a:t> ‘titulo’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1A5A9-01A8-49A8-948B-64B0424B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32" y="3593089"/>
            <a:ext cx="2261106" cy="14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Primary Key (Surrogate Key)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n-US" altLang="en-US" dirty="0" err="1"/>
              <a:t>Una</a:t>
            </a:r>
            <a:r>
              <a:rPr lang="en-US" altLang="en-US" dirty="0"/>
              <a:t> </a:t>
            </a:r>
            <a:r>
              <a:rPr lang="en-US" altLang="en-US" dirty="0" err="1"/>
              <a:t>segunda</a:t>
            </a:r>
            <a:r>
              <a:rPr lang="en-US" altLang="en-US" dirty="0"/>
              <a:t> forma de </a:t>
            </a:r>
            <a:r>
              <a:rPr lang="en-US" altLang="en-US" dirty="0" err="1"/>
              <a:t>especificar</a:t>
            </a:r>
            <a:r>
              <a:rPr lang="en-US" altLang="en-US" dirty="0"/>
              <a:t> </a:t>
            </a:r>
            <a:r>
              <a:rPr lang="en-US" altLang="en-US" dirty="0" err="1"/>
              <a:t>llaves</a:t>
            </a:r>
            <a:r>
              <a:rPr lang="en-US" altLang="en-US" dirty="0"/>
              <a:t> </a:t>
            </a:r>
            <a:r>
              <a:rPr lang="en-US" altLang="en-US" dirty="0" err="1"/>
              <a:t>primarias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usando</a:t>
            </a:r>
            <a:r>
              <a:rPr lang="en-US" altLang="en-US" dirty="0"/>
              <a:t> las </a:t>
            </a:r>
            <a:r>
              <a:rPr lang="en-US" altLang="en-US" dirty="0" err="1"/>
              <a:t>llaves</a:t>
            </a:r>
            <a:r>
              <a:rPr lang="en-US" altLang="en-US" dirty="0"/>
              <a:t> </a:t>
            </a:r>
            <a:r>
              <a:rPr lang="en-US" altLang="en-US" dirty="0" err="1"/>
              <a:t>sustitutas</a:t>
            </a:r>
            <a:endParaRPr lang="en-US" altLang="en-US" dirty="0"/>
          </a:p>
          <a:p>
            <a:r>
              <a:rPr lang="en-US" dirty="0"/>
              <a:t>El </a:t>
            </a:r>
            <a:r>
              <a:rPr lang="en-US" dirty="0" err="1"/>
              <a:t>atributo</a:t>
            </a:r>
            <a:r>
              <a:rPr lang="en-US" dirty="0"/>
              <a:t> ‘Id’ es una llave sustituta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A0FF6-FBF2-4FD7-83FC-79EF37ED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51" y="3694112"/>
            <a:ext cx="1496003" cy="13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02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881</Words>
  <Application>Microsoft Office PowerPoint</Application>
  <PresentationFormat>Panorámica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Modelo Lógico</vt:lpstr>
      <vt:lpstr>Modelo Lógico</vt:lpstr>
      <vt:lpstr>Modelo Lógico</vt:lpstr>
      <vt:lpstr>Entidad y Tabla</vt:lpstr>
      <vt:lpstr>Primary Key</vt:lpstr>
      <vt:lpstr>Primary Key (Business Key)</vt:lpstr>
      <vt:lpstr>Primary Key (Surrogate Key)</vt:lpstr>
      <vt:lpstr>Combinado llaves naturales y sustitutas</vt:lpstr>
      <vt:lpstr>Tipos de datos y Restricciones</vt:lpstr>
      <vt:lpstr>Relación NO IDENTIFICANTE</vt:lpstr>
      <vt:lpstr>Relación NO IDENTIFICANTE</vt:lpstr>
      <vt:lpstr>Relación IDENTIFICANTE</vt:lpstr>
      <vt:lpstr>Relación IDENTIFICANTE 1..m</vt:lpstr>
      <vt:lpstr>Relación IDENTIFICANTE 1..m</vt:lpstr>
      <vt:lpstr>Relación IDENTIFICANTE</vt:lpstr>
      <vt:lpstr>Relaciones M .. M</vt:lpstr>
      <vt:lpstr>Relaciones M .. M</vt:lpstr>
      <vt:lpstr>Relaciones con Nombre</vt:lpstr>
      <vt:lpstr>Relaciones Unarias</vt:lpstr>
      <vt:lpstr>Relaciones Unarias</vt:lpstr>
      <vt:lpstr>Modelo Lógico sin Modelo Conceptual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86</cp:revision>
  <dcterms:created xsi:type="dcterms:W3CDTF">2019-02-04T13:29:28Z</dcterms:created>
  <dcterms:modified xsi:type="dcterms:W3CDTF">2020-03-20T15:03:53Z</dcterms:modified>
</cp:coreProperties>
</file>