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8" r:id="rId4"/>
    <p:sldId id="296" r:id="rId5"/>
    <p:sldId id="297" r:id="rId6"/>
    <p:sldId id="299" r:id="rId7"/>
    <p:sldId id="301" r:id="rId8"/>
    <p:sldId id="300" r:id="rId9"/>
    <p:sldId id="302" r:id="rId10"/>
    <p:sldId id="273" r:id="rId11"/>
    <p:sldId id="303" r:id="rId12"/>
    <p:sldId id="26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upport/documents/vpuserguide/3563/3564/85378_conceptual,l.html" TargetMode="External"/><Relationship Id="rId2" Type="http://schemas.openxmlformats.org/officeDocument/2006/relationships/hyperlink" Target="https://www.udemy.com/database-design-and-management/learn/v4/cont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/>
              <a:t>Database</a:t>
            </a:r>
            <a:r>
              <a:rPr lang="es-CO" b="1" dirty="0"/>
              <a:t> </a:t>
            </a:r>
            <a:r>
              <a:rPr lang="es-CO" b="1" dirty="0" err="1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Julio Carreño</a:t>
            </a:r>
          </a:p>
          <a:p>
            <a:r>
              <a:rPr lang="es-CO" dirty="0" smtClean="0"/>
              <a:t>Diseños con Herencia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SIN Herencia Modelo Conceptual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 Entidad Persona </a:t>
            </a:r>
            <a:r>
              <a:rPr lang="es-ES" dirty="0" smtClean="0"/>
              <a:t>tiene los atributos</a:t>
            </a:r>
          </a:p>
          <a:p>
            <a:pPr lvl="1"/>
            <a:r>
              <a:rPr lang="es-ES" dirty="0" smtClean="0"/>
              <a:t>ID: llave</a:t>
            </a:r>
          </a:p>
          <a:p>
            <a:pPr lvl="1"/>
            <a:r>
              <a:rPr lang="es-ES" dirty="0" smtClean="0"/>
              <a:t>Nombre: nombre de la persona</a:t>
            </a:r>
          </a:p>
          <a:p>
            <a:pPr lvl="1"/>
            <a:r>
              <a:rPr lang="es-ES" dirty="0" smtClean="0"/>
              <a:t>Los siguientes atributos no aplican a todas las personas</a:t>
            </a:r>
            <a:endParaRPr lang="es-ES" dirty="0" smtClean="0"/>
          </a:p>
          <a:p>
            <a:pPr lvl="2"/>
            <a:r>
              <a:rPr lang="es-ES" dirty="0" smtClean="0"/>
              <a:t>Créditos: un Estudiante tiene créditos</a:t>
            </a:r>
          </a:p>
          <a:p>
            <a:pPr lvl="2"/>
            <a:r>
              <a:rPr lang="es-ES" dirty="0" smtClean="0"/>
              <a:t>Salario: un Empleado tiene salario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968" y="4243234"/>
            <a:ext cx="1871171" cy="18339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19" y="4243234"/>
            <a:ext cx="2984789" cy="20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6862"/>
            <a:ext cx="10515600" cy="4351338"/>
          </a:xfrm>
        </p:spPr>
        <p:txBody>
          <a:bodyPr/>
          <a:lstStyle/>
          <a:p>
            <a:r>
              <a:rPr lang="es-ES" dirty="0" smtClean="0"/>
              <a:t>Dadas las siguientes tablas, cual es el SQL para:</a:t>
            </a:r>
          </a:p>
          <a:p>
            <a:pPr lvl="1"/>
            <a:r>
              <a:rPr lang="es-ES" dirty="0" smtClean="0"/>
              <a:t>Listar los nombres de las personas que son Empleados y Estudiantes (</a:t>
            </a:r>
            <a:r>
              <a:rPr lang="es-ES" dirty="0" err="1" smtClean="0"/>
              <a:t>overlap</a:t>
            </a:r>
            <a:r>
              <a:rPr lang="es-ES" dirty="0" smtClean="0"/>
              <a:t>, total)</a:t>
            </a:r>
          </a:p>
          <a:p>
            <a:pPr lvl="1"/>
            <a:r>
              <a:rPr lang="es-ES" dirty="0" smtClean="0"/>
              <a:t>Listar los nombres de las personas que no son Empleados ni Estudiantes (parcial)</a:t>
            </a:r>
          </a:p>
          <a:p>
            <a:pPr lvl="1"/>
            <a:r>
              <a:rPr lang="es-ES" dirty="0" smtClean="0"/>
              <a:t>Listar los nombres de las personas que son solo Empleado o solo Estudiante (</a:t>
            </a:r>
            <a:r>
              <a:rPr lang="es-ES" dirty="0" err="1" smtClean="0"/>
              <a:t>disjoint</a:t>
            </a:r>
            <a:r>
              <a:rPr lang="es-ES" dirty="0" smtClean="0"/>
              <a:t>, total)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19" y="3864221"/>
            <a:ext cx="5530561" cy="27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rId2"/>
            </a:endParaRPr>
          </a:p>
          <a:p>
            <a:r>
              <a:rPr lang="es-CO" dirty="0">
                <a:hlinkClick r:id="rId2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3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n-US" dirty="0"/>
              <a:t>The Three-Levels of ER Model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235810"/>
            <a:ext cx="5362575" cy="2562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D0D8BC-FD93-4DF6-B409-506BC4B9CF46}"/>
              </a:ext>
            </a:extLst>
          </p:cNvPr>
          <p:cNvSpPr/>
          <p:nvPr/>
        </p:nvSpPr>
        <p:spPr>
          <a:xfrm>
            <a:off x="4516582" y="2235810"/>
            <a:ext cx="3749964" cy="7850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7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Herencia Modelo Conceptual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 Entidad Persona es </a:t>
            </a:r>
            <a:r>
              <a:rPr lang="es-CO" dirty="0" err="1" smtClean="0"/>
              <a:t>Super</a:t>
            </a:r>
            <a:r>
              <a:rPr lang="es-CO" dirty="0" smtClean="0"/>
              <a:t> Tipo.</a:t>
            </a:r>
          </a:p>
          <a:p>
            <a:r>
              <a:rPr lang="es-ES" dirty="0" smtClean="0"/>
              <a:t>Las Entidades Empleado y Estudiante son Sub Tipos</a:t>
            </a:r>
          </a:p>
          <a:p>
            <a:r>
              <a:rPr lang="es-ES" dirty="0" smtClean="0"/>
              <a:t>El Estudiante “es una” Persona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853" y="3383107"/>
            <a:ext cx="3333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Herencia Modelo Conceptual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entidad Empleado</a:t>
            </a:r>
          </a:p>
          <a:p>
            <a:pPr lvl="1"/>
            <a:r>
              <a:rPr lang="es-ES" dirty="0" smtClean="0"/>
              <a:t>hereda los atributos de Persona </a:t>
            </a:r>
            <a:r>
              <a:rPr lang="es-ES" dirty="0" smtClean="0"/>
              <a:t>ID  y nombre</a:t>
            </a:r>
          </a:p>
          <a:p>
            <a:pPr lvl="1"/>
            <a:r>
              <a:rPr lang="es-ES" dirty="0" smtClean="0"/>
              <a:t>Tiene sus propios atributos, en este caso salario</a:t>
            </a:r>
          </a:p>
          <a:p>
            <a:pPr lvl="1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853" y="3383107"/>
            <a:ext cx="3333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Herencia Modelo Conceptual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 err="1" smtClean="0"/>
              <a:t>Cardinalidad</a:t>
            </a:r>
            <a:r>
              <a:rPr lang="es-ES" dirty="0" smtClean="0"/>
              <a:t> en la jerarquía es 1 .. 1</a:t>
            </a:r>
          </a:p>
          <a:p>
            <a:r>
              <a:rPr lang="es-ES" dirty="0" smtClean="0"/>
              <a:t>La llave es la misma para toda la jerarquía</a:t>
            </a:r>
          </a:p>
          <a:p>
            <a:pPr lvl="1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853" y="3383107"/>
            <a:ext cx="3333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6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Herencia Modelo Conceptual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5" y="1607994"/>
            <a:ext cx="6393873" cy="4351338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Overlap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Una entidad debe estar en Persona</a:t>
            </a:r>
          </a:p>
          <a:p>
            <a:pPr lvl="1"/>
            <a:r>
              <a:rPr lang="es-ES" dirty="0" smtClean="0"/>
              <a:t>Y puede estar en Empleado y en Estudiante</a:t>
            </a:r>
          </a:p>
          <a:p>
            <a:r>
              <a:rPr lang="es-ES" dirty="0" err="1" smtClean="0"/>
              <a:t>Disjoint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/>
              <a:t>Una entidad debe estar en Persona</a:t>
            </a:r>
          </a:p>
          <a:p>
            <a:pPr lvl="1"/>
            <a:r>
              <a:rPr lang="es-ES" dirty="0"/>
              <a:t>Y puede estar </a:t>
            </a:r>
            <a:r>
              <a:rPr lang="es-ES" dirty="0" smtClean="0"/>
              <a:t>solo en </a:t>
            </a:r>
            <a:r>
              <a:rPr lang="es-ES" dirty="0"/>
              <a:t>Empleado </a:t>
            </a:r>
            <a:r>
              <a:rPr lang="es-ES" dirty="0" smtClean="0"/>
              <a:t>o en Estudiante</a:t>
            </a:r>
          </a:p>
          <a:p>
            <a:r>
              <a:rPr lang="es-ES" dirty="0" err="1" smtClean="0"/>
              <a:t>Participacion</a:t>
            </a:r>
            <a:endParaRPr lang="es-ES" dirty="0" smtClean="0"/>
          </a:p>
          <a:p>
            <a:pPr lvl="1"/>
            <a:r>
              <a:rPr lang="es-ES" dirty="0" smtClean="0"/>
              <a:t>Completa: en Persona y por lo menos en un nivel inferior</a:t>
            </a:r>
          </a:p>
          <a:p>
            <a:pPr lvl="1"/>
            <a:r>
              <a:rPr lang="es-ES" dirty="0" smtClean="0"/>
              <a:t>Parcial: solo en Persona</a:t>
            </a:r>
          </a:p>
          <a:p>
            <a:endParaRPr lang="es-ES" dirty="0" smtClean="0"/>
          </a:p>
          <a:p>
            <a:pPr lvl="1"/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594" y="238125"/>
            <a:ext cx="3657600" cy="2905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594" y="3546621"/>
            <a:ext cx="3600450" cy="2867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06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 Modelo </a:t>
            </a:r>
            <a:r>
              <a:rPr lang="es-ES" dirty="0" err="1" smtClean="0"/>
              <a:t>Logico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varias alternativas para convertir la herencia a tablas</a:t>
            </a:r>
          </a:p>
          <a:p>
            <a:pPr lvl="1"/>
            <a:r>
              <a:rPr lang="es-ES" dirty="0" smtClean="0"/>
              <a:t>Tabla por entidad solo con llave </a:t>
            </a:r>
          </a:p>
          <a:p>
            <a:pPr lvl="2"/>
            <a:r>
              <a:rPr lang="es-ES" dirty="0" smtClean="0"/>
              <a:t>Cada tabla tiene la llave del </a:t>
            </a:r>
            <a:r>
              <a:rPr lang="es-ES" dirty="0" err="1" smtClean="0"/>
              <a:t>supertipo</a:t>
            </a:r>
            <a:r>
              <a:rPr lang="es-ES" dirty="0" smtClean="0"/>
              <a:t> y las columnas del subtipo</a:t>
            </a:r>
          </a:p>
          <a:p>
            <a:pPr lvl="1"/>
            <a:r>
              <a:rPr lang="es-ES" dirty="0" smtClean="0"/>
              <a:t>Si requiere los atributos del </a:t>
            </a:r>
            <a:r>
              <a:rPr lang="es-ES" dirty="0" err="1" smtClean="0"/>
              <a:t>supertipo</a:t>
            </a:r>
            <a:r>
              <a:rPr lang="es-ES" dirty="0" smtClean="0"/>
              <a:t> debe hacer JOIN</a:t>
            </a:r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45" y="3508086"/>
            <a:ext cx="6159198" cy="28038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3250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 Modelo </a:t>
            </a:r>
            <a:r>
              <a:rPr lang="es-ES" dirty="0" err="1" smtClean="0"/>
              <a:t>Logico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varias alternativas para convertir la herencia a tablas</a:t>
            </a:r>
          </a:p>
          <a:p>
            <a:pPr lvl="1"/>
            <a:r>
              <a:rPr lang="es-ES" dirty="0" smtClean="0"/>
              <a:t>Tabla por entidad </a:t>
            </a:r>
          </a:p>
          <a:p>
            <a:pPr lvl="2"/>
            <a:r>
              <a:rPr lang="es-ES" dirty="0" smtClean="0"/>
              <a:t>Cada tabla tiene las columnas del </a:t>
            </a:r>
            <a:r>
              <a:rPr lang="es-ES" dirty="0" err="1" smtClean="0"/>
              <a:t>supertipo</a:t>
            </a:r>
            <a:r>
              <a:rPr lang="es-ES" dirty="0" smtClean="0"/>
              <a:t> y las columnas del subtipo</a:t>
            </a:r>
          </a:p>
          <a:p>
            <a:pPr lvl="1"/>
            <a:r>
              <a:rPr lang="es-ES" dirty="0" smtClean="0"/>
              <a:t>Se almacena el nombre de forma ‘redundante’ en cada tabla del subtipo, acelera las consultas ya que podría no requerir JOIN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8" y="3837277"/>
            <a:ext cx="5530561" cy="27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 Modelo </a:t>
            </a:r>
            <a:r>
              <a:rPr lang="es-ES" dirty="0" err="1" smtClean="0"/>
              <a:t>Logico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varias alternativas para convertir la herencia a tablas</a:t>
            </a:r>
          </a:p>
          <a:p>
            <a:pPr lvl="1"/>
            <a:r>
              <a:rPr lang="es-ES" dirty="0" smtClean="0"/>
              <a:t>Una sola tabla por toda la jerarquía</a:t>
            </a:r>
          </a:p>
          <a:p>
            <a:pPr lvl="2"/>
            <a:r>
              <a:rPr lang="es-ES" dirty="0" smtClean="0"/>
              <a:t>En una sola tabla se representa la jerarquía</a:t>
            </a:r>
          </a:p>
          <a:p>
            <a:pPr lvl="2"/>
            <a:r>
              <a:rPr lang="es-ES" dirty="0" smtClean="0"/>
              <a:t>Las columnas de los subtipos deben permitir nulos</a:t>
            </a:r>
          </a:p>
          <a:p>
            <a:pPr lvl="2"/>
            <a:r>
              <a:rPr lang="es-ES" dirty="0" smtClean="0"/>
              <a:t>Se puede agregar una columna extra para identificar el subtipo, en este caso ‘tipo’</a:t>
            </a:r>
          </a:p>
          <a:p>
            <a:pPr lvl="1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065" y="4108297"/>
            <a:ext cx="2984789" cy="20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20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394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Database Design</vt:lpstr>
      <vt:lpstr> The Three-Levels of ER Model</vt:lpstr>
      <vt:lpstr>Herencia Modelo Conceptual</vt:lpstr>
      <vt:lpstr>Herencia Modelo Conceptual</vt:lpstr>
      <vt:lpstr>Herencia Modelo Conceptual</vt:lpstr>
      <vt:lpstr>Herencia Modelo Conceptual</vt:lpstr>
      <vt:lpstr>Herencia Modelo Logico</vt:lpstr>
      <vt:lpstr>Herencia Modelo Logico</vt:lpstr>
      <vt:lpstr>Herencia Modelo Logico</vt:lpstr>
      <vt:lpstr>SIN Herencia Modelo Conceptual</vt:lpstr>
      <vt:lpstr>Ejercicio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95</cp:revision>
  <dcterms:created xsi:type="dcterms:W3CDTF">2019-02-04T13:29:28Z</dcterms:created>
  <dcterms:modified xsi:type="dcterms:W3CDTF">2020-03-20T20:27:18Z</dcterms:modified>
</cp:coreProperties>
</file>