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26"/>
  </p:notesMasterIdLst>
  <p:handoutMasterIdLst>
    <p:handoutMasterId r:id="rId27"/>
  </p:handoutMasterIdLst>
  <p:sldIdLst>
    <p:sldId id="299" r:id="rId5"/>
    <p:sldId id="300" r:id="rId6"/>
    <p:sldId id="331" r:id="rId7"/>
    <p:sldId id="332" r:id="rId8"/>
    <p:sldId id="333" r:id="rId9"/>
    <p:sldId id="358" r:id="rId10"/>
    <p:sldId id="334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24" r:id="rId21"/>
    <p:sldId id="356" r:id="rId22"/>
    <p:sldId id="357" r:id="rId23"/>
    <p:sldId id="355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6259F-45E0-46FB-8868-0100F3411C1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9A968F9E-FEED-4499-8A5B-69380F60A9E0}">
      <dgm:prSet/>
      <dgm:spPr/>
      <dgm:t>
        <a:bodyPr/>
        <a:lstStyle/>
        <a:p>
          <a:r>
            <a:rPr lang="es-CO" dirty="0"/>
            <a:t>TEACH Se debe descomponer</a:t>
          </a:r>
        </a:p>
      </dgm:t>
    </dgm:pt>
    <dgm:pt modelId="{94871BE9-A5A6-45FA-839E-9FA18F7E193D}" type="parTrans" cxnId="{DEAAD7E4-6F08-4238-9EBB-EC4FDAAA665F}">
      <dgm:prSet/>
      <dgm:spPr/>
      <dgm:t>
        <a:bodyPr/>
        <a:lstStyle/>
        <a:p>
          <a:endParaRPr lang="es-CO"/>
        </a:p>
      </dgm:t>
    </dgm:pt>
    <dgm:pt modelId="{86D90816-BE92-44BC-BAED-69E94B6D700B}" type="sibTrans" cxnId="{DEAAD7E4-6F08-4238-9EBB-EC4FDAAA665F}">
      <dgm:prSet/>
      <dgm:spPr/>
      <dgm:t>
        <a:bodyPr/>
        <a:lstStyle/>
        <a:p>
          <a:endParaRPr lang="es-CO"/>
        </a:p>
      </dgm:t>
    </dgm:pt>
    <dgm:pt modelId="{3AD29C2B-F08F-4644-8E2D-44D0F682B2DA}" type="pres">
      <dgm:prSet presAssocID="{EA56259F-45E0-46FB-8868-0100F3411C14}" presName="cycle" presStyleCnt="0">
        <dgm:presLayoutVars>
          <dgm:dir/>
          <dgm:resizeHandles val="exact"/>
        </dgm:presLayoutVars>
      </dgm:prSet>
      <dgm:spPr/>
    </dgm:pt>
    <dgm:pt modelId="{AC8C7CBD-34ED-4896-BCB2-87EDA7012F23}" type="pres">
      <dgm:prSet presAssocID="{9A968F9E-FEED-4499-8A5B-69380F60A9E0}" presName="node" presStyleLbl="node1" presStyleIdx="0" presStyleCnt="1">
        <dgm:presLayoutVars>
          <dgm:bulletEnabled val="1"/>
        </dgm:presLayoutVars>
      </dgm:prSet>
      <dgm:spPr/>
    </dgm:pt>
  </dgm:ptLst>
  <dgm:cxnLst>
    <dgm:cxn modelId="{7D7941A2-AACD-43D7-9F16-607DC0F51D0C}" type="presOf" srcId="{9A968F9E-FEED-4499-8A5B-69380F60A9E0}" destId="{AC8C7CBD-34ED-4896-BCB2-87EDA7012F23}" srcOrd="0" destOrd="0" presId="urn:microsoft.com/office/officeart/2005/8/layout/cycle2"/>
    <dgm:cxn modelId="{DEAAD7E4-6F08-4238-9EBB-EC4FDAAA665F}" srcId="{EA56259F-45E0-46FB-8868-0100F3411C14}" destId="{9A968F9E-FEED-4499-8A5B-69380F60A9E0}" srcOrd="0" destOrd="0" parTransId="{94871BE9-A5A6-45FA-839E-9FA18F7E193D}" sibTransId="{86D90816-BE92-44BC-BAED-69E94B6D700B}"/>
    <dgm:cxn modelId="{86A7D3FD-0D7B-43D6-A77A-6CA136424F66}" type="presOf" srcId="{EA56259F-45E0-46FB-8868-0100F3411C14}" destId="{3AD29C2B-F08F-4644-8E2D-44D0F682B2DA}" srcOrd="0" destOrd="0" presId="urn:microsoft.com/office/officeart/2005/8/layout/cycle2"/>
    <dgm:cxn modelId="{61FCFC74-AA84-4BAD-AC00-9F514278EABA}" type="presParOf" srcId="{3AD29C2B-F08F-4644-8E2D-44D0F682B2DA}" destId="{AC8C7CBD-34ED-4896-BCB2-87EDA7012F2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C7CBD-34ED-4896-BCB2-87EDA7012F23}">
      <dsp:nvSpPr>
        <dsp:cNvPr id="0" name=""/>
        <dsp:cNvSpPr/>
      </dsp:nvSpPr>
      <dsp:spPr>
        <a:xfrm>
          <a:off x="788653" y="527"/>
          <a:ext cx="1888706" cy="18887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TEACH Se debe descomponer</a:t>
          </a:r>
        </a:p>
      </dsp:txBody>
      <dsp:txXfrm>
        <a:off x="1065248" y="277122"/>
        <a:ext cx="1335516" cy="133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03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upport/documents/vpuserguide/3563/3564/85378_conceptual,l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Base de Datos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Diseño de 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EF73FB-75DF-4FEA-88FD-33B8E3780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850213"/>
              </p:ext>
            </p:extLst>
          </p:nvPr>
        </p:nvGraphicFramePr>
        <p:xfrm>
          <a:off x="609601" y="1845504"/>
          <a:ext cx="10964091" cy="4511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student, course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instructor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instructor    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course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¿TEACH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10491B-6FE3-4A94-A029-063181FD1F63}"/>
              </a:ext>
            </a:extLst>
          </p:cNvPr>
          <p:cNvSpPr txBox="1"/>
          <p:nvPr/>
        </p:nvSpPr>
        <p:spPr>
          <a:xfrm>
            <a:off x="6922274" y="4325457"/>
            <a:ext cx="3157275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student, course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instructor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/>
              <a:t>X= student, course </a:t>
            </a:r>
          </a:p>
          <a:p>
            <a:r>
              <a:rPr lang="es-ES" dirty="0"/>
              <a:t>Y = instructor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CO" dirty="0"/>
              <a:t>Calculamos X</a:t>
            </a:r>
            <a:r>
              <a:rPr lang="es-CO" baseline="30000" dirty="0"/>
              <a:t>+</a:t>
            </a:r>
          </a:p>
          <a:p>
            <a:r>
              <a:rPr lang="es-CO" dirty="0"/>
              <a:t>X </a:t>
            </a:r>
            <a:r>
              <a:rPr lang="es-CO" baseline="30000" dirty="0"/>
              <a:t>+</a:t>
            </a:r>
            <a:r>
              <a:rPr lang="es-CO" dirty="0"/>
              <a:t>= {student,course,instructor}</a:t>
            </a:r>
          </a:p>
          <a:p>
            <a:r>
              <a:rPr lang="es-CO" dirty="0"/>
              <a:t>X</a:t>
            </a:r>
            <a:r>
              <a:rPr lang="es-CO" baseline="30000" dirty="0"/>
              <a:t>+</a:t>
            </a:r>
            <a:r>
              <a:rPr lang="es-CO" dirty="0"/>
              <a:t> contiene todo R</a:t>
            </a:r>
          </a:p>
          <a:p>
            <a:r>
              <a:rPr lang="es-CO" dirty="0"/>
              <a:t>{student,course} es llave</a:t>
            </a:r>
          </a:p>
        </p:txBody>
      </p:sp>
    </p:spTree>
    <p:extLst>
      <p:ext uri="{BB962C8B-B14F-4D97-AF65-F5344CB8AC3E}">
        <p14:creationId xmlns:p14="http://schemas.microsoft.com/office/powerpoint/2010/main" val="360694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EF73FB-75DF-4FEA-88FD-33B8E3780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497304"/>
              </p:ext>
            </p:extLst>
          </p:nvPr>
        </p:nvGraphicFramePr>
        <p:xfrm>
          <a:off x="609601" y="1845504"/>
          <a:ext cx="10964091" cy="4511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Student, course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instructor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Instructor    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course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¿TEACH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17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EF73FB-75DF-4FEA-88FD-33B8E3780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519974"/>
              </p:ext>
            </p:extLst>
          </p:nvPr>
        </p:nvGraphicFramePr>
        <p:xfrm>
          <a:off x="609601" y="1845504"/>
          <a:ext cx="10964091" cy="4511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Student, course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instructor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Instructor    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course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¿TEACH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63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EF73FB-75DF-4FEA-88FD-33B8E3780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728275"/>
              </p:ext>
            </p:extLst>
          </p:nvPr>
        </p:nvGraphicFramePr>
        <p:xfrm>
          <a:off x="609601" y="1845504"/>
          <a:ext cx="10964091" cy="4511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student, course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instructor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instructor    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course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¿TEACH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10491B-6FE3-4A94-A029-063181FD1F63}"/>
              </a:ext>
            </a:extLst>
          </p:cNvPr>
          <p:cNvSpPr txBox="1"/>
          <p:nvPr/>
        </p:nvSpPr>
        <p:spPr>
          <a:xfrm>
            <a:off x="7401246" y="4708634"/>
            <a:ext cx="237430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instructor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course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/>
              <a:t>X= instructor</a:t>
            </a:r>
          </a:p>
          <a:p>
            <a:r>
              <a:rPr lang="es-ES" dirty="0"/>
              <a:t>Y =course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CO" dirty="0"/>
              <a:t>Calculamos X</a:t>
            </a:r>
            <a:r>
              <a:rPr lang="es-CO" baseline="30000" dirty="0"/>
              <a:t>+</a:t>
            </a:r>
          </a:p>
          <a:p>
            <a:r>
              <a:rPr lang="es-CO" dirty="0"/>
              <a:t>X </a:t>
            </a:r>
            <a:r>
              <a:rPr lang="es-CO" baseline="30000" dirty="0"/>
              <a:t>+</a:t>
            </a:r>
            <a:r>
              <a:rPr lang="es-CO" dirty="0"/>
              <a:t>= {instructor, course}</a:t>
            </a:r>
          </a:p>
          <a:p>
            <a:r>
              <a:rPr lang="es-CO" dirty="0"/>
              <a:t>X</a:t>
            </a:r>
            <a:r>
              <a:rPr lang="es-CO" baseline="30000" dirty="0"/>
              <a:t>+</a:t>
            </a:r>
            <a:r>
              <a:rPr lang="es-CO" dirty="0"/>
              <a:t> NO contiene todo R</a:t>
            </a:r>
          </a:p>
          <a:p>
            <a:r>
              <a:rPr lang="es-CO" dirty="0"/>
              <a:t>{instructor} NO es llave</a:t>
            </a:r>
          </a:p>
        </p:txBody>
      </p:sp>
    </p:spTree>
    <p:extLst>
      <p:ext uri="{BB962C8B-B14F-4D97-AF65-F5344CB8AC3E}">
        <p14:creationId xmlns:p14="http://schemas.microsoft.com/office/powerpoint/2010/main" val="4254481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EF73FB-75DF-4FEA-88FD-33B8E3780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319490"/>
              </p:ext>
            </p:extLst>
          </p:nvPr>
        </p:nvGraphicFramePr>
        <p:xfrm>
          <a:off x="609601" y="1845504"/>
          <a:ext cx="10964091" cy="4511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student, course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instructor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instructor    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course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¿TEACH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3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EF73FB-75DF-4FEA-88FD-33B8E3780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094635"/>
              </p:ext>
            </p:extLst>
          </p:nvPr>
        </p:nvGraphicFramePr>
        <p:xfrm>
          <a:off x="609601" y="1845504"/>
          <a:ext cx="10964091" cy="4511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student, course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instructor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instructor    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course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¿TEACH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1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EF73FB-75DF-4FEA-88FD-33B8E3780A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1" y="1845504"/>
          <a:ext cx="10964091" cy="4511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student, course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instructor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instructor    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course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¿TEACH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A62FC8-3CE7-4E48-8930-680DFC31B9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663526"/>
              </p:ext>
            </p:extLst>
          </p:nvPr>
        </p:nvGraphicFramePr>
        <p:xfrm>
          <a:off x="7994467" y="4781005"/>
          <a:ext cx="3466013" cy="1889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87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Ejercicio 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6320-8EFC-4BBB-809C-837A0FFC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9666514" cy="4297680"/>
          </a:xfrm>
        </p:spPr>
        <p:txBody>
          <a:bodyPr>
            <a:normAutofit/>
          </a:bodyPr>
          <a:lstStyle/>
          <a:p>
            <a:r>
              <a:rPr lang="es-CO" dirty="0"/>
              <a:t>Dada la siguiente relación R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F = 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¿Está F en BCNF?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3D044-8634-418B-A108-265F1DC9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67" y="2179592"/>
            <a:ext cx="8658225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79E2A-D0A3-4027-BD6F-1AFDF92A3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67" y="3188117"/>
            <a:ext cx="4131945" cy="12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3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452846"/>
            <a:ext cx="10058400" cy="796834"/>
          </a:xfrm>
        </p:spPr>
        <p:txBody>
          <a:bodyPr>
            <a:normAutofit/>
          </a:bodyPr>
          <a:lstStyle/>
          <a:p>
            <a:r>
              <a:rPr lang="en-US" dirty="0"/>
              <a:t>Ejercicio i</a:t>
            </a:r>
            <a:endParaRPr lang="en-IN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4454EE0-EACD-46D3-9F2C-55428F733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152508"/>
              </p:ext>
            </p:extLst>
          </p:nvPr>
        </p:nvGraphicFramePr>
        <p:xfrm>
          <a:off x="809898" y="1249680"/>
          <a:ext cx="10964091" cy="51819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student,course </a:t>
                      </a:r>
                      <a:r>
                        <a:rPr lang="es-CO" sz="1800" dirty="0">
                          <a:effectLst/>
                          <a:latin typeface="+mn-lt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 room, time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room, time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course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student      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address</a:t>
                      </a:r>
                      <a:endParaRPr lang="es-CO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024072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¿Enrollment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267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452846"/>
            <a:ext cx="10058400" cy="796834"/>
          </a:xfrm>
        </p:spPr>
        <p:txBody>
          <a:bodyPr>
            <a:normAutofit/>
          </a:bodyPr>
          <a:lstStyle/>
          <a:p>
            <a:r>
              <a:rPr lang="en-US" dirty="0"/>
              <a:t>Ejercicio ii</a:t>
            </a:r>
            <a:endParaRPr lang="en-IN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4454EE0-EACD-46D3-9F2C-55428F733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589401"/>
              </p:ext>
            </p:extLst>
          </p:nvPr>
        </p:nvGraphicFramePr>
        <p:xfrm>
          <a:off x="809898" y="1249680"/>
          <a:ext cx="10964091" cy="4511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cc </a:t>
                      </a:r>
                      <a:r>
                        <a:rPr lang="es-CO" sz="1800" dirty="0">
                          <a:effectLst/>
                          <a:latin typeface="+mn-lt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 codempleado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  <a:latin typeface="+mn-lt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codempleado</a:t>
                      </a:r>
                      <a:r>
                        <a:rPr lang="es-ES" sz="1800" dirty="0">
                          <a:effectLst/>
                        </a:rPr>
                        <a:t>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salario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¿Empleado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7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6" y="1885125"/>
            <a:ext cx="3762103" cy="2093975"/>
          </a:xfrm>
        </p:spPr>
        <p:txBody>
          <a:bodyPr>
            <a:normAutofit fontScale="90000"/>
          </a:bodyPr>
          <a:lstStyle/>
          <a:p>
            <a:r>
              <a:rPr lang="en-US" cap="all" spc="200" dirty="0"/>
              <a:t>Diseño de bases de datos relacionales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i="1" u="sng" dirty="0"/>
              <a:t>Verificación de BCNF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597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0F4C-F252-49D0-AF58-8915DCE1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1BE8-93FA-49A0-BA10-27DFE0E7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Dado el esquema R=(A, B, C)</a:t>
            </a:r>
            <a:endParaRPr lang="es-CO" dirty="0"/>
          </a:p>
          <a:p>
            <a:r>
              <a:rPr lang="es-ES" dirty="0"/>
              <a:t>Y las DF:</a:t>
            </a:r>
            <a:endParaRPr lang="es-CO" dirty="0"/>
          </a:p>
          <a:p>
            <a:r>
              <a:rPr lang="es-ES" dirty="0"/>
              <a:t>F= {A  B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C, C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B}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 </a:t>
            </a:r>
            <a:endParaRPr lang="es-CO" dirty="0"/>
          </a:p>
          <a:p>
            <a:pPr lvl="0"/>
            <a:r>
              <a:rPr lang="es-ES" dirty="0"/>
              <a:t>Calcule la llave</a:t>
            </a:r>
            <a:endParaRPr lang="es-CO" dirty="0"/>
          </a:p>
          <a:p>
            <a:pPr lvl="0"/>
            <a:r>
              <a:rPr lang="es-ES" dirty="0"/>
              <a:t>Verifique si R está en BCNF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270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" action="ppaction://noaction"/>
            </a:endParaRPr>
          </a:p>
          <a:p>
            <a:r>
              <a:rPr lang="es-CO" dirty="0">
                <a:hlinkClick r:id="" action="ppaction://noaction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2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BCNF (Boyce Code Normal Form)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>
                <a:sym typeface="Wingdings" panose="05000000000000000000" pitchFamily="2" charset="2"/>
              </a:rPr>
              <a:t>Una tabla que está en BCNF (Boyce Code Normal Form) NO presenta anomalías y cumple la propiedad de ‘reunión sin pérdida’</a:t>
            </a:r>
          </a:p>
          <a:p>
            <a:pPr lvl="1"/>
            <a:r>
              <a:rPr lang="es-CO" sz="2600" dirty="0">
                <a:sym typeface="Wingdings" panose="05000000000000000000" pitchFamily="2" charset="2"/>
              </a:rPr>
              <a:t>En otras palabras, no existirán DF malas</a:t>
            </a:r>
          </a:p>
        </p:txBody>
      </p:sp>
    </p:spTree>
    <p:extLst>
      <p:ext uri="{BB962C8B-B14F-4D97-AF65-F5344CB8AC3E}">
        <p14:creationId xmlns:p14="http://schemas.microsoft.com/office/powerpoint/2010/main" val="18477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BCNF (Boyce Code Normal Form)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>
                <a:sym typeface="Wingdings" panose="05000000000000000000" pitchFamily="2" charset="2"/>
              </a:rPr>
              <a:t>Proceso de Normalización</a:t>
            </a:r>
          </a:p>
          <a:p>
            <a:pPr lvl="1"/>
            <a:r>
              <a:rPr lang="es-CO" sz="2400" dirty="0">
                <a:sym typeface="Wingdings" panose="05000000000000000000" pitchFamily="2" charset="2"/>
              </a:rPr>
              <a:t>1NF</a:t>
            </a:r>
          </a:p>
          <a:p>
            <a:pPr lvl="1"/>
            <a:r>
              <a:rPr lang="es-CO" sz="2400" dirty="0">
                <a:sym typeface="Wingdings" panose="05000000000000000000" pitchFamily="2" charset="2"/>
              </a:rPr>
              <a:t>Verificación de BCNF</a:t>
            </a:r>
          </a:p>
          <a:p>
            <a:pPr lvl="1"/>
            <a:r>
              <a:rPr lang="es-CO" sz="2400" dirty="0">
                <a:sym typeface="Wingdings" panose="05000000000000000000" pitchFamily="2" charset="2"/>
              </a:rPr>
              <a:t>Si la tabla no está en BCNF entonces DESCOMPONER la tabla</a:t>
            </a:r>
          </a:p>
        </p:txBody>
      </p:sp>
    </p:spTree>
    <p:extLst>
      <p:ext uri="{BB962C8B-B14F-4D97-AF65-F5344CB8AC3E}">
        <p14:creationId xmlns:p14="http://schemas.microsoft.com/office/powerpoint/2010/main" val="324502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esquema de relación R está en BCNF  respecto a un conjunto de dependencias funcionales F si, </a:t>
            </a:r>
            <a:r>
              <a:rPr lang="es-ES" i="1" u="sng" dirty="0"/>
              <a:t>para todas las dependencias funcionales de F</a:t>
            </a:r>
            <a:r>
              <a:rPr lang="es-ES" i="1" u="sng" baseline="30000" dirty="0"/>
              <a:t>+</a:t>
            </a:r>
            <a:r>
              <a:rPr lang="es-ES" dirty="0"/>
              <a:t>  de la forma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i="1" dirty="0"/>
              <a:t> </a:t>
            </a:r>
            <a:r>
              <a:rPr lang="es-ES" i="1" dirty="0"/>
              <a:t>, </a:t>
            </a:r>
            <a:r>
              <a:rPr lang="es-ES" dirty="0"/>
              <a:t>donde </a:t>
            </a:r>
            <a:r>
              <a:rPr lang="en-US" dirty="0">
                <a:sym typeface="Symbol" panose="05050102010706020507" pitchFamily="18" charset="2"/>
              </a:rPr>
              <a:t>Y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</a:t>
            </a:r>
            <a:r>
              <a:rPr lang="es-ES" dirty="0"/>
              <a:t> en R y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dirty="0"/>
              <a:t> </a:t>
            </a:r>
            <a:r>
              <a:rPr lang="en-US" i="1" dirty="0">
                <a:sym typeface="Symbol" panose="05050102010706020507" pitchFamily="18" charset="2"/>
              </a:rPr>
              <a:t></a:t>
            </a:r>
            <a:r>
              <a:rPr lang="en-US" i="1" dirty="0"/>
              <a:t> </a:t>
            </a:r>
            <a:r>
              <a:rPr lang="es-ES" dirty="0"/>
              <a:t>R, se cumple </a:t>
            </a:r>
            <a:r>
              <a:rPr lang="es-ES" i="1" dirty="0"/>
              <a:t>al menos </a:t>
            </a:r>
            <a:r>
              <a:rPr lang="es-ES" i="1" u="sng" dirty="0"/>
              <a:t>una</a:t>
            </a:r>
            <a:r>
              <a:rPr lang="es-ES" dirty="0"/>
              <a:t> de las siguientes condiciones:</a:t>
            </a:r>
            <a:endParaRPr lang="es-CO" dirty="0"/>
          </a:p>
          <a:p>
            <a:pPr lvl="0"/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i="1" dirty="0"/>
              <a:t> </a:t>
            </a:r>
            <a:r>
              <a:rPr lang="es-ES" dirty="0"/>
              <a:t> es una dependencia funcional trivial ( 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i="1" dirty="0"/>
              <a:t> </a:t>
            </a:r>
            <a:r>
              <a:rPr lang="en-US" i="1" dirty="0">
                <a:sym typeface="Symbol" panose="05050102010706020507" pitchFamily="18" charset="2"/>
              </a:rPr>
              <a:t></a:t>
            </a:r>
            <a:r>
              <a:rPr lang="en-US" i="1" dirty="0"/>
              <a:t> 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s-ES" dirty="0"/>
              <a:t> ) </a:t>
            </a:r>
            <a:endParaRPr lang="es-CO" dirty="0"/>
          </a:p>
          <a:p>
            <a:pPr lvl="0"/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s-ES" dirty="0"/>
              <a:t> es una (super)llave de R.</a:t>
            </a:r>
          </a:p>
        </p:txBody>
      </p:sp>
    </p:spTree>
    <p:extLst>
      <p:ext uri="{BB962C8B-B14F-4D97-AF65-F5344CB8AC3E}">
        <p14:creationId xmlns:p14="http://schemas.microsoft.com/office/powerpoint/2010/main" val="268685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la segunda condición, y para evitar comprobar todas las dependencias en F</a:t>
            </a:r>
            <a:r>
              <a:rPr lang="es-ES" baseline="30000" dirty="0"/>
              <a:t>+</a:t>
            </a:r>
            <a:r>
              <a:rPr lang="es-ES" dirty="0"/>
              <a:t>, se puede calcular en cada dependencia el </a:t>
            </a:r>
            <a:r>
              <a:rPr lang="es-ES" dirty="0">
                <a:sym typeface="Symbol" panose="05050102010706020507" pitchFamily="18" charset="2"/>
              </a:rPr>
              <a:t>X</a:t>
            </a:r>
            <a:r>
              <a:rPr lang="es-ES" baseline="30000" dirty="0"/>
              <a:t>+</a:t>
            </a:r>
            <a:r>
              <a:rPr lang="es-ES" dirty="0"/>
              <a:t>.</a:t>
            </a:r>
            <a:endParaRPr lang="es-CO" dirty="0"/>
          </a:p>
          <a:p>
            <a:r>
              <a:rPr lang="es-ES" dirty="0"/>
              <a:t> “Se puede probar que, si ninguna de las dependencias de F provoca una violación de BCNF, entonces ninguna de las dependencias de F</a:t>
            </a:r>
            <a:r>
              <a:rPr lang="es-ES" baseline="30000" dirty="0"/>
              <a:t>+</a:t>
            </a:r>
            <a:r>
              <a:rPr lang="es-ES" dirty="0"/>
              <a:t> la provocará tampoco”</a:t>
            </a:r>
            <a:endParaRPr lang="es-CO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421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Dado el esquema  </a:t>
            </a:r>
            <a:r>
              <a:rPr lang="es-CO" dirty="0"/>
              <a:t>TEACH = (Student, Course, Instructor)</a:t>
            </a:r>
          </a:p>
          <a:p>
            <a:r>
              <a:rPr lang="es-CO" dirty="0"/>
              <a:t> </a:t>
            </a:r>
            <a:r>
              <a:rPr lang="en-US" dirty="0"/>
              <a:t>F = 	{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		student, course	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US" dirty="0"/>
              <a:t>	instructor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		instructor	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US" dirty="0"/>
              <a:t>	course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r>
              <a:rPr lang="es-CO" dirty="0"/>
              <a:t>¿La relación está en BCNF?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427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EF73FB-75DF-4FEA-88FD-33B8E3780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678081"/>
              </p:ext>
            </p:extLst>
          </p:nvPr>
        </p:nvGraphicFramePr>
        <p:xfrm>
          <a:off x="609601" y="1845504"/>
          <a:ext cx="10964091" cy="4511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Student, course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instructor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Instructor    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course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¿TEACH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3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Verificación BCNF</a:t>
            </a:r>
            <a:endParaRPr lang="es-C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EF73FB-75DF-4FEA-88FD-33B8E3780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508404"/>
              </p:ext>
            </p:extLst>
          </p:nvPr>
        </p:nvGraphicFramePr>
        <p:xfrm>
          <a:off x="609601" y="1845504"/>
          <a:ext cx="10964091" cy="4511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Student, course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instructor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Instructor           </a:t>
                      </a:r>
                      <a:r>
                        <a:rPr lang="es-E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800" dirty="0">
                          <a:effectLst/>
                        </a:rPr>
                        <a:t> course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¿TEACH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AEB959-5F0B-413D-A4BB-CC1987A36A49}"/>
              </a:ext>
            </a:extLst>
          </p:cNvPr>
          <p:cNvSpPr txBox="1"/>
          <p:nvPr/>
        </p:nvSpPr>
        <p:spPr>
          <a:xfrm>
            <a:off x="5398274" y="4379817"/>
            <a:ext cx="288316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student, course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instructor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/>
              <a:t>X= student, course </a:t>
            </a:r>
          </a:p>
          <a:p>
            <a:r>
              <a:rPr lang="es-ES" dirty="0"/>
              <a:t>Y = instructor</a:t>
            </a:r>
          </a:p>
          <a:p>
            <a:r>
              <a:rPr lang="es-CO" dirty="0"/>
              <a:t>Y </a:t>
            </a:r>
            <a:r>
              <a:rPr lang="en-US" i="1" dirty="0">
                <a:sym typeface="Symbol" panose="05050102010706020507" pitchFamily="18" charset="2"/>
              </a:rPr>
              <a:t> X 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7184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1312</Words>
  <Application>Microsoft Office PowerPoint</Application>
  <PresentationFormat>Widescreen</PresentationFormat>
  <Paragraphs>247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Wingdings</vt:lpstr>
      <vt:lpstr>RetrospectVTI</vt:lpstr>
      <vt:lpstr>Base de Datos</vt:lpstr>
      <vt:lpstr>Diseño de bases de datos relacionales</vt:lpstr>
      <vt:lpstr>BCNF (Boyce Code Normal Form)</vt:lpstr>
      <vt:lpstr>BCNF (Boyce Code Normal Form)</vt:lpstr>
      <vt:lpstr>Verificación BCNF</vt:lpstr>
      <vt:lpstr>Verificación BCNF</vt:lpstr>
      <vt:lpstr>Verificación BCNF</vt:lpstr>
      <vt:lpstr>Verificación BCNF</vt:lpstr>
      <vt:lpstr>Verificación BCNF</vt:lpstr>
      <vt:lpstr>Verificación BCNF</vt:lpstr>
      <vt:lpstr>Verificación BCNF</vt:lpstr>
      <vt:lpstr>Verificación BCNF</vt:lpstr>
      <vt:lpstr>Verificación BCNF</vt:lpstr>
      <vt:lpstr>Verificación BCNF</vt:lpstr>
      <vt:lpstr>Verificación BCNF</vt:lpstr>
      <vt:lpstr>Verificación BCNF</vt:lpstr>
      <vt:lpstr>Ejercicio i</vt:lpstr>
      <vt:lpstr>Ejercicio i</vt:lpstr>
      <vt:lpstr>Ejercicio ii</vt:lpstr>
      <vt:lpstr>Ejercicio iii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2020-04-10T17:56:00Z</dcterms:created>
  <dcterms:modified xsi:type="dcterms:W3CDTF">2020-04-14T03:47:48Z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