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30"/>
  </p:notesMasterIdLst>
  <p:handoutMasterIdLst>
    <p:handoutMasterId r:id="rId31"/>
  </p:handoutMasterIdLst>
  <p:sldIdLst>
    <p:sldId id="299" r:id="rId5"/>
    <p:sldId id="30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7" r:id="rId14"/>
    <p:sldId id="339" r:id="rId15"/>
    <p:sldId id="340" r:id="rId16"/>
    <p:sldId id="341" r:id="rId17"/>
    <p:sldId id="342" r:id="rId18"/>
    <p:sldId id="343" r:id="rId19"/>
    <p:sldId id="344" r:id="rId20"/>
    <p:sldId id="346" r:id="rId21"/>
    <p:sldId id="347" r:id="rId22"/>
    <p:sldId id="349" r:id="rId23"/>
    <p:sldId id="350" r:id="rId24"/>
    <p:sldId id="351" r:id="rId25"/>
    <p:sldId id="352" r:id="rId26"/>
    <p:sldId id="353" r:id="rId27"/>
    <p:sldId id="286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2E0DB-7603-49F3-9887-04F5F99E710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6804299-DF0B-43C3-91FF-DBC009DAB252}">
      <dgm:prSet/>
      <dgm:spPr/>
      <dgm:t>
        <a:bodyPr/>
        <a:lstStyle/>
        <a:p>
          <a:r>
            <a:rPr lang="en-US" b="1" i="1" u="sng" dirty="0"/>
            <a:t>Drinkers</a:t>
          </a:r>
          <a:r>
            <a:rPr lang="en-US" dirty="0"/>
            <a:t> s</a:t>
          </a:r>
          <a:r>
            <a:rPr lang="es-CO" dirty="0"/>
            <a:t>e debe descomponer usando la  DF</a:t>
          </a:r>
        </a:p>
        <a:p>
          <a:r>
            <a:rPr lang="es-CO" dirty="0"/>
            <a:t>name</a:t>
          </a:r>
          <a:r>
            <a:rPr lang="es-CO" dirty="0">
              <a:sym typeface="Wingdings" panose="05000000000000000000" pitchFamily="2" charset="2"/>
            </a:rPr>
            <a:t> addr</a:t>
          </a:r>
          <a:endParaRPr lang="es-CO" dirty="0"/>
        </a:p>
      </dgm:t>
    </dgm:pt>
    <dgm:pt modelId="{747C0BB9-18FD-418C-AADE-4393092865C0}" type="parTrans" cxnId="{C419731B-958B-46AA-B633-FA5F5D25667B}">
      <dgm:prSet/>
      <dgm:spPr/>
      <dgm:t>
        <a:bodyPr/>
        <a:lstStyle/>
        <a:p>
          <a:endParaRPr lang="es-CO"/>
        </a:p>
      </dgm:t>
    </dgm:pt>
    <dgm:pt modelId="{723C5FF6-5BB5-40A6-BB6E-F19D651BFA0F}" type="sibTrans" cxnId="{C419731B-958B-46AA-B633-FA5F5D25667B}">
      <dgm:prSet/>
      <dgm:spPr/>
      <dgm:t>
        <a:bodyPr/>
        <a:lstStyle/>
        <a:p>
          <a:endParaRPr lang="es-CO"/>
        </a:p>
      </dgm:t>
    </dgm:pt>
    <dgm:pt modelId="{757F2879-5484-4DD5-88B2-852EB03AC89B}" type="pres">
      <dgm:prSet presAssocID="{FA22E0DB-7603-49F3-9887-04F5F99E7102}" presName="cycle" presStyleCnt="0">
        <dgm:presLayoutVars>
          <dgm:dir/>
          <dgm:resizeHandles val="exact"/>
        </dgm:presLayoutVars>
      </dgm:prSet>
      <dgm:spPr/>
    </dgm:pt>
    <dgm:pt modelId="{8FC96FC0-3658-4E85-8B8F-1E500BF08EB4}" type="pres">
      <dgm:prSet presAssocID="{16804299-DF0B-43C3-91FF-DBC009DAB252}" presName="node" presStyleLbl="node1" presStyleIdx="0" presStyleCnt="1">
        <dgm:presLayoutVars>
          <dgm:bulletEnabled val="1"/>
        </dgm:presLayoutVars>
      </dgm:prSet>
      <dgm:spPr/>
    </dgm:pt>
  </dgm:ptLst>
  <dgm:cxnLst>
    <dgm:cxn modelId="{F217EF03-E15D-4952-94C2-7F9FDEC1288B}" type="presOf" srcId="{FA22E0DB-7603-49F3-9887-04F5F99E7102}" destId="{757F2879-5484-4DD5-88B2-852EB03AC89B}" srcOrd="0" destOrd="0" presId="urn:microsoft.com/office/officeart/2005/8/layout/cycle2"/>
    <dgm:cxn modelId="{D80F8506-C98A-412F-8D1C-C1D1C3CFE553}" type="presOf" srcId="{16804299-DF0B-43C3-91FF-DBC009DAB252}" destId="{8FC96FC0-3658-4E85-8B8F-1E500BF08EB4}" srcOrd="0" destOrd="0" presId="urn:microsoft.com/office/officeart/2005/8/layout/cycle2"/>
    <dgm:cxn modelId="{C419731B-958B-46AA-B633-FA5F5D25667B}" srcId="{FA22E0DB-7603-49F3-9887-04F5F99E7102}" destId="{16804299-DF0B-43C3-91FF-DBC009DAB252}" srcOrd="0" destOrd="0" parTransId="{747C0BB9-18FD-418C-AADE-4393092865C0}" sibTransId="{723C5FF6-5BB5-40A6-BB6E-F19D651BFA0F}"/>
    <dgm:cxn modelId="{C1F2607F-8D4B-4CC7-BCE3-77638E57758A}" type="presParOf" srcId="{757F2879-5484-4DD5-88B2-852EB03AC89B}" destId="{8FC96FC0-3658-4E85-8B8F-1E500BF08E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96FC0-3658-4E85-8B8F-1E500BF08EB4}">
      <dsp:nvSpPr>
        <dsp:cNvPr id="0" name=""/>
        <dsp:cNvSpPr/>
      </dsp:nvSpPr>
      <dsp:spPr>
        <a:xfrm>
          <a:off x="952310" y="266"/>
          <a:ext cx="1744270" cy="1744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 dirty="0"/>
            <a:t>Drinkers</a:t>
          </a:r>
          <a:r>
            <a:rPr lang="en-US" sz="1500" kern="1200" dirty="0"/>
            <a:t> s</a:t>
          </a:r>
          <a:r>
            <a:rPr lang="es-CO" sz="1500" kern="1200" dirty="0"/>
            <a:t>e debe descomponer usando la  DF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name</a:t>
          </a:r>
          <a:r>
            <a:rPr lang="es-CO" sz="1500" kern="1200" dirty="0">
              <a:sym typeface="Wingdings" panose="05000000000000000000" pitchFamily="2" charset="2"/>
            </a:rPr>
            <a:t> addr</a:t>
          </a:r>
          <a:endParaRPr lang="es-CO" sz="1500" kern="1200" dirty="0"/>
        </a:p>
      </dsp:txBody>
      <dsp:txXfrm>
        <a:off x="1207752" y="255708"/>
        <a:ext cx="1233386" cy="1233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0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46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8CB6-7B5D-401C-ABDC-AA98265CC7DD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E7B327-9B1C-4EDC-9FC7-3B018970899D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F5AC-D29B-4247-BAE9-17E881281B6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E87290-4E47-43E3-AD72-87C24F0469C8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D8521B-9128-4095-919D-C6B55B0ED66F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AD9B57-D772-406F-8D28-9404D90FD9FE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657737-413E-4F1F-A553-3168C0A6A332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49838A-2F2B-4984-B969-DC51DD664A91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6A09DC-ACA9-4761-9386-274F8EE5A01E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76ED61-2898-4615-8223-C8AB5BC2BE39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A6B0-6222-40FC-A3A0-867A1218F5A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A721-7532-4250-92D8-C2BA338A0217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6260-EBC0-426C-B228-150A395924C6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B3D4-6733-4A2C-9CCE-BD658B01334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154AE9-A3A8-4007-A243-FF5E6712750C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F85EAA-7F94-44E0-97E2-5E2D03C918F2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450-B49F-405E-B2A1-369FE2AE9E7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4268-40C8-48BA-9CFE-7E02DFA048F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7AD9-0BAA-4162-A718-C3BED376F60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B3F22E6-20DF-4231-A9BE-A9AC5C02807C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0667-BC1E-431F-A4A2-30471BC1544F}" type="datetime1">
              <a:rPr lang="en-US" noProof="0" smtClean="0"/>
              <a:t>4/15/2020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Base de Datos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Diseño de bases de datos relacionales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96B21-CF88-42F1-87A3-EE56F5B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Paso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1E2-E457-415E-B1C5-18101442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891"/>
          </a:xfrm>
        </p:spPr>
        <p:txBody>
          <a:bodyPr>
            <a:normAutofit/>
          </a:bodyPr>
          <a:lstStyle/>
          <a:p>
            <a:r>
              <a:rPr lang="es-ES" dirty="0"/>
              <a:t>Paso 3.1. Proyecte cada relación en las dependencias funcionales involucradas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AE263-4ABD-4497-8AE6-749B55BCCFD4}"/>
              </a:ext>
            </a:extLst>
          </p:cNvPr>
          <p:cNvSpPr/>
          <p:nvPr/>
        </p:nvSpPr>
        <p:spPr>
          <a:xfrm>
            <a:off x="6932023" y="3603222"/>
            <a:ext cx="479842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 = 	{</a:t>
            </a:r>
            <a:endParaRPr lang="es-CO" sz="1200" dirty="0"/>
          </a:p>
          <a:p>
            <a:r>
              <a:rPr lang="en-GB" sz="1200" dirty="0"/>
              <a:t>	</a:t>
            </a:r>
            <a:r>
              <a:rPr lang="en-GB" sz="1200" b="1" dirty="0">
                <a:solidFill>
                  <a:srgbClr val="00B050"/>
                </a:solidFill>
              </a:rPr>
              <a:t>name	</a:t>
            </a:r>
            <a:r>
              <a:rPr lang="es-E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GB" sz="1200" b="1" dirty="0">
                <a:solidFill>
                  <a:srgbClr val="00B050"/>
                </a:solidFill>
              </a:rPr>
              <a:t>	addr</a:t>
            </a:r>
            <a:endParaRPr lang="es-CO" sz="1200" b="1" dirty="0">
              <a:solidFill>
                <a:srgbClr val="00B050"/>
              </a:solidFill>
            </a:endParaRPr>
          </a:p>
          <a:p>
            <a:r>
              <a:rPr lang="en-GB" sz="1200" b="1" dirty="0">
                <a:solidFill>
                  <a:srgbClr val="00B050"/>
                </a:solidFill>
              </a:rPr>
              <a:t>	name 	</a:t>
            </a:r>
            <a:r>
              <a:rPr lang="es-E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GB" sz="1200" b="1" dirty="0">
                <a:solidFill>
                  <a:srgbClr val="00B050"/>
                </a:solidFill>
              </a:rPr>
              <a:t>	favBeer</a:t>
            </a:r>
            <a:endParaRPr lang="es-CO" sz="1200" b="1" dirty="0">
              <a:solidFill>
                <a:srgbClr val="00B050"/>
              </a:solidFill>
            </a:endParaRPr>
          </a:p>
          <a:p>
            <a:r>
              <a:rPr lang="en-GB" sz="1200" dirty="0"/>
              <a:t>	beersLiked	</a:t>
            </a:r>
            <a:r>
              <a:rPr lang="es-ES" sz="1200" dirty="0">
                <a:sym typeface="Wingdings" panose="05000000000000000000" pitchFamily="2" charset="2"/>
              </a:rPr>
              <a:t></a:t>
            </a:r>
            <a:r>
              <a:rPr lang="en-GB" sz="1200" dirty="0"/>
              <a:t>	manf</a:t>
            </a:r>
            <a:endParaRPr lang="es-CO" sz="1200" dirty="0"/>
          </a:p>
          <a:p>
            <a:r>
              <a:rPr lang="en-GB" sz="1200" dirty="0"/>
              <a:t>	</a:t>
            </a:r>
            <a:r>
              <a:rPr lang="es-ES" sz="1200" dirty="0"/>
              <a:t>}</a:t>
            </a:r>
            <a:endParaRPr lang="es-CO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E14DA-FEAC-4ED2-B789-147DEB2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20162"/>
              </p:ext>
            </p:extLst>
          </p:nvPr>
        </p:nvGraphicFramePr>
        <p:xfrm>
          <a:off x="566056" y="3335588"/>
          <a:ext cx="6252756" cy="22994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2621281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</a:tblGrid>
              <a:tr h="333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2.2</a:t>
                      </a:r>
                      <a:endParaRPr lang="es-CO" sz="2800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3.1.  DF que aplican en cada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9272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Drinkers1 = (    </a:t>
                      </a:r>
                      <a:endParaRPr lang="es-CO" sz="12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name, addr, favBeer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F =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name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addr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name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favBeer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1038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Drinkers2 = (    </a:t>
                      </a:r>
                      <a:endParaRPr lang="es-CO" sz="12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name, beersLiked, manf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}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 = {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beersLiked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manf</a:t>
                      </a:r>
                      <a:endParaRPr lang="es-CO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}</a:t>
                      </a:r>
                      <a:endParaRPr lang="es-CO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DC64DB9-4E8E-4178-B327-6D0C69FD28F6}"/>
              </a:ext>
            </a:extLst>
          </p:cNvPr>
          <p:cNvSpPr/>
          <p:nvPr/>
        </p:nvSpPr>
        <p:spPr>
          <a:xfrm>
            <a:off x="6932023" y="4617767"/>
            <a:ext cx="479842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 = 	{</a:t>
            </a:r>
            <a:endParaRPr lang="es-CO" sz="1200" dirty="0"/>
          </a:p>
          <a:p>
            <a:r>
              <a:rPr lang="en-GB" sz="1200" dirty="0"/>
              <a:t>	</a:t>
            </a:r>
            <a:r>
              <a:rPr lang="en-GB" sz="1200" dirty="0">
                <a:solidFill>
                  <a:schemeClr val="tx1"/>
                </a:solidFill>
              </a:rPr>
              <a:t>name	</a:t>
            </a:r>
            <a:r>
              <a:rPr lang="es-E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tx1"/>
                </a:solidFill>
              </a:rPr>
              <a:t>	addr</a:t>
            </a:r>
            <a:endParaRPr lang="es-CO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	name 	</a:t>
            </a:r>
            <a:r>
              <a:rPr lang="es-E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tx1"/>
                </a:solidFill>
              </a:rPr>
              <a:t>	favBeer</a:t>
            </a:r>
            <a:endParaRPr lang="es-CO" sz="1200" dirty="0">
              <a:solidFill>
                <a:schemeClr val="tx1"/>
              </a:solidFill>
            </a:endParaRPr>
          </a:p>
          <a:p>
            <a:r>
              <a:rPr lang="en-GB" sz="1200" dirty="0"/>
              <a:t>	</a:t>
            </a:r>
            <a:r>
              <a:rPr lang="en-GB" sz="1200" b="1" dirty="0">
                <a:solidFill>
                  <a:srgbClr val="00B050"/>
                </a:solidFill>
              </a:rPr>
              <a:t>beersLiked	</a:t>
            </a:r>
            <a:r>
              <a:rPr lang="es-E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GB" sz="1200" b="1" dirty="0">
                <a:solidFill>
                  <a:srgbClr val="00B050"/>
                </a:solidFill>
              </a:rPr>
              <a:t>	manf</a:t>
            </a:r>
            <a:endParaRPr lang="es-CO" sz="1200" b="1" dirty="0">
              <a:solidFill>
                <a:srgbClr val="00B050"/>
              </a:solidFill>
            </a:endParaRPr>
          </a:p>
          <a:p>
            <a:r>
              <a:rPr lang="en-GB" sz="1200" dirty="0"/>
              <a:t>	</a:t>
            </a:r>
            <a:r>
              <a:rPr lang="es-ES" sz="1200" dirty="0"/>
              <a:t>}</a:t>
            </a:r>
            <a:endParaRPr lang="es-CO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9FAAA-9886-498B-ACD9-BB06945A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AF90C-CB6F-467D-AAEA-FEDAD6094517}"/>
              </a:ext>
            </a:extLst>
          </p:cNvPr>
          <p:cNvSpPr txBox="1"/>
          <p:nvPr/>
        </p:nvSpPr>
        <p:spPr>
          <a:xfrm>
            <a:off x="8577943" y="2885446"/>
            <a:ext cx="179772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La </a:t>
            </a:r>
            <a:r>
              <a:rPr lang="es-CO" sz="2800" dirty="0"/>
              <a:t>F</a:t>
            </a:r>
            <a:r>
              <a:rPr lang="es-CO" dirty="0"/>
              <a:t> original</a:t>
            </a:r>
          </a:p>
        </p:txBody>
      </p:sp>
    </p:spTree>
    <p:extLst>
      <p:ext uri="{BB962C8B-B14F-4D97-AF65-F5344CB8AC3E}">
        <p14:creationId xmlns:p14="http://schemas.microsoft.com/office/powerpoint/2010/main" val="186457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Paso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1E2-E457-415E-B1C5-18101442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891"/>
          </a:xfrm>
        </p:spPr>
        <p:txBody>
          <a:bodyPr>
            <a:normAutofit/>
          </a:bodyPr>
          <a:lstStyle/>
          <a:p>
            <a:r>
              <a:rPr lang="es-ES" dirty="0"/>
              <a:t>Paso 3.1. Proyecte cada relación en las dependencias funcionales involucradas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AE263-4ABD-4497-8AE6-749B55BCCFD4}"/>
              </a:ext>
            </a:extLst>
          </p:cNvPr>
          <p:cNvSpPr/>
          <p:nvPr/>
        </p:nvSpPr>
        <p:spPr>
          <a:xfrm>
            <a:off x="7471955" y="3707118"/>
            <a:ext cx="449362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 = 	{</a:t>
            </a:r>
            <a:endParaRPr lang="es-CO" sz="1200" dirty="0"/>
          </a:p>
          <a:p>
            <a:r>
              <a:rPr lang="en-GB" sz="1200" dirty="0"/>
              <a:t>	</a:t>
            </a:r>
            <a:r>
              <a:rPr lang="en-GB" sz="1200" b="1" dirty="0">
                <a:solidFill>
                  <a:srgbClr val="00B050"/>
                </a:solidFill>
              </a:rPr>
              <a:t>name	</a:t>
            </a:r>
            <a:r>
              <a:rPr lang="es-E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GB" sz="1200" b="1" dirty="0">
                <a:solidFill>
                  <a:srgbClr val="00B050"/>
                </a:solidFill>
              </a:rPr>
              <a:t>	addr</a:t>
            </a:r>
            <a:endParaRPr lang="es-CO" sz="1200" b="1" dirty="0">
              <a:solidFill>
                <a:srgbClr val="00B050"/>
              </a:solidFill>
            </a:endParaRPr>
          </a:p>
          <a:p>
            <a:r>
              <a:rPr lang="en-GB" sz="1200" b="1" dirty="0">
                <a:solidFill>
                  <a:srgbClr val="00B050"/>
                </a:solidFill>
              </a:rPr>
              <a:t>	name 	</a:t>
            </a:r>
            <a:r>
              <a:rPr lang="es-E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GB" sz="1200" b="1" dirty="0">
                <a:solidFill>
                  <a:srgbClr val="00B050"/>
                </a:solidFill>
              </a:rPr>
              <a:t>	favBeer</a:t>
            </a:r>
            <a:endParaRPr lang="es-CO" sz="1200" b="1" dirty="0">
              <a:solidFill>
                <a:srgbClr val="00B050"/>
              </a:solidFill>
            </a:endParaRPr>
          </a:p>
          <a:p>
            <a:r>
              <a:rPr lang="en-GB" sz="1200" dirty="0"/>
              <a:t>	beersLiked	</a:t>
            </a:r>
            <a:r>
              <a:rPr lang="es-ES" sz="1200" dirty="0">
                <a:sym typeface="Wingdings" panose="05000000000000000000" pitchFamily="2" charset="2"/>
              </a:rPr>
              <a:t></a:t>
            </a:r>
            <a:r>
              <a:rPr lang="en-GB" sz="1200" dirty="0"/>
              <a:t>	manf</a:t>
            </a:r>
            <a:endParaRPr lang="es-CO" sz="1200" dirty="0"/>
          </a:p>
          <a:p>
            <a:r>
              <a:rPr lang="en-GB" sz="1200" dirty="0"/>
              <a:t>	</a:t>
            </a:r>
            <a:r>
              <a:rPr lang="es-ES" sz="1200" dirty="0"/>
              <a:t>}</a:t>
            </a:r>
            <a:endParaRPr lang="es-CO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E14DA-FEAC-4ED2-B789-147DEB2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56974"/>
              </p:ext>
            </p:extLst>
          </p:nvPr>
        </p:nvGraphicFramePr>
        <p:xfrm>
          <a:off x="296090" y="3439484"/>
          <a:ext cx="6252756" cy="22994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2621281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</a:tblGrid>
              <a:tr h="333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2.2</a:t>
                      </a:r>
                      <a:endParaRPr lang="es-CO" sz="2800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3.1.  DF que aplican en cada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9272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Drinkers1 = (    </a:t>
                      </a:r>
                      <a:endParaRPr lang="es-CO" sz="12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name, addr, favBeer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} 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F =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name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addr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name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favBeer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1038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Drinkers2 = (    </a:t>
                      </a:r>
                      <a:endParaRPr lang="es-CO" sz="12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name, beersLiked, manf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)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 = {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beersLiked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manf</a:t>
                      </a:r>
                      <a:endParaRPr lang="es-CO" sz="12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}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DC64DB9-4E8E-4178-B327-6D0C69FD28F6}"/>
              </a:ext>
            </a:extLst>
          </p:cNvPr>
          <p:cNvSpPr/>
          <p:nvPr/>
        </p:nvSpPr>
        <p:spPr>
          <a:xfrm>
            <a:off x="7471955" y="4721663"/>
            <a:ext cx="449362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 = 	{</a:t>
            </a:r>
            <a:endParaRPr lang="es-CO" sz="1200" dirty="0"/>
          </a:p>
          <a:p>
            <a:r>
              <a:rPr lang="en-GB" sz="1200" dirty="0"/>
              <a:t>	</a:t>
            </a:r>
            <a:r>
              <a:rPr lang="en-GB" sz="1200" dirty="0">
                <a:solidFill>
                  <a:schemeClr val="tx1"/>
                </a:solidFill>
              </a:rPr>
              <a:t>name	</a:t>
            </a:r>
            <a:r>
              <a:rPr lang="es-E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tx1"/>
                </a:solidFill>
              </a:rPr>
              <a:t>	addr</a:t>
            </a:r>
            <a:endParaRPr lang="es-CO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	name 	</a:t>
            </a:r>
            <a:r>
              <a:rPr lang="es-E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tx1"/>
                </a:solidFill>
              </a:rPr>
              <a:t>	favBeer</a:t>
            </a:r>
            <a:endParaRPr lang="es-CO" sz="1200" dirty="0">
              <a:solidFill>
                <a:schemeClr val="tx1"/>
              </a:solidFill>
            </a:endParaRPr>
          </a:p>
          <a:p>
            <a:r>
              <a:rPr lang="en-GB" sz="1200" dirty="0"/>
              <a:t>	</a:t>
            </a:r>
            <a:r>
              <a:rPr lang="en-GB" sz="1200" b="1" dirty="0">
                <a:solidFill>
                  <a:srgbClr val="00B050"/>
                </a:solidFill>
              </a:rPr>
              <a:t>beersLiked	</a:t>
            </a:r>
            <a:r>
              <a:rPr lang="es-E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GB" sz="1200" b="1" dirty="0">
                <a:solidFill>
                  <a:srgbClr val="00B050"/>
                </a:solidFill>
              </a:rPr>
              <a:t>	manf</a:t>
            </a:r>
            <a:endParaRPr lang="es-CO" sz="1200" b="1" dirty="0">
              <a:solidFill>
                <a:srgbClr val="00B050"/>
              </a:solidFill>
            </a:endParaRPr>
          </a:p>
          <a:p>
            <a:r>
              <a:rPr lang="en-GB" sz="1200" dirty="0"/>
              <a:t>	</a:t>
            </a:r>
            <a:r>
              <a:rPr lang="es-ES" sz="1200" dirty="0"/>
              <a:t>}</a:t>
            </a:r>
            <a:endParaRPr lang="es-CO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826AF-218C-4854-8629-44AF71819367}"/>
              </a:ext>
            </a:extLst>
          </p:cNvPr>
          <p:cNvGrpSpPr/>
          <p:nvPr/>
        </p:nvGrpSpPr>
        <p:grpSpPr>
          <a:xfrm>
            <a:off x="5008964" y="3803104"/>
            <a:ext cx="2462990" cy="1804001"/>
            <a:chOff x="952310" y="266"/>
            <a:chExt cx="1744270" cy="17442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358F67-B2A0-4B46-8341-8AE4B76273D5}"/>
                </a:ext>
              </a:extLst>
            </p:cNvPr>
            <p:cNvSpPr/>
            <p:nvPr/>
          </p:nvSpPr>
          <p:spPr>
            <a:xfrm>
              <a:off x="952310" y="266"/>
              <a:ext cx="1744270" cy="174427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9B6869CC-797C-4792-A47C-FA0C3999F8BE}"/>
                </a:ext>
              </a:extLst>
            </p:cNvPr>
            <p:cNvSpPr txBox="1"/>
            <p:nvPr/>
          </p:nvSpPr>
          <p:spPr>
            <a:xfrm>
              <a:off x="1207752" y="255708"/>
              <a:ext cx="1233386" cy="123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400" b="1" kern="1200" dirty="0"/>
                <a:t>Todas las DF originales se distribuyeron en cada nueva tabla, esto es, </a:t>
              </a:r>
              <a:r>
                <a:rPr lang="es-CO" sz="1600" b="1" u="sng" kern="1200" dirty="0"/>
                <a:t>se conservaron las dependencias</a:t>
              </a:r>
              <a:endParaRPr lang="es-CO" sz="1400" u="sng" kern="120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2CC3D-71D4-4A41-9996-19107EB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6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Paso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1E2-E457-415E-B1C5-18101442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891"/>
          </a:xfrm>
        </p:spPr>
        <p:txBody>
          <a:bodyPr>
            <a:normAutofit/>
          </a:bodyPr>
          <a:lstStyle/>
          <a:p>
            <a:r>
              <a:rPr lang="es-ES" dirty="0"/>
              <a:t>Paso 3.2. </a:t>
            </a:r>
            <a:r>
              <a:rPr lang="es-ES" b="1" dirty="0"/>
              <a:t>Compruebe</a:t>
            </a:r>
            <a:r>
              <a:rPr lang="es-ES" dirty="0"/>
              <a:t> para cada relación se encuentre en </a:t>
            </a:r>
            <a:r>
              <a:rPr lang="es-ES" b="1" dirty="0"/>
              <a:t>BCNF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Para comprobar el BCNF en cada </a:t>
            </a:r>
            <a:r>
              <a:rPr lang="es-ES" dirty="0" err="1"/>
              <a:t>Ri</a:t>
            </a:r>
            <a:r>
              <a:rPr lang="es-ES" dirty="0"/>
              <a:t>:  </a:t>
            </a:r>
          </a:p>
          <a:p>
            <a:pPr lvl="2"/>
            <a:r>
              <a:rPr lang="es-ES" dirty="0"/>
              <a:t>En cada subconjunto de atributos </a:t>
            </a:r>
            <a:r>
              <a:rPr lang="es-ES" i="1" dirty="0"/>
              <a:t>a</a:t>
            </a:r>
            <a:r>
              <a:rPr lang="es-ES" dirty="0"/>
              <a:t> de </a:t>
            </a:r>
            <a:r>
              <a:rPr lang="es-ES" dirty="0" err="1"/>
              <a:t>Ri</a:t>
            </a:r>
            <a:r>
              <a:rPr lang="es-ES" dirty="0"/>
              <a:t> hay que comprobar que 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dirty="0"/>
              <a:t>+ (el cierre de los atributos de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/>
              <a:t> </a:t>
            </a:r>
            <a:r>
              <a:rPr lang="es-ES" dirty="0"/>
              <a:t>bajo F) no incluye ningún atributo de </a:t>
            </a:r>
            <a:r>
              <a:rPr lang="es-ES" dirty="0" err="1"/>
              <a:t>Ri</a:t>
            </a:r>
            <a:r>
              <a:rPr lang="es-ES" dirty="0"/>
              <a:t> -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dirty="0"/>
              <a:t> o que incluye todos los atributos de </a:t>
            </a:r>
            <a:r>
              <a:rPr lang="es-ES" dirty="0" err="1"/>
              <a:t>Ri</a:t>
            </a:r>
            <a:r>
              <a:rPr lang="es-ES" dirty="0"/>
              <a:t>.</a:t>
            </a:r>
            <a:endParaRPr lang="es-C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E14DA-FEAC-4ED2-B789-147DEB2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37422"/>
              </p:ext>
            </p:extLst>
          </p:nvPr>
        </p:nvGraphicFramePr>
        <p:xfrm>
          <a:off x="426719" y="3361106"/>
          <a:ext cx="11129554" cy="22994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2951538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3466680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  <a:gridCol w="4711336">
                  <a:extLst>
                    <a:ext uri="{9D8B030D-6E8A-4147-A177-3AD203B41FA5}">
                      <a16:colId xmlns:a16="http://schemas.microsoft.com/office/drawing/2014/main" val="3062241139"/>
                    </a:ext>
                  </a:extLst>
                </a:gridCol>
              </a:tblGrid>
              <a:tr h="333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2.2</a:t>
                      </a:r>
                      <a:endParaRPr lang="es-CO" sz="2800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3. 1 DF que aplican en cada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Verificación de BCNF en cada </a:t>
                      </a:r>
                      <a:r>
                        <a:rPr lang="es-CO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es-CO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9272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Drinkers1 = (    </a:t>
                      </a:r>
                      <a:endParaRPr lang="es-CO" sz="12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name, addr, favBeer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F =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name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addr                           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name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200" dirty="0">
                          <a:solidFill>
                            <a:srgbClr val="00B050"/>
                          </a:solidFill>
                          <a:effectLst/>
                        </a:rPr>
                        <a:t>favBeer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Drinkers1 está en BCNF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1038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Drinkers2 = (    </a:t>
                      </a:r>
                      <a:endParaRPr lang="es-CO" sz="12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name, beersLiked, manf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)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 = {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r>
                        <a:rPr lang="es-ES" sz="1200" dirty="0">
                          <a:solidFill>
                            <a:srgbClr val="FFFF00"/>
                          </a:solidFill>
                          <a:effectLst/>
                        </a:rPr>
                        <a:t>beersLiked </a:t>
                      </a:r>
                      <a:r>
                        <a:rPr lang="es-ES" sz="1200" dirty="0">
                          <a:solidFill>
                            <a:srgbClr val="FFFF00"/>
                          </a:solidFill>
                          <a:effectLst/>
                          <a:sym typeface="Wingdings" panose="05000000000000000000" pitchFamily="2" charset="2"/>
                        </a:rPr>
                        <a:t> manf</a:t>
                      </a:r>
                      <a:endParaRPr lang="es-CO" sz="12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}</a:t>
                      </a:r>
                      <a:endParaRPr lang="es-CO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Drinkers2 </a:t>
                      </a:r>
                      <a:r>
                        <a:rPr lang="es-CO" sz="12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r>
                        <a:rPr lang="es-CO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está en BCNF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 debe volver a realizar el proceso de descomposición para Drinkers2 usando la DF </a:t>
                      </a:r>
                      <a:r>
                        <a:rPr lang="es-ES" sz="1200" dirty="0">
                          <a:solidFill>
                            <a:srgbClr val="FFFF00"/>
                          </a:solidFill>
                          <a:effectLst/>
                        </a:rPr>
                        <a:t>beersLiked </a:t>
                      </a:r>
                      <a:r>
                        <a:rPr lang="es-ES" sz="1200" dirty="0">
                          <a:solidFill>
                            <a:srgbClr val="FFFF00"/>
                          </a:solidFill>
                          <a:effectLst/>
                          <a:sym typeface="Wingdings" panose="05000000000000000000" pitchFamily="2" charset="2"/>
                        </a:rPr>
                        <a:t> manf ; </a:t>
                      </a:r>
                      <a:r>
                        <a:rPr lang="es-ES" sz="12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que no cumple BCNF</a:t>
                      </a:r>
                      <a:r>
                        <a:rPr lang="es-CO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FBBE4-8DBE-45F9-A006-CEF22E8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4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Iteración ii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3F3C1A-D147-4434-A7A3-EDFAE22E2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36419"/>
              </p:ext>
            </p:extLst>
          </p:nvPr>
        </p:nvGraphicFramePr>
        <p:xfrm>
          <a:off x="487680" y="2896383"/>
          <a:ext cx="7454537" cy="7774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7454537">
                  <a:extLst>
                    <a:ext uri="{9D8B030D-6E8A-4147-A177-3AD203B41FA5}">
                      <a16:colId xmlns:a16="http://schemas.microsoft.com/office/drawing/2014/main" val="3621807802"/>
                    </a:ext>
                  </a:extLst>
                </a:gridCol>
              </a:tblGrid>
              <a:tr h="412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2.1. Calcule el 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baseline="30000" dirty="0">
                          <a:effectLst/>
                        </a:rPr>
                        <a:t>+</a:t>
                      </a:r>
                      <a:r>
                        <a:rPr lang="es-ES" sz="1800" dirty="0">
                          <a:effectLst/>
                        </a:rPr>
                        <a:t>   </a:t>
                      </a:r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beersLiked </a:t>
                      </a:r>
                      <a:r>
                        <a:rPr lang="es-ES" sz="18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manf     X = beersLiked ; Y = manf</a:t>
                      </a:r>
                      <a:endParaRPr lang="es-CO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710610"/>
                  </a:ext>
                </a:extLst>
              </a:tr>
              <a:tr h="365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   {</a:t>
                      </a:r>
                      <a:r>
                        <a:rPr lang="es-ES" sz="1400" dirty="0">
                          <a:solidFill>
                            <a:srgbClr val="00B050"/>
                          </a:solidFill>
                          <a:effectLst/>
                        </a:rPr>
                        <a:t>beersLiked</a:t>
                      </a:r>
                      <a:r>
                        <a:rPr lang="es-ES" sz="1400" dirty="0">
                          <a:effectLst/>
                        </a:rPr>
                        <a:t>}+= {</a:t>
                      </a:r>
                      <a:r>
                        <a:rPr lang="es-ES" sz="1400" dirty="0">
                          <a:solidFill>
                            <a:srgbClr val="00B050"/>
                          </a:solidFill>
                          <a:effectLst/>
                        </a:rPr>
                        <a:t>beersLiked </a:t>
                      </a:r>
                      <a:r>
                        <a:rPr lang="es-ES" sz="1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manf</a:t>
                      </a:r>
                      <a:r>
                        <a:rPr lang="es-ES" sz="1400" dirty="0">
                          <a:effectLst/>
                        </a:rPr>
                        <a:t>}</a:t>
                      </a:r>
                      <a:endParaRPr lang="es-CO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0097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E14DA-FEAC-4ED2-B789-147DEB2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54347"/>
              </p:ext>
            </p:extLst>
          </p:nvPr>
        </p:nvGraphicFramePr>
        <p:xfrm>
          <a:off x="487680" y="3752172"/>
          <a:ext cx="11216640" cy="24794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5599612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5617028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</a:tblGrid>
              <a:tr h="490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Paso 2.2</a:t>
                      </a:r>
                      <a:endParaRPr lang="es-CO" sz="3600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Drinkers21 = (beersLiked, manf } 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solidFill>
                            <a:srgbClr val="7030A0"/>
                          </a:solidFill>
                        </a:rPr>
                        <a:t>R1 =  </a:t>
                      </a:r>
                      <a:r>
                        <a:rPr lang="en-US" sz="1100" dirty="0">
                          <a:solidFill>
                            <a:srgbClr val="7030A0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100" baseline="30000" dirty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s-CO" sz="105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En </a:t>
                      </a:r>
                      <a:r>
                        <a:rPr lang="es-CO" sz="1100" dirty="0">
                          <a:solidFill>
                            <a:srgbClr val="00B050"/>
                          </a:solidFill>
                          <a:effectLst/>
                        </a:rPr>
                        <a:t>Drinkers21</a:t>
                      </a:r>
                      <a:r>
                        <a:rPr lang="es-CO" sz="1100" dirty="0">
                          <a:effectLst/>
                        </a:rPr>
                        <a:t> quedan los atributos del cierre de </a:t>
                      </a:r>
                      <a:r>
                        <a:rPr lang="es-CO" sz="1100" i="1" u="sng" dirty="0">
                          <a:effectLst/>
                        </a:rPr>
                        <a:t>beersLiked</a:t>
                      </a:r>
                      <a:endParaRPr lang="es-CO" sz="160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157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Drinkers22 = (beersLiked, name)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R2 = R – (</a:t>
                      </a:r>
                      <a:r>
                        <a:rPr lang="en-U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100" b="1" kern="1200" baseline="300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E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U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En </a:t>
                      </a:r>
                      <a:r>
                        <a:rPr lang="es-CO" sz="1100" dirty="0">
                          <a:solidFill>
                            <a:srgbClr val="00B050"/>
                          </a:solidFill>
                          <a:effectLst/>
                        </a:rPr>
                        <a:t>Drinkers22</a:t>
                      </a:r>
                      <a:r>
                        <a:rPr lang="es-CO" sz="1100" dirty="0">
                          <a:effectLst/>
                        </a:rPr>
                        <a:t> quedan los atributos: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s-CO" sz="1100" i="1" u="sng" dirty="0">
                          <a:effectLst/>
                        </a:rPr>
                        <a:t>beersLiked</a:t>
                      </a:r>
                      <a:r>
                        <a:rPr lang="es-CO" sz="1100" dirty="0">
                          <a:effectLst/>
                        </a:rPr>
                        <a:t>: que será el atributo común (join)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O" sz="1100" dirty="0">
                          <a:effectLst/>
                        </a:rPr>
                        <a:t>- Los atributos restantes de </a:t>
                      </a:r>
                      <a:r>
                        <a:rPr lang="es-CO" sz="1100" dirty="0">
                          <a:solidFill>
                            <a:srgbClr val="00B050"/>
                          </a:solidFill>
                          <a:effectLst/>
                        </a:rPr>
                        <a:t>Drinkers2</a:t>
                      </a:r>
                      <a:r>
                        <a:rPr lang="es-CO" sz="1100" dirty="0">
                          <a:effectLst/>
                        </a:rPr>
                        <a:t>, o sea, quitar los que ya están en Drinkers2</a:t>
                      </a: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CO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4EFF46-5547-407C-B411-EF9E5821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03545"/>
              </p:ext>
            </p:extLst>
          </p:nvPr>
        </p:nvGraphicFramePr>
        <p:xfrm>
          <a:off x="6801393" y="5510930"/>
          <a:ext cx="2673533" cy="571500"/>
        </p:xfrm>
        <a:graphic>
          <a:graphicData uri="http://schemas.openxmlformats.org/drawingml/2006/table">
            <a:tbl>
              <a:tblPr/>
              <a:tblGrid>
                <a:gridCol w="788507">
                  <a:extLst>
                    <a:ext uri="{9D8B030D-6E8A-4147-A177-3AD203B41FA5}">
                      <a16:colId xmlns:a16="http://schemas.microsoft.com/office/drawing/2014/main" val="3609059092"/>
                    </a:ext>
                  </a:extLst>
                </a:gridCol>
                <a:gridCol w="924032">
                  <a:extLst>
                    <a:ext uri="{9D8B030D-6E8A-4147-A177-3AD203B41FA5}">
                      <a16:colId xmlns:a16="http://schemas.microsoft.com/office/drawing/2014/main" val="2159253288"/>
                    </a:ext>
                  </a:extLst>
                </a:gridCol>
                <a:gridCol w="480497">
                  <a:extLst>
                    <a:ext uri="{9D8B030D-6E8A-4147-A177-3AD203B41FA5}">
                      <a16:colId xmlns:a16="http://schemas.microsoft.com/office/drawing/2014/main" val="865795261"/>
                    </a:ext>
                  </a:extLst>
                </a:gridCol>
                <a:gridCol w="480497">
                  <a:extLst>
                    <a:ext uri="{9D8B030D-6E8A-4147-A177-3AD203B41FA5}">
                      <a16:colId xmlns:a16="http://schemas.microsoft.com/office/drawing/2014/main" val="15346135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Drinkers2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beersLiked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manf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Drinkers21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beersLiked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manf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82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Drinkers22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beersLiked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98397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36F67BF-5873-4A75-AC08-678162482B61}"/>
              </a:ext>
            </a:extLst>
          </p:cNvPr>
          <p:cNvSpPr/>
          <p:nvPr/>
        </p:nvSpPr>
        <p:spPr>
          <a:xfrm>
            <a:off x="7441473" y="1894676"/>
            <a:ext cx="2328091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/>
              <a:t>F = {</a:t>
            </a:r>
            <a:endParaRPr lang="es-CO" sz="2800" dirty="0"/>
          </a:p>
          <a:p>
            <a:pPr algn="just">
              <a:spcAft>
                <a:spcPts val="0"/>
              </a:spcAft>
            </a:pPr>
            <a:r>
              <a:rPr lang="es-ES" dirty="0"/>
              <a:t>  </a:t>
            </a:r>
            <a:r>
              <a:rPr lang="es-ES" dirty="0">
                <a:solidFill>
                  <a:srgbClr val="00B050"/>
                </a:solidFill>
              </a:rPr>
              <a:t>beersLiked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 manf</a:t>
            </a:r>
            <a:endParaRPr lang="es-CO" sz="2800" dirty="0">
              <a:solidFill>
                <a:srgbClr val="00B05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s-ES" dirty="0"/>
              <a:t>}</a:t>
            </a:r>
            <a:endParaRPr lang="es-CO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6B2A0-DF7E-47EF-9FEC-42CF79337CEE}"/>
              </a:ext>
            </a:extLst>
          </p:cNvPr>
          <p:cNvSpPr/>
          <p:nvPr/>
        </p:nvSpPr>
        <p:spPr>
          <a:xfrm>
            <a:off x="557350" y="1918798"/>
            <a:ext cx="66098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dk1"/>
                </a:solidFill>
              </a:rPr>
              <a:t>Drinkers2 = (name, beersLiked, manf )</a:t>
            </a:r>
            <a:endParaRPr lang="es-CO" dirty="0">
              <a:solidFill>
                <a:schemeClr val="dk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288CE-821E-4541-AA9D-77507CF7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Iteración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E14DA-FEAC-4ED2-B789-147DEB2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68613"/>
              </p:ext>
            </p:extLst>
          </p:nvPr>
        </p:nvGraphicFramePr>
        <p:xfrm>
          <a:off x="261257" y="4014651"/>
          <a:ext cx="11216640" cy="20119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3731144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3742748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  <a:gridCol w="3742748">
                  <a:extLst>
                    <a:ext uri="{9D8B030D-6E8A-4147-A177-3AD203B41FA5}">
                      <a16:colId xmlns:a16="http://schemas.microsoft.com/office/drawing/2014/main" val="2902090070"/>
                    </a:ext>
                  </a:extLst>
                </a:gridCol>
              </a:tblGrid>
              <a:tr h="4652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3600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3.1 DF en cada 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3.2 Verificar BCNF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4264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Drinkers21 = (beersLiked, manf } 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/>
                        <a:t>F = {</a:t>
                      </a:r>
                      <a:endParaRPr lang="es-CO" sz="16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/>
                        <a:t>  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beersLiked 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 manf</a:t>
                      </a:r>
                      <a:endParaRPr lang="es-CO" sz="1600" dirty="0">
                        <a:solidFill>
                          <a:srgbClr val="00B05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/>
                        <a:t>}</a:t>
                      </a:r>
                      <a:endParaRPr lang="es-CO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600" b="0" dirty="0"/>
                        <a:t>Drinkers21 está en BCNF ya que beersLiked es llave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8152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Drinkers22 = (beersLiked , name)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600" b="0" dirty="0">
                          <a:effectLst/>
                        </a:rPr>
                        <a:t>Name, beersLiked es llave 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600" b="0" dirty="0">
                          <a:effectLst/>
                        </a:rPr>
                        <a:t>(ver slide 6 inicio del ejercicio)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600" b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36F67BF-5873-4A75-AC08-678162482B61}"/>
              </a:ext>
            </a:extLst>
          </p:cNvPr>
          <p:cNvSpPr/>
          <p:nvPr/>
        </p:nvSpPr>
        <p:spPr>
          <a:xfrm>
            <a:off x="7371804" y="2842676"/>
            <a:ext cx="2328091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/>
              <a:t>F = {</a:t>
            </a:r>
            <a:endParaRPr lang="es-CO" sz="2800" dirty="0"/>
          </a:p>
          <a:p>
            <a:pPr algn="just">
              <a:spcAft>
                <a:spcPts val="0"/>
              </a:spcAft>
            </a:pPr>
            <a:r>
              <a:rPr lang="es-ES" dirty="0"/>
              <a:t>  </a:t>
            </a:r>
            <a:r>
              <a:rPr lang="es-ES" dirty="0">
                <a:solidFill>
                  <a:srgbClr val="00B050"/>
                </a:solidFill>
              </a:rPr>
              <a:t>beersLiked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 manf</a:t>
            </a:r>
            <a:endParaRPr lang="es-CO" sz="2800" dirty="0">
              <a:solidFill>
                <a:srgbClr val="00B05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s-ES" dirty="0"/>
              <a:t>}</a:t>
            </a:r>
            <a:endParaRPr lang="es-CO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6B2A0-DF7E-47EF-9FEC-42CF79337CEE}"/>
              </a:ext>
            </a:extLst>
          </p:cNvPr>
          <p:cNvSpPr/>
          <p:nvPr/>
        </p:nvSpPr>
        <p:spPr>
          <a:xfrm>
            <a:off x="261257" y="2919941"/>
            <a:ext cx="66098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dk1"/>
                </a:solidFill>
              </a:rPr>
              <a:t>Drinkers2 = (name, beersLiked, manf )</a:t>
            </a:r>
            <a:endParaRPr lang="es-CO" dirty="0">
              <a:solidFill>
                <a:schemeClr val="dk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9AF0A-D992-4C7C-BCCF-680E7FC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0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Conclusión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E14DA-FEAC-4ED2-B789-147DEB2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14463"/>
              </p:ext>
            </p:extLst>
          </p:nvPr>
        </p:nvGraphicFramePr>
        <p:xfrm>
          <a:off x="487680" y="2608909"/>
          <a:ext cx="11216640" cy="30990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4032069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3466011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165553598"/>
                    </a:ext>
                  </a:extLst>
                </a:gridCol>
              </a:tblGrid>
              <a:tr h="5769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36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Tablas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Llaves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4264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Tomador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Drinkers1 = ( </a:t>
                      </a:r>
                      <a:r>
                        <a:rPr lang="es-ES" sz="1600" i="0" u="sng" dirty="0">
                          <a:effectLst/>
                        </a:rPr>
                        <a:t>name</a:t>
                      </a:r>
                      <a:r>
                        <a:rPr lang="es-ES" sz="1600" dirty="0">
                          <a:effectLst/>
                        </a:rPr>
                        <a:t>, addr, favBeer)</a:t>
                      </a:r>
                      <a:endParaRPr lang="es-CO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r>
                        <a:rPr lang="es-ES" sz="1600" dirty="0">
                          <a:effectLst/>
                        </a:rPr>
                        <a:t>F =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B050"/>
                          </a:solidFill>
                          <a:effectLst/>
                        </a:rPr>
                        <a:t>name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  <a:effectLst/>
                        </a:rPr>
                        <a:t>addr                           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B050"/>
                          </a:solidFill>
                          <a:effectLst/>
                        </a:rPr>
                        <a:t>name 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  <a:effectLst/>
                        </a:rPr>
                        <a:t>favBeer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name 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178243"/>
                  </a:ext>
                </a:extLst>
              </a:tr>
              <a:tr h="4264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Cerveza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Drinkers21 = (</a:t>
                      </a:r>
                      <a:r>
                        <a:rPr lang="es-ES" sz="1600" u="sng" dirty="0">
                          <a:effectLst/>
                        </a:rPr>
                        <a:t>beersLiked</a:t>
                      </a:r>
                      <a:r>
                        <a:rPr lang="es-ES" sz="1600" dirty="0">
                          <a:effectLst/>
                        </a:rPr>
                        <a:t>, manf } 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/>
                        <a:t>F = {</a:t>
                      </a:r>
                      <a:endParaRPr lang="es-CO" sz="16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/>
                        <a:t>  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</a:rPr>
                        <a:t>beersLiked </a:t>
                      </a:r>
                      <a:r>
                        <a:rPr lang="es-ES" sz="1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 manf</a:t>
                      </a:r>
                      <a:endParaRPr lang="es-CO" sz="1600" dirty="0">
                        <a:solidFill>
                          <a:srgbClr val="00B05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/>
                        <a:t>}</a:t>
                      </a:r>
                      <a:endParaRPr lang="es-CO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600" dirty="0"/>
                        <a:t>beersLiked 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8152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TomadorXCerveza</a:t>
                      </a:r>
                      <a:endParaRPr lang="es-ES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Drinkers22 = (</a:t>
                      </a:r>
                      <a:r>
                        <a:rPr lang="es-ES" sz="1600" u="sng" dirty="0">
                          <a:effectLst/>
                        </a:rPr>
                        <a:t>name</a:t>
                      </a:r>
                      <a:r>
                        <a:rPr lang="es-ES" sz="1600" dirty="0">
                          <a:effectLst/>
                        </a:rPr>
                        <a:t>, </a:t>
                      </a:r>
                      <a:r>
                        <a:rPr lang="es-ES" sz="1600" u="sng" dirty="0">
                          <a:effectLst/>
                        </a:rPr>
                        <a:t>beersLiked</a:t>
                      </a:r>
                      <a:r>
                        <a:rPr lang="es-ES" sz="1600" dirty="0">
                          <a:effectLst/>
                        </a:rPr>
                        <a:t> )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600" b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name, beersLiked (PK, FK)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600" b="0" dirty="0">
                          <a:effectLst/>
                        </a:rPr>
                        <a:t>(ver slide 6 inicio del ejercicio)</a:t>
                      </a:r>
                      <a:endParaRPr lang="es-E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9AF0A-D992-4C7C-BCCF-680E7FC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E02C1-9040-4360-BEDE-FF5C3E6C2437}"/>
              </a:ext>
            </a:extLst>
          </p:cNvPr>
          <p:cNvSpPr/>
          <p:nvPr/>
        </p:nvSpPr>
        <p:spPr>
          <a:xfrm>
            <a:off x="377716" y="1870048"/>
            <a:ext cx="5720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Original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Drinkers(</a:t>
            </a:r>
            <a:r>
              <a:rPr lang="en-US" u="sng" dirty="0"/>
              <a:t>name</a:t>
            </a:r>
            <a:r>
              <a:rPr lang="en-US" dirty="0"/>
              <a:t>, addr, </a:t>
            </a:r>
            <a:r>
              <a:rPr lang="en-US" u="sng" dirty="0"/>
              <a:t>beersLiked</a:t>
            </a:r>
            <a:r>
              <a:rPr lang="en-US" dirty="0"/>
              <a:t>, manf, favBeer)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169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1885125"/>
            <a:ext cx="3762103" cy="2093975"/>
          </a:xfrm>
        </p:spPr>
        <p:txBody>
          <a:bodyPr>
            <a:normAutofit fontScale="90000"/>
          </a:bodyPr>
          <a:lstStyle/>
          <a:p>
            <a:r>
              <a:rPr lang="en-US" cap="all" spc="200" dirty="0"/>
              <a:t>Diseño de bases de datos relacionales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Descomposición BCNF</a:t>
            </a:r>
          </a:p>
          <a:p>
            <a:r>
              <a:rPr lang="en-US" sz="3200" b="1" i="1" u="sng" dirty="0"/>
              <a:t>Conservación de Dependencias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79B87-B4D1-4B51-ABAD-7A16C795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99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EEC-8C2B-4155-9F01-048CB79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9C6F-51DA-4F1C-B97B-7DA64EDD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Dado el Esquema R = (</a:t>
            </a:r>
            <a:r>
              <a:rPr lang="en-US" dirty="0"/>
              <a:t>address</a:t>
            </a:r>
            <a:r>
              <a:rPr lang="en-GB" dirty="0"/>
              <a:t>, city, </a:t>
            </a:r>
            <a:r>
              <a:rPr lang="en-US" dirty="0"/>
              <a:t>zip</a:t>
            </a:r>
            <a:r>
              <a:rPr lang="en-GB" dirty="0"/>
              <a:t>)</a:t>
            </a:r>
            <a:endParaRPr lang="es-CO" dirty="0"/>
          </a:p>
          <a:p>
            <a:r>
              <a:rPr lang="es-ES" dirty="0"/>
              <a:t>F =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{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n-US" dirty="0"/>
              <a:t>address</a:t>
            </a:r>
            <a:r>
              <a:rPr lang="en-GB" i="1" dirty="0"/>
              <a:t>,</a:t>
            </a:r>
            <a:r>
              <a:rPr lang="en-US" dirty="0"/>
              <a:t> city</a:t>
            </a:r>
            <a:r>
              <a:rPr lang="en-GB" dirty="0"/>
              <a:t>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/>
              <a:t> 	</a:t>
            </a:r>
            <a:r>
              <a:rPr lang="en-US" dirty="0"/>
              <a:t>zip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	zip 	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s-ES" dirty="0"/>
              <a:t> 	city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}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4BA7-A25E-47BA-885A-311B4F6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7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EEC-8C2B-4155-9F01-048CB79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Cálculo de llaves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9C6F-51DA-4F1C-B97B-7DA64EDD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 siguientes son llaves?</a:t>
            </a:r>
          </a:p>
          <a:p>
            <a:r>
              <a:rPr lang="en-GB" dirty="0"/>
              <a:t>Cómo?</a:t>
            </a:r>
          </a:p>
          <a:p>
            <a:pPr lvl="1"/>
            <a:r>
              <a:rPr lang="en-GB" dirty="0"/>
              <a:t>Calcule cierre</a:t>
            </a:r>
          </a:p>
          <a:p>
            <a:pPr lvl="1"/>
            <a:r>
              <a:rPr lang="en-GB" dirty="0"/>
              <a:t>Si todos los atributos de R están en el cierre entonces tiene una llave</a:t>
            </a:r>
          </a:p>
          <a:p>
            <a:r>
              <a:rPr lang="en-GB" dirty="0"/>
              <a:t>{</a:t>
            </a:r>
            <a:r>
              <a:rPr lang="en-US" dirty="0"/>
              <a:t>address</a:t>
            </a:r>
            <a:r>
              <a:rPr lang="en-GB" dirty="0"/>
              <a:t>, </a:t>
            </a:r>
            <a:r>
              <a:rPr lang="en-US" dirty="0"/>
              <a:t>city</a:t>
            </a:r>
            <a:r>
              <a:rPr lang="en-GB" dirty="0"/>
              <a:t>} </a:t>
            </a:r>
          </a:p>
          <a:p>
            <a:r>
              <a:rPr lang="en-GB" dirty="0"/>
              <a:t>{</a:t>
            </a:r>
            <a:r>
              <a:rPr lang="en-US" dirty="0"/>
              <a:t>address</a:t>
            </a:r>
            <a:r>
              <a:rPr lang="en-GB" dirty="0"/>
              <a:t>, </a:t>
            </a:r>
            <a:r>
              <a:rPr lang="en-US" dirty="0"/>
              <a:t>zip</a:t>
            </a:r>
            <a:r>
              <a:rPr lang="en-GB" dirty="0"/>
              <a:t>}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4BA7-A25E-47BA-885A-311B4F6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7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EEC-8C2B-4155-9F01-048CB79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Verifique BCNF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4BA7-A25E-47BA-885A-311B4F6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CC0F4E3-4AE7-47AC-800C-5696FFF83C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707000"/>
              </p:ext>
            </p:extLst>
          </p:nvPr>
        </p:nvGraphicFramePr>
        <p:xfrm>
          <a:off x="644434" y="1935560"/>
          <a:ext cx="10964091" cy="4511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4382277">
                  <a:extLst>
                    <a:ext uri="{9D8B030D-6E8A-4147-A177-3AD203B41FA5}">
                      <a16:colId xmlns:a16="http://schemas.microsoft.com/office/drawing/2014/main" val="2847363390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7016548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57262108"/>
                    </a:ext>
                  </a:extLst>
                </a:gridCol>
                <a:gridCol w="3568027">
                  <a:extLst>
                    <a:ext uri="{9D8B030D-6E8A-4147-A177-3AD203B41FA5}">
                      <a16:colId xmlns:a16="http://schemas.microsoft.com/office/drawing/2014/main" val="3370246440"/>
                    </a:ext>
                  </a:extLst>
                </a:gridCol>
              </a:tblGrid>
              <a:tr h="984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DF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 es una dependencia funcional trivial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dirty="0">
                          <a:effectLst/>
                        </a:rPr>
                        <a:t> es una super(llave) de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¿La DF  cumple  BCNF?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Cumple </a:t>
                      </a:r>
                      <a:r>
                        <a:rPr lang="es-ES" sz="1800" i="1" u="sng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una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las condiciones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[NO] NO cumple ninguna condición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CO" sz="2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67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dirty="0"/>
                        <a:t>address</a:t>
                      </a:r>
                      <a:r>
                        <a:rPr lang="en-GB" i="1" dirty="0"/>
                        <a:t>,</a:t>
                      </a:r>
                      <a:r>
                        <a:rPr lang="en-US" dirty="0"/>
                        <a:t> city</a:t>
                      </a:r>
                      <a:r>
                        <a:rPr lang="en-GB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dirty="0"/>
                        <a:t> 	</a:t>
                      </a:r>
                      <a:r>
                        <a:rPr lang="en-US" dirty="0"/>
                        <a:t>zip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09609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dirty="0"/>
                        <a:t>zip 	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dirty="0"/>
                        <a:t> 	city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084"/>
                  </a:ext>
                </a:extLst>
              </a:tr>
              <a:tr h="670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</a:rPr>
                        <a:t>Luego: ¿R está en BCNF?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[SI]   </a:t>
                      </a: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Todas las DF cumplen BCNF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[NO] Existen DF que no cumplen BCNF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30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1885125"/>
            <a:ext cx="3762103" cy="2093975"/>
          </a:xfrm>
        </p:spPr>
        <p:txBody>
          <a:bodyPr>
            <a:normAutofit fontScale="90000"/>
          </a:bodyPr>
          <a:lstStyle/>
          <a:p>
            <a:r>
              <a:rPr lang="en-US" cap="all" spc="200" dirty="0"/>
              <a:t>Diseño de bases de datos relacionales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u="sng" dirty="0"/>
              <a:t>Descomposición BCNF</a:t>
            </a:r>
          </a:p>
          <a:p>
            <a:r>
              <a:rPr lang="en-US" sz="3200" dirty="0"/>
              <a:t>Conservación de Dependencias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79B87-B4D1-4B51-ABAD-7A16C795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9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EEC-8C2B-4155-9F01-048CB79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Verifique BCNF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4BA7-A25E-47BA-885A-311B4F6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60DE99-103D-4638-9553-87A5AB00C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83800"/>
              </p:ext>
            </p:extLst>
          </p:nvPr>
        </p:nvGraphicFramePr>
        <p:xfrm>
          <a:off x="531223" y="3883620"/>
          <a:ext cx="11129554" cy="22994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2951538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3466680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  <a:gridCol w="4711336">
                  <a:extLst>
                    <a:ext uri="{9D8B030D-6E8A-4147-A177-3AD203B41FA5}">
                      <a16:colId xmlns:a16="http://schemas.microsoft.com/office/drawing/2014/main" val="3062241139"/>
                    </a:ext>
                  </a:extLst>
                </a:gridCol>
              </a:tblGrid>
              <a:tr h="333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2.2</a:t>
                      </a:r>
                      <a:endParaRPr lang="es-CO" sz="2800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3.1. DF que aplican en cada R</a:t>
                      </a:r>
                      <a:endParaRPr lang="es-CO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Paso 3.2 Verificación de BCNF en cada </a:t>
                      </a:r>
                      <a:r>
                        <a:rPr lang="es-CO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es-CO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9272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1038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FA163B-E571-410F-A0E0-71704E55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77858"/>
              </p:ext>
            </p:extLst>
          </p:nvPr>
        </p:nvGraphicFramePr>
        <p:xfrm>
          <a:off x="5917474" y="2493149"/>
          <a:ext cx="5656217" cy="1036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5656217">
                  <a:extLst>
                    <a:ext uri="{9D8B030D-6E8A-4147-A177-3AD203B41FA5}">
                      <a16:colId xmlns:a16="http://schemas.microsoft.com/office/drawing/2014/main" val="3621807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Paso 2.1. Calcule el  </a:t>
                      </a:r>
                      <a:r>
                        <a:rPr lang="en-US" sz="20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2000" baseline="30000" dirty="0">
                          <a:effectLst/>
                        </a:rPr>
                        <a:t>+ DF que no cumple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710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CO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CO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00979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B28E8F6-DA5C-479F-BB98-59DE1B69E8ED}"/>
              </a:ext>
            </a:extLst>
          </p:cNvPr>
          <p:cNvSpPr/>
          <p:nvPr/>
        </p:nvSpPr>
        <p:spPr>
          <a:xfrm>
            <a:off x="531223" y="2493149"/>
            <a:ext cx="47984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 = 	{</a:t>
            </a:r>
            <a:endParaRPr lang="es-CO" dirty="0"/>
          </a:p>
          <a:p>
            <a:r>
              <a:rPr lang="en-GB" dirty="0"/>
              <a:t>	</a:t>
            </a:r>
            <a:r>
              <a:rPr lang="en-US" dirty="0"/>
              <a:t>address</a:t>
            </a:r>
            <a:r>
              <a:rPr lang="en-GB" i="1" dirty="0"/>
              <a:t>,</a:t>
            </a:r>
            <a:r>
              <a:rPr lang="en-US" dirty="0"/>
              <a:t> city</a:t>
            </a:r>
            <a:r>
              <a:rPr lang="en-GB" dirty="0"/>
              <a:t>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/>
              <a:t> 	</a:t>
            </a:r>
            <a:r>
              <a:rPr lang="en-US" dirty="0"/>
              <a:t>zip</a:t>
            </a:r>
            <a:endParaRPr lang="es-CO" dirty="0"/>
          </a:p>
          <a:p>
            <a:r>
              <a:rPr lang="es-ES" dirty="0"/>
              <a:t>	zip 	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s-ES" dirty="0"/>
              <a:t> 	city</a:t>
            </a:r>
            <a:endParaRPr lang="es-CO" dirty="0"/>
          </a:p>
          <a:p>
            <a:r>
              <a:rPr lang="en-GB" dirty="0"/>
              <a:t>	</a:t>
            </a:r>
            <a:r>
              <a:rPr lang="es-ES" dirty="0"/>
              <a:t>}</a:t>
            </a:r>
            <a:endParaRPr lang="es-C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DF10-0197-4E4E-A4E5-BFAC23E6FEAA}"/>
              </a:ext>
            </a:extLst>
          </p:cNvPr>
          <p:cNvSpPr/>
          <p:nvPr/>
        </p:nvSpPr>
        <p:spPr>
          <a:xfrm>
            <a:off x="458341" y="1860064"/>
            <a:ext cx="220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 = (</a:t>
            </a:r>
            <a:r>
              <a:rPr lang="en-US" dirty="0"/>
              <a:t>address</a:t>
            </a:r>
            <a:r>
              <a:rPr lang="en-GB" dirty="0"/>
              <a:t>, city, </a:t>
            </a:r>
            <a:r>
              <a:rPr lang="en-US" dirty="0"/>
              <a:t>zip</a:t>
            </a:r>
            <a:r>
              <a:rPr lang="en-GB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135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EEC-8C2B-4155-9F01-048CB79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Conclusión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4BA7-A25E-47BA-885A-311B4F6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DF10-0197-4E4E-A4E5-BFAC23E6FEAA}"/>
              </a:ext>
            </a:extLst>
          </p:cNvPr>
          <p:cNvSpPr/>
          <p:nvPr/>
        </p:nvSpPr>
        <p:spPr>
          <a:xfrm>
            <a:off x="580261" y="1894899"/>
            <a:ext cx="2200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R = (</a:t>
            </a:r>
            <a:r>
              <a:rPr lang="en-US" dirty="0"/>
              <a:t>address</a:t>
            </a:r>
            <a:r>
              <a:rPr lang="en-GB" dirty="0"/>
              <a:t>, city, </a:t>
            </a:r>
            <a:r>
              <a:rPr lang="en-US" dirty="0"/>
              <a:t>zip</a:t>
            </a:r>
            <a:r>
              <a:rPr lang="en-GB" dirty="0"/>
              <a:t>)</a:t>
            </a:r>
            <a:endParaRPr lang="es-C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0836F0-71F8-4E62-AAA7-71D6CB045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97835"/>
              </p:ext>
            </p:extLst>
          </p:nvPr>
        </p:nvGraphicFramePr>
        <p:xfrm>
          <a:off x="518160" y="3732315"/>
          <a:ext cx="11216640" cy="22450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4032069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3466011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165553598"/>
                    </a:ext>
                  </a:extLst>
                </a:gridCol>
              </a:tblGrid>
              <a:tr h="5769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36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Tablas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Llaves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4264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178243"/>
                  </a:ext>
                </a:extLst>
              </a:tr>
              <a:tr h="4264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8152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600" b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A93377-AFD3-4ED3-82FA-CEA792E3547E}"/>
              </a:ext>
            </a:extLst>
          </p:cNvPr>
          <p:cNvSpPr/>
          <p:nvPr/>
        </p:nvSpPr>
        <p:spPr>
          <a:xfrm>
            <a:off x="4066903" y="1771468"/>
            <a:ext cx="4354286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/>
              <a:t>F =</a:t>
            </a:r>
            <a:endParaRPr lang="es-CO" sz="1600" dirty="0"/>
          </a:p>
          <a:p>
            <a:r>
              <a:rPr lang="es-ES" sz="1600" dirty="0"/>
              <a:t>{</a:t>
            </a:r>
            <a:endParaRPr lang="es-CO" sz="1600" dirty="0"/>
          </a:p>
          <a:p>
            <a:r>
              <a:rPr lang="es-ES" sz="1600" dirty="0"/>
              <a:t>	</a:t>
            </a:r>
            <a:r>
              <a:rPr lang="en-US" sz="1600" dirty="0"/>
              <a:t>address</a:t>
            </a:r>
            <a:r>
              <a:rPr lang="en-GB" sz="1600" i="1" dirty="0"/>
              <a:t>,</a:t>
            </a:r>
            <a:r>
              <a:rPr lang="en-US" sz="1600" dirty="0"/>
              <a:t> city</a:t>
            </a:r>
            <a:r>
              <a:rPr lang="en-GB" sz="1600" dirty="0"/>
              <a:t> 	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GB" sz="1600" dirty="0"/>
              <a:t> 	</a:t>
            </a:r>
            <a:r>
              <a:rPr lang="en-US" sz="1600" dirty="0"/>
              <a:t>zip</a:t>
            </a:r>
            <a:endParaRPr lang="es-CO" sz="1600" dirty="0"/>
          </a:p>
          <a:p>
            <a:r>
              <a:rPr lang="es-ES" sz="1600" dirty="0"/>
              <a:t>	zip 		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s-ES" sz="1600" dirty="0"/>
              <a:t> 	city</a:t>
            </a:r>
            <a:endParaRPr lang="es-CO" sz="1600" dirty="0"/>
          </a:p>
          <a:p>
            <a:r>
              <a:rPr lang="es-ES" sz="1600" dirty="0"/>
              <a:t>}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1980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EEC-8C2B-4155-9F01-048CB79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Conclusión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4BA7-A25E-47BA-885A-311B4F6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DF10-0197-4E4E-A4E5-BFAC23E6FEAA}"/>
              </a:ext>
            </a:extLst>
          </p:cNvPr>
          <p:cNvSpPr/>
          <p:nvPr/>
        </p:nvSpPr>
        <p:spPr>
          <a:xfrm>
            <a:off x="580261" y="1894899"/>
            <a:ext cx="2200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R = (</a:t>
            </a:r>
            <a:r>
              <a:rPr lang="en-US" dirty="0"/>
              <a:t>address</a:t>
            </a:r>
            <a:r>
              <a:rPr lang="en-GB" dirty="0"/>
              <a:t>, city, </a:t>
            </a:r>
            <a:r>
              <a:rPr lang="en-US" dirty="0"/>
              <a:t>zip</a:t>
            </a:r>
            <a:r>
              <a:rPr lang="en-GB" dirty="0"/>
              <a:t>)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93377-AFD3-4ED3-82FA-CEA792E3547E}"/>
              </a:ext>
            </a:extLst>
          </p:cNvPr>
          <p:cNvSpPr/>
          <p:nvPr/>
        </p:nvSpPr>
        <p:spPr>
          <a:xfrm>
            <a:off x="4066903" y="1771468"/>
            <a:ext cx="357922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/>
              <a:t>F =</a:t>
            </a:r>
            <a:endParaRPr lang="es-CO" sz="1200" dirty="0"/>
          </a:p>
          <a:p>
            <a:r>
              <a:rPr lang="es-ES" sz="1200" dirty="0"/>
              <a:t>{</a:t>
            </a:r>
            <a:endParaRPr lang="es-CO" sz="1200" dirty="0"/>
          </a:p>
          <a:p>
            <a:r>
              <a:rPr lang="es-ES" sz="1200" dirty="0"/>
              <a:t>	</a:t>
            </a:r>
            <a:r>
              <a:rPr lang="en-US" sz="1200" dirty="0"/>
              <a:t>address</a:t>
            </a:r>
            <a:r>
              <a:rPr lang="en-GB" sz="1200" i="1" dirty="0"/>
              <a:t>,</a:t>
            </a:r>
            <a:r>
              <a:rPr lang="en-US" sz="1200" dirty="0"/>
              <a:t> city</a:t>
            </a:r>
            <a:r>
              <a:rPr lang="en-GB" sz="1200" dirty="0"/>
              <a:t> 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GB" sz="1200" dirty="0"/>
              <a:t> 	</a:t>
            </a:r>
            <a:r>
              <a:rPr lang="en-US" sz="1200" dirty="0"/>
              <a:t>zip</a:t>
            </a:r>
            <a:endParaRPr lang="es-CO" sz="1200" dirty="0"/>
          </a:p>
          <a:p>
            <a:r>
              <a:rPr lang="es-ES" sz="1200" dirty="0"/>
              <a:t>	zip 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s-ES" sz="1200" dirty="0"/>
              <a:t> 	city</a:t>
            </a:r>
            <a:endParaRPr lang="es-CO" sz="1200" dirty="0"/>
          </a:p>
          <a:p>
            <a:r>
              <a:rPr lang="es-ES" sz="1200" dirty="0"/>
              <a:t>}</a:t>
            </a:r>
            <a:endParaRPr lang="es-CO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615A0-F4DD-4371-BA08-3D785E0B3A77}"/>
              </a:ext>
            </a:extLst>
          </p:cNvPr>
          <p:cNvSpPr/>
          <p:nvPr/>
        </p:nvSpPr>
        <p:spPr>
          <a:xfrm>
            <a:off x="505097" y="2891769"/>
            <a:ext cx="87782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</a:rPr>
              <a:t>La descomposición resulta en:</a:t>
            </a:r>
          </a:p>
          <a:p>
            <a:pPr>
              <a:spcAft>
                <a:spcPts val="0"/>
              </a:spcAft>
            </a:pP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</a:rPr>
              <a:t>R1 = (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street address</a:t>
            </a: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</a:rPr>
              <a:t>, zip code) y  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R2 = ( city, zip code )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028C2-2BC8-4E2A-BFDA-D167FFF8D52F}"/>
              </a:ext>
            </a:extLst>
          </p:cNvPr>
          <p:cNvSpPr/>
          <p:nvPr/>
        </p:nvSpPr>
        <p:spPr>
          <a:xfrm>
            <a:off x="435429" y="4377180"/>
            <a:ext cx="55274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latin typeface="Century Gothic" panose="020B0502020202020204" pitchFamily="34" charset="0"/>
                <a:ea typeface="Times New Roman" panose="02020603050405020304" pitchFamily="18" charset="0"/>
              </a:rPr>
              <a:t>Si la descomposición tiene las siguientes tuplas: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79A96-F47A-4799-BE32-B69A10EEEE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34" y="4297202"/>
            <a:ext cx="3251835" cy="659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6254D9-C494-4BA9-A515-E04EAC0E416F}"/>
              </a:ext>
            </a:extLst>
          </p:cNvPr>
          <p:cNvSpPr/>
          <p:nvPr/>
        </p:nvSpPr>
        <p:spPr>
          <a:xfrm>
            <a:off x="435429" y="5120348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latin typeface="Century Gothic" panose="020B0502020202020204" pitchFamily="34" charset="0"/>
                <a:ea typeface="Times New Roman" panose="02020603050405020304" pitchFamily="18" charset="0"/>
              </a:rPr>
              <a:t>Pero, al hacer el </a:t>
            </a:r>
            <a:r>
              <a:rPr lang="es-ES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join</a:t>
            </a:r>
            <a:r>
              <a:rPr lang="es-ES" dirty="0">
                <a:latin typeface="Century Gothic" panose="020B0502020202020204" pitchFamily="34" charset="0"/>
                <a:ea typeface="Times New Roman" panose="02020603050405020304" pitchFamily="18" charset="0"/>
              </a:rPr>
              <a:t> por el atributo zip, se obtienen las siguientes tuplas:</a:t>
            </a:r>
            <a:endParaRPr lang="es-C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E2B203-F52F-4551-9D07-A3DB06A497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34" y="5120348"/>
            <a:ext cx="35941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D3096D-3287-4E5C-9BAE-5C5E409B40FE}"/>
              </a:ext>
            </a:extLst>
          </p:cNvPr>
          <p:cNvSpPr/>
          <p:nvPr/>
        </p:nvSpPr>
        <p:spPr>
          <a:xfrm>
            <a:off x="357760" y="6077506"/>
            <a:ext cx="447549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La DF address</a:t>
            </a:r>
            <a:r>
              <a:rPr lang="en-GB" i="1" dirty="0"/>
              <a:t>,</a:t>
            </a:r>
            <a:r>
              <a:rPr lang="en-US" dirty="0"/>
              <a:t> city</a:t>
            </a:r>
            <a:r>
              <a:rPr lang="en-GB" dirty="0"/>
              <a:t>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/>
              <a:t> 	</a:t>
            </a:r>
            <a:r>
              <a:rPr lang="en-US" dirty="0"/>
              <a:t>zip se perdió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523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FF3F-39FE-40FE-AE6A-E8D01E70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debe ser de reunión sin pérdida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CE68-4295-43F3-8700-E62483A7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Diseños incorrectos para una RDB pueden terminar en resultados erróneos para ciertas operaciones JOIN.</a:t>
            </a:r>
            <a:endParaRPr lang="es-CO" dirty="0"/>
          </a:p>
          <a:p>
            <a:r>
              <a:rPr lang="es-ES" dirty="0"/>
              <a:t>Al hacer un </a:t>
            </a:r>
            <a:r>
              <a:rPr lang="es-ES" dirty="0" err="1"/>
              <a:t>join</a:t>
            </a:r>
            <a:r>
              <a:rPr lang="es-ES" dirty="0"/>
              <a:t> entre las relaciones, puede que:</a:t>
            </a:r>
            <a:endParaRPr lang="es-CO" dirty="0"/>
          </a:p>
          <a:p>
            <a:pPr lvl="0"/>
            <a:r>
              <a:rPr lang="es-ES" dirty="0"/>
              <a:t>No aparezcan tuplas que se esperaban. </a:t>
            </a:r>
            <a:endParaRPr lang="es-CO" dirty="0"/>
          </a:p>
          <a:p>
            <a:pPr lvl="0"/>
            <a:r>
              <a:rPr lang="es-ES" dirty="0"/>
              <a:t>Aparezcan tuplas que no se esperan o no deberían resultar. </a:t>
            </a:r>
            <a:endParaRPr lang="es-CO" dirty="0"/>
          </a:p>
          <a:p>
            <a:r>
              <a:rPr lang="es-ES" dirty="0"/>
              <a:t>Todas estas tuplas son llamadas tuplas falsas. La propiedad "reunión sin pérdida" (</a:t>
            </a:r>
            <a:r>
              <a:rPr lang="es-ES" dirty="0" err="1"/>
              <a:t>lossless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 en Inglés), es usada para garantizar resultados significativos para operaciones de </a:t>
            </a:r>
            <a:r>
              <a:rPr lang="es-ES" dirty="0" err="1"/>
              <a:t>reunion</a:t>
            </a:r>
            <a:r>
              <a:rPr lang="es-ES" dirty="0"/>
              <a:t> JOIN.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C2AC1-E4FA-4315-BFCB-19918F29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debe ser de reunión sin pérdida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46" y="1737360"/>
            <a:ext cx="10058400" cy="3760891"/>
          </a:xfrm>
        </p:spPr>
        <p:txBody>
          <a:bodyPr>
            <a:normAutofit/>
          </a:bodyPr>
          <a:lstStyle/>
          <a:p>
            <a:r>
              <a:rPr lang="es-CO" dirty="0"/>
              <a:t>Al hacer el JOIN las tuplas resultantes son diferentes a las originales, en conclusión, existen tuplas falsas, esto es, la descomposición no es’ losless join’.</a:t>
            </a:r>
          </a:p>
          <a:p>
            <a:endParaRPr lang="es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F8AE24-B623-4AE9-B2B5-090140891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7528"/>
              </p:ext>
            </p:extLst>
          </p:nvPr>
        </p:nvGraphicFramePr>
        <p:xfrm>
          <a:off x="345034" y="2629656"/>
          <a:ext cx="5052291" cy="193345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910262">
                  <a:extLst>
                    <a:ext uri="{9D8B030D-6E8A-4147-A177-3AD203B41FA5}">
                      <a16:colId xmlns:a16="http://schemas.microsoft.com/office/drawing/2014/main" val="4167867887"/>
                    </a:ext>
                  </a:extLst>
                </a:gridCol>
                <a:gridCol w="1406418">
                  <a:extLst>
                    <a:ext uri="{9D8B030D-6E8A-4147-A177-3AD203B41FA5}">
                      <a16:colId xmlns:a16="http://schemas.microsoft.com/office/drawing/2014/main" val="2554097718"/>
                    </a:ext>
                  </a:extLst>
                </a:gridCol>
                <a:gridCol w="83012">
                  <a:extLst>
                    <a:ext uri="{9D8B030D-6E8A-4147-A177-3AD203B41FA5}">
                      <a16:colId xmlns:a16="http://schemas.microsoft.com/office/drawing/2014/main" val="1051638275"/>
                    </a:ext>
                  </a:extLst>
                </a:gridCol>
                <a:gridCol w="1512598">
                  <a:extLst>
                    <a:ext uri="{9D8B030D-6E8A-4147-A177-3AD203B41FA5}">
                      <a16:colId xmlns:a16="http://schemas.microsoft.com/office/drawing/2014/main" val="2621925714"/>
                    </a:ext>
                  </a:extLst>
                </a:gridCol>
                <a:gridCol w="1140001">
                  <a:extLst>
                    <a:ext uri="{9D8B030D-6E8A-4147-A177-3AD203B41FA5}">
                      <a16:colId xmlns:a16="http://schemas.microsoft.com/office/drawing/2014/main" val="1547258349"/>
                    </a:ext>
                  </a:extLst>
                </a:gridCol>
              </a:tblGrid>
              <a:tr h="178435">
                <a:tc gridSpan="2">
                  <a:txBody>
                    <a:bodyPr/>
                    <a:lstStyle/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STUDENTINSTRUCTOR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71855" algn="ctr"/>
                        </a:tabLst>
                      </a:pPr>
                      <a:r>
                        <a:rPr lang="es-CO" sz="1200" dirty="0">
                          <a:effectLst/>
                        </a:rPr>
                        <a:t> 	STUDENTCOURSE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63803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STUDENT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INSTRUCTOR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</a:t>
                      </a:r>
                      <a:r>
                        <a:rPr lang="es-CO" sz="1200" b="1" dirty="0">
                          <a:effectLst/>
                        </a:rPr>
                        <a:t>STUDENT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COURSE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611639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narayan </a:t>
                      </a:r>
                      <a:endParaRPr lang="es-CO" sz="12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mark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narayan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02769252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navathe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835505883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ammar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147949186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schulman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oop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65283878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mark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wallace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706544664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ahamad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wallace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5158818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wong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omiecinski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wong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90946899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zelaya </a:t>
                      </a:r>
                      <a:endParaRPr lang="es-CO" sz="12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navathe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zelaya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2826848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22E2-3103-4AF8-AC94-4EB2DC69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24</a:t>
            </a:fld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30E90-6392-441A-9BE5-AD6C0B76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8" y="2567462"/>
            <a:ext cx="2512685" cy="349237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F29C66-AE53-461D-BE0E-3E088C64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48422"/>
              </p:ext>
            </p:extLst>
          </p:nvPr>
        </p:nvGraphicFramePr>
        <p:xfrm>
          <a:off x="8329398" y="3642698"/>
          <a:ext cx="3396027" cy="2165863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136726">
                  <a:extLst>
                    <a:ext uri="{9D8B030D-6E8A-4147-A177-3AD203B41FA5}">
                      <a16:colId xmlns:a16="http://schemas.microsoft.com/office/drawing/2014/main" val="630998948"/>
                    </a:ext>
                  </a:extLst>
                </a:gridCol>
                <a:gridCol w="989564">
                  <a:extLst>
                    <a:ext uri="{9D8B030D-6E8A-4147-A177-3AD203B41FA5}">
                      <a16:colId xmlns:a16="http://schemas.microsoft.com/office/drawing/2014/main" val="4190515145"/>
                    </a:ext>
                  </a:extLst>
                </a:gridCol>
                <a:gridCol w="1269737">
                  <a:extLst>
                    <a:ext uri="{9D8B030D-6E8A-4147-A177-3AD203B41FA5}">
                      <a16:colId xmlns:a16="http://schemas.microsoft.com/office/drawing/2014/main" val="3931450065"/>
                    </a:ext>
                  </a:extLst>
                </a:gridCol>
              </a:tblGrid>
              <a:tr h="194309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b="0" dirty="0">
                          <a:effectLst/>
                        </a:rPr>
                        <a:t> 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gridSpan="2">
                  <a:txBody>
                    <a:bodyPr/>
                    <a:lstStyle/>
                    <a:p>
                      <a:pPr marL="1784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TEACH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17657"/>
                  </a:ext>
                </a:extLst>
              </a:tr>
              <a:tr h="19419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STUDENT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COURSE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INSTRUCTOR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114266443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narayan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mark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77013277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navathe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483924817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ammar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05624119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Oop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schulman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861917636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mark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778880873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So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ahamad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550100605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wong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omiecinski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587220420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zelaya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navathe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3665957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597AA2-4832-4866-9E21-E504B13ABCEE}"/>
              </a:ext>
            </a:extLst>
          </p:cNvPr>
          <p:cNvSpPr/>
          <p:nvPr/>
        </p:nvSpPr>
        <p:spPr>
          <a:xfrm>
            <a:off x="8479621" y="2372359"/>
            <a:ext cx="3245804" cy="39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Número de tuplas difieren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0A72B-DCD7-468C-82C9-0CFD76A816D4}"/>
              </a:ext>
            </a:extLst>
          </p:cNvPr>
          <p:cNvCxnSpPr>
            <a:cxnSpLocks/>
          </p:cNvCxnSpPr>
          <p:nvPr/>
        </p:nvCxnSpPr>
        <p:spPr>
          <a:xfrm flipH="1">
            <a:off x="8065211" y="2629656"/>
            <a:ext cx="414410" cy="15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C6EEA-6B60-4ADB-9397-1B527F904AF3}"/>
              </a:ext>
            </a:extLst>
          </p:cNvPr>
          <p:cNvCxnSpPr>
            <a:cxnSpLocks/>
          </p:cNvCxnSpPr>
          <p:nvPr/>
        </p:nvCxnSpPr>
        <p:spPr>
          <a:xfrm>
            <a:off x="9234494" y="2781662"/>
            <a:ext cx="229195" cy="84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7BF26-133F-40F2-8814-D7294D6A039F}"/>
              </a:ext>
            </a:extLst>
          </p:cNvPr>
          <p:cNvGrpSpPr/>
          <p:nvPr/>
        </p:nvGrpSpPr>
        <p:grpSpPr>
          <a:xfrm>
            <a:off x="935346" y="4751406"/>
            <a:ext cx="3046465" cy="1804001"/>
            <a:chOff x="952310" y="266"/>
            <a:chExt cx="1744270" cy="17442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5511CA-6889-4196-9531-A798E78E2909}"/>
                </a:ext>
              </a:extLst>
            </p:cNvPr>
            <p:cNvSpPr/>
            <p:nvPr/>
          </p:nvSpPr>
          <p:spPr>
            <a:xfrm>
              <a:off x="952310" y="266"/>
              <a:ext cx="1744270" cy="174427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FBECBD0C-362F-4C60-A1BA-307187FD11D4}"/>
                </a:ext>
              </a:extLst>
            </p:cNvPr>
            <p:cNvSpPr txBox="1"/>
            <p:nvPr/>
          </p:nvSpPr>
          <p:spPr>
            <a:xfrm>
              <a:off x="1207751" y="255708"/>
              <a:ext cx="1359314" cy="123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b="1" kern="1200" dirty="0">
                  <a:solidFill>
                    <a:srgbClr val="FFFF00"/>
                  </a:solidFill>
                </a:rPr>
                <a:t>Tablas en BCNF cumplen ‘losless join’</a:t>
              </a:r>
              <a:endParaRPr lang="es-CO" u="sng" kern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32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D9AC-7495-4D5E-9223-D83BFF38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BCNF (Boyce Code Normal Form)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>
                <a:sym typeface="Wingdings" panose="05000000000000000000" pitchFamily="2" charset="2"/>
              </a:rPr>
              <a:t>Una tabla que está en BCNF (Boyce Code Normal Form) NO presenta anomalías y cumple la propiedad de ‘reunión sin pérdida’</a:t>
            </a:r>
          </a:p>
          <a:p>
            <a:pPr lvl="1"/>
            <a:r>
              <a:rPr lang="es-CO" sz="2600" dirty="0">
                <a:sym typeface="Wingdings" panose="05000000000000000000" pitchFamily="2" charset="2"/>
              </a:rPr>
              <a:t>En otras palabras, no existirán DF malas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9FE5-2C8F-4E50-B5CA-EE85889A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Descomposición BCNF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6944"/>
            <a:ext cx="10058400" cy="4545148"/>
          </a:xfrm>
        </p:spPr>
        <p:txBody>
          <a:bodyPr>
            <a:normAutofit/>
          </a:bodyPr>
          <a:lstStyle/>
          <a:p>
            <a:r>
              <a:rPr lang="es-ES" b="1" i="1" dirty="0"/>
              <a:t>El procedimiento para descomposición es:</a:t>
            </a:r>
            <a:endParaRPr lang="es-CO" dirty="0"/>
          </a:p>
          <a:p>
            <a:r>
              <a:rPr lang="es-ES" dirty="0"/>
              <a:t>1. Verificar si la relación está en BCNF. Si no está en BCNF descomponer.</a:t>
            </a:r>
            <a:endParaRPr lang="es-CO" dirty="0"/>
          </a:p>
          <a:p>
            <a:r>
              <a:rPr lang="es-ES" dirty="0"/>
              <a:t>2. Para una DF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i="1" dirty="0"/>
              <a:t> </a:t>
            </a:r>
            <a:r>
              <a:rPr lang="es-ES" dirty="0"/>
              <a:t>que viole el BCNF</a:t>
            </a:r>
            <a:endParaRPr lang="es-CO" dirty="0"/>
          </a:p>
          <a:p>
            <a:r>
              <a:rPr lang="es-ES" dirty="0"/>
              <a:t>Paso 2.1. Calcule el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baseline="30000" dirty="0"/>
              <a:t>+</a:t>
            </a:r>
            <a:r>
              <a:rPr lang="es-ES" dirty="0"/>
              <a:t> </a:t>
            </a:r>
            <a:endParaRPr lang="es-CO" dirty="0"/>
          </a:p>
          <a:p>
            <a:r>
              <a:rPr lang="es-ES" dirty="0"/>
              <a:t>Paso 2.2. Reemplace a R por:    </a:t>
            </a:r>
            <a:r>
              <a:rPr lang="es-ES" dirty="0">
                <a:solidFill>
                  <a:srgbClr val="00B050"/>
                </a:solidFill>
              </a:rPr>
              <a:t>R1 =  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s-ES" baseline="30000" dirty="0">
                <a:solidFill>
                  <a:srgbClr val="00B050"/>
                </a:solidFill>
              </a:rPr>
              <a:t>+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     y  	</a:t>
            </a:r>
            <a:r>
              <a:rPr lang="es-ES" dirty="0">
                <a:solidFill>
                  <a:srgbClr val="00B050"/>
                </a:solidFill>
              </a:rPr>
              <a:t>R2 = R – (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s-ES" baseline="30000" dirty="0">
                <a:solidFill>
                  <a:srgbClr val="00B050"/>
                </a:solidFill>
              </a:rPr>
              <a:t>+</a:t>
            </a:r>
            <a:r>
              <a:rPr lang="es-ES" dirty="0">
                <a:solidFill>
                  <a:srgbClr val="00B050"/>
                </a:solidFill>
              </a:rPr>
              <a:t>  -   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s-ES" dirty="0">
                <a:solidFill>
                  <a:srgbClr val="00B050"/>
                </a:solidFill>
              </a:rPr>
              <a:t> )</a:t>
            </a:r>
            <a:endParaRPr lang="es-CO" dirty="0">
              <a:solidFill>
                <a:srgbClr val="00B050"/>
              </a:solidFill>
            </a:endParaRPr>
          </a:p>
          <a:p>
            <a:r>
              <a:rPr lang="es-ES" dirty="0"/>
              <a:t>Paso 3. </a:t>
            </a:r>
          </a:p>
          <a:p>
            <a:pPr lvl="1"/>
            <a:r>
              <a:rPr lang="es-ES" dirty="0"/>
              <a:t>Paso 3.1. Proyecte cada relación en las dependencias funcionales involucradas y </a:t>
            </a:r>
          </a:p>
          <a:p>
            <a:pPr lvl="1"/>
            <a:r>
              <a:rPr lang="es-ES" dirty="0"/>
              <a:t>Paso 3.2 Compruebe para cada relación se encuentre en BCNF. </a:t>
            </a:r>
          </a:p>
          <a:p>
            <a:pPr lvl="2"/>
            <a:r>
              <a:rPr lang="es-ES" dirty="0"/>
              <a:t>Para comprobar el BCNF en cada </a:t>
            </a:r>
            <a:r>
              <a:rPr lang="es-ES" dirty="0" err="1"/>
              <a:t>Ri</a:t>
            </a:r>
            <a:r>
              <a:rPr lang="es-ES" dirty="0"/>
              <a:t>:  </a:t>
            </a:r>
          </a:p>
          <a:p>
            <a:pPr lvl="3"/>
            <a:r>
              <a:rPr lang="es-ES" dirty="0"/>
              <a:t>En cada subconjunto de atributos </a:t>
            </a:r>
            <a:r>
              <a:rPr lang="es-ES" i="1" dirty="0"/>
              <a:t>a</a:t>
            </a:r>
            <a:r>
              <a:rPr lang="es-ES" dirty="0"/>
              <a:t> de </a:t>
            </a:r>
            <a:r>
              <a:rPr lang="es-ES" dirty="0" err="1"/>
              <a:t>Ri</a:t>
            </a:r>
            <a:r>
              <a:rPr lang="es-ES" dirty="0"/>
              <a:t> hay que comprobar que 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dirty="0"/>
              <a:t>+ (el cierre de los atributos de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/>
              <a:t> </a:t>
            </a:r>
            <a:r>
              <a:rPr lang="es-ES" dirty="0"/>
              <a:t>bajo F) no incluye ningún atributo de </a:t>
            </a:r>
            <a:r>
              <a:rPr lang="es-ES" dirty="0" err="1"/>
              <a:t>Ri</a:t>
            </a:r>
            <a:r>
              <a:rPr lang="es-ES" dirty="0"/>
              <a:t> -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dirty="0"/>
              <a:t> o que incluye todos los atributos de </a:t>
            </a:r>
            <a:r>
              <a:rPr lang="es-ES" dirty="0" err="1"/>
              <a:t>Ri</a:t>
            </a:r>
            <a:r>
              <a:rPr lang="es-ES" dirty="0"/>
              <a:t>.</a:t>
            </a:r>
            <a:endParaRPr lang="es-CO" sz="18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E438-2BE6-419E-B30C-2997404F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2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ym typeface="Wingdings" panose="05000000000000000000" pitchFamily="2" charset="2"/>
              </a:rPr>
              <a:t>Descomposición BCNF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2931E-8707-41A5-8392-9B5FAB48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Grafica de la descomposición</a:t>
            </a:r>
            <a:endParaRPr lang="es-CO" dirty="0"/>
          </a:p>
          <a:p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58668-1B20-49E0-86F9-43864E2D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29" y="1925742"/>
            <a:ext cx="4676775" cy="3943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2451B-119F-43DC-9EC4-C0E29977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2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1E2-E457-415E-B1C5-18101442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Dada la siguiente relación y F; observe que la llave es {name, beersLiked}</a:t>
            </a:r>
          </a:p>
          <a:p>
            <a:r>
              <a:rPr lang="en-US" dirty="0"/>
              <a:t>Drinkers(</a:t>
            </a:r>
            <a:r>
              <a:rPr lang="en-US" u="sng" dirty="0"/>
              <a:t>name</a:t>
            </a:r>
            <a:r>
              <a:rPr lang="en-US" dirty="0"/>
              <a:t>, addr, </a:t>
            </a:r>
            <a:r>
              <a:rPr lang="en-US" u="sng" dirty="0"/>
              <a:t>beersLiked</a:t>
            </a:r>
            <a:r>
              <a:rPr lang="en-US" dirty="0"/>
              <a:t>, manf, favBeer)</a:t>
            </a:r>
            <a:endParaRPr lang="es-CO" dirty="0"/>
          </a:p>
          <a:p>
            <a:endParaRPr lang="es-CO" dirty="0"/>
          </a:p>
          <a:p>
            <a:r>
              <a:rPr lang="en-US" dirty="0"/>
              <a:t>F = 	{</a:t>
            </a:r>
            <a:endParaRPr lang="es-CO" dirty="0"/>
          </a:p>
          <a:p>
            <a:pPr marL="0" indent="0">
              <a:buNone/>
            </a:pPr>
            <a:r>
              <a:rPr lang="en-GB" dirty="0"/>
              <a:t>	name	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	addr</a:t>
            </a:r>
            <a:endParaRPr lang="es-CO" dirty="0"/>
          </a:p>
          <a:p>
            <a:pPr marL="0" indent="0">
              <a:buNone/>
            </a:pPr>
            <a:r>
              <a:rPr lang="en-GB" dirty="0"/>
              <a:t>	name 	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	favBeer</a:t>
            </a:r>
            <a:endParaRPr lang="es-CO" dirty="0"/>
          </a:p>
          <a:p>
            <a:pPr marL="0" indent="0">
              <a:buNone/>
            </a:pPr>
            <a:r>
              <a:rPr lang="en-GB" dirty="0"/>
              <a:t>	beersLiked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	manf</a:t>
            </a:r>
            <a:endParaRPr lang="es-CO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s-ES" dirty="0"/>
              <a:t>}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5DB83-C1C6-4EBF-B086-7AD3C1ADA2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545568"/>
            <a:ext cx="560578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53A66-1D63-498A-9F92-8D0DBE26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3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Paso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1E2-E457-415E-B1C5-18101442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2108201"/>
            <a:ext cx="10830811" cy="3760891"/>
          </a:xfrm>
        </p:spPr>
        <p:txBody>
          <a:bodyPr>
            <a:normAutofit/>
          </a:bodyPr>
          <a:lstStyle/>
          <a:p>
            <a:r>
              <a:rPr lang="es-ES" dirty="0"/>
              <a:t>1. Verificar si la relación </a:t>
            </a:r>
            <a:r>
              <a:rPr lang="en-US" dirty="0"/>
              <a:t>Drinkers</a:t>
            </a:r>
            <a:r>
              <a:rPr lang="es-ES" dirty="0"/>
              <a:t> está en BCNF. Si no está en BCNF descomponer.</a:t>
            </a:r>
            <a:endParaRPr lang="es-CO" dirty="0"/>
          </a:p>
          <a:p>
            <a:r>
              <a:rPr lang="en-US" dirty="0"/>
              <a:t>F = 	{</a:t>
            </a:r>
            <a:endParaRPr lang="es-CO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name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GB" b="1" dirty="0">
                <a:solidFill>
                  <a:srgbClr val="FF0000"/>
                </a:solidFill>
              </a:rPr>
              <a:t>addr		{name}+={name,addr,favBeer}; name no es K; la DF no </a:t>
            </a:r>
            <a:r>
              <a:rPr lang="en-GB" b="1" dirty="0" err="1">
                <a:solidFill>
                  <a:srgbClr val="FF0000"/>
                </a:solidFill>
              </a:rPr>
              <a:t>cumple</a:t>
            </a:r>
            <a:r>
              <a:rPr lang="en-GB" b="1" dirty="0">
                <a:solidFill>
                  <a:srgbClr val="FF0000"/>
                </a:solidFill>
              </a:rPr>
              <a:t>; no BCNF</a:t>
            </a:r>
            <a:endParaRPr lang="es-CO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name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	favBeer</a:t>
            </a:r>
            <a:endParaRPr lang="es-CO" dirty="0"/>
          </a:p>
          <a:p>
            <a:pPr marL="0" indent="0">
              <a:buNone/>
            </a:pPr>
            <a:r>
              <a:rPr lang="en-GB" dirty="0"/>
              <a:t>beersLiked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manf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}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CC8A8-A4FB-4113-9F91-CDC5F4583145}"/>
              </a:ext>
            </a:extLst>
          </p:cNvPr>
          <p:cNvSpPr txBox="1"/>
          <p:nvPr/>
        </p:nvSpPr>
        <p:spPr>
          <a:xfrm>
            <a:off x="3448594" y="5484986"/>
            <a:ext cx="7826354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Se puede iniciar la descomposición por cualquier otra DF que no cumpla BCNF: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 este caso la DF2 y la DF3 no cumplen BCNF</a:t>
            </a:r>
          </a:p>
          <a:p>
            <a:r>
              <a:rPr lang="es-CO" dirty="0"/>
              <a:t>El resultado de la descomposición podría ser diferente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E10042D-0A2C-45E6-A239-C4881875A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317881"/>
              </p:ext>
            </p:extLst>
          </p:nvPr>
        </p:nvGraphicFramePr>
        <p:xfrm>
          <a:off x="7209185" y="3554762"/>
          <a:ext cx="3648892" cy="174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9341-B28D-4274-AC09-7E588BBC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1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Paso 2 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1E2-E457-415E-B1C5-18101442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2. Para una DF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i="1" dirty="0"/>
              <a:t> </a:t>
            </a:r>
            <a:r>
              <a:rPr lang="es-ES" dirty="0"/>
              <a:t>que no cumpla el BCNF</a:t>
            </a:r>
            <a:endParaRPr lang="es-CO" dirty="0"/>
          </a:p>
          <a:p>
            <a:r>
              <a:rPr lang="es-ES" dirty="0"/>
              <a:t>Paso 2.1. Calcule el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baseline="30000" dirty="0"/>
              <a:t>+</a:t>
            </a:r>
            <a:r>
              <a:rPr lang="es-ES" dirty="0"/>
              <a:t> 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3F3C1A-D147-4434-A7A3-EDFAE22E2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46978"/>
              </p:ext>
            </p:extLst>
          </p:nvPr>
        </p:nvGraphicFramePr>
        <p:xfrm>
          <a:off x="1216548" y="3731624"/>
          <a:ext cx="3904615" cy="1584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3904615">
                  <a:extLst>
                    <a:ext uri="{9D8B030D-6E8A-4147-A177-3AD203B41FA5}">
                      <a16:colId xmlns:a16="http://schemas.microsoft.com/office/drawing/2014/main" val="3621807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Paso 2.1. Calcule el  </a:t>
                      </a:r>
                      <a:r>
                        <a:rPr lang="en-US" sz="20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2000" baseline="30000" dirty="0">
                          <a:effectLst/>
                        </a:rPr>
                        <a:t>+</a:t>
                      </a:r>
                      <a:r>
                        <a:rPr lang="es-ES" sz="2000" dirty="0">
                          <a:effectLst/>
                        </a:rPr>
                        <a:t>   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s-ES" sz="20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addr     X = name ; Y = addr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710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CO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CO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{name}+= {name, addr, favBeer}</a:t>
                      </a:r>
                      <a:endParaRPr lang="es-CO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CO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0097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6AE263-4ABD-4497-8AE6-749B55BCCFD4}"/>
              </a:ext>
            </a:extLst>
          </p:cNvPr>
          <p:cNvSpPr/>
          <p:nvPr/>
        </p:nvSpPr>
        <p:spPr>
          <a:xfrm>
            <a:off x="5556069" y="3731624"/>
            <a:ext cx="479842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 = 	{</a:t>
            </a:r>
            <a:endParaRPr lang="es-CO" dirty="0"/>
          </a:p>
          <a:p>
            <a:r>
              <a:rPr lang="en-GB" dirty="0"/>
              <a:t>	name	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	addr</a:t>
            </a:r>
            <a:endParaRPr lang="es-CO" dirty="0"/>
          </a:p>
          <a:p>
            <a:r>
              <a:rPr lang="en-GB" dirty="0"/>
              <a:t>	name 	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	favBeer</a:t>
            </a:r>
            <a:endParaRPr lang="es-CO" dirty="0"/>
          </a:p>
          <a:p>
            <a:r>
              <a:rPr lang="en-GB" dirty="0"/>
              <a:t>	beersLiked	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GB" dirty="0"/>
              <a:t>	manf</a:t>
            </a:r>
            <a:endParaRPr lang="es-CO" dirty="0"/>
          </a:p>
          <a:p>
            <a:r>
              <a:rPr lang="en-GB" dirty="0"/>
              <a:t>	</a:t>
            </a:r>
            <a:r>
              <a:rPr lang="es-ES" dirty="0"/>
              <a:t>}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A643E-5AE6-4594-899F-0D16257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68E-3FDB-462A-915C-138370F3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Paso 2.2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1E2-E457-415E-B1C5-18101442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891"/>
          </a:xfrm>
        </p:spPr>
        <p:txBody>
          <a:bodyPr>
            <a:normAutofit/>
          </a:bodyPr>
          <a:lstStyle/>
          <a:p>
            <a:r>
              <a:rPr lang="es-ES" dirty="0"/>
              <a:t>2. Para una DF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i="1" dirty="0"/>
              <a:t> </a:t>
            </a:r>
            <a:r>
              <a:rPr lang="es-ES" dirty="0"/>
              <a:t>que no cumpla el BCNF</a:t>
            </a:r>
            <a:endParaRPr lang="es-CO" dirty="0"/>
          </a:p>
          <a:p>
            <a:r>
              <a:rPr lang="es-ES" dirty="0"/>
              <a:t>Paso 2.1. Calcule el 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s-ES" baseline="30000" dirty="0"/>
              <a:t>+</a:t>
            </a:r>
            <a:r>
              <a:rPr lang="es-ES" dirty="0"/>
              <a:t> </a:t>
            </a:r>
            <a:endParaRPr lang="es-CO" dirty="0"/>
          </a:p>
          <a:p>
            <a:r>
              <a:rPr lang="es-ES" dirty="0"/>
              <a:t>Paso 2.2. Reemplace a R por:    </a:t>
            </a:r>
            <a:r>
              <a:rPr lang="es-ES" dirty="0">
                <a:solidFill>
                  <a:srgbClr val="00B050"/>
                </a:solidFill>
              </a:rPr>
              <a:t>R1 =  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s-ES" baseline="30000" dirty="0">
                <a:solidFill>
                  <a:srgbClr val="00B050"/>
                </a:solidFill>
              </a:rPr>
              <a:t>+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     y  	</a:t>
            </a:r>
            <a:r>
              <a:rPr lang="es-ES" dirty="0">
                <a:solidFill>
                  <a:srgbClr val="00B050"/>
                </a:solidFill>
              </a:rPr>
              <a:t>R2 = R – (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s-ES" baseline="30000" dirty="0">
                <a:solidFill>
                  <a:srgbClr val="00B050"/>
                </a:solidFill>
              </a:rPr>
              <a:t>+</a:t>
            </a:r>
            <a:r>
              <a:rPr lang="es-ES" dirty="0">
                <a:solidFill>
                  <a:srgbClr val="00B050"/>
                </a:solidFill>
              </a:rPr>
              <a:t>  -   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s-ES" dirty="0">
                <a:solidFill>
                  <a:srgbClr val="00B050"/>
                </a:solidFill>
              </a:rPr>
              <a:t> )</a:t>
            </a:r>
            <a:endParaRPr lang="es-C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3F3C1A-D147-4434-A7A3-EDFAE22E2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9773"/>
              </p:ext>
            </p:extLst>
          </p:nvPr>
        </p:nvGraphicFramePr>
        <p:xfrm>
          <a:off x="261257" y="3080486"/>
          <a:ext cx="6095999" cy="7774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621807802"/>
                    </a:ext>
                  </a:extLst>
                </a:gridCol>
              </a:tblGrid>
              <a:tr h="412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Paso 2.1. Calcule el  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800" baseline="30000" dirty="0">
                          <a:effectLst/>
                        </a:rPr>
                        <a:t>+</a:t>
                      </a:r>
                      <a:r>
                        <a:rPr lang="es-ES" sz="1800" dirty="0">
                          <a:effectLst/>
                        </a:rPr>
                        <a:t>   </a:t>
                      </a:r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s-ES" sz="18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addr     X = name ; Y = addr</a:t>
                      </a:r>
                      <a:endParaRPr lang="es-CO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710610"/>
                  </a:ext>
                </a:extLst>
              </a:tr>
              <a:tr h="365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   {name}+= {name, addr, favBeer}</a:t>
                      </a:r>
                      <a:endParaRPr lang="es-CO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0097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E14DA-FEAC-4ED2-B789-147DEB2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91728"/>
              </p:ext>
            </p:extLst>
          </p:nvPr>
        </p:nvGraphicFramePr>
        <p:xfrm>
          <a:off x="261257" y="4014651"/>
          <a:ext cx="11216640" cy="24794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3727269">
                  <a:extLst>
                    <a:ext uri="{9D8B030D-6E8A-4147-A177-3AD203B41FA5}">
                      <a16:colId xmlns:a16="http://schemas.microsoft.com/office/drawing/2014/main" val="30096945"/>
                    </a:ext>
                  </a:extLst>
                </a:gridCol>
                <a:gridCol w="7489371">
                  <a:extLst>
                    <a:ext uri="{9D8B030D-6E8A-4147-A177-3AD203B41FA5}">
                      <a16:colId xmlns:a16="http://schemas.microsoft.com/office/drawing/2014/main" val="2003183791"/>
                    </a:ext>
                  </a:extLst>
                </a:gridCol>
              </a:tblGrid>
              <a:tr h="490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Paso 2.2</a:t>
                      </a:r>
                      <a:endParaRPr lang="es-CO" sz="3600" baseline="30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80407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Drinkers1</a:t>
                      </a:r>
                      <a:r>
                        <a:rPr lang="es-ES" sz="1100" dirty="0">
                          <a:effectLst/>
                        </a:rPr>
                        <a:t> = ( </a:t>
                      </a:r>
                      <a:r>
                        <a:rPr lang="es-ES" sz="1600" dirty="0">
                          <a:effectLst/>
                        </a:rPr>
                        <a:t>name, addr, favBeer </a:t>
                      </a:r>
                      <a:r>
                        <a:rPr lang="es-ES" sz="1100" dirty="0">
                          <a:effectLst/>
                        </a:rPr>
                        <a:t>)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solidFill>
                            <a:srgbClr val="7030A0"/>
                          </a:solidFill>
                        </a:rPr>
                        <a:t>R1 =  </a:t>
                      </a:r>
                      <a:r>
                        <a:rPr lang="en-US" sz="1100" dirty="0">
                          <a:solidFill>
                            <a:srgbClr val="7030A0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100" baseline="30000" dirty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s-CO" sz="105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En </a:t>
                      </a:r>
                      <a:r>
                        <a:rPr lang="es-CO" sz="1100" dirty="0">
                          <a:solidFill>
                            <a:srgbClr val="00B050"/>
                          </a:solidFill>
                          <a:effectLst/>
                        </a:rPr>
                        <a:t>Drinkers1</a:t>
                      </a:r>
                      <a:r>
                        <a:rPr lang="es-CO" sz="1100" dirty="0">
                          <a:effectLst/>
                        </a:rPr>
                        <a:t> quedan los atributos del cierre de name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43436"/>
                  </a:ext>
                </a:extLst>
              </a:tr>
              <a:tr h="157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Drinkers2 = (name, beersLiked, manf)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R2 = R – (</a:t>
                      </a:r>
                      <a:r>
                        <a:rPr lang="en-U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100" b="1" kern="1200" baseline="300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E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U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s-ES" sz="11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En </a:t>
                      </a:r>
                      <a:r>
                        <a:rPr lang="es-CO" sz="1100" dirty="0">
                          <a:solidFill>
                            <a:srgbClr val="00B050"/>
                          </a:solidFill>
                          <a:effectLst/>
                        </a:rPr>
                        <a:t>Drinkers2</a:t>
                      </a:r>
                      <a:r>
                        <a:rPr lang="es-CO" sz="1100" dirty="0">
                          <a:effectLst/>
                        </a:rPr>
                        <a:t> quedan los atributos: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name</a:t>
                      </a:r>
                      <a:r>
                        <a:rPr lang="es-CO" sz="1100" dirty="0">
                          <a:effectLst/>
                        </a:rPr>
                        <a:t>: que será el atributo común (join)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O" sz="1100" dirty="0">
                          <a:effectLst/>
                        </a:rPr>
                        <a:t>- Los atributos restantes de </a:t>
                      </a:r>
                      <a:r>
                        <a:rPr lang="es-CO" sz="1100" dirty="0" err="1">
                          <a:solidFill>
                            <a:srgbClr val="00B050"/>
                          </a:solidFill>
                          <a:effectLst/>
                        </a:rPr>
                        <a:t>Drinker</a:t>
                      </a:r>
                      <a:r>
                        <a:rPr lang="es-CO" sz="1100" dirty="0">
                          <a:effectLst/>
                        </a:rPr>
                        <a:t>, o sea, quitar los que ya están en Drinkers1</a:t>
                      </a: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CO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006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4EFF46-5547-407C-B411-EF9E5821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94062"/>
              </p:ext>
            </p:extLst>
          </p:nvPr>
        </p:nvGraphicFramePr>
        <p:xfrm>
          <a:off x="4622799" y="5849439"/>
          <a:ext cx="2946401" cy="571500"/>
        </p:xfrm>
        <a:graphic>
          <a:graphicData uri="http://schemas.openxmlformats.org/drawingml/2006/table">
            <a:tbl>
              <a:tblPr/>
              <a:tblGrid>
                <a:gridCol w="606984">
                  <a:extLst>
                    <a:ext uri="{9D8B030D-6E8A-4147-A177-3AD203B41FA5}">
                      <a16:colId xmlns:a16="http://schemas.microsoft.com/office/drawing/2014/main" val="3609059092"/>
                    </a:ext>
                  </a:extLst>
                </a:gridCol>
                <a:gridCol w="404656">
                  <a:extLst>
                    <a:ext uri="{9D8B030D-6E8A-4147-A177-3AD203B41FA5}">
                      <a16:colId xmlns:a16="http://schemas.microsoft.com/office/drawing/2014/main" val="1975966492"/>
                    </a:ext>
                  </a:extLst>
                </a:gridCol>
                <a:gridCol w="331944">
                  <a:extLst>
                    <a:ext uri="{9D8B030D-6E8A-4147-A177-3AD203B41FA5}">
                      <a16:colId xmlns:a16="http://schemas.microsoft.com/office/drawing/2014/main" val="3189330104"/>
                    </a:ext>
                  </a:extLst>
                </a:gridCol>
                <a:gridCol w="711309">
                  <a:extLst>
                    <a:ext uri="{9D8B030D-6E8A-4147-A177-3AD203B41FA5}">
                      <a16:colId xmlns:a16="http://schemas.microsoft.com/office/drawing/2014/main" val="2159253288"/>
                    </a:ext>
                  </a:extLst>
                </a:gridCol>
                <a:gridCol w="369881">
                  <a:extLst>
                    <a:ext uri="{9D8B030D-6E8A-4147-A177-3AD203B41FA5}">
                      <a16:colId xmlns:a16="http://schemas.microsoft.com/office/drawing/2014/main" val="865795261"/>
                    </a:ext>
                  </a:extLst>
                </a:gridCol>
                <a:gridCol w="521627">
                  <a:extLst>
                    <a:ext uri="{9D8B030D-6E8A-4147-A177-3AD203B41FA5}">
                      <a16:colId xmlns:a16="http://schemas.microsoft.com/office/drawing/2014/main" val="38869423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Drinkers</a:t>
                      </a:r>
                      <a:endParaRPr lang="es-CO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beersLiked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favBeer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Drinkers1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favBeer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82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Drinkers2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beersLiked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98397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1520-E82C-421F-BE8D-F2D45E7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52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1976</Words>
  <Application>Microsoft Office PowerPoint</Application>
  <PresentationFormat>Widescreen</PresentationFormat>
  <Paragraphs>436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Symbol</vt:lpstr>
      <vt:lpstr>Times New Roman</vt:lpstr>
      <vt:lpstr>Wingdings</vt:lpstr>
      <vt:lpstr>RetrospectVTI</vt:lpstr>
      <vt:lpstr>Base de Datos</vt:lpstr>
      <vt:lpstr>Diseño de bases de datos relacionales</vt:lpstr>
      <vt:lpstr>BCNF (Boyce Code Normal Form)</vt:lpstr>
      <vt:lpstr>Descomposición BCNF</vt:lpstr>
      <vt:lpstr>Descomposición BCNF</vt:lpstr>
      <vt:lpstr>Ejemplo </vt:lpstr>
      <vt:lpstr>Ejemplo Paso 1 </vt:lpstr>
      <vt:lpstr>Ejemplo Paso 2 .1</vt:lpstr>
      <vt:lpstr>Ejemplo Paso 2.2 </vt:lpstr>
      <vt:lpstr>Ejemplo Paso 3 </vt:lpstr>
      <vt:lpstr>Ejemplo Paso 3 </vt:lpstr>
      <vt:lpstr>Ejemplo Paso 3 </vt:lpstr>
      <vt:lpstr>Ejemplo Iteración ii</vt:lpstr>
      <vt:lpstr>Ejemplo Iteración ii</vt:lpstr>
      <vt:lpstr>Ejemplo Conclusión</vt:lpstr>
      <vt:lpstr>Diseño de bases de datos relacionales</vt:lpstr>
      <vt:lpstr>Ejercicio</vt:lpstr>
      <vt:lpstr>Ejercicio Cálculo de llaves</vt:lpstr>
      <vt:lpstr>Ejercicio Verifique BCNF</vt:lpstr>
      <vt:lpstr>Ejercicio Verifique BCNF</vt:lpstr>
      <vt:lpstr>Ejercicio Conclusión</vt:lpstr>
      <vt:lpstr>Ejercicio Conclusión</vt:lpstr>
      <vt:lpstr>Descomposición debe ser de reunión sin pérdida</vt:lpstr>
      <vt:lpstr>Descomposición debe ser de reunión sin pérdida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2020-04-10T17:56:00Z</dcterms:created>
  <dcterms:modified xsi:type="dcterms:W3CDTF">2020-04-16T03:08:50Z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