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9"/>
  </p:notesMasterIdLst>
  <p:handoutMasterIdLst>
    <p:handoutMasterId r:id="rId20"/>
  </p:handoutMasterIdLst>
  <p:sldIdLst>
    <p:sldId id="299" r:id="rId5"/>
    <p:sldId id="300" r:id="rId6"/>
    <p:sldId id="331" r:id="rId7"/>
    <p:sldId id="265" r:id="rId8"/>
    <p:sldId id="286" r:id="rId9"/>
    <p:sldId id="365" r:id="rId10"/>
    <p:sldId id="352" r:id="rId11"/>
    <p:sldId id="354" r:id="rId12"/>
    <p:sldId id="356" r:id="rId13"/>
    <p:sldId id="355" r:id="rId14"/>
    <p:sldId id="357" r:id="rId15"/>
    <p:sldId id="364" r:id="rId16"/>
    <p:sldId id="366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9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88D681-20F5-4332-8C2A-5D5AEB6830A8}" type="doc">
      <dgm:prSet loTypeId="urn:microsoft.com/office/officeart/2005/8/layout/process4" loCatId="process" qsTypeId="urn:microsoft.com/office/officeart/2005/8/quickstyle/3d2" qsCatId="3D" csTypeId="urn:microsoft.com/office/officeart/2005/8/colors/colorful4" csCatId="colorful"/>
      <dgm:spPr/>
      <dgm:t>
        <a:bodyPr/>
        <a:lstStyle/>
        <a:p>
          <a:endParaRPr lang="es-CO"/>
        </a:p>
      </dgm:t>
    </dgm:pt>
    <dgm:pt modelId="{A8620444-A7A4-4210-BB37-C0D573B0D999}">
      <dgm:prSet/>
      <dgm:spPr/>
      <dgm:t>
        <a:bodyPr/>
        <a:lstStyle/>
        <a:p>
          <a:r>
            <a:rPr lang="es-CO" b="1"/>
            <a:t>Anomalías </a:t>
          </a:r>
          <a:endParaRPr lang="es-CO"/>
        </a:p>
      </dgm:t>
    </dgm:pt>
    <dgm:pt modelId="{9715FE32-FDBC-4528-9A2B-B9B75CED9892}" type="parTrans" cxnId="{953EBDE5-E09D-48DF-A46B-4ABD589B394E}">
      <dgm:prSet/>
      <dgm:spPr/>
      <dgm:t>
        <a:bodyPr/>
        <a:lstStyle/>
        <a:p>
          <a:endParaRPr lang="es-CO"/>
        </a:p>
      </dgm:t>
    </dgm:pt>
    <dgm:pt modelId="{3AF03A0F-EDBE-4F50-B8AD-B2D73F2DFCC0}" type="sibTrans" cxnId="{953EBDE5-E09D-48DF-A46B-4ABD589B394E}">
      <dgm:prSet/>
      <dgm:spPr/>
      <dgm:t>
        <a:bodyPr/>
        <a:lstStyle/>
        <a:p>
          <a:endParaRPr lang="es-CO"/>
        </a:p>
      </dgm:t>
    </dgm:pt>
    <dgm:pt modelId="{1EBB01A2-32BB-412E-90FD-2C240EC4C612}">
      <dgm:prSet/>
      <dgm:spPr/>
      <dgm:t>
        <a:bodyPr/>
        <a:lstStyle/>
        <a:p>
          <a:r>
            <a:rPr lang="es-CO" dirty="0"/>
            <a:t>Anomalía de Actualización</a:t>
          </a:r>
          <a:r>
            <a:rPr lang="es-CO" b="1" dirty="0"/>
            <a:t> </a:t>
          </a:r>
          <a:endParaRPr lang="es-CO" dirty="0"/>
        </a:p>
      </dgm:t>
    </dgm:pt>
    <dgm:pt modelId="{58476B7B-DD55-42BA-AFA0-CDA14157B889}" type="parTrans" cxnId="{7ECB4B07-F555-4305-B881-CB3496A24FA3}">
      <dgm:prSet/>
      <dgm:spPr/>
      <dgm:t>
        <a:bodyPr/>
        <a:lstStyle/>
        <a:p>
          <a:endParaRPr lang="es-CO"/>
        </a:p>
      </dgm:t>
    </dgm:pt>
    <dgm:pt modelId="{B306FA11-8F78-4D9F-89C0-7C4F5D256836}" type="sibTrans" cxnId="{7ECB4B07-F555-4305-B881-CB3496A24FA3}">
      <dgm:prSet/>
      <dgm:spPr/>
      <dgm:t>
        <a:bodyPr/>
        <a:lstStyle/>
        <a:p>
          <a:endParaRPr lang="es-CO"/>
        </a:p>
      </dgm:t>
    </dgm:pt>
    <dgm:pt modelId="{6B88DBBB-C4F3-42B5-BC46-26AA60036997}">
      <dgm:prSet/>
      <dgm:spPr/>
      <dgm:t>
        <a:bodyPr/>
        <a:lstStyle/>
        <a:p>
          <a:r>
            <a:rPr lang="es-CO"/>
            <a:t>Anomalía de Inserción</a:t>
          </a:r>
        </a:p>
      </dgm:t>
    </dgm:pt>
    <dgm:pt modelId="{A52D3CF0-C82F-4ABD-87AA-5433E2FA1FC5}" type="parTrans" cxnId="{523BD15C-2F90-404B-9F1D-2B0D126C979F}">
      <dgm:prSet/>
      <dgm:spPr/>
      <dgm:t>
        <a:bodyPr/>
        <a:lstStyle/>
        <a:p>
          <a:endParaRPr lang="es-CO"/>
        </a:p>
      </dgm:t>
    </dgm:pt>
    <dgm:pt modelId="{81653665-BB6E-4938-9018-500699561F03}" type="sibTrans" cxnId="{523BD15C-2F90-404B-9F1D-2B0D126C979F}">
      <dgm:prSet/>
      <dgm:spPr/>
      <dgm:t>
        <a:bodyPr/>
        <a:lstStyle/>
        <a:p>
          <a:endParaRPr lang="es-CO"/>
        </a:p>
      </dgm:t>
    </dgm:pt>
    <dgm:pt modelId="{FB14D8EE-8427-44EE-9BF4-308E6E10C1F6}">
      <dgm:prSet/>
      <dgm:spPr/>
      <dgm:t>
        <a:bodyPr/>
        <a:lstStyle/>
        <a:p>
          <a:r>
            <a:rPr lang="es-CO"/>
            <a:t>Anomalía de Eliminación</a:t>
          </a:r>
        </a:p>
      </dgm:t>
    </dgm:pt>
    <dgm:pt modelId="{67F66639-101A-469B-BD72-2C2BEDDCBAA8}" type="parTrans" cxnId="{CE5A24BA-A845-4F34-AB39-F80951379CD0}">
      <dgm:prSet/>
      <dgm:spPr/>
      <dgm:t>
        <a:bodyPr/>
        <a:lstStyle/>
        <a:p>
          <a:endParaRPr lang="es-CO"/>
        </a:p>
      </dgm:t>
    </dgm:pt>
    <dgm:pt modelId="{5A827659-4FB0-4654-B176-CA49F6E559B4}" type="sibTrans" cxnId="{CE5A24BA-A845-4F34-AB39-F80951379CD0}">
      <dgm:prSet/>
      <dgm:spPr/>
      <dgm:t>
        <a:bodyPr/>
        <a:lstStyle/>
        <a:p>
          <a:endParaRPr lang="es-CO"/>
        </a:p>
      </dgm:t>
    </dgm:pt>
    <dgm:pt modelId="{FD523FC7-9776-4595-9737-6F2018465184}" type="pres">
      <dgm:prSet presAssocID="{9188D681-20F5-4332-8C2A-5D5AEB6830A8}" presName="Name0" presStyleCnt="0">
        <dgm:presLayoutVars>
          <dgm:dir/>
          <dgm:animLvl val="lvl"/>
          <dgm:resizeHandles val="exact"/>
        </dgm:presLayoutVars>
      </dgm:prSet>
      <dgm:spPr/>
    </dgm:pt>
    <dgm:pt modelId="{7E21EAF2-2D5E-4218-81EA-23C34D0DB24C}" type="pres">
      <dgm:prSet presAssocID="{A8620444-A7A4-4210-BB37-C0D573B0D999}" presName="boxAndChildren" presStyleCnt="0"/>
      <dgm:spPr/>
    </dgm:pt>
    <dgm:pt modelId="{DB0A3CF7-6C6E-4DB4-9AF1-7CF499AE6824}" type="pres">
      <dgm:prSet presAssocID="{A8620444-A7A4-4210-BB37-C0D573B0D999}" presName="parentTextBox" presStyleLbl="node1" presStyleIdx="0" presStyleCnt="1"/>
      <dgm:spPr/>
    </dgm:pt>
    <dgm:pt modelId="{CAB8B4C1-F8EF-407F-8F5F-21296245E5C0}" type="pres">
      <dgm:prSet presAssocID="{A8620444-A7A4-4210-BB37-C0D573B0D999}" presName="entireBox" presStyleLbl="node1" presStyleIdx="0" presStyleCnt="1"/>
      <dgm:spPr/>
    </dgm:pt>
    <dgm:pt modelId="{BCD1D1B4-45A7-4EE8-AE7D-224486F3B88D}" type="pres">
      <dgm:prSet presAssocID="{A8620444-A7A4-4210-BB37-C0D573B0D999}" presName="descendantBox" presStyleCnt="0"/>
      <dgm:spPr/>
    </dgm:pt>
    <dgm:pt modelId="{C783997C-28AA-4C86-B525-80016B659C5D}" type="pres">
      <dgm:prSet presAssocID="{1EBB01A2-32BB-412E-90FD-2C240EC4C612}" presName="childTextBox" presStyleLbl="fgAccFollowNode1" presStyleIdx="0" presStyleCnt="3">
        <dgm:presLayoutVars>
          <dgm:bulletEnabled val="1"/>
        </dgm:presLayoutVars>
      </dgm:prSet>
      <dgm:spPr/>
    </dgm:pt>
    <dgm:pt modelId="{4AF02875-718E-461C-BECC-E7648DAC4C6B}" type="pres">
      <dgm:prSet presAssocID="{6B88DBBB-C4F3-42B5-BC46-26AA60036997}" presName="childTextBox" presStyleLbl="fgAccFollowNode1" presStyleIdx="1" presStyleCnt="3">
        <dgm:presLayoutVars>
          <dgm:bulletEnabled val="1"/>
        </dgm:presLayoutVars>
      </dgm:prSet>
      <dgm:spPr/>
    </dgm:pt>
    <dgm:pt modelId="{3E6CC879-50ED-4DE8-A263-3C52EB308C89}" type="pres">
      <dgm:prSet presAssocID="{FB14D8EE-8427-44EE-9BF4-308E6E10C1F6}" presName="childTextBox" presStyleLbl="fgAccFollowNode1" presStyleIdx="2" presStyleCnt="3">
        <dgm:presLayoutVars>
          <dgm:bulletEnabled val="1"/>
        </dgm:presLayoutVars>
      </dgm:prSet>
      <dgm:spPr/>
    </dgm:pt>
  </dgm:ptLst>
  <dgm:cxnLst>
    <dgm:cxn modelId="{7ECB4B07-F555-4305-B881-CB3496A24FA3}" srcId="{A8620444-A7A4-4210-BB37-C0D573B0D999}" destId="{1EBB01A2-32BB-412E-90FD-2C240EC4C612}" srcOrd="0" destOrd="0" parTransId="{58476B7B-DD55-42BA-AFA0-CDA14157B889}" sibTransId="{B306FA11-8F78-4D9F-89C0-7C4F5D256836}"/>
    <dgm:cxn modelId="{523BD15C-2F90-404B-9F1D-2B0D126C979F}" srcId="{A8620444-A7A4-4210-BB37-C0D573B0D999}" destId="{6B88DBBB-C4F3-42B5-BC46-26AA60036997}" srcOrd="1" destOrd="0" parTransId="{A52D3CF0-C82F-4ABD-87AA-5433E2FA1FC5}" sibTransId="{81653665-BB6E-4938-9018-500699561F03}"/>
    <dgm:cxn modelId="{3CB9B647-15A2-44F3-8C73-A6B2726E07F1}" type="presOf" srcId="{A8620444-A7A4-4210-BB37-C0D573B0D999}" destId="{CAB8B4C1-F8EF-407F-8F5F-21296245E5C0}" srcOrd="1" destOrd="0" presId="urn:microsoft.com/office/officeart/2005/8/layout/process4"/>
    <dgm:cxn modelId="{381E286C-A325-4A99-BADD-99D869DAA60E}" type="presOf" srcId="{1EBB01A2-32BB-412E-90FD-2C240EC4C612}" destId="{C783997C-28AA-4C86-B525-80016B659C5D}" srcOrd="0" destOrd="0" presId="urn:microsoft.com/office/officeart/2005/8/layout/process4"/>
    <dgm:cxn modelId="{35E7456C-8E5B-47D6-B197-DFC8E4B674B8}" type="presOf" srcId="{9188D681-20F5-4332-8C2A-5D5AEB6830A8}" destId="{FD523FC7-9776-4595-9737-6F2018465184}" srcOrd="0" destOrd="0" presId="urn:microsoft.com/office/officeart/2005/8/layout/process4"/>
    <dgm:cxn modelId="{38469FA7-C8B8-44DA-9C31-6C18594994F5}" type="presOf" srcId="{FB14D8EE-8427-44EE-9BF4-308E6E10C1F6}" destId="{3E6CC879-50ED-4DE8-A263-3C52EB308C89}" srcOrd="0" destOrd="0" presId="urn:microsoft.com/office/officeart/2005/8/layout/process4"/>
    <dgm:cxn modelId="{227C5EA9-F46E-4B26-8A4E-04D8852BB58D}" type="presOf" srcId="{6B88DBBB-C4F3-42B5-BC46-26AA60036997}" destId="{4AF02875-718E-461C-BECC-E7648DAC4C6B}" srcOrd="0" destOrd="0" presId="urn:microsoft.com/office/officeart/2005/8/layout/process4"/>
    <dgm:cxn modelId="{CE5A24BA-A845-4F34-AB39-F80951379CD0}" srcId="{A8620444-A7A4-4210-BB37-C0D573B0D999}" destId="{FB14D8EE-8427-44EE-9BF4-308E6E10C1F6}" srcOrd="2" destOrd="0" parTransId="{67F66639-101A-469B-BD72-2C2BEDDCBAA8}" sibTransId="{5A827659-4FB0-4654-B176-CA49F6E559B4}"/>
    <dgm:cxn modelId="{953EBDE5-E09D-48DF-A46B-4ABD589B394E}" srcId="{9188D681-20F5-4332-8C2A-5D5AEB6830A8}" destId="{A8620444-A7A4-4210-BB37-C0D573B0D999}" srcOrd="0" destOrd="0" parTransId="{9715FE32-FDBC-4528-9A2B-B9B75CED9892}" sibTransId="{3AF03A0F-EDBE-4F50-B8AD-B2D73F2DFCC0}"/>
    <dgm:cxn modelId="{9F1381ED-1608-47A6-A72A-C003F0137757}" type="presOf" srcId="{A8620444-A7A4-4210-BB37-C0D573B0D999}" destId="{DB0A3CF7-6C6E-4DB4-9AF1-7CF499AE6824}" srcOrd="0" destOrd="0" presId="urn:microsoft.com/office/officeart/2005/8/layout/process4"/>
    <dgm:cxn modelId="{61FE509E-80DC-4975-81D7-49C50779E764}" type="presParOf" srcId="{FD523FC7-9776-4595-9737-6F2018465184}" destId="{7E21EAF2-2D5E-4218-81EA-23C34D0DB24C}" srcOrd="0" destOrd="0" presId="urn:microsoft.com/office/officeart/2005/8/layout/process4"/>
    <dgm:cxn modelId="{55E34229-1DDA-48E6-BE77-E894B031FD45}" type="presParOf" srcId="{7E21EAF2-2D5E-4218-81EA-23C34D0DB24C}" destId="{DB0A3CF7-6C6E-4DB4-9AF1-7CF499AE6824}" srcOrd="0" destOrd="0" presId="urn:microsoft.com/office/officeart/2005/8/layout/process4"/>
    <dgm:cxn modelId="{6953D839-4DF5-421C-844B-DD1A52D3676B}" type="presParOf" srcId="{7E21EAF2-2D5E-4218-81EA-23C34D0DB24C}" destId="{CAB8B4C1-F8EF-407F-8F5F-21296245E5C0}" srcOrd="1" destOrd="0" presId="urn:microsoft.com/office/officeart/2005/8/layout/process4"/>
    <dgm:cxn modelId="{0C406DBE-6EE2-4559-9187-4BA200A89EB7}" type="presParOf" srcId="{7E21EAF2-2D5E-4218-81EA-23C34D0DB24C}" destId="{BCD1D1B4-45A7-4EE8-AE7D-224486F3B88D}" srcOrd="2" destOrd="0" presId="urn:microsoft.com/office/officeart/2005/8/layout/process4"/>
    <dgm:cxn modelId="{D6F17C7A-DF8A-4E53-B0C6-AC78C0D48611}" type="presParOf" srcId="{BCD1D1B4-45A7-4EE8-AE7D-224486F3B88D}" destId="{C783997C-28AA-4C86-B525-80016B659C5D}" srcOrd="0" destOrd="0" presId="urn:microsoft.com/office/officeart/2005/8/layout/process4"/>
    <dgm:cxn modelId="{F1B25660-EB66-448E-9EDE-F01E5B5534D3}" type="presParOf" srcId="{BCD1D1B4-45A7-4EE8-AE7D-224486F3B88D}" destId="{4AF02875-718E-461C-BECC-E7648DAC4C6B}" srcOrd="1" destOrd="0" presId="urn:microsoft.com/office/officeart/2005/8/layout/process4"/>
    <dgm:cxn modelId="{595CC826-CF33-4246-9E06-9AB25241A06E}" type="presParOf" srcId="{BCD1D1B4-45A7-4EE8-AE7D-224486F3B88D}" destId="{3E6CC879-50ED-4DE8-A263-3C52EB308C8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8B4C1-F8EF-407F-8F5F-21296245E5C0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b="1" kern="1200"/>
            <a:t>Anomalías </a:t>
          </a:r>
          <a:endParaRPr lang="es-CO" sz="6500" kern="1200"/>
        </a:p>
      </dsp:txBody>
      <dsp:txXfrm>
        <a:off x="0" y="0"/>
        <a:ext cx="10515600" cy="2349722"/>
      </dsp:txXfrm>
    </dsp:sp>
    <dsp:sp modelId="{C783997C-28AA-4C86-B525-80016B659C5D}">
      <dsp:nvSpPr>
        <dsp:cNvPr id="0" name=""/>
        <dsp:cNvSpPr/>
      </dsp:nvSpPr>
      <dsp:spPr>
        <a:xfrm>
          <a:off x="5134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kern="1200" dirty="0"/>
            <a:t>Anomalía de Actualización</a:t>
          </a:r>
          <a:r>
            <a:rPr lang="es-CO" sz="4200" b="1" kern="1200" dirty="0"/>
            <a:t> </a:t>
          </a:r>
          <a:endParaRPr lang="es-CO" sz="4200" kern="1200" dirty="0"/>
        </a:p>
      </dsp:txBody>
      <dsp:txXfrm>
        <a:off x="5134" y="2262695"/>
        <a:ext cx="3501776" cy="2001615"/>
      </dsp:txXfrm>
    </dsp:sp>
    <dsp:sp modelId="{4AF02875-718E-461C-BECC-E7648DAC4C6B}">
      <dsp:nvSpPr>
        <dsp:cNvPr id="0" name=""/>
        <dsp:cNvSpPr/>
      </dsp:nvSpPr>
      <dsp:spPr>
        <a:xfrm>
          <a:off x="3506911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-724163"/>
            <a:satOff val="-9914"/>
            <a:lumOff val="-131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724163"/>
              <a:satOff val="-9914"/>
              <a:lumOff val="-1313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kern="1200"/>
            <a:t>Anomalía de Inserción</a:t>
          </a:r>
        </a:p>
      </dsp:txBody>
      <dsp:txXfrm>
        <a:off x="3506911" y="2262695"/>
        <a:ext cx="3501776" cy="2001615"/>
      </dsp:txXfrm>
    </dsp:sp>
    <dsp:sp modelId="{3E6CC879-50ED-4DE8-A263-3C52EB308C89}">
      <dsp:nvSpPr>
        <dsp:cNvPr id="0" name=""/>
        <dsp:cNvSpPr/>
      </dsp:nvSpPr>
      <dsp:spPr>
        <a:xfrm>
          <a:off x="7008688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-1448327"/>
            <a:satOff val="-19828"/>
            <a:lumOff val="-262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448327"/>
              <a:satOff val="-19828"/>
              <a:lumOff val="-262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kern="1200"/>
            <a:t>Anomalía de Eliminación</a:t>
          </a:r>
        </a:p>
      </dsp:txBody>
      <dsp:txXfrm>
        <a:off x="7008688" y="2262695"/>
        <a:ext cx="3501776" cy="200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903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8CB6-7B5D-401C-ABDC-AA98265CC7DD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8E7B327-9B1C-4EDC-9FC7-3B018970899D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F5AC-D29B-4247-BAE9-17E881281B66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E87290-4E47-43E3-AD72-87C24F0469C8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CD8521B-9128-4095-919D-C6B55B0ED66F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2AD9B57-D772-406F-8D28-9404D90FD9FE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657737-413E-4F1F-A553-3168C0A6A332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49838A-2F2B-4984-B969-DC51DD664A91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96A09DC-ACA9-4761-9386-274F8EE5A01E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76ED61-2898-4615-8223-C8AB5BC2BE39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A6B0-6222-40FC-A3A0-867A1218F5A5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A721-7532-4250-92D8-C2BA338A0217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6260-EBC0-426C-B228-150A395924C6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B3D4-6733-4A2C-9CCE-BD658B013345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E154AE9-A3A8-4007-A243-FF5E6712750C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F85EAA-7F94-44E0-97E2-5E2D03C918F2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450-B49F-405E-B2A1-369FE2AE9E78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4268-40C8-48BA-9CFE-7E02DFA048F6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7AD9-0BAA-4162-A718-C3BED376F605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B3F22E6-20DF-4231-A9BE-A9AC5C02807C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AA0667-BC1E-431F-A4A2-30471BC1544F}" type="datetime1">
              <a:rPr lang="en-US" noProof="0" smtClean="0"/>
              <a:t>10/28/2020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support/documents/vpuserguide/3563/3564/85378_conceptual,l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Base de Datos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Diseño de bases de datos relacionales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996B21-CF88-42F1-87A3-EE56F5BF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1BDB-B6DE-4124-BA87-7240FB4C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debo saber?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E898-1893-4D66-ADDB-90A17D21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Dependencias Funcionales</a:t>
            </a:r>
          </a:p>
          <a:p>
            <a:pPr lvl="1"/>
            <a:r>
              <a:rPr lang="es-CO" dirty="0"/>
              <a:t>Calcular dependencias funcionales dados los datos</a:t>
            </a:r>
          </a:p>
          <a:p>
            <a:r>
              <a:rPr lang="es-CO" dirty="0"/>
              <a:t>Cálculo de Cierre de DF</a:t>
            </a:r>
          </a:p>
          <a:p>
            <a:pPr lvl="1"/>
            <a:r>
              <a:rPr lang="es-CO" dirty="0"/>
              <a:t>Dado un atributo y un conjunto F, se debe calcular el cierre del atributo</a:t>
            </a:r>
          </a:p>
          <a:p>
            <a:r>
              <a:rPr lang="es-CO" dirty="0"/>
              <a:t>Determinar si una DF cumple en R</a:t>
            </a:r>
          </a:p>
          <a:p>
            <a:pPr lvl="1"/>
            <a:r>
              <a:rPr lang="es-CO" dirty="0"/>
              <a:t>Si en una dependencia la parte implicada está en el cierre del implicante la DF cumple en R</a:t>
            </a:r>
          </a:p>
          <a:p>
            <a:r>
              <a:rPr lang="es-CO" dirty="0"/>
              <a:t>Cálculo de llaves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F07C-DB7A-408A-914B-FE8E3CB1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6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1BDB-B6DE-4124-BA87-7240FB4C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debo saber?(</a:t>
            </a:r>
            <a:r>
              <a:rPr lang="es-CO" dirty="0" err="1"/>
              <a:t>ii</a:t>
            </a:r>
            <a:r>
              <a:rPr lang="es-CO" dirty="0"/>
              <a:t>) Cálculo de llaves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E898-1893-4D66-ADDB-90A17D21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Cálculo de llaves</a:t>
            </a:r>
          </a:p>
          <a:p>
            <a:pPr lvl="1"/>
            <a:r>
              <a:rPr lang="es-CO" dirty="0"/>
              <a:t>Si el cierre de un atributo(s) contiene todos los atributos de R, entonces el atributo(s) es llave</a:t>
            </a:r>
          </a:p>
          <a:p>
            <a:pPr lvl="1"/>
            <a:r>
              <a:rPr lang="es-CO" dirty="0"/>
              <a:t>El cálculo podría iniciar por los implicantes en cada DF</a:t>
            </a:r>
          </a:p>
          <a:p>
            <a:pPr lvl="1"/>
            <a:r>
              <a:rPr lang="es-CO" dirty="0"/>
              <a:t>El cálculo podría requerir realizar las combinaciones de todos los atributos</a:t>
            </a:r>
          </a:p>
          <a:p>
            <a:pPr lvl="2"/>
            <a:r>
              <a:rPr lang="es-CO" dirty="0"/>
              <a:t>Inicie con combinaciones de 1 solo atributo</a:t>
            </a:r>
          </a:p>
          <a:p>
            <a:pPr lvl="2"/>
            <a:r>
              <a:rPr lang="es-CO" dirty="0"/>
              <a:t>Se deben buscar llaves mínimas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F07C-DB7A-408A-914B-FE8E3CB1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0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0F4C-F252-49D0-AF58-8915DCE1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debo saber?(iii) Cálculo de llaves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1BE8-93FA-49A0-BA10-27DFE0E7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Dado el esquema R=(A, B, C) Y las DF: F= { </a:t>
            </a:r>
            <a:r>
              <a:rPr lang="es-CO" dirty="0"/>
              <a:t>ABC </a:t>
            </a:r>
            <a:r>
              <a:rPr lang="es-CO" dirty="0">
                <a:sym typeface="Wingdings" panose="05000000000000000000" pitchFamily="2" charset="2"/>
              </a:rPr>
              <a:t></a:t>
            </a:r>
            <a:r>
              <a:rPr lang="es-CO" dirty="0"/>
              <a:t> D, D     </a:t>
            </a:r>
            <a:r>
              <a:rPr lang="es-CO" dirty="0">
                <a:sym typeface="Wingdings" panose="05000000000000000000" pitchFamily="2" charset="2"/>
              </a:rPr>
              <a:t></a:t>
            </a:r>
            <a:r>
              <a:rPr lang="es-CO" dirty="0"/>
              <a:t> A</a:t>
            </a:r>
            <a:r>
              <a:rPr lang="es-ES" dirty="0"/>
              <a:t>}</a:t>
            </a:r>
            <a:endParaRPr lang="es-CO" dirty="0"/>
          </a:p>
          <a:p>
            <a:r>
              <a:rPr lang="es-ES" dirty="0"/>
              <a:t>Calcule la llave</a:t>
            </a:r>
          </a:p>
          <a:p>
            <a:pPr lvl="1"/>
            <a:r>
              <a:rPr lang="es-ES" dirty="0"/>
              <a:t>{A,B,C}+ = {A,B,C,D} entonces {A,B,C} es llave por que el cierre tiene todos  los atributos de R</a:t>
            </a:r>
          </a:p>
          <a:p>
            <a:pPr lvl="1"/>
            <a:r>
              <a:rPr lang="es-ES" dirty="0"/>
              <a:t>{D}+ 	     = {D,A}        entonces {D}        no es llave</a:t>
            </a:r>
          </a:p>
          <a:p>
            <a:r>
              <a:rPr lang="es-CO" dirty="0"/>
              <a:t>¿Cómo saber si existen más llaves? </a:t>
            </a:r>
          </a:p>
          <a:p>
            <a:pPr lvl="1"/>
            <a:r>
              <a:rPr lang="es-CO" dirty="0"/>
              <a:t>Se deberían calcular todas las posibles combinaciones de atributos, pero buscando llaves mínimas</a:t>
            </a:r>
          </a:p>
          <a:p>
            <a:pPr lvl="1"/>
            <a:r>
              <a:rPr lang="es-CO" dirty="0"/>
              <a:t>Así, {B,C,D}+ = {B,C,D,A} entonces {B,C,D} </a:t>
            </a:r>
            <a:r>
              <a:rPr lang="es-ES" dirty="0"/>
              <a:t>es llave por que el cierre tiene todos  los atributos de R</a:t>
            </a:r>
          </a:p>
          <a:p>
            <a:pPr marL="0" lv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835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0F4C-F252-49D0-AF58-8915DCE1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debo saber?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1BE8-93FA-49A0-BA10-27DFE0E7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Verificación de BCNF</a:t>
            </a:r>
          </a:p>
          <a:p>
            <a:r>
              <a:rPr lang="es-CO" dirty="0"/>
              <a:t>Descomposición de BCNF</a:t>
            </a:r>
          </a:p>
          <a:p>
            <a:r>
              <a:rPr lang="es-CO" dirty="0"/>
              <a:t>Verificación de conservación de dependencias</a:t>
            </a:r>
          </a:p>
          <a:p>
            <a:r>
              <a:rPr lang="es-CO" dirty="0"/>
              <a:t>Verificación de ‘</a:t>
            </a:r>
            <a:r>
              <a:rPr lang="es-CO" dirty="0" err="1"/>
              <a:t>lossless</a:t>
            </a:r>
            <a:r>
              <a:rPr lang="es-CO" dirty="0"/>
              <a:t> </a:t>
            </a:r>
            <a:r>
              <a:rPr lang="es-CO" dirty="0" err="1"/>
              <a:t>join</a:t>
            </a:r>
            <a:r>
              <a:rPr lang="es-CO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19226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2019</a:t>
            </a:r>
          </a:p>
          <a:p>
            <a:pPr marL="0" indent="0">
              <a:buNone/>
            </a:pPr>
            <a:endParaRPr lang="es-CO" dirty="0">
              <a:hlinkClick r:id="" action="ppaction://noaction"/>
            </a:endParaRPr>
          </a:p>
          <a:p>
            <a:r>
              <a:rPr lang="es-CO" dirty="0">
                <a:hlinkClick r:id="" action="ppaction://noaction"/>
              </a:rPr>
              <a:t>https://www.udemy.com/database-design-and-management/learn/v4/content</a:t>
            </a:r>
            <a:endParaRPr lang="es-CO" dirty="0"/>
          </a:p>
          <a:p>
            <a:r>
              <a:rPr lang="es-CO" dirty="0">
                <a:hlinkClick r:id="rId2"/>
              </a:rPr>
              <a:t>https://www.visual-paradigm.com/support/documents/vpuserguide/3563/3564/85378_conceptual,l.html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5D9AC-7495-4D5E-9223-D83BFF38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66" y="1885125"/>
            <a:ext cx="3762103" cy="2093975"/>
          </a:xfrm>
        </p:spPr>
        <p:txBody>
          <a:bodyPr>
            <a:normAutofit fontScale="90000"/>
          </a:bodyPr>
          <a:lstStyle/>
          <a:p>
            <a:r>
              <a:rPr lang="en-US" cap="all" spc="200" dirty="0"/>
              <a:t>Diseño de bases de datos relacionales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i="1" u="sng" dirty="0"/>
              <a:t>Conclusión Normalización</a:t>
            </a:r>
            <a:endParaRPr lang="en-US" sz="3200" dirty="0"/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579B87-B4D1-4B51-ABAD-7A16C795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859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diseño de base de datos relacionales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ABEF-CAB0-4084-9580-8FBE0067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Evitar Redundancia (Anomalías)</a:t>
            </a:r>
          </a:p>
          <a:p>
            <a:r>
              <a:rPr lang="es-ES" dirty="0"/>
              <a:t>La descomposición debe ser de reunión sin pérdida.</a:t>
            </a:r>
            <a:endParaRPr lang="es-CO" dirty="0"/>
          </a:p>
          <a:p>
            <a:r>
              <a:rPr lang="es-ES" dirty="0"/>
              <a:t>Al descomponer, preferiblemente se deben conservar las dependencias funcionales: Debería ser posible chequear en las relaciones de descomposición que todas las DF se satisfagan.</a:t>
            </a:r>
            <a:endParaRPr lang="es-CO" sz="26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B9FE5-2C8F-4E50-B5CA-EE85889A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Evitar Redundancia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3F4BE1-66B7-41DD-827E-0375FB35FB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28634-9A79-4E9A-90EE-87D9CC9B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57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3A1D-2EBE-4DA4-92EC-CB29EB3E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Descomposición debe ser de reunión sin pérdida</a:t>
            </a:r>
            <a:endParaRPr lang="es-C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C021-6C55-4B80-9E2B-E9ADF2DF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346" y="1737360"/>
            <a:ext cx="10058400" cy="3760891"/>
          </a:xfrm>
        </p:spPr>
        <p:txBody>
          <a:bodyPr>
            <a:normAutofit/>
          </a:bodyPr>
          <a:lstStyle/>
          <a:p>
            <a:r>
              <a:rPr lang="es-CO" dirty="0"/>
              <a:t>Al hacer el JOIN las tuplas resultantes son diferentes a las originales, en conclusión, existen tuplas falsas, esto es, la descomposición no es’ losless join’.</a:t>
            </a:r>
          </a:p>
          <a:p>
            <a:endParaRPr lang="es-CO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F8AE24-B623-4AE9-B2B5-090140891542}"/>
              </a:ext>
            </a:extLst>
          </p:cNvPr>
          <p:cNvGraphicFramePr>
            <a:graphicFrameLocks noGrp="1"/>
          </p:cNvGraphicFramePr>
          <p:nvPr/>
        </p:nvGraphicFramePr>
        <p:xfrm>
          <a:off x="345034" y="2629656"/>
          <a:ext cx="5052291" cy="193345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910262">
                  <a:extLst>
                    <a:ext uri="{9D8B030D-6E8A-4147-A177-3AD203B41FA5}">
                      <a16:colId xmlns:a16="http://schemas.microsoft.com/office/drawing/2014/main" val="4167867887"/>
                    </a:ext>
                  </a:extLst>
                </a:gridCol>
                <a:gridCol w="1406418">
                  <a:extLst>
                    <a:ext uri="{9D8B030D-6E8A-4147-A177-3AD203B41FA5}">
                      <a16:colId xmlns:a16="http://schemas.microsoft.com/office/drawing/2014/main" val="2554097718"/>
                    </a:ext>
                  </a:extLst>
                </a:gridCol>
                <a:gridCol w="83012">
                  <a:extLst>
                    <a:ext uri="{9D8B030D-6E8A-4147-A177-3AD203B41FA5}">
                      <a16:colId xmlns:a16="http://schemas.microsoft.com/office/drawing/2014/main" val="1051638275"/>
                    </a:ext>
                  </a:extLst>
                </a:gridCol>
                <a:gridCol w="1512598">
                  <a:extLst>
                    <a:ext uri="{9D8B030D-6E8A-4147-A177-3AD203B41FA5}">
                      <a16:colId xmlns:a16="http://schemas.microsoft.com/office/drawing/2014/main" val="2621925714"/>
                    </a:ext>
                  </a:extLst>
                </a:gridCol>
                <a:gridCol w="1140001">
                  <a:extLst>
                    <a:ext uri="{9D8B030D-6E8A-4147-A177-3AD203B41FA5}">
                      <a16:colId xmlns:a16="http://schemas.microsoft.com/office/drawing/2014/main" val="1547258349"/>
                    </a:ext>
                  </a:extLst>
                </a:gridCol>
              </a:tblGrid>
              <a:tr h="178435">
                <a:tc gridSpan="2">
                  <a:txBody>
                    <a:bodyPr/>
                    <a:lstStyle/>
                    <a:p>
                      <a:pPr marL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STUDENTINSTRUCTOR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gridSpan="2"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71855" algn="ctr"/>
                        </a:tabLst>
                      </a:pPr>
                      <a:r>
                        <a:rPr lang="es-CO" sz="1200" dirty="0">
                          <a:effectLst/>
                        </a:rPr>
                        <a:t> 	STUDENTCOURSE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63803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STUDENT 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INSTRUCTOR 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gridSpan="2"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       </a:t>
                      </a:r>
                      <a:r>
                        <a:rPr lang="es-CO" sz="1200" b="1" dirty="0">
                          <a:effectLst/>
                        </a:rPr>
                        <a:t>STUDENT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COURSE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6116398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</a:rPr>
                        <a:t>narayan </a:t>
                      </a:r>
                      <a:endParaRPr lang="es-CO" sz="12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mark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narayan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3302769252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smith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navathe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smith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835505883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smith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ammar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smith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147949186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smith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schulman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smith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oop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3652838786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wallace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mark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wallace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2706544664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wallace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ahamad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wallace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so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335158818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</a:rPr>
                        <a:t>wong </a:t>
                      </a:r>
                      <a:endParaRPr lang="es-CO" sz="12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omiecinski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wong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2909468996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</a:rPr>
                        <a:t>zelaya </a:t>
                      </a:r>
                      <a:endParaRPr lang="es-CO" sz="12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navathe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zelaya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tc>
                  <a:txBody>
                    <a:bodyPr/>
                    <a:lstStyle/>
                    <a:p>
                      <a:pPr marL="889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db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10160" marT="7620" marB="0"/>
                </a:tc>
                <a:extLst>
                  <a:ext uri="{0D108BD9-81ED-4DB2-BD59-A6C34878D82A}">
                    <a16:rowId xmlns:a16="http://schemas.microsoft.com/office/drawing/2014/main" val="328268488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922E2-3103-4AF8-AC94-4EB2DC69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5</a:t>
            </a:fld>
            <a:endParaRPr lang="es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30E90-6392-441A-9BE5-AD6C0B76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08" y="2567462"/>
            <a:ext cx="2512685" cy="349237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F29C66-AE53-461D-BE0E-3E088C6492B2}"/>
              </a:ext>
            </a:extLst>
          </p:cNvPr>
          <p:cNvGraphicFramePr>
            <a:graphicFrameLocks noGrp="1"/>
          </p:cNvGraphicFramePr>
          <p:nvPr/>
        </p:nvGraphicFramePr>
        <p:xfrm>
          <a:off x="8329398" y="3642698"/>
          <a:ext cx="3396027" cy="2165863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1136726">
                  <a:extLst>
                    <a:ext uri="{9D8B030D-6E8A-4147-A177-3AD203B41FA5}">
                      <a16:colId xmlns:a16="http://schemas.microsoft.com/office/drawing/2014/main" val="630998948"/>
                    </a:ext>
                  </a:extLst>
                </a:gridCol>
                <a:gridCol w="989564">
                  <a:extLst>
                    <a:ext uri="{9D8B030D-6E8A-4147-A177-3AD203B41FA5}">
                      <a16:colId xmlns:a16="http://schemas.microsoft.com/office/drawing/2014/main" val="4190515145"/>
                    </a:ext>
                  </a:extLst>
                </a:gridCol>
                <a:gridCol w="1269737">
                  <a:extLst>
                    <a:ext uri="{9D8B030D-6E8A-4147-A177-3AD203B41FA5}">
                      <a16:colId xmlns:a16="http://schemas.microsoft.com/office/drawing/2014/main" val="3931450065"/>
                    </a:ext>
                  </a:extLst>
                </a:gridCol>
              </a:tblGrid>
              <a:tr h="194309"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b="0" dirty="0">
                          <a:effectLst/>
                        </a:rPr>
                        <a:t> </a:t>
                      </a:r>
                      <a:endParaRPr lang="es-CO" sz="14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 gridSpan="2">
                  <a:txBody>
                    <a:bodyPr/>
                    <a:lstStyle/>
                    <a:p>
                      <a:pPr marL="1784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>
                          <a:effectLst/>
                        </a:rPr>
                        <a:t>TEACH </a:t>
                      </a:r>
                      <a:endParaRPr lang="es-CO" sz="14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17657"/>
                  </a:ext>
                </a:extLst>
              </a:tr>
              <a:tr h="19419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u="sng" dirty="0">
                          <a:effectLst/>
                          <a:uFill>
                            <a:solidFill>
                              <a:srgbClr val="FFFFCC"/>
                            </a:solidFill>
                          </a:uFill>
                        </a:rPr>
                        <a:t>STUDENT </a:t>
                      </a:r>
                      <a:endParaRPr lang="es-CO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u="sng" dirty="0">
                          <a:effectLst/>
                          <a:uFill>
                            <a:solidFill>
                              <a:srgbClr val="FFFFCC"/>
                            </a:solidFill>
                          </a:uFill>
                        </a:rPr>
                        <a:t>COURSE </a:t>
                      </a:r>
                      <a:endParaRPr lang="es-CO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u="sng" dirty="0">
                          <a:effectLst/>
                          <a:uFill>
                            <a:solidFill>
                              <a:srgbClr val="FFFFCC"/>
                            </a:solidFill>
                          </a:uFill>
                        </a:rPr>
                        <a:t>INSTRUCTOR </a:t>
                      </a:r>
                      <a:endParaRPr lang="es-CO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1114266443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>
                          <a:effectLst/>
                        </a:rPr>
                        <a:t>narayan </a:t>
                      </a:r>
                      <a:endParaRPr lang="es-CO" sz="14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Db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mark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1277013277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smith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Db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navathe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2483924817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smith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So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ammar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1205624119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smith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Oop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schulman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2861917636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wallace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Db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mark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778880873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wallace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So </a:t>
                      </a:r>
                      <a:endParaRPr lang="es-CO" sz="14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ahamad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1550100605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>
                          <a:effectLst/>
                        </a:rPr>
                        <a:t>wong </a:t>
                      </a:r>
                      <a:endParaRPr lang="es-CO" sz="1400" b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Db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omiecinski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587220420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>
                          <a:effectLst/>
                        </a:rPr>
                        <a:t>zelaya </a:t>
                      </a:r>
                      <a:endParaRPr lang="es-CO" sz="1400" b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Db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navathe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36659572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7597AA2-4832-4866-9E21-E504B13ABCEE}"/>
              </a:ext>
            </a:extLst>
          </p:cNvPr>
          <p:cNvSpPr/>
          <p:nvPr/>
        </p:nvSpPr>
        <p:spPr>
          <a:xfrm>
            <a:off x="8479621" y="2372359"/>
            <a:ext cx="3245804" cy="39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Número de tuplas difieren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C0A72B-DCD7-468C-82C9-0CFD76A816D4}"/>
              </a:ext>
            </a:extLst>
          </p:cNvPr>
          <p:cNvCxnSpPr>
            <a:cxnSpLocks/>
          </p:cNvCxnSpPr>
          <p:nvPr/>
        </p:nvCxnSpPr>
        <p:spPr>
          <a:xfrm flipH="1">
            <a:off x="8065211" y="2629656"/>
            <a:ext cx="414410" cy="152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EC6EEA-6B60-4ADB-9397-1B527F904AF3}"/>
              </a:ext>
            </a:extLst>
          </p:cNvPr>
          <p:cNvCxnSpPr>
            <a:cxnSpLocks/>
          </p:cNvCxnSpPr>
          <p:nvPr/>
        </p:nvCxnSpPr>
        <p:spPr>
          <a:xfrm>
            <a:off x="9234494" y="2781662"/>
            <a:ext cx="229195" cy="841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237BF26-133F-40F2-8814-D7294D6A039F}"/>
              </a:ext>
            </a:extLst>
          </p:cNvPr>
          <p:cNvGrpSpPr/>
          <p:nvPr/>
        </p:nvGrpSpPr>
        <p:grpSpPr>
          <a:xfrm>
            <a:off x="935346" y="4751406"/>
            <a:ext cx="3046465" cy="1804001"/>
            <a:chOff x="952310" y="266"/>
            <a:chExt cx="1744270" cy="17442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5511CA-6889-4196-9531-A798E78E2909}"/>
                </a:ext>
              </a:extLst>
            </p:cNvPr>
            <p:cNvSpPr/>
            <p:nvPr/>
          </p:nvSpPr>
          <p:spPr>
            <a:xfrm>
              <a:off x="952310" y="266"/>
              <a:ext cx="1744270" cy="174427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FBECBD0C-362F-4C60-A1BA-307187FD11D4}"/>
                </a:ext>
              </a:extLst>
            </p:cNvPr>
            <p:cNvSpPr txBox="1"/>
            <p:nvPr/>
          </p:nvSpPr>
          <p:spPr>
            <a:xfrm>
              <a:off x="1207751" y="255708"/>
              <a:ext cx="1359314" cy="1233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b="1" kern="1200" dirty="0">
                  <a:solidFill>
                    <a:srgbClr val="FFFF00"/>
                  </a:solidFill>
                </a:rPr>
                <a:t>Tablas en BCNF  cumplen ‘losless join’</a:t>
              </a:r>
              <a:endParaRPr lang="es-CO" u="sng" kern="12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78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74B2-63B0-4948-BA53-7F9E4896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Verificación de reunión sin pérdida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250A-FA59-40ED-990D-1D471CE1C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Una decomposicion de R en (R1, R2) es ‘lossless’, si:</a:t>
            </a:r>
          </a:p>
          <a:p>
            <a:pPr lvl="1"/>
            <a:r>
              <a:rPr lang="pt-BR" sz="2400" dirty="0"/>
              <a:t>R1 ∩R2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R1</a:t>
            </a:r>
          </a:p>
          <a:p>
            <a:pPr lvl="1"/>
            <a:r>
              <a:rPr lang="pt-BR" sz="2400" dirty="0"/>
              <a:t>O</a:t>
            </a:r>
          </a:p>
          <a:p>
            <a:pPr lvl="1"/>
            <a:r>
              <a:rPr lang="pt-BR" sz="2400" dirty="0"/>
              <a:t>R1 ∩R2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R2</a:t>
            </a:r>
          </a:p>
          <a:p>
            <a:r>
              <a:rPr lang="pt-BR" sz="2800" dirty="0"/>
              <a:t>Donde R1 ∩ R2 se refieren a los atributos comunes en ambas relaciones</a:t>
            </a:r>
            <a:endParaRPr lang="es-CO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EB1D7-87A9-4635-84AA-D2912214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8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0EEC-8C2B-4155-9F01-048CB796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Conservación de Dependencias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D4BA7-A25E-47BA-885A-311B4F66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1DF10-0197-4E4E-A4E5-BFAC23E6FEAA}"/>
              </a:ext>
            </a:extLst>
          </p:cNvPr>
          <p:cNvSpPr/>
          <p:nvPr/>
        </p:nvSpPr>
        <p:spPr>
          <a:xfrm>
            <a:off x="580261" y="1894899"/>
            <a:ext cx="22009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R = (</a:t>
            </a:r>
            <a:r>
              <a:rPr lang="en-US" i="1" u="sng" dirty="0"/>
              <a:t>address</a:t>
            </a:r>
            <a:r>
              <a:rPr lang="en-GB" dirty="0"/>
              <a:t>, city, </a:t>
            </a:r>
            <a:r>
              <a:rPr lang="en-US" i="1" u="sng" dirty="0"/>
              <a:t>zip</a:t>
            </a:r>
            <a:r>
              <a:rPr lang="en-GB" dirty="0"/>
              <a:t>)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A93377-AFD3-4ED3-82FA-CEA792E3547E}"/>
              </a:ext>
            </a:extLst>
          </p:cNvPr>
          <p:cNvSpPr/>
          <p:nvPr/>
        </p:nvSpPr>
        <p:spPr>
          <a:xfrm>
            <a:off x="4066903" y="1771468"/>
            <a:ext cx="357922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/>
              <a:t>F =</a:t>
            </a:r>
            <a:endParaRPr lang="es-CO" sz="1200" dirty="0"/>
          </a:p>
          <a:p>
            <a:r>
              <a:rPr lang="es-ES" sz="1200" dirty="0"/>
              <a:t>{</a:t>
            </a:r>
            <a:endParaRPr lang="es-CO" sz="1200" dirty="0"/>
          </a:p>
          <a:p>
            <a:r>
              <a:rPr lang="es-ES" sz="1200" dirty="0"/>
              <a:t>	</a:t>
            </a:r>
            <a:r>
              <a:rPr lang="en-US" sz="1200" dirty="0"/>
              <a:t>address</a:t>
            </a:r>
            <a:r>
              <a:rPr lang="en-GB" sz="1200" i="1" dirty="0"/>
              <a:t>,</a:t>
            </a:r>
            <a:r>
              <a:rPr lang="en-US" sz="1200" dirty="0"/>
              <a:t> city</a:t>
            </a:r>
            <a:r>
              <a:rPr lang="en-GB" sz="1200" dirty="0"/>
              <a:t> 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GB" sz="1200" dirty="0"/>
              <a:t> 	</a:t>
            </a:r>
            <a:r>
              <a:rPr lang="en-US" sz="1200" dirty="0"/>
              <a:t>zip</a:t>
            </a:r>
            <a:endParaRPr lang="es-CO" sz="1200" dirty="0"/>
          </a:p>
          <a:p>
            <a:r>
              <a:rPr lang="es-ES" sz="1200" dirty="0"/>
              <a:t>	zip 	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s-ES" sz="1200" dirty="0"/>
              <a:t> 	city</a:t>
            </a:r>
            <a:endParaRPr lang="es-CO" sz="1200" dirty="0"/>
          </a:p>
          <a:p>
            <a:r>
              <a:rPr lang="es-ES" sz="1200" dirty="0"/>
              <a:t>}</a:t>
            </a:r>
            <a:endParaRPr lang="es-CO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C615A0-F4DD-4371-BA08-3D785E0B3A77}"/>
              </a:ext>
            </a:extLst>
          </p:cNvPr>
          <p:cNvSpPr/>
          <p:nvPr/>
        </p:nvSpPr>
        <p:spPr>
          <a:xfrm>
            <a:off x="505096" y="2891769"/>
            <a:ext cx="1055478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>
                <a:latin typeface="Century Gothic" panose="020B0502020202020204" pitchFamily="34" charset="0"/>
                <a:ea typeface="Times New Roman" panose="02020603050405020304" pitchFamily="18" charset="0"/>
              </a:rPr>
              <a:t>La descomposición resulta en:</a:t>
            </a:r>
          </a:p>
          <a:p>
            <a:pPr>
              <a:spcAft>
                <a:spcPts val="0"/>
              </a:spcAft>
            </a:pP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latin typeface="Century Gothic" panose="020B0502020202020204" pitchFamily="34" charset="0"/>
                <a:ea typeface="Times New Roman" panose="02020603050405020304" pitchFamily="18" charset="0"/>
              </a:rPr>
              <a:t>R1 = (zip ,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address</a:t>
            </a:r>
            <a:r>
              <a:rPr lang="en-GB" dirty="0">
                <a:latin typeface="Century Gothic" panose="020B0502020202020204" pitchFamily="34" charset="0"/>
                <a:ea typeface="Times New Roman" panose="02020603050405020304" pitchFamily="18" charset="0"/>
              </a:rPr>
              <a:t>)   con F = { }                         (zip, address) son llaves de R1 (calculada en R)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R2 = ( zip, city )         con F={zip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 city}              (zip)  es llave de R2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028C2-2BC8-4E2A-BFDA-D167FFF8D52F}"/>
              </a:ext>
            </a:extLst>
          </p:cNvPr>
          <p:cNvSpPr/>
          <p:nvPr/>
        </p:nvSpPr>
        <p:spPr>
          <a:xfrm>
            <a:off x="435429" y="4377180"/>
            <a:ext cx="55274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s-ES" dirty="0">
                <a:latin typeface="Century Gothic" panose="020B0502020202020204" pitchFamily="34" charset="0"/>
                <a:ea typeface="Times New Roman" panose="02020603050405020304" pitchFamily="18" charset="0"/>
              </a:rPr>
              <a:t>Si la descomposición tiene las siguientes tuplas: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079A96-F47A-4799-BE32-B69A10EEEE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834" y="4297202"/>
            <a:ext cx="3251835" cy="6597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6254D9-C494-4BA9-A515-E04EAC0E416F}"/>
              </a:ext>
            </a:extLst>
          </p:cNvPr>
          <p:cNvSpPr/>
          <p:nvPr/>
        </p:nvSpPr>
        <p:spPr>
          <a:xfrm>
            <a:off x="435429" y="5120348"/>
            <a:ext cx="609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s-ES" dirty="0">
                <a:latin typeface="Century Gothic" panose="020B0502020202020204" pitchFamily="34" charset="0"/>
                <a:ea typeface="Times New Roman" panose="02020603050405020304" pitchFamily="18" charset="0"/>
              </a:rPr>
              <a:t>Pero, al hacer el join por el atributo zip, se obtienen las siguientes tuplas:</a:t>
            </a:r>
            <a:endParaRPr lang="es-C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E2B203-F52F-4551-9D07-A3DB06A497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834" y="5120348"/>
            <a:ext cx="35941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D3096D-3287-4E5C-9BAE-5C5E409B40FE}"/>
              </a:ext>
            </a:extLst>
          </p:cNvPr>
          <p:cNvSpPr/>
          <p:nvPr/>
        </p:nvSpPr>
        <p:spPr>
          <a:xfrm>
            <a:off x="357760" y="6077506"/>
            <a:ext cx="447549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La DF address</a:t>
            </a:r>
            <a:r>
              <a:rPr lang="en-GB" i="1" dirty="0"/>
              <a:t>,</a:t>
            </a:r>
            <a:r>
              <a:rPr lang="en-US" dirty="0"/>
              <a:t> city</a:t>
            </a:r>
            <a:r>
              <a:rPr lang="en-GB" dirty="0"/>
              <a:t> 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GB" dirty="0"/>
              <a:t> 	</a:t>
            </a:r>
            <a:r>
              <a:rPr lang="en-US" dirty="0"/>
              <a:t>zip se perdió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956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E7E5-13AE-476C-8D0A-4A0A63E9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BCNF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78FC32-0FB7-4B69-BAFE-FD961C709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711824"/>
              </p:ext>
            </p:extLst>
          </p:nvPr>
        </p:nvGraphicFramePr>
        <p:xfrm>
          <a:off x="705393" y="1973787"/>
          <a:ext cx="6862356" cy="45379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066904">
                  <a:extLst>
                    <a:ext uri="{9D8B030D-6E8A-4147-A177-3AD203B41FA5}">
                      <a16:colId xmlns:a16="http://schemas.microsoft.com/office/drawing/2014/main" val="3828416909"/>
                    </a:ext>
                  </a:extLst>
                </a:gridCol>
                <a:gridCol w="2795452">
                  <a:extLst>
                    <a:ext uri="{9D8B030D-6E8A-4147-A177-3AD203B41FA5}">
                      <a16:colId xmlns:a16="http://schemas.microsoft.com/office/drawing/2014/main" val="2330046757"/>
                    </a:ext>
                  </a:extLst>
                </a:gridCol>
              </a:tblGrid>
              <a:tr h="4944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Propiedad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BCNF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2966283"/>
                  </a:ext>
                </a:extLst>
              </a:tr>
              <a:tr h="722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La descomposición debe ser de reunión sin pérdida.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SI</a:t>
                      </a: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096995"/>
                  </a:ext>
                </a:extLst>
              </a:tr>
              <a:tr h="1483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Al descomponer, preferiblemente se deben conservar las dependencias funcionales</a:t>
                      </a:r>
                      <a:endParaRPr lang="es-CO" sz="36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 </a:t>
                      </a:r>
                      <a:endParaRPr lang="es-CO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No siempre se logra </a:t>
                      </a:r>
                      <a:endParaRPr lang="es-CO" sz="24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389507"/>
                  </a:ext>
                </a:extLst>
              </a:tr>
              <a:tr h="1483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2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Evitar Redundancia</a:t>
                      </a:r>
                      <a:endParaRPr lang="es-CO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</a:t>
                      </a: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3508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A84AF-F540-4EE9-91A3-8F13A212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8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Normalizar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ABEF-CAB0-4084-9580-8FBE0067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600" dirty="0">
                <a:sym typeface="Wingdings" panose="05000000000000000000" pitchFamily="2" charset="2"/>
              </a:rPr>
              <a:t>1NF</a:t>
            </a:r>
          </a:p>
          <a:p>
            <a:pPr lvl="1"/>
            <a:r>
              <a:rPr lang="es-CO" sz="2400" dirty="0">
                <a:sym typeface="Wingdings" panose="05000000000000000000" pitchFamily="2" charset="2"/>
              </a:rPr>
              <a:t>Remover columnas con valores anidados</a:t>
            </a:r>
          </a:p>
          <a:p>
            <a:endParaRPr lang="es-CO" sz="2600" dirty="0">
              <a:sym typeface="Wingdings" panose="05000000000000000000" pitchFamily="2" charset="2"/>
            </a:endParaRPr>
          </a:p>
          <a:p>
            <a:endParaRPr lang="es-CO" sz="2600" dirty="0">
              <a:sym typeface="Wingdings" panose="05000000000000000000" pitchFamily="2" charset="2"/>
            </a:endParaRPr>
          </a:p>
          <a:p>
            <a:r>
              <a:rPr lang="es-CO" sz="2600" dirty="0">
                <a:sym typeface="Wingdings" panose="05000000000000000000" pitchFamily="2" charset="2"/>
              </a:rPr>
              <a:t>Verificación de BCNF</a:t>
            </a:r>
          </a:p>
          <a:p>
            <a:r>
              <a:rPr lang="es-CO" sz="2600" dirty="0">
                <a:sym typeface="Wingdings" panose="05000000000000000000" pitchFamily="2" charset="2"/>
              </a:rPr>
              <a:t>Si la tabla no está en BCNF entonces DESCOMPONERLA</a:t>
            </a:r>
            <a:endParaRPr lang="es-CO" sz="28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B9FE5-2C8F-4E50-B5CA-EE85889A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8C4425-2DF6-4263-AF4A-54390B5BB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23892"/>
              </p:ext>
            </p:extLst>
          </p:nvPr>
        </p:nvGraphicFramePr>
        <p:xfrm>
          <a:off x="1757544" y="3186704"/>
          <a:ext cx="3215051" cy="801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8572">
                  <a:extLst>
                    <a:ext uri="{9D8B030D-6E8A-4147-A177-3AD203B41FA5}">
                      <a16:colId xmlns:a16="http://schemas.microsoft.com/office/drawing/2014/main" val="971319961"/>
                    </a:ext>
                  </a:extLst>
                </a:gridCol>
                <a:gridCol w="1616479">
                  <a:extLst>
                    <a:ext uri="{9D8B030D-6E8A-4147-A177-3AD203B41FA5}">
                      <a16:colId xmlns:a16="http://schemas.microsoft.com/office/drawing/2014/main" val="1020270009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estudiante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materias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extLst>
                  <a:ext uri="{0D108BD9-81ED-4DB2-BD59-A6C34878D82A}">
                    <a16:rowId xmlns:a16="http://schemas.microsoft.com/office/drawing/2014/main" val="232226120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E1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POO, BD, SO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extLst>
                  <a:ext uri="{0D108BD9-81ED-4DB2-BD59-A6C34878D82A}">
                    <a16:rowId xmlns:a16="http://schemas.microsoft.com/office/drawing/2014/main" val="3220712189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E2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POO, INGLES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extLst>
                  <a:ext uri="{0D108BD9-81ED-4DB2-BD59-A6C34878D82A}">
                    <a16:rowId xmlns:a16="http://schemas.microsoft.com/office/drawing/2014/main" val="198299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0165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817</Words>
  <Application>Microsoft Office PowerPoint</Application>
  <PresentationFormat>Widescreen</PresentationFormat>
  <Paragraphs>182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Times New Roman</vt:lpstr>
      <vt:lpstr>Wingdings</vt:lpstr>
      <vt:lpstr>RetrospectVTI</vt:lpstr>
      <vt:lpstr>Base de Datos</vt:lpstr>
      <vt:lpstr>Diseño de bases de datos relacionales</vt:lpstr>
      <vt:lpstr>Objetivos del diseño de base de datos relacionales</vt:lpstr>
      <vt:lpstr>Evitar Redundancia</vt:lpstr>
      <vt:lpstr>Descomposición debe ser de reunión sin pérdida</vt:lpstr>
      <vt:lpstr>Verificación de reunión sin pérdida</vt:lpstr>
      <vt:lpstr>Conservación de Dependencias</vt:lpstr>
      <vt:lpstr>BCNF</vt:lpstr>
      <vt:lpstr>Pasos para Normalizar</vt:lpstr>
      <vt:lpstr>¿Qué debo saber? (i)</vt:lpstr>
      <vt:lpstr>¿Qué debo saber?(ii) Cálculo de llaves</vt:lpstr>
      <vt:lpstr>¿Qué debo saber?(iii) Cálculo de llaves</vt:lpstr>
      <vt:lpstr>¿Qué debo saber?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2020-04-10T17:56:00Z</dcterms:created>
  <dcterms:modified xsi:type="dcterms:W3CDTF">2020-10-29T03:48:13Z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