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5"/>
  </p:notesMasterIdLst>
  <p:handoutMasterIdLst>
    <p:handoutMasterId r:id="rId46"/>
  </p:handoutMasterIdLst>
  <p:sldIdLst>
    <p:sldId id="423" r:id="rId2"/>
    <p:sldId id="337" r:id="rId3"/>
    <p:sldId id="424" r:id="rId4"/>
    <p:sldId id="421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355" r:id="rId22"/>
    <p:sldId id="356" r:id="rId23"/>
    <p:sldId id="357" r:id="rId24"/>
    <p:sldId id="358" r:id="rId25"/>
    <p:sldId id="359" r:id="rId26"/>
    <p:sldId id="360" r:id="rId27"/>
    <p:sldId id="361" r:id="rId28"/>
    <p:sldId id="362" r:id="rId29"/>
    <p:sldId id="363" r:id="rId30"/>
    <p:sldId id="364" r:id="rId31"/>
    <p:sldId id="365" r:id="rId32"/>
    <p:sldId id="366" r:id="rId33"/>
    <p:sldId id="367" r:id="rId34"/>
    <p:sldId id="368" r:id="rId35"/>
    <p:sldId id="369" r:id="rId36"/>
    <p:sldId id="370" r:id="rId37"/>
    <p:sldId id="371" r:id="rId38"/>
    <p:sldId id="373" r:id="rId39"/>
    <p:sldId id="374" r:id="rId40"/>
    <p:sldId id="375" r:id="rId41"/>
    <p:sldId id="376" r:id="rId42"/>
    <p:sldId id="377" r:id="rId43"/>
    <p:sldId id="378" r:id="rId44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 Sudarshan" initials="SS" lastIdx="1" clrIdx="0">
    <p:extLst>
      <p:ext uri="{19B8F6BF-5375-455C-9EA6-DF929625EA0E}">
        <p15:presenceInfo xmlns:p15="http://schemas.microsoft.com/office/powerpoint/2012/main" userId="b463bc06a992a7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2" autoAdjust="0"/>
    <p:restoredTop sz="90562" autoAdjust="0"/>
  </p:normalViewPr>
  <p:slideViewPr>
    <p:cSldViewPr snapToGrid="0">
      <p:cViewPr varScale="1">
        <p:scale>
          <a:sx n="104" d="100"/>
          <a:sy n="104" d="100"/>
        </p:scale>
        <p:origin x="1632" y="114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796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E8D77EB-8DA4-473C-85D9-A2C867216A15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02298E3-52AF-4F84-BC83-1D80A0E7F6B5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6C87BE7-122B-4399-B1F6-35CC3C43642F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54D2032-F7A1-47FB-8029-FF01734C1A45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5D6698B-82E8-4243-BAB0-D6783EE2B84F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E75EE63-BBAB-4B59-AB6C-C7C62F9D7EF6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FA286EA-37A2-4E74-A5EA-47322F5F22B9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F34FE36-22BB-471F-B5BA-20ABB5BF6430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66F3D21-A5A9-4DF0-817E-313DA5AE0CC9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681DB7B-8BB9-428D-983D-60F2DF463925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3F0CAC2-290B-4447-A1A9-9DF2412B29D5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1469615-0B6C-4E37-A5DC-FDCF4C566C37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2F97F58-FA04-4838-BA8D-1673429622FF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E8ABFFE-D826-4EF9-B15D-4180085C23C7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A9C970B-8220-4517-837F-B56840EC81F1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CB53E9A-4F1C-4562-B43B-B5CFB7E98BB2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D71DE7E-FF0D-4034-AE63-651A3A350F6F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6281BB1-9FD8-4756-B07C-05F43DCBB1D1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02CC610-2C92-4BB3-8D98-C7E1312CA104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844853C-1565-4D82-BAFB-17FA6226FCB3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C5E82CE-5F33-4AA9-922C-5F54A6966317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696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7696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7696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7696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7696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769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769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769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769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3F0CAC2-290B-4447-A1A9-9DF2412B29D5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9107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8449F55-0331-42F3-8185-5550FA6588AF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1A24CF4-9A58-4D8C-8B4A-1F5B4A557C17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7733CA9-4ACE-4C8E-94A6-AF7CB20743E9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4DD1ABD-49B5-439D-89A5-0D9922344811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D2532D8-F19F-403F-A34B-7117B24BF533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40ADC53-D181-43CB-9865-BA969C5AAEFD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94E467F-6EAC-4F92-B33E-2BE268A09E9A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AF7D5D7-1528-465C-90C3-10C59F6113C4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D1A45DA-CA64-41FA-A1E8-AD1BAE08C0BB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64DA130-9CE3-4E7D-9E7F-223297258F10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3F0CAC2-290B-4447-A1A9-9DF2412B29D5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BB2FFBC-ECC8-4E72-ACD7-AC5B3AC7D391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733A54A-C6D5-44D3-B193-2B68843B2348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57AE074-BB24-467C-A389-042288128DCE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507090B-43B1-4E96-BBBD-29C4E144CED6}" type="slidenum">
              <a:rPr lang="en-US" altLang="en-US" sz="1200"/>
              <a:pPr/>
              <a:t>43</a:t>
            </a:fld>
            <a:endParaRPr lang="en-US" altLang="en-US" sz="120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02" tIns="46501" rIns="93002" bIns="46501" anchor="b"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B202F3DB-D83B-4369-B6DF-4EFAC58302F7}" type="slidenum">
              <a:rPr lang="en-US" altLang="en-US" sz="1200"/>
              <a:pPr algn="r"/>
              <a:t>5</a:t>
            </a:fld>
            <a:endParaRPr lang="en-US" altLang="en-US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02" tIns="46501" rIns="93002" bIns="46501" anchor="b"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4932D46-DD78-4BAB-BBDC-DC51872AFEF6}" type="slidenum">
              <a:rPr lang="en-US" altLang="en-US" sz="1200"/>
              <a:pPr algn="r"/>
              <a:t>6</a:t>
            </a:fld>
            <a:endParaRPr lang="en-US" altLang="en-US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02" tIns="46501" rIns="93002" bIns="46501" anchor="b"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4572F582-7A30-44E2-B9AE-85A1CA63CB6B}" type="slidenum">
              <a:rPr lang="en-US" altLang="en-US" sz="1200"/>
              <a:pPr algn="r"/>
              <a:t>7</a:t>
            </a:fld>
            <a:endParaRPr lang="en-US" altLang="en-US" sz="12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43EEFE5-6DA2-40BF-A0EC-25CFBBE7FBB4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E76179E-0825-42BA-A86D-E07CE2CDFB4A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8350" y="1093788"/>
            <a:ext cx="7707313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‹Nº›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5" y="6613525"/>
            <a:ext cx="4475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6.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‹Nº›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10000"/>
        <a:buFont typeface="Wingdings" panose="05000000000000000000" pitchFamily="2" charset="2"/>
        <a:buChar char="§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110000"/>
        <a:buFont typeface="Arial" panose="020B0604020202020204" pitchFamily="34" charset="0"/>
        <a:buChar char="•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ingdings" panose="05000000000000000000" pitchFamily="2" charset="2"/>
        <a:buChar char="§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Arial" panose="020B0604020202020204" pitchFamily="34" charset="0"/>
        <a:buChar char="•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22DBFC5-E763-46C1-ABAD-DD42419B93B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6: Database Design Using the E-R Model</a:t>
            </a:r>
          </a:p>
        </p:txBody>
      </p:sp>
    </p:spTree>
    <p:extLst>
      <p:ext uri="{BB962C8B-B14F-4D97-AF65-F5344CB8AC3E}">
        <p14:creationId xmlns:p14="http://schemas.microsoft.com/office/powerpoint/2010/main" val="4162239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90696CC-41D0-4058-A673-1DB6F539427B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Entity Sets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394"/>
            <a:ext cx="7514515" cy="4998159"/>
          </a:xfrm>
        </p:spPr>
        <p:txBody>
          <a:bodyPr/>
          <a:lstStyle/>
          <a:p>
            <a:r>
              <a:rPr lang="en-US" altLang="en-US" sz="1700" dirty="0"/>
              <a:t>An </a:t>
            </a:r>
            <a:r>
              <a:rPr lang="en-US" altLang="en-US" sz="1700" b="1" dirty="0">
                <a:solidFill>
                  <a:srgbClr val="002060"/>
                </a:solidFill>
              </a:rPr>
              <a:t>entity</a:t>
            </a:r>
            <a:r>
              <a:rPr lang="en-US" altLang="en-US" sz="1700" b="1" dirty="0"/>
              <a:t> </a:t>
            </a:r>
            <a:r>
              <a:rPr lang="en-US" altLang="en-US" sz="1700" dirty="0"/>
              <a:t>is an object that exists and is distinguishable from other objects.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Example:  specific person, company, event, plant</a:t>
            </a:r>
          </a:p>
          <a:p>
            <a:r>
              <a:rPr lang="en-US" altLang="en-US" sz="1700" dirty="0"/>
              <a:t>An </a:t>
            </a:r>
            <a:r>
              <a:rPr lang="en-US" altLang="en-US" sz="1700" b="1" dirty="0">
                <a:solidFill>
                  <a:srgbClr val="002060"/>
                </a:solidFill>
              </a:rPr>
              <a:t>entity set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is a set of entities of the same type that share the same properties.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Example: set of all persons, companies, trees, holidays</a:t>
            </a:r>
          </a:p>
          <a:p>
            <a:r>
              <a:rPr lang="en-US" altLang="en-US" sz="1700" dirty="0"/>
              <a:t>An entity is represented by a set of attributes; i.e., descriptive properties possessed by all members of an entity set.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Example: </a:t>
            </a:r>
          </a:p>
          <a:p>
            <a:pPr lvl="1">
              <a:buFont typeface="Monotype Sorts" charset="2"/>
              <a:buNone/>
            </a:pPr>
            <a:r>
              <a:rPr lang="en-US" altLang="en-US" sz="1700" dirty="0">
                <a:ea typeface="ＭＳ Ｐゴシック" panose="020B0600070205080204" pitchFamily="34" charset="-128"/>
              </a:rPr>
              <a:t>     	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 = </a:t>
            </a:r>
            <a:r>
              <a:rPr lang="en-US" altLang="en-US" sz="1700" dirty="0">
                <a:ea typeface="ＭＳ Ｐゴシック" panose="020B0600070205080204" pitchFamily="34" charset="-128"/>
              </a:rPr>
              <a:t>(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ID, name, salary </a:t>
            </a:r>
            <a:r>
              <a:rPr lang="en-US" altLang="en-US" sz="1700" dirty="0">
                <a:ea typeface="ＭＳ Ｐゴシック" panose="020B0600070205080204" pitchFamily="34" charset="-128"/>
              </a:rPr>
              <a:t>)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/>
            </a:r>
            <a:br>
              <a:rPr lang="en-US" altLang="en-US" sz="1700" i="1" dirty="0">
                <a:ea typeface="ＭＳ Ｐゴシック" panose="020B0600070205080204" pitchFamily="34" charset="-128"/>
              </a:rPr>
            </a:br>
            <a:r>
              <a:rPr lang="en-US" altLang="en-US" sz="1700" i="1" dirty="0">
                <a:ea typeface="ＭＳ Ｐゴシック" panose="020B0600070205080204" pitchFamily="34" charset="-128"/>
              </a:rPr>
              <a:t>	course= </a:t>
            </a:r>
            <a:r>
              <a:rPr lang="en-US" altLang="en-US" sz="1700" dirty="0">
                <a:ea typeface="ＭＳ Ｐゴシック" panose="020B0600070205080204" pitchFamily="34" charset="-128"/>
              </a:rPr>
              <a:t>(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course_id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title, credits</a:t>
            </a:r>
            <a:r>
              <a:rPr lang="en-US" altLang="en-US" sz="1700" dirty="0">
                <a:ea typeface="ＭＳ Ｐゴシック" panose="020B0600070205080204" pitchFamily="34" charset="-128"/>
              </a:rPr>
              <a:t>)</a:t>
            </a:r>
            <a:endParaRPr lang="en-US" altLang="en-US" sz="1700" i="1" dirty="0">
              <a:solidFill>
                <a:schemeClr val="tx2"/>
              </a:solidFill>
              <a:ea typeface="ＭＳ Ｐゴシック" panose="020B0600070205080204" pitchFamily="34" charset="-128"/>
            </a:endParaRPr>
          </a:p>
          <a:p>
            <a:r>
              <a:rPr lang="en-US" altLang="en-US" sz="1700" dirty="0"/>
              <a:t>A subset of the attributes form a  </a:t>
            </a:r>
            <a:r>
              <a:rPr lang="en-US" altLang="en-US" sz="1700" b="1" dirty="0">
                <a:solidFill>
                  <a:srgbClr val="002060"/>
                </a:solidFill>
              </a:rPr>
              <a:t>primary key </a:t>
            </a:r>
            <a:r>
              <a:rPr lang="en-US" altLang="en-US" sz="1700" dirty="0"/>
              <a:t>of the entity set; i.e., uniquely identifying each member of the set.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6508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Entity Sets -- </a:t>
            </a: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instructor 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and </a:t>
            </a: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student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charset="-128"/>
            </a:endParaRPr>
          </a:p>
        </p:txBody>
      </p:sp>
      <p:pic>
        <p:nvPicPr>
          <p:cNvPr id="1433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538" y="1430338"/>
            <a:ext cx="5795962" cy="322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12435AE-617D-44C7-8B87-71DB3CDF765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85725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Entity sets in ER Diagram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781235" y="1109663"/>
            <a:ext cx="7615561" cy="168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8001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Entity sets can be represented graphically as follows:</a:t>
            </a:r>
          </a:p>
          <a:p>
            <a:pPr marL="914400" lvl="1" indent="-4572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Rectangles represent entity sets.</a:t>
            </a:r>
          </a:p>
          <a:p>
            <a:pPr marL="914400" lvl="1" indent="-4572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Attributes listed inside entity rectangle</a:t>
            </a:r>
          </a:p>
          <a:p>
            <a:pPr marL="914400" lvl="1" indent="-4572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Underline indicates primary key attributes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290F8C-1B79-4693-9B6C-81A613B75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719" y="3435718"/>
            <a:ext cx="4465041" cy="171540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E74E6FC-02E6-4B65-AD45-B06E1C45B296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Relationship Sets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7031"/>
            <a:ext cx="7766050" cy="4876800"/>
          </a:xfrm>
        </p:spPr>
        <p:txBody>
          <a:bodyPr/>
          <a:lstStyle/>
          <a:p>
            <a:pPr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/>
              <a:t>A </a:t>
            </a:r>
            <a:r>
              <a:rPr lang="en-US" altLang="en-US" sz="1700" b="1" dirty="0">
                <a:solidFill>
                  <a:srgbClr val="002060"/>
                </a:solidFill>
              </a:rPr>
              <a:t>relationship</a:t>
            </a:r>
            <a:r>
              <a:rPr lang="en-US" altLang="en-US" sz="1700" dirty="0"/>
              <a:t> is an association among several entities</a:t>
            </a:r>
          </a:p>
          <a:p>
            <a:pPr>
              <a:buFont typeface="Monotype Sorts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/>
              <a:t>	Example:</a:t>
            </a:r>
            <a:br>
              <a:rPr lang="en-US" altLang="en-US" sz="1700" dirty="0"/>
            </a:br>
            <a:r>
              <a:rPr lang="en-US" altLang="en-US" sz="1700" dirty="0"/>
              <a:t>	 44553 (Peltier</a:t>
            </a:r>
            <a:r>
              <a:rPr lang="en-US" altLang="en-US" sz="1700" u="sng" dirty="0"/>
              <a:t>)</a:t>
            </a:r>
            <a:r>
              <a:rPr lang="en-US" altLang="en-US" sz="1700" dirty="0"/>
              <a:t> 	</a:t>
            </a:r>
            <a:r>
              <a:rPr lang="en-US" altLang="en-US" sz="1700" i="1" u="sng" dirty="0"/>
              <a:t>advisor</a:t>
            </a:r>
            <a:r>
              <a:rPr lang="en-US" altLang="en-US" sz="1700" dirty="0"/>
              <a:t>	 22222 (</a:t>
            </a:r>
            <a:r>
              <a:rPr lang="en-US" altLang="en-US" sz="1700" u="sng" dirty="0"/>
              <a:t>Einstein)</a:t>
            </a:r>
            <a:r>
              <a:rPr lang="en-US" altLang="en-US" sz="1700" dirty="0"/>
              <a:t> </a:t>
            </a:r>
            <a:r>
              <a:rPr lang="en-US" altLang="en-US" sz="1700" u="sng" dirty="0"/>
              <a:t/>
            </a:r>
            <a:br>
              <a:rPr lang="en-US" altLang="en-US" sz="1700" u="sng" dirty="0"/>
            </a:br>
            <a:r>
              <a:rPr lang="en-US" altLang="en-US" sz="1700" dirty="0"/>
              <a:t>	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entity	relationship set	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entity</a:t>
            </a:r>
          </a:p>
          <a:p>
            <a:pPr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/>
              <a:t>A </a:t>
            </a:r>
            <a:r>
              <a:rPr lang="en-US" altLang="en-US" sz="1700" b="1" dirty="0">
                <a:solidFill>
                  <a:srgbClr val="002060"/>
                </a:solidFill>
              </a:rPr>
              <a:t>relationship set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is a mathematical relation among </a:t>
            </a:r>
            <a:r>
              <a:rPr lang="en-US" altLang="en-US" sz="1700" i="1" dirty="0"/>
              <a:t>n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 2 entities, each taken from entity sets</a:t>
            </a:r>
          </a:p>
          <a:p>
            <a:pPr>
              <a:buFont typeface="Monotype Sorts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			{(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,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sym typeface="Symbol" panose="05050102010706020507" pitchFamily="18" charset="2"/>
              </a:rPr>
              <a:t>, … </a:t>
            </a:r>
            <a:r>
              <a:rPr lang="en-US" altLang="en-US" sz="1700" i="1" dirty="0" err="1">
                <a:sym typeface="Symbol" panose="05050102010706020507" pitchFamily="18" charset="2"/>
              </a:rPr>
              <a:t>e</a:t>
            </a:r>
            <a:r>
              <a:rPr lang="en-US" altLang="en-US" sz="1700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1700" dirty="0">
                <a:sym typeface="Symbol" panose="05050102010706020507" pitchFamily="18" charset="2"/>
              </a:rPr>
              <a:t>) |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  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,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sym typeface="Symbol" panose="05050102010706020507" pitchFamily="18" charset="2"/>
              </a:rPr>
              <a:t>  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sym typeface="Symbol" panose="05050102010706020507" pitchFamily="18" charset="2"/>
              </a:rPr>
              <a:t>, …, </a:t>
            </a:r>
            <a:r>
              <a:rPr lang="en-US" altLang="en-US" sz="1700" i="1" dirty="0" err="1">
                <a:sym typeface="Symbol" panose="05050102010706020507" pitchFamily="18" charset="2"/>
              </a:rPr>
              <a:t>e</a:t>
            </a:r>
            <a:r>
              <a:rPr lang="en-US" altLang="en-US" sz="1700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1700" dirty="0">
                <a:sym typeface="Symbol" panose="05050102010706020507" pitchFamily="18" charset="2"/>
              </a:rPr>
              <a:t>   </a:t>
            </a:r>
            <a:r>
              <a:rPr lang="en-US" altLang="en-US" sz="1700" i="1" dirty="0" err="1">
                <a:sym typeface="Symbol" panose="05050102010706020507" pitchFamily="18" charset="2"/>
              </a:rPr>
              <a:t>E</a:t>
            </a:r>
            <a:r>
              <a:rPr lang="en-US" altLang="en-US" sz="1700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1700" dirty="0">
                <a:sym typeface="Symbol" panose="05050102010706020507" pitchFamily="18" charset="2"/>
              </a:rPr>
              <a:t>}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/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where (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,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sym typeface="Symbol" panose="05050102010706020507" pitchFamily="18" charset="2"/>
              </a:rPr>
              <a:t>, …, </a:t>
            </a:r>
            <a:r>
              <a:rPr lang="en-US" altLang="en-US" sz="1700" i="1" dirty="0" err="1">
                <a:sym typeface="Symbol" panose="05050102010706020507" pitchFamily="18" charset="2"/>
              </a:rPr>
              <a:t>e</a:t>
            </a:r>
            <a:r>
              <a:rPr lang="en-US" altLang="en-US" sz="1700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1700" dirty="0">
                <a:sym typeface="Symbol" panose="05050102010706020507" pitchFamily="18" charset="2"/>
              </a:rPr>
              <a:t>) is a relationship</a:t>
            </a:r>
          </a:p>
          <a:p>
            <a:pPr lvl="1"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  <a:sym typeface="Symbol" panose="05050102010706020507" pitchFamily="18" charset="2"/>
              </a:rPr>
              <a:t>Example: </a:t>
            </a:r>
          </a:p>
          <a:p>
            <a:pPr lvl="1">
              <a:buFont typeface="Monotype Sorts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  <a:sym typeface="Symbol" panose="05050102010706020507" pitchFamily="18" charset="2"/>
              </a:rPr>
              <a:t>		        (44553,22222)  </a:t>
            </a:r>
            <a:r>
              <a:rPr lang="en-US" altLang="en-US" sz="17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advisor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2519C1B-53E7-465F-B2F5-C1D824F17F9D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85725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Relationship Sets (Cont.)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781235" y="1109663"/>
            <a:ext cx="7521391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457200" indent="-457200"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Example: we define the relationship set  </a:t>
            </a:r>
            <a:r>
              <a:rPr kumimoji="1" lang="en-US" altLang="en-US" sz="1700" i="1" dirty="0"/>
              <a:t>advisor</a:t>
            </a:r>
            <a:r>
              <a:rPr kumimoji="1" lang="en-US" altLang="en-US" sz="1700" dirty="0"/>
              <a:t> to denote the associations between students and the instructors who act as their advisors.</a:t>
            </a:r>
          </a:p>
          <a:p>
            <a:pPr marL="457200" indent="-457200"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Pictorially, we draw a line between related entities.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110000"/>
              <a:buFont typeface="Monotype Sorts" charset="2"/>
              <a:buChar char="n"/>
            </a:pPr>
            <a:endParaRPr kumimoji="1" lang="en-US" altLang="en-US" sz="1700" dirty="0"/>
          </a:p>
        </p:txBody>
      </p:sp>
      <p:pic>
        <p:nvPicPr>
          <p:cNvPr id="1741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184" y="2488483"/>
            <a:ext cx="4967024" cy="2756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CA44E25-1815-4B95-9BF0-190672492B6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793750" y="85725"/>
            <a:ext cx="8350250" cy="609600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Relationship  Sets via ER Diagrams 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823595" y="1205034"/>
            <a:ext cx="749681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Diamonds represent relationship sets.</a:t>
            </a:r>
          </a:p>
        </p:txBody>
      </p:sp>
      <p:pic>
        <p:nvPicPr>
          <p:cNvPr id="1843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281" y="2012264"/>
            <a:ext cx="6006782" cy="1228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C11BF5E-0D22-4F77-9B3A-CB373E33C1E3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Relationship Sets (Cont.)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621047" cy="1250759"/>
          </a:xfrm>
        </p:spPr>
        <p:txBody>
          <a:bodyPr/>
          <a:lstStyle/>
          <a:p>
            <a:r>
              <a:rPr lang="en-US" altLang="en-US" sz="1700" dirty="0"/>
              <a:t>An attribute can also be associated with a relationship set.</a:t>
            </a:r>
          </a:p>
          <a:p>
            <a:r>
              <a:rPr lang="en-US" altLang="en-US" sz="1700" dirty="0"/>
              <a:t>For instance, the </a:t>
            </a:r>
            <a:r>
              <a:rPr lang="en-US" altLang="en-US" sz="1700" i="1" dirty="0"/>
              <a:t>advisor </a:t>
            </a:r>
            <a:r>
              <a:rPr lang="en-US" altLang="en-US" sz="1700" dirty="0"/>
              <a:t>relationship set between entity sets </a:t>
            </a:r>
            <a:r>
              <a:rPr lang="en-US" altLang="en-US" sz="1700" i="1" dirty="0"/>
              <a:t>instructor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student </a:t>
            </a:r>
            <a:r>
              <a:rPr lang="en-US" altLang="en-US" sz="1700" dirty="0"/>
              <a:t>may have the attribute </a:t>
            </a:r>
            <a:r>
              <a:rPr lang="en-US" altLang="en-US" sz="1700" i="1" dirty="0"/>
              <a:t>date </a:t>
            </a:r>
            <a:r>
              <a:rPr lang="en-US" altLang="en-US" sz="1700" dirty="0"/>
              <a:t>which tracks when the student started being associated with the advisor</a:t>
            </a:r>
          </a:p>
        </p:txBody>
      </p:sp>
      <p:pic>
        <p:nvPicPr>
          <p:cNvPr id="1946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825" y="2511552"/>
            <a:ext cx="5993450" cy="2842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28CB72F-FF9B-4DEC-8E2A-4D7317ABCAA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Relationship Sets with Attributes</a:t>
            </a:r>
          </a:p>
        </p:txBody>
      </p:sp>
      <p:pic>
        <p:nvPicPr>
          <p:cNvPr id="2048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587500"/>
            <a:ext cx="6932613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701F842-A753-4C1B-8632-C62B81979AC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Roles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1349"/>
            <a:ext cx="7888097" cy="1476375"/>
          </a:xfrm>
        </p:spPr>
        <p:txBody>
          <a:bodyPr/>
          <a:lstStyle/>
          <a:p>
            <a:r>
              <a:rPr kumimoji="0" lang="en-US" altLang="en-US" sz="1700" dirty="0"/>
              <a:t>Entity sets of a relationship need not be distinct</a:t>
            </a:r>
          </a:p>
          <a:p>
            <a:pPr lvl="1"/>
            <a:r>
              <a:rPr kumimoji="0" lang="en-US" altLang="en-US" sz="1700" dirty="0">
                <a:ea typeface="ＭＳ Ｐゴシック" panose="020B0600070205080204" pitchFamily="34" charset="-128"/>
              </a:rPr>
              <a:t>Each occurrence of an entity set plays a “role” in the relationship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r>
              <a:rPr lang="en-US" altLang="en-US" sz="1700" dirty="0"/>
              <a:t>The labels “</a:t>
            </a:r>
            <a:r>
              <a:rPr lang="en-US" altLang="ja-JP" sz="1700" i="1" dirty="0" err="1"/>
              <a:t>course_id</a:t>
            </a:r>
            <a:r>
              <a:rPr lang="en-US" altLang="en-US" sz="1700" dirty="0"/>
              <a:t>”</a:t>
            </a:r>
            <a:r>
              <a:rPr lang="en-US" altLang="ja-JP" sz="1700" dirty="0"/>
              <a:t> and </a:t>
            </a:r>
            <a:r>
              <a:rPr lang="en-US" altLang="en-US" sz="1700" dirty="0"/>
              <a:t>“</a:t>
            </a:r>
            <a:r>
              <a:rPr lang="en-US" altLang="ja-JP" sz="1700" i="1" dirty="0" err="1"/>
              <a:t>prereq_id</a:t>
            </a:r>
            <a:r>
              <a:rPr lang="en-US" altLang="en-US" sz="1700" dirty="0"/>
              <a:t>”</a:t>
            </a:r>
            <a:r>
              <a:rPr lang="en-US" altLang="ja-JP" sz="1700" dirty="0"/>
              <a:t> are called </a:t>
            </a:r>
            <a:r>
              <a:rPr lang="en-US" altLang="ja-JP" sz="1700" b="1" dirty="0">
                <a:solidFill>
                  <a:srgbClr val="002060"/>
                </a:solidFill>
              </a:rPr>
              <a:t>roles</a:t>
            </a:r>
            <a:r>
              <a:rPr lang="en-US" altLang="ja-JP" sz="1700" dirty="0"/>
              <a:t>.</a:t>
            </a:r>
            <a:endParaRPr lang="en-US" altLang="en-US" sz="1700" dirty="0"/>
          </a:p>
        </p:txBody>
      </p:sp>
      <p:pic>
        <p:nvPicPr>
          <p:cNvPr id="21508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520" y="2478346"/>
            <a:ext cx="5139204" cy="1516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9D097E6-19A2-465A-AE4B-A74A87D9A89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Degree of a Relationship Set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558787" cy="3783012"/>
          </a:xfrm>
        </p:spPr>
        <p:txBody>
          <a:bodyPr/>
          <a:lstStyle/>
          <a:p>
            <a:r>
              <a:rPr lang="en-US" altLang="en-US" sz="1700" dirty="0"/>
              <a:t>Binary relationship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involve two entity sets (or degree two).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most relationship sets in a database system are binary.</a:t>
            </a:r>
          </a:p>
          <a:p>
            <a:r>
              <a:rPr lang="en-US" altLang="en-US" sz="1700" dirty="0"/>
              <a:t>Relationships between more than two entity sets are rare.  Most relationships are binary. (More on this later.)</a:t>
            </a:r>
          </a:p>
          <a:p>
            <a:pPr lvl="1">
              <a:buClr>
                <a:srgbClr val="FF9933"/>
              </a:buClr>
            </a:pPr>
            <a:r>
              <a:rPr lang="en-US" altLang="en-US" sz="1700" dirty="0">
                <a:ea typeface="ＭＳ Ｐゴシック" panose="020B0600070205080204" pitchFamily="34" charset="-128"/>
              </a:rPr>
              <a:t>Example: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students</a:t>
            </a:r>
            <a:r>
              <a:rPr lang="en-US" altLang="en-US" sz="1700" dirty="0">
                <a:ea typeface="ＭＳ Ｐゴシック" panose="020B0600070205080204" pitchFamily="34" charset="-128"/>
              </a:rPr>
              <a:t> work on research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projects</a:t>
            </a:r>
            <a:r>
              <a:rPr lang="en-US" altLang="en-US" sz="1700" dirty="0">
                <a:ea typeface="ＭＳ Ｐゴシック" panose="020B0600070205080204" pitchFamily="34" charset="-128"/>
              </a:rPr>
              <a:t> under the guidance of an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</a:t>
            </a:r>
            <a:r>
              <a:rPr lang="en-US" altLang="en-US" sz="1700" dirty="0">
                <a:ea typeface="ＭＳ Ｐゴシック" panose="020B0600070205080204" pitchFamily="34" charset="-128"/>
              </a:rPr>
              <a:t>. </a:t>
            </a:r>
          </a:p>
          <a:p>
            <a:pPr lvl="1">
              <a:buClr>
                <a:srgbClr val="FF9933"/>
              </a:buClr>
            </a:pPr>
            <a:r>
              <a:rPr lang="en-US" altLang="en-US" sz="1700" dirty="0">
                <a:ea typeface="ＭＳ Ｐゴシック" panose="020B0600070205080204" pitchFamily="34" charset="-128"/>
              </a:rPr>
              <a:t>relationship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proj_guide</a:t>
            </a:r>
            <a:r>
              <a:rPr lang="en-US" altLang="en-US" sz="1700" dirty="0">
                <a:ea typeface="ＭＳ Ｐゴシック" panose="020B0600070205080204" pitchFamily="34" charset="-128"/>
              </a:rPr>
              <a:t> is a ternary relationship between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instructor, student, </a:t>
            </a:r>
            <a:r>
              <a:rPr lang="en-US" altLang="en-US" sz="1700" dirty="0">
                <a:ea typeface="ＭＳ Ｐゴシック" panose="020B0600070205080204" pitchFamily="34" charset="-128"/>
              </a:rPr>
              <a:t>and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project</a:t>
            </a:r>
            <a:endParaRPr kumimoji="0" lang="en-US" altLang="en-US" sz="1700" dirty="0">
              <a:ea typeface="ＭＳ Ｐゴシック" panose="020B0600070205080204" pitchFamily="34" charset="-128"/>
            </a:endParaRPr>
          </a:p>
          <a:p>
            <a:pPr lvl="1"/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F8E9369-7062-4D0C-AC8D-5A7E652C030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254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185799"/>
            <a:ext cx="7473949" cy="4105529"/>
          </a:xfrm>
        </p:spPr>
        <p:txBody>
          <a:bodyPr/>
          <a:lstStyle/>
          <a:p>
            <a:r>
              <a:rPr lang="en-US" altLang="en-US" sz="1700" dirty="0"/>
              <a:t>Overview of the Design Process</a:t>
            </a:r>
          </a:p>
          <a:p>
            <a:r>
              <a:rPr lang="en-US" altLang="en-US" sz="1700" dirty="0"/>
              <a:t>The Entity-Relationship Model</a:t>
            </a:r>
          </a:p>
          <a:p>
            <a:r>
              <a:rPr lang="en-US" altLang="en-US" sz="1700" dirty="0"/>
              <a:t>Complex Attributes</a:t>
            </a:r>
          </a:p>
          <a:p>
            <a:r>
              <a:rPr lang="en-US" altLang="en-US" sz="1700" dirty="0"/>
              <a:t>Mapping Cardinalities</a:t>
            </a:r>
          </a:p>
          <a:p>
            <a:r>
              <a:rPr lang="en-US" altLang="en-US" sz="1700" dirty="0"/>
              <a:t>Primary Key</a:t>
            </a:r>
          </a:p>
          <a:p>
            <a:r>
              <a:rPr lang="en-US" altLang="en-US" sz="1700" dirty="0"/>
              <a:t>Removing Redundant Attributes in Entity Sets</a:t>
            </a:r>
          </a:p>
          <a:p>
            <a:r>
              <a:rPr lang="en-US" altLang="en-US" sz="1700" dirty="0"/>
              <a:t>Reducing ER Diagrams to Relational Schemas</a:t>
            </a:r>
          </a:p>
          <a:p>
            <a:r>
              <a:rPr lang="en-US" altLang="en-US" dirty="0"/>
              <a:t>Extended E-R Features</a:t>
            </a:r>
          </a:p>
          <a:p>
            <a:r>
              <a:rPr lang="en-US" altLang="en-US" dirty="0"/>
              <a:t>Entity-Relationship Design Issues</a:t>
            </a:r>
          </a:p>
          <a:p>
            <a:r>
              <a:rPr lang="en-US" altLang="en-US" dirty="0"/>
              <a:t>Alternative Notations for Modeling Data</a:t>
            </a:r>
          </a:p>
          <a:p>
            <a:r>
              <a:rPr lang="en-US" altLang="en-US" dirty="0"/>
              <a:t>Other Aspects of Database Design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6AF3CF1-7052-4132-BC05-7C4131D52E9A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53975"/>
            <a:ext cx="84963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Non-binary Relationship Sets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184275"/>
            <a:ext cx="7634796" cy="1680845"/>
          </a:xfrm>
        </p:spPr>
        <p:txBody>
          <a:bodyPr/>
          <a:lstStyle/>
          <a:p>
            <a:r>
              <a:rPr lang="en-US" altLang="en-US" sz="1700" dirty="0"/>
              <a:t>Most relationship sets are binary</a:t>
            </a:r>
          </a:p>
          <a:p>
            <a:r>
              <a:rPr lang="en-US" altLang="en-US" sz="1700" dirty="0"/>
              <a:t>There are  occasions when it is more convenient to represent relationships as non-binary.</a:t>
            </a:r>
          </a:p>
          <a:p>
            <a:r>
              <a:rPr lang="en-US" altLang="en-US" sz="1700" dirty="0"/>
              <a:t>E-R Diagram with a Ternary Relationship</a:t>
            </a:r>
          </a:p>
          <a:p>
            <a:endParaRPr lang="en-US" altLang="en-US" sz="1700" dirty="0"/>
          </a:p>
          <a:p>
            <a:endParaRPr lang="en-US" altLang="en-US" sz="1700" dirty="0"/>
          </a:p>
        </p:txBody>
      </p:sp>
      <p:pic>
        <p:nvPicPr>
          <p:cNvPr id="23556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952" y="2755392"/>
            <a:ext cx="5098159" cy="1963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147FF76-3AD8-4E24-9552-77EC77D1DBAC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Complex Attributes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8"/>
            <a:ext cx="7753859" cy="3335210"/>
          </a:xfrm>
        </p:spPr>
        <p:txBody>
          <a:bodyPr/>
          <a:lstStyle/>
          <a:p>
            <a:r>
              <a:rPr lang="en-US" altLang="en-US" sz="1700" dirty="0"/>
              <a:t>Attribute types: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Simple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composite</a:t>
            </a:r>
            <a:r>
              <a:rPr lang="en-US" altLang="en-US" sz="1700" dirty="0">
                <a:ea typeface="ＭＳ Ｐゴシック" panose="020B0600070205080204" pitchFamily="34" charset="-128"/>
              </a:rPr>
              <a:t> attributes.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Single-valued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multivalued</a:t>
            </a:r>
            <a:r>
              <a:rPr lang="en-US" altLang="en-US" sz="1700" dirty="0">
                <a:ea typeface="ＭＳ Ｐゴシック" panose="020B0600070205080204" pitchFamily="34" charset="-128"/>
              </a:rPr>
              <a:t> attributes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Example: multivalued attribute: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phone_numbers</a:t>
            </a:r>
            <a:endParaRPr lang="en-US" altLang="en-US" sz="1700" i="1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Derived</a:t>
            </a:r>
            <a:r>
              <a:rPr lang="en-US" altLang="en-US" sz="1700" dirty="0">
                <a:ea typeface="ＭＳ Ｐゴシック" panose="020B0600070205080204" pitchFamily="34" charset="-128"/>
              </a:rPr>
              <a:t> attributes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Can be computed from other attributes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Example:  age, given </a:t>
            </a:r>
            <a:r>
              <a:rPr lang="en-US" altLang="en-US" sz="1700" dirty="0" err="1">
                <a:ea typeface="ＭＳ Ｐゴシック" panose="020B0600070205080204" pitchFamily="34" charset="-128"/>
              </a:rPr>
              <a:t>date_of_birth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r>
              <a:rPr lang="en-US" altLang="en-US" sz="1700" b="1" dirty="0">
                <a:solidFill>
                  <a:srgbClr val="002060"/>
                </a:solidFill>
              </a:rPr>
              <a:t>Domain</a:t>
            </a:r>
            <a:r>
              <a:rPr lang="en-US" altLang="en-US" sz="1700" dirty="0"/>
              <a:t> – the set of permitted values for each attribute </a:t>
            </a:r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3743894-A7D2-481D-9232-969407554A7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Composite Attributes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8"/>
            <a:ext cx="7558786" cy="901700"/>
          </a:xfrm>
        </p:spPr>
        <p:txBody>
          <a:bodyPr/>
          <a:lstStyle/>
          <a:p>
            <a:r>
              <a:rPr lang="en-US" altLang="en-US" sz="1700" dirty="0"/>
              <a:t>Composite attributes allow us to divided attributes  into subparts (other attributes).</a:t>
            </a:r>
          </a:p>
        </p:txBody>
      </p:sp>
      <p:pic>
        <p:nvPicPr>
          <p:cNvPr id="2560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524" y="1987296"/>
            <a:ext cx="6119901" cy="1882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1E5383E-01AA-44A8-9245-3174AB52F5DC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3480" y="73025"/>
            <a:ext cx="8158578" cy="639763"/>
          </a:xfrm>
        </p:spPr>
        <p:txBody>
          <a:bodyPr/>
          <a:lstStyle/>
          <a:p>
            <a:pPr>
              <a:defRPr/>
            </a:pPr>
            <a:r>
              <a:rPr lang="en-US" altLang="en-US" sz="2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Complex Attributes  in ER Diagram</a:t>
            </a:r>
          </a:p>
        </p:txBody>
      </p:sp>
      <p:pic>
        <p:nvPicPr>
          <p:cNvPr id="2662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0" y="1268413"/>
            <a:ext cx="1916113" cy="406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951B197-0634-436E-AF91-B9FCD0568D3D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Mapping Cardinality Constraints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612170" cy="4114800"/>
          </a:xfrm>
        </p:spPr>
        <p:txBody>
          <a:bodyPr/>
          <a:lstStyle/>
          <a:p>
            <a:r>
              <a:rPr lang="en-US" altLang="en-US" sz="1700" dirty="0"/>
              <a:t>Express the number of entities to which another entity can be associated via a relationship set.</a:t>
            </a:r>
          </a:p>
          <a:p>
            <a:r>
              <a:rPr lang="en-US" altLang="en-US" sz="1700" dirty="0"/>
              <a:t>Most useful in describing binary relationship sets.</a:t>
            </a:r>
          </a:p>
          <a:p>
            <a:r>
              <a:rPr lang="en-US" altLang="en-US" sz="1700" dirty="0"/>
              <a:t>For a binary relationship set the mapping cardinality must be one of the following types: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One to one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One to many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Many to one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Many to many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7FDFECB-BF84-4C4B-9869-536D9A33F5EE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Mapping Cardinalities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529459" y="4675886"/>
            <a:ext cx="1416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One to one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6265696" y="4679855"/>
            <a:ext cx="14874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One to many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1488821" y="5267579"/>
            <a:ext cx="606929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en-US" sz="1700" dirty="0"/>
              <a:t>Note: Some elements in </a:t>
            </a:r>
            <a:r>
              <a:rPr kumimoji="1" lang="en-US" altLang="en-US" sz="1700" i="1" dirty="0"/>
              <a:t>A</a:t>
            </a:r>
            <a:r>
              <a:rPr kumimoji="1" lang="en-US" altLang="en-US" sz="1700" dirty="0"/>
              <a:t> and </a:t>
            </a:r>
            <a:r>
              <a:rPr kumimoji="1" lang="en-US" altLang="en-US" sz="1700" i="1" dirty="0"/>
              <a:t>B</a:t>
            </a:r>
            <a:r>
              <a:rPr kumimoji="1" lang="en-US" altLang="en-US" sz="1700" dirty="0"/>
              <a:t> may not be mapped to any </a:t>
            </a:r>
          </a:p>
          <a:p>
            <a:r>
              <a:rPr kumimoji="1" lang="en-US" altLang="en-US" sz="1700" dirty="0"/>
              <a:t>elements in the other set</a:t>
            </a:r>
          </a:p>
        </p:txBody>
      </p:sp>
      <p:pic>
        <p:nvPicPr>
          <p:cNvPr id="28678" name="Picture 7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80" y="1389379"/>
            <a:ext cx="5939028" cy="3025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6131B0C-19E4-4A63-BF29-BB039C88E93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Mapping Cardinalities 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2284921" y="4593781"/>
            <a:ext cx="1689671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Many to one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5962206" y="4632452"/>
            <a:ext cx="1609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Many to many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1507109" y="5126038"/>
            <a:ext cx="6045181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en-US" sz="1700" dirty="0"/>
              <a:t>Note: Some elements in A and B may not be mapped to any </a:t>
            </a:r>
          </a:p>
          <a:p>
            <a:r>
              <a:rPr kumimoji="1" lang="en-US" altLang="en-US" sz="1700" dirty="0"/>
              <a:t>elements in the other set</a:t>
            </a:r>
          </a:p>
        </p:txBody>
      </p:sp>
      <p:pic>
        <p:nvPicPr>
          <p:cNvPr id="29702" name="Picture 7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1277156"/>
            <a:ext cx="5851524" cy="3053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B171FF3-63AB-41B5-B0A2-FC5B1E933C3E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Cardinality Constraints in ER Diagram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3475"/>
            <a:ext cx="7647681" cy="27447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We express cardinality constraints by drawing either a directed line (</a:t>
            </a:r>
            <a:r>
              <a:rPr lang="en-US" altLang="en-US" sz="1700" dirty="0">
                <a:sym typeface="Symbol" panose="05050102010706020507" pitchFamily="18" charset="2"/>
              </a:rPr>
              <a:t>), signifying “one,” or an undirected line (—), signifying “many,” between the relationship set and the entity set.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sz="8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1700" dirty="0"/>
              <a:t>One-to-one relationship between an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a </a:t>
            </a:r>
            <a:r>
              <a:rPr lang="en-US" altLang="en-US" sz="1700" i="1" dirty="0"/>
              <a:t>student </a:t>
            </a:r>
            <a:r>
              <a:rPr lang="en-US" altLang="en-US" sz="17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A student is associated with at most one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</a:t>
            </a:r>
            <a:r>
              <a:rPr lang="en-US" altLang="en-US" sz="1700" dirty="0">
                <a:ea typeface="ＭＳ Ｐゴシック" panose="020B0600070205080204" pitchFamily="34" charset="-128"/>
              </a:rPr>
              <a:t> via the relationship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advisor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A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student</a:t>
            </a:r>
            <a:r>
              <a:rPr lang="en-US" altLang="en-US" sz="1700" dirty="0">
                <a:ea typeface="ＭＳ Ｐゴシック" panose="020B0600070205080204" pitchFamily="34" charset="-128"/>
              </a:rPr>
              <a:t> is associated with at most one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department</a:t>
            </a:r>
            <a:r>
              <a:rPr lang="en-US" altLang="en-US" sz="1700" dirty="0">
                <a:ea typeface="ＭＳ Ｐゴシック" panose="020B0600070205080204" pitchFamily="34" charset="-128"/>
              </a:rPr>
              <a:t> via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stud_dept</a:t>
            </a:r>
            <a:endParaRPr lang="en-US" altLang="en-US" sz="1700" dirty="0">
              <a:ea typeface="ＭＳ Ｐゴシック" panose="020B0600070205080204" pitchFamily="34" charset="-128"/>
            </a:endParaRPr>
          </a:p>
        </p:txBody>
      </p:sp>
      <p:pic>
        <p:nvPicPr>
          <p:cNvPr id="3072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418"/>
          <a:stretch>
            <a:fillRect/>
          </a:stretch>
        </p:blipFill>
        <p:spPr bwMode="auto">
          <a:xfrm>
            <a:off x="2267712" y="3654347"/>
            <a:ext cx="5534851" cy="145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184CFEF-5B98-4A34-910C-283EB9B840B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>
          <a:xfrm>
            <a:off x="819150" y="952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One-to-Many Relationship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481" y="1087438"/>
            <a:ext cx="7643672" cy="1582610"/>
          </a:xfrm>
        </p:spPr>
        <p:txBody>
          <a:bodyPr/>
          <a:lstStyle/>
          <a:p>
            <a:r>
              <a:rPr lang="en-US" altLang="en-US" sz="1700" dirty="0"/>
              <a:t>one-to-many relationship between an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a </a:t>
            </a:r>
            <a:r>
              <a:rPr lang="en-US" altLang="en-US" sz="1700" i="1" dirty="0"/>
              <a:t>student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an instructor is associated with several (including 0) students via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advisor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 student is associated with at most one instructor via advisor, </a:t>
            </a:r>
          </a:p>
        </p:txBody>
      </p:sp>
      <p:pic>
        <p:nvPicPr>
          <p:cNvPr id="3174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59" b="44698"/>
          <a:stretch>
            <a:fillRect/>
          </a:stretch>
        </p:blipFill>
        <p:spPr bwMode="auto">
          <a:xfrm>
            <a:off x="2340864" y="2372472"/>
            <a:ext cx="5152400" cy="1497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DA7C434-1F11-433B-B868-5B8C52821A1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852488" y="225425"/>
            <a:ext cx="8113712" cy="4572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Many-to-One Relationships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5724" y="1108012"/>
            <a:ext cx="7752101" cy="1814512"/>
          </a:xfrm>
        </p:spPr>
        <p:txBody>
          <a:bodyPr/>
          <a:lstStyle/>
          <a:p>
            <a:r>
              <a:rPr lang="en-US" altLang="en-US" sz="1700" dirty="0"/>
              <a:t>In a many-to-one relationship between an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a </a:t>
            </a:r>
            <a:r>
              <a:rPr lang="en-US" altLang="en-US" sz="1700" i="1" dirty="0"/>
              <a:t>student,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an instructor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1700" dirty="0">
                <a:ea typeface="ＭＳ Ｐゴシック" panose="020B0600070205080204" pitchFamily="34" charset="-128"/>
              </a:rPr>
              <a:t> is associated with at most one student via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advisor</a:t>
            </a:r>
            <a:r>
              <a:rPr lang="en-US" altLang="en-US" sz="1700" dirty="0">
                <a:ea typeface="ＭＳ Ｐゴシック" panose="020B0600070205080204" pitchFamily="34" charset="-128"/>
              </a:rPr>
              <a:t>,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and a student is associated with several (including 0) instructors via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advisor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F11A9D3-B35F-4D20-8A97-EE883DFF5759}"/>
              </a:ext>
            </a:extLst>
          </p:cNvPr>
          <p:cNvGrpSpPr/>
          <p:nvPr/>
        </p:nvGrpSpPr>
        <p:grpSpPr>
          <a:xfrm>
            <a:off x="1999869" y="2532454"/>
            <a:ext cx="5876163" cy="1814513"/>
            <a:chOff x="1999869" y="2532454"/>
            <a:chExt cx="5876163" cy="1814513"/>
          </a:xfrm>
        </p:grpSpPr>
        <p:pic>
          <p:nvPicPr>
            <p:cNvPr id="32772" name="Picture 5"/>
            <p:cNvPicPr preferRelativeResize="0"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164" b="6378"/>
            <a:stretch>
              <a:fillRect/>
            </a:stretch>
          </p:blipFill>
          <p:spPr bwMode="auto">
            <a:xfrm>
              <a:off x="1999869" y="2532454"/>
              <a:ext cx="5876163" cy="1814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73" name="Line 6"/>
            <p:cNvSpPr>
              <a:spLocks noChangeShapeType="1"/>
            </p:cNvSpPr>
            <p:nvPr/>
          </p:nvSpPr>
          <p:spPr bwMode="auto">
            <a:xfrm>
              <a:off x="6361211" y="3472078"/>
              <a:ext cx="228600" cy="15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AFE568E-7EE2-451B-AB3F-F04DFB7B76F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254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1" y="1222375"/>
            <a:ext cx="7620254" cy="2861945"/>
          </a:xfrm>
        </p:spPr>
        <p:txBody>
          <a:bodyPr/>
          <a:lstStyle/>
          <a:p>
            <a:r>
              <a:rPr lang="en-US" altLang="en-US" sz="1700" dirty="0"/>
              <a:t>Extended E-R Features</a:t>
            </a:r>
          </a:p>
          <a:p>
            <a:r>
              <a:rPr lang="en-US" altLang="en-US" sz="1700" dirty="0"/>
              <a:t>Entity-Relationship Design Issues</a:t>
            </a:r>
          </a:p>
          <a:p>
            <a:r>
              <a:rPr lang="en-US" altLang="en-US" sz="1700" dirty="0"/>
              <a:t>Alternative Notations for Modeling Data</a:t>
            </a:r>
          </a:p>
          <a:p>
            <a:r>
              <a:rPr lang="en-US" altLang="en-US" sz="1700" dirty="0"/>
              <a:t>Other Aspects of Database Design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92138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4D901F7-E18E-4092-8CEE-D775F0E83EE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Many-to-Many Relationship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8"/>
            <a:ext cx="7772972" cy="1546225"/>
          </a:xfrm>
        </p:spPr>
        <p:txBody>
          <a:bodyPr/>
          <a:lstStyle/>
          <a:p>
            <a:r>
              <a:rPr lang="en-US" altLang="en-US" sz="1700" dirty="0"/>
              <a:t>An instructor is associated with several (possibly 0) students via </a:t>
            </a:r>
            <a:r>
              <a:rPr lang="en-US" altLang="en-US" sz="1700" i="1" dirty="0"/>
              <a:t>advisor</a:t>
            </a:r>
          </a:p>
          <a:p>
            <a:r>
              <a:rPr lang="en-US" altLang="en-US" sz="1700" dirty="0"/>
              <a:t>A student is associated with several (possibly 0) instructors via </a:t>
            </a:r>
            <a:r>
              <a:rPr lang="en-US" altLang="en-US" sz="1700" i="1" dirty="0"/>
              <a:t>advisor</a:t>
            </a:r>
            <a:r>
              <a:rPr lang="en-US" altLang="en-US" sz="1700" dirty="0"/>
              <a:t> </a:t>
            </a:r>
          </a:p>
        </p:txBody>
      </p:sp>
      <p:pic>
        <p:nvPicPr>
          <p:cNvPr id="3379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334480"/>
            <a:ext cx="6161088" cy="1260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0AAD82A-5D5B-40A7-94DA-C76C720BA78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6988" y="233363"/>
            <a:ext cx="7427912" cy="455612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Total and Partial Participation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772357" y="1068642"/>
            <a:ext cx="7762043" cy="4576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08585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b="1" dirty="0"/>
              <a:t>Total participation </a:t>
            </a:r>
            <a:r>
              <a:rPr kumimoji="1" lang="en-US" altLang="en-US" sz="1700" dirty="0"/>
              <a:t>(indicated by double line):  every entity in the entity set participates in at least one relationship in the relationship set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700" dirty="0"/>
          </a:p>
          <a:p>
            <a:pPr lvl="1">
              <a:spcBef>
                <a:spcPct val="35000"/>
              </a:spcBef>
              <a:buClr>
                <a:schemeClr val="hlink"/>
              </a:buClr>
              <a:buSzPct val="80000"/>
            </a:pPr>
            <a:endParaRPr kumimoji="1" lang="en-US" altLang="en-US" sz="1700" dirty="0"/>
          </a:p>
          <a:p>
            <a:pPr lvl="1">
              <a:spcBef>
                <a:spcPct val="35000"/>
              </a:spcBef>
              <a:buClr>
                <a:schemeClr val="hlink"/>
              </a:buClr>
              <a:buSzPct val="80000"/>
            </a:pPr>
            <a:r>
              <a:rPr kumimoji="1" lang="en-US" altLang="en-US" sz="1700" dirty="0"/>
              <a:t>participation of </a:t>
            </a:r>
            <a:r>
              <a:rPr kumimoji="1" lang="en-US" altLang="en-US" sz="1700" i="1" dirty="0"/>
              <a:t>student  </a:t>
            </a:r>
            <a:r>
              <a:rPr kumimoji="1" lang="en-US" altLang="en-US" sz="1700" dirty="0"/>
              <a:t>in </a:t>
            </a:r>
            <a:r>
              <a:rPr kumimoji="1" lang="en-US" altLang="en-US" sz="1700" i="1" dirty="0"/>
              <a:t>advisor r</a:t>
            </a:r>
            <a:r>
              <a:rPr kumimoji="1" lang="en-US" altLang="en-US" sz="1700" dirty="0"/>
              <a:t>elation is total</a:t>
            </a:r>
          </a:p>
          <a:p>
            <a:pPr marL="1200150" lvl="2" indent="-342900">
              <a:spcBef>
                <a:spcPct val="35000"/>
              </a:spcBef>
              <a:buClr>
                <a:srgbClr val="33CC33"/>
              </a:buClr>
              <a:buSzPct val="9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 every </a:t>
            </a:r>
            <a:r>
              <a:rPr kumimoji="1" lang="en-US" altLang="en-US" sz="1700" i="1" dirty="0"/>
              <a:t>student </a:t>
            </a:r>
            <a:r>
              <a:rPr kumimoji="1" lang="en-US" altLang="en-US" sz="1700" dirty="0"/>
              <a:t>must have an associated instructor</a:t>
            </a:r>
          </a:p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b="1" dirty="0"/>
              <a:t>Partial participation</a:t>
            </a:r>
            <a:r>
              <a:rPr kumimoji="1" lang="en-US" altLang="en-US" sz="1700" dirty="0"/>
              <a:t>:  some entities may not participate in any relationship in the relationship set</a:t>
            </a:r>
          </a:p>
          <a:p>
            <a:pPr marL="800100" lvl="1" indent="-342900">
              <a:spcBef>
                <a:spcPct val="35000"/>
              </a:spcBef>
              <a:buClr>
                <a:schemeClr val="hlink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Example: participation of </a:t>
            </a:r>
            <a:r>
              <a:rPr kumimoji="1" lang="en-US" altLang="en-US" sz="1700" i="1" dirty="0"/>
              <a:t>instructor</a:t>
            </a:r>
            <a:r>
              <a:rPr kumimoji="1" lang="en-US" altLang="en-US" sz="1700" dirty="0"/>
              <a:t> in </a:t>
            </a:r>
            <a:r>
              <a:rPr kumimoji="1" lang="en-US" altLang="en-US" sz="1700" i="1" dirty="0"/>
              <a:t>advisor</a:t>
            </a:r>
            <a:r>
              <a:rPr kumimoji="1" lang="en-US" altLang="en-US" sz="1700" dirty="0"/>
              <a:t> is partial</a:t>
            </a:r>
          </a:p>
        </p:txBody>
      </p:sp>
      <p:pic>
        <p:nvPicPr>
          <p:cNvPr id="504851" name="Picture 504850">
            <a:extLst>
              <a:ext uri="{FF2B5EF4-FFF2-40B4-BE49-F238E27FC236}">
                <a16:creationId xmlns:a16="http://schemas.microsoft.com/office/drawing/2014/main" id="{7AD8FC18-4D82-4ED5-AF97-0EC81F628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753" y="1836380"/>
            <a:ext cx="5985366" cy="118114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C7BCFE4-7BE2-4D24-8AB3-C7558E9772FA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38100"/>
            <a:ext cx="8420100" cy="682625"/>
          </a:xfrm>
        </p:spPr>
        <p:txBody>
          <a:bodyPr/>
          <a:lstStyle/>
          <a:p>
            <a:pPr>
              <a:defRPr/>
            </a:pPr>
            <a:r>
              <a:rPr lang="en-US" altLang="en-US" sz="2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Notation for Expressing More Complex Constraints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760707" y="1106487"/>
            <a:ext cx="7632954" cy="4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8001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A line may have an associated minimum and maximum cardinality, shown in the form </a:t>
            </a:r>
            <a:r>
              <a:rPr kumimoji="1" lang="en-US" altLang="en-US" sz="1700" i="1" dirty="0" err="1"/>
              <a:t>l..h</a:t>
            </a:r>
            <a:r>
              <a:rPr kumimoji="1" lang="en-US" altLang="en-US" sz="1700" dirty="0"/>
              <a:t>, where </a:t>
            </a:r>
            <a:r>
              <a:rPr kumimoji="1" lang="en-US" altLang="en-US" sz="1700" i="1" dirty="0"/>
              <a:t>l</a:t>
            </a:r>
            <a:r>
              <a:rPr kumimoji="1" lang="en-US" altLang="en-US" sz="1700" dirty="0"/>
              <a:t> is the minimum and </a:t>
            </a:r>
            <a:r>
              <a:rPr kumimoji="1" lang="en-US" altLang="en-US" sz="1700" i="1" dirty="0"/>
              <a:t>h</a:t>
            </a:r>
            <a:r>
              <a:rPr kumimoji="1" lang="en-US" altLang="en-US" sz="1700" dirty="0"/>
              <a:t> the maximum cardinality</a:t>
            </a:r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A minimum value of 1 indicates total participation.</a:t>
            </a:r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A maximum value of 1 indicates that the entity participates  in at most one relationship</a:t>
            </a:r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A maximum value of * indicates no limit.</a:t>
            </a:r>
          </a:p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Example</a:t>
            </a:r>
          </a:p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kumimoji="1" lang="en-US" altLang="en-US" sz="1700" dirty="0"/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Instructor can advise 0 or more students.  A student must have 1 advisor; cannot have multiple advisors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700" dirty="0"/>
          </a:p>
        </p:txBody>
      </p:sp>
      <p:pic>
        <p:nvPicPr>
          <p:cNvPr id="3584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457" y="3602833"/>
            <a:ext cx="5392484" cy="1053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5EE80D2-CFF8-494A-BF2A-53B032EA69B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708660" y="53975"/>
            <a:ext cx="84963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Cardinality Constraints on Ternary Relationship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30300"/>
            <a:ext cx="7518203" cy="5189538"/>
          </a:xfrm>
        </p:spPr>
        <p:txBody>
          <a:bodyPr/>
          <a:lstStyle/>
          <a:p>
            <a:pPr>
              <a:defRPr/>
            </a:pPr>
            <a:r>
              <a:rPr lang="en-US" altLang="en-US" sz="1700" dirty="0">
                <a:ea typeface="ＭＳ Ｐゴシック" charset="-128"/>
              </a:rPr>
              <a:t>We allow at most one arrow out of a ternary (or greater degree) relationship to indicate a cardinality constraint</a:t>
            </a:r>
          </a:p>
          <a:p>
            <a:pPr>
              <a:defRPr/>
            </a:pPr>
            <a:r>
              <a:rPr lang="en-US" altLang="en-US" sz="1700" dirty="0">
                <a:ea typeface="ＭＳ Ｐゴシック" charset="-128"/>
              </a:rPr>
              <a:t>For example, an arrow from </a:t>
            </a:r>
            <a:r>
              <a:rPr lang="en-US" altLang="en-US" sz="1700" i="1" dirty="0" err="1">
                <a:ea typeface="ＭＳ Ｐゴシック" charset="-128"/>
              </a:rPr>
              <a:t>proj_guide</a:t>
            </a:r>
            <a:r>
              <a:rPr lang="en-US" altLang="en-US" sz="1700" dirty="0">
                <a:ea typeface="ＭＳ Ｐゴシック" charset="-128"/>
              </a:rPr>
              <a:t> to </a:t>
            </a:r>
            <a:r>
              <a:rPr lang="en-US" altLang="en-US" sz="1700" i="1" dirty="0">
                <a:ea typeface="ＭＳ Ｐゴシック" charset="-128"/>
              </a:rPr>
              <a:t>instructor</a:t>
            </a:r>
            <a:r>
              <a:rPr lang="en-US" altLang="en-US" sz="1700" dirty="0">
                <a:ea typeface="ＭＳ Ｐゴシック" charset="-128"/>
              </a:rPr>
              <a:t> indicates each student has at most one guide for a project</a:t>
            </a:r>
          </a:p>
          <a:p>
            <a:pPr>
              <a:defRPr/>
            </a:pPr>
            <a:r>
              <a:rPr lang="en-US" altLang="en-US" sz="1700" dirty="0">
                <a:ea typeface="ＭＳ Ｐゴシック" charset="-128"/>
              </a:rPr>
              <a:t>If there is more than one arrow, there are two ways of defining the meaning.  </a:t>
            </a:r>
          </a:p>
          <a:p>
            <a:pPr lvl="1">
              <a:defRPr/>
            </a:pPr>
            <a:r>
              <a:rPr lang="en-US" altLang="en-US" sz="1700" dirty="0"/>
              <a:t>For example, a ternary relationship </a:t>
            </a:r>
            <a:r>
              <a:rPr lang="en-US" altLang="en-US" sz="1700" i="1" dirty="0"/>
              <a:t>R </a:t>
            </a:r>
            <a:r>
              <a:rPr lang="en-US" altLang="en-US" sz="1700" dirty="0"/>
              <a:t>between </a:t>
            </a:r>
            <a:r>
              <a:rPr lang="en-US" altLang="en-US" sz="1700" i="1" dirty="0"/>
              <a:t>A</a:t>
            </a:r>
            <a:r>
              <a:rPr lang="en-US" altLang="en-US" sz="1700" dirty="0"/>
              <a:t>,</a:t>
            </a:r>
            <a:r>
              <a:rPr lang="en-US" altLang="en-US" sz="1700" i="1" dirty="0"/>
              <a:t> B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C </a:t>
            </a:r>
            <a:r>
              <a:rPr lang="en-US" altLang="en-US" sz="1700" dirty="0"/>
              <a:t>with arrows to </a:t>
            </a:r>
            <a:r>
              <a:rPr lang="en-US" altLang="en-US" sz="1700" i="1" dirty="0"/>
              <a:t>B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C </a:t>
            </a:r>
            <a:r>
              <a:rPr lang="en-US" altLang="en-US" sz="1700" dirty="0"/>
              <a:t>could mean</a:t>
            </a:r>
          </a:p>
          <a:p>
            <a:pPr marL="800100" lvl="2" indent="0">
              <a:buFont typeface="Webdings" panose="05030102010509060703" pitchFamily="18" charset="2"/>
              <a:buNone/>
              <a:defRPr/>
            </a:pPr>
            <a:r>
              <a:rPr lang="en-US" altLang="en-US" sz="1700" dirty="0"/>
              <a:t>	     1.      Each </a:t>
            </a:r>
            <a:r>
              <a:rPr lang="en-US" altLang="en-US" sz="1700" i="1" dirty="0"/>
              <a:t>A </a:t>
            </a:r>
            <a:r>
              <a:rPr lang="en-US" altLang="en-US" sz="1700" dirty="0"/>
              <a:t>entity is associated with a unique entity from B</a:t>
            </a:r>
          </a:p>
          <a:p>
            <a:pPr marL="800100" lvl="2" indent="0">
              <a:buFont typeface="Webdings" panose="05030102010509060703" pitchFamily="18" charset="2"/>
              <a:buNone/>
              <a:defRPr/>
            </a:pPr>
            <a:r>
              <a:rPr lang="en-US" altLang="en-US" sz="1700" dirty="0"/>
              <a:t>                and </a:t>
            </a:r>
            <a:r>
              <a:rPr lang="en-US" altLang="en-US" sz="1700" i="1" dirty="0"/>
              <a:t>C </a:t>
            </a:r>
            <a:r>
              <a:rPr lang="en-US" altLang="en-US" sz="1700" dirty="0"/>
              <a:t>or </a:t>
            </a:r>
          </a:p>
          <a:p>
            <a:pPr lvl="2">
              <a:buFont typeface="Monotype Sorts" charset="2"/>
              <a:buNone/>
              <a:defRPr/>
            </a:pPr>
            <a:r>
              <a:rPr lang="en-US" altLang="en-US" sz="1700" dirty="0"/>
              <a:t>	   2.     Each pair of entities from (</a:t>
            </a:r>
            <a:r>
              <a:rPr lang="en-US" altLang="en-US" sz="1700" i="1" dirty="0"/>
              <a:t>A, B</a:t>
            </a:r>
            <a:r>
              <a:rPr lang="en-US" altLang="en-US" sz="1700" dirty="0"/>
              <a:t>) is associated with a   	unique  </a:t>
            </a:r>
            <a:r>
              <a:rPr lang="en-US" altLang="en-US" sz="1700" i="1" dirty="0"/>
              <a:t>C </a:t>
            </a:r>
            <a:r>
              <a:rPr lang="en-US" altLang="en-US" sz="1700" dirty="0"/>
              <a:t>entity, and each pair (</a:t>
            </a:r>
            <a:r>
              <a:rPr lang="en-US" altLang="en-US" sz="1700" i="1" dirty="0"/>
              <a:t>A, C</a:t>
            </a:r>
            <a:r>
              <a:rPr lang="en-US" altLang="en-US" sz="1700" dirty="0"/>
              <a:t>) is associated 	with a unique </a:t>
            </a:r>
            <a:r>
              <a:rPr lang="en-US" altLang="en-US" sz="1700" i="1" dirty="0"/>
              <a:t>B</a:t>
            </a:r>
          </a:p>
          <a:p>
            <a:pPr lvl="1">
              <a:defRPr/>
            </a:pPr>
            <a:r>
              <a:rPr lang="en-US" altLang="en-US" sz="1700" dirty="0"/>
              <a:t>Each alternative has been used in different formalisms</a:t>
            </a:r>
          </a:p>
          <a:p>
            <a:pPr lvl="1">
              <a:defRPr/>
            </a:pPr>
            <a:r>
              <a:rPr lang="en-US" altLang="en-US" sz="1700" dirty="0"/>
              <a:t>To avoid confusion we outlaw more than one arrow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5C6DFD9-7FC0-49F4-952D-5E315506DDB3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Primary Key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222375"/>
            <a:ext cx="7647681" cy="3386201"/>
          </a:xfrm>
        </p:spPr>
        <p:txBody>
          <a:bodyPr/>
          <a:lstStyle/>
          <a:p>
            <a:r>
              <a:rPr lang="en-US" altLang="en-US" sz="1700" dirty="0"/>
              <a:t>Primary keys provide a way to specify how entities and  relations are distinguished.  We will consider: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Entity sets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Relationship sets.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Weak entity sets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D15450F-CD50-4228-93A1-517A01BC9FC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Primary key for Entity Sets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7925"/>
            <a:ext cx="7534401" cy="3893947"/>
          </a:xfrm>
        </p:spPr>
        <p:txBody>
          <a:bodyPr/>
          <a:lstStyle/>
          <a:p>
            <a:r>
              <a:rPr lang="en-US" altLang="en-US" sz="1700" dirty="0"/>
              <a:t>By definition, individual entities are distinct.</a:t>
            </a:r>
          </a:p>
          <a:p>
            <a:r>
              <a:rPr lang="en-US" altLang="en-US" sz="1700" dirty="0"/>
              <a:t>From database perspective, the differences among them must be expressed in terms of their attributes.</a:t>
            </a:r>
          </a:p>
          <a:p>
            <a:r>
              <a:rPr lang="en-US" altLang="en-US" sz="1700" dirty="0"/>
              <a:t>The values of the attribute values of an entity must be such that they can uniquely identify the entity.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No two entities in an entity set are allowed to have exactly the same value for all attributes.</a:t>
            </a:r>
          </a:p>
          <a:p>
            <a:r>
              <a:rPr lang="en-US" altLang="en-US" sz="1700" dirty="0"/>
              <a:t>A key for an entity is a set of attributes that suffice to distinguish entities from each other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B272E9-6B86-466C-89CA-04C4FFF714A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Primary Key for Relationship Sets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3857"/>
            <a:ext cx="7665436" cy="4462272"/>
          </a:xfrm>
        </p:spPr>
        <p:txBody>
          <a:bodyPr/>
          <a:lstStyle/>
          <a:p>
            <a:r>
              <a:rPr lang="en-US" altLang="en-US" sz="1700" dirty="0"/>
              <a:t>To distinguish among the various relationships of a relationship set we use the individual  primary keys of the entities in the relationship set.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Let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</a:t>
            </a:r>
            <a:r>
              <a:rPr lang="en-US" altLang="en-US" sz="1700" dirty="0">
                <a:ea typeface="ＭＳ Ｐゴシック" panose="020B0600070205080204" pitchFamily="34" charset="-128"/>
              </a:rPr>
              <a:t> be a relationship set involving entity sets E1, E2, .. </a:t>
            </a:r>
            <a:r>
              <a:rPr lang="en-US" altLang="en-US" sz="1700" dirty="0" err="1">
                <a:ea typeface="ＭＳ Ｐゴシック" panose="020B0600070205080204" pitchFamily="34" charset="-128"/>
              </a:rPr>
              <a:t>En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The primary key for R is consists of the  union of the primary keys of entity sets E1, E2, ..</a:t>
            </a:r>
            <a:r>
              <a:rPr lang="en-US" altLang="en-US" sz="1700" dirty="0" err="1">
                <a:ea typeface="ＭＳ Ｐゴシック" panose="020B0600070205080204" pitchFamily="34" charset="-128"/>
              </a:rPr>
              <a:t>En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If the relationship set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</a:t>
            </a:r>
            <a:r>
              <a:rPr lang="en-US" altLang="en-US" sz="1700" dirty="0">
                <a:ea typeface="ＭＳ Ｐゴシック" panose="020B0600070205080204" pitchFamily="34" charset="-128"/>
              </a:rPr>
              <a:t> has attributes  a1, a2, .., am associated with it, then the  primary key of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  </a:t>
            </a:r>
            <a:r>
              <a:rPr lang="en-US" altLang="en-US" sz="1700" dirty="0">
                <a:ea typeface="ＭＳ Ｐゴシック" panose="020B0600070205080204" pitchFamily="34" charset="-128"/>
              </a:rPr>
              <a:t>also includes the attributes  a1, a2, .., am </a:t>
            </a:r>
          </a:p>
          <a:p>
            <a:r>
              <a:rPr lang="en-US" altLang="en-US" sz="1700" dirty="0"/>
              <a:t>Example: relationship set “advisor”.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The primary key  consists of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instructor.ID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s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tudent.ID</a:t>
            </a:r>
          </a:p>
          <a:p>
            <a:r>
              <a:rPr lang="en-US" altLang="en-US" sz="1700" dirty="0"/>
              <a:t>The choice of the primary key for a relationship set depends on  the mapping cardinality of the relationship set.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7133808-BDE8-4C4B-BE46-AB5DFF7F916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51230" y="1174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Choice of Primary key for Binary Relationship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193869"/>
            <a:ext cx="7741328" cy="5096060"/>
          </a:xfrm>
        </p:spPr>
        <p:txBody>
          <a:bodyPr/>
          <a:lstStyle/>
          <a:p>
            <a:r>
              <a:rPr lang="en-US" altLang="en-US" sz="1700" dirty="0"/>
              <a:t>Many-to-Many relationships.   The preceding union of the primary keys is a minimal superkey and is chosen  as the primary key.</a:t>
            </a:r>
          </a:p>
          <a:p>
            <a:r>
              <a:rPr lang="en-US" altLang="en-US" sz="1700" dirty="0"/>
              <a:t>One-to-Many relationships . The primary key of the “Many” side is a minimal superkey and is used as the primary key.</a:t>
            </a:r>
          </a:p>
          <a:p>
            <a:r>
              <a:rPr lang="en-US" altLang="en-US" sz="1700" dirty="0"/>
              <a:t>Many-to-one relationships. The primary key of the “Many” side is a minimal superkey and is used as the primary key.</a:t>
            </a:r>
          </a:p>
          <a:p>
            <a:r>
              <a:rPr lang="en-US" altLang="en-US" sz="1700" dirty="0"/>
              <a:t>One-to-one relationships. The primary key of either one of the participating entity sets forms a minimal superkey, and either one can be chosen as the primary key.</a:t>
            </a:r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67992AA-4E72-44C7-8240-7058EF6CCDF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Weak Entity Sets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89371"/>
            <a:ext cx="7629925" cy="4138533"/>
          </a:xfrm>
        </p:spPr>
        <p:txBody>
          <a:bodyPr/>
          <a:lstStyle/>
          <a:p>
            <a:r>
              <a:rPr lang="en-US" altLang="en-US" sz="1700" dirty="0"/>
              <a:t>Consider a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entity, which is uniquely identified by a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semester, year</a:t>
            </a:r>
            <a:r>
              <a:rPr lang="en-US" altLang="en-US" sz="1700" dirty="0"/>
              <a:t>, and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.</a:t>
            </a:r>
          </a:p>
          <a:p>
            <a:r>
              <a:rPr lang="en-US" altLang="en-US" sz="1700" dirty="0"/>
              <a:t>Clearly, section entities are related to course entities. Suppose we create a relationship set </a:t>
            </a:r>
            <a:r>
              <a:rPr lang="en-US" altLang="en-US" sz="1700" i="1" dirty="0" err="1"/>
              <a:t>sec_course</a:t>
            </a:r>
            <a:r>
              <a:rPr lang="en-US" altLang="en-US" sz="1700" dirty="0"/>
              <a:t> between entity sets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course</a:t>
            </a:r>
            <a:r>
              <a:rPr lang="en-US" altLang="en-US" sz="1700" dirty="0"/>
              <a:t>.</a:t>
            </a:r>
          </a:p>
          <a:p>
            <a:r>
              <a:rPr lang="en-US" altLang="en-US" sz="1700" dirty="0"/>
              <a:t>Note that the information in </a:t>
            </a:r>
            <a:r>
              <a:rPr lang="en-US" altLang="en-US" sz="1700" i="1" dirty="0" err="1"/>
              <a:t>sec_course</a:t>
            </a:r>
            <a:r>
              <a:rPr lang="en-US" altLang="en-US" sz="1700" dirty="0"/>
              <a:t> is redundant, since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already has an attribute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which identifies the course with which the section is related. </a:t>
            </a:r>
          </a:p>
          <a:p>
            <a:r>
              <a:rPr lang="en-US" altLang="en-US" sz="1700" dirty="0"/>
              <a:t>One option to deal with this redundancy is to get rid of the relationship </a:t>
            </a:r>
            <a:r>
              <a:rPr lang="en-US" altLang="en-US" sz="1700" dirty="0" err="1"/>
              <a:t>s</a:t>
            </a:r>
            <a:r>
              <a:rPr lang="en-US" altLang="en-US" sz="1700" i="1" dirty="0" err="1"/>
              <a:t>ec_course</a:t>
            </a:r>
            <a:r>
              <a:rPr lang="en-US" altLang="en-US" sz="1700" dirty="0"/>
              <a:t>;  however, by doing so the relationship between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course </a:t>
            </a:r>
            <a:r>
              <a:rPr lang="en-US" altLang="en-US" sz="1700" dirty="0"/>
              <a:t>becomes implicit in an attribute, which is not desirable.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6D73449-60D4-4B06-B02E-221FA5D7001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Weak Entity Sets (Cont.)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56443"/>
            <a:ext cx="7668514" cy="5042732"/>
          </a:xfrm>
        </p:spPr>
        <p:txBody>
          <a:bodyPr/>
          <a:lstStyle/>
          <a:p>
            <a:r>
              <a:rPr lang="en-US" altLang="en-US" sz="1700" dirty="0"/>
              <a:t>An alternative way to deal with this redundancy is to not store the attribute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  in the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entity and to only store the remaining attributes </a:t>
            </a:r>
            <a:r>
              <a:rPr lang="en-US" altLang="en-US" sz="1700" i="1" dirty="0" err="1"/>
              <a:t>section_id</a:t>
            </a:r>
            <a:r>
              <a:rPr lang="en-US" altLang="en-US" sz="1700" dirty="0"/>
              <a:t>, 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, and </a:t>
            </a:r>
            <a:r>
              <a:rPr lang="en-US" altLang="en-US" sz="1700" i="1" dirty="0"/>
              <a:t>semester.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However, the entity set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section</a:t>
            </a:r>
            <a:r>
              <a:rPr lang="en-US" altLang="en-US" sz="1700" dirty="0">
                <a:ea typeface="ＭＳ Ｐゴシック" panose="020B0600070205080204" pitchFamily="34" charset="-128"/>
              </a:rPr>
              <a:t> then does not have enough attributes to identify a particular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section</a:t>
            </a:r>
            <a:r>
              <a:rPr lang="en-US" altLang="en-US" sz="1700" dirty="0">
                <a:ea typeface="ＭＳ Ｐゴシック" panose="020B0600070205080204" pitchFamily="34" charset="-128"/>
              </a:rPr>
              <a:t> entity uniquely</a:t>
            </a:r>
          </a:p>
          <a:p>
            <a:r>
              <a:rPr lang="en-US" altLang="en-US" sz="1700" dirty="0"/>
              <a:t>To deal with this problem, we treat the relationship </a:t>
            </a:r>
            <a:r>
              <a:rPr lang="en-US" altLang="en-US" sz="1700" i="1" dirty="0" err="1"/>
              <a:t>sec_course</a:t>
            </a:r>
            <a:r>
              <a:rPr lang="en-US" altLang="en-US" sz="1700" dirty="0"/>
              <a:t>  as a special relationship that provides extra information, in this case, the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required to identify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 entities uniquely.</a:t>
            </a:r>
          </a:p>
          <a:p>
            <a:r>
              <a:rPr lang="en-US" altLang="en-US" sz="1700" dirty="0"/>
              <a:t>A </a:t>
            </a:r>
            <a:r>
              <a:rPr lang="en-US" altLang="en-US" sz="1700" b="1" dirty="0">
                <a:solidFill>
                  <a:srgbClr val="002060"/>
                </a:solidFill>
              </a:rPr>
              <a:t>weak entity set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is one whose existence is dependent on another entity, called its </a:t>
            </a:r>
            <a:r>
              <a:rPr lang="en-US" altLang="en-US" sz="1700" b="1" dirty="0">
                <a:solidFill>
                  <a:srgbClr val="002060"/>
                </a:solidFill>
              </a:rPr>
              <a:t>identifying entity</a:t>
            </a:r>
            <a:endParaRPr lang="en-US" altLang="en-US" sz="1700" dirty="0">
              <a:solidFill>
                <a:srgbClr val="002060"/>
              </a:solidFill>
            </a:endParaRPr>
          </a:p>
          <a:p>
            <a:r>
              <a:rPr lang="en-US" altLang="en-US" sz="1700" dirty="0"/>
              <a:t>Instead of associating a primary key with a weak entity, we use the identifying entity, along with extra attributes called </a:t>
            </a:r>
            <a:r>
              <a:rPr lang="en-US" altLang="en-US" sz="1700" b="1" dirty="0">
                <a:solidFill>
                  <a:srgbClr val="002060"/>
                </a:solidFill>
              </a:rPr>
              <a:t>discriminator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to uniquely identify a weak entity. 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38CDAE9-E387-4B01-A720-4ACF35118A5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254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/>
              </a:rPr>
              <a:t>Design Phases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1" y="1185799"/>
            <a:ext cx="7595870" cy="3764153"/>
          </a:xfrm>
        </p:spPr>
        <p:txBody>
          <a:bodyPr/>
          <a:lstStyle/>
          <a:p>
            <a:r>
              <a:rPr lang="en-US" altLang="en-US" sz="1800" dirty="0"/>
              <a:t>Initial phase -- characterize fully the data needs of the prospective database users. </a:t>
            </a:r>
          </a:p>
          <a:p>
            <a:r>
              <a:rPr lang="en-US" altLang="en-US" sz="1800" dirty="0"/>
              <a:t>Second phase  -- choosing  a data model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Applying the concepts of the chosen data model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Translating  these requirements into a conceptual schema of the database.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A fully developed conceptual schema indicates the functional requirements of the enterprise. </a:t>
            </a:r>
          </a:p>
          <a:p>
            <a:pPr lvl="2"/>
            <a:r>
              <a:rPr lang="en-US" altLang="en-US" sz="1800" dirty="0">
                <a:ea typeface="ＭＳ Ｐゴシック" panose="020B0600070205080204" pitchFamily="34" charset="-128"/>
              </a:rPr>
              <a:t>Describe the kinds of operations (or transactions) that will be performed on the data.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4C3A8C8-1BA7-4535-808C-0989B0B796DE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Weak Entity Sets (Cont.)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48415"/>
            <a:ext cx="7534402" cy="4630593"/>
          </a:xfrm>
        </p:spPr>
        <p:txBody>
          <a:bodyPr/>
          <a:lstStyle/>
          <a:p>
            <a:r>
              <a:rPr lang="en-US" altLang="en-US" sz="1700" dirty="0"/>
              <a:t>An entity set that is not a weak entity set is termed a </a:t>
            </a:r>
            <a:r>
              <a:rPr lang="en-US" altLang="en-US" sz="1700" b="1" dirty="0">
                <a:solidFill>
                  <a:srgbClr val="002060"/>
                </a:solidFill>
              </a:rPr>
              <a:t>strong entity set</a:t>
            </a:r>
            <a:r>
              <a:rPr lang="en-US" altLang="en-US" sz="1700" dirty="0">
                <a:solidFill>
                  <a:srgbClr val="000099"/>
                </a:solidFill>
              </a:rPr>
              <a:t>.</a:t>
            </a:r>
          </a:p>
          <a:p>
            <a:r>
              <a:rPr lang="en-US" altLang="en-US" sz="1700" dirty="0"/>
              <a:t>Every weak entity must be associated with an identifying entity; that is, the weak entity set is said to be </a:t>
            </a:r>
            <a:r>
              <a:rPr lang="en-US" altLang="en-US" sz="1700" b="1" dirty="0">
                <a:solidFill>
                  <a:srgbClr val="002060"/>
                </a:solidFill>
              </a:rPr>
              <a:t>existence dependent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on the identifying entity set. </a:t>
            </a:r>
          </a:p>
          <a:p>
            <a:r>
              <a:rPr lang="en-US" altLang="en-US" sz="1700" dirty="0"/>
              <a:t>The identifying entity set is said to </a:t>
            </a:r>
            <a:r>
              <a:rPr lang="en-US" altLang="en-US" sz="1700" b="1" dirty="0">
                <a:solidFill>
                  <a:srgbClr val="002060"/>
                </a:solidFill>
              </a:rPr>
              <a:t>own</a:t>
            </a:r>
            <a:r>
              <a:rPr lang="en-US" altLang="en-US" sz="1700" dirty="0"/>
              <a:t> the weak entity set that it identifies. </a:t>
            </a:r>
          </a:p>
          <a:p>
            <a:r>
              <a:rPr lang="en-US" altLang="en-US" sz="1700" dirty="0"/>
              <a:t>The relationship associating the weak entity set with the identifying entity set is called the </a:t>
            </a:r>
            <a:r>
              <a:rPr lang="en-US" altLang="en-US" sz="1700" b="1" dirty="0">
                <a:solidFill>
                  <a:srgbClr val="002060"/>
                </a:solidFill>
              </a:rPr>
              <a:t>identifying relationship</a:t>
            </a:r>
            <a:r>
              <a:rPr lang="en-US" altLang="en-US" sz="1700" dirty="0"/>
              <a:t>.</a:t>
            </a:r>
          </a:p>
          <a:p>
            <a:r>
              <a:rPr lang="en-US" altLang="en-US" sz="1700" dirty="0"/>
              <a:t>Note that the relational schema we eventually create from the entity set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does have the attribute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for reasons that will become clear later, even though we have dropped the attribute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  from the entity set </a:t>
            </a:r>
            <a:r>
              <a:rPr lang="en-US" altLang="en-US" sz="1700" i="1" dirty="0"/>
              <a:t>section.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17B4A19-FF1C-465B-95AB-C7FE48D7DDD3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857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Expressing Weak Entity Sets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142557"/>
            <a:ext cx="7411789" cy="2222436"/>
          </a:xfrm>
        </p:spPr>
        <p:txBody>
          <a:bodyPr/>
          <a:lstStyle/>
          <a:p>
            <a:r>
              <a:rPr lang="en-US" altLang="en-US" sz="1700" dirty="0"/>
              <a:t>In E-R diagrams, a weak entity set is depicted via a double rectangle.</a:t>
            </a:r>
          </a:p>
          <a:p>
            <a:r>
              <a:rPr lang="en-US" altLang="en-US" sz="1700" dirty="0"/>
              <a:t>We underline the discriminator of a weak entity set  with a dashed line.</a:t>
            </a:r>
          </a:p>
          <a:p>
            <a:r>
              <a:rPr lang="en-US" altLang="en-US" sz="1700" dirty="0"/>
              <a:t>The relationship set connecting the  weak entity set to the identifying strong entity set is depicted by a double diamond. </a:t>
            </a:r>
          </a:p>
          <a:p>
            <a:r>
              <a:rPr lang="en-US" altLang="en-US" sz="1700" dirty="0"/>
              <a:t>Primary key for </a:t>
            </a:r>
            <a:r>
              <a:rPr lang="en-US" altLang="en-US" sz="1700" i="1" dirty="0"/>
              <a:t>section </a:t>
            </a:r>
            <a:r>
              <a:rPr lang="en-US" altLang="en-US" sz="1700" dirty="0"/>
              <a:t>– 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semester, year</a:t>
            </a:r>
            <a:r>
              <a:rPr lang="en-US" altLang="en-US" sz="2000" dirty="0"/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AEF5BF-475C-4A31-832E-515CEDA7E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965" y="3429000"/>
            <a:ext cx="6591616" cy="1351281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FE1A20F-926A-46D5-878A-CC8BCEA5D0C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Redundant Attributes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5145"/>
            <a:ext cx="7594415" cy="3313975"/>
          </a:xfrm>
        </p:spPr>
        <p:txBody>
          <a:bodyPr/>
          <a:lstStyle/>
          <a:p>
            <a:r>
              <a:rPr lang="en-US" altLang="en-US" sz="1700" dirty="0"/>
              <a:t>Suppose we have entity sets:</a:t>
            </a:r>
          </a:p>
          <a:p>
            <a:pPr lvl="1"/>
            <a:r>
              <a:rPr lang="en-US" altLang="en-US" sz="1700" i="1" dirty="0">
                <a:ea typeface="ＭＳ Ｐゴシック" panose="020B0600070205080204" pitchFamily="34" charset="-128"/>
              </a:rPr>
              <a:t>student</a:t>
            </a:r>
            <a:r>
              <a:rPr lang="en-US" altLang="en-US" sz="1700" dirty="0">
                <a:ea typeface="ＭＳ Ｐゴシック" panose="020B0600070205080204" pitchFamily="34" charset="-128"/>
              </a:rPr>
              <a:t>, with attributes: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ID</a:t>
            </a:r>
            <a:r>
              <a:rPr lang="en-US" altLang="en-US" sz="1700" dirty="0">
                <a:ea typeface="ＭＳ Ｐゴシック" panose="020B0600070205080204" pitchFamily="34" charset="-128"/>
              </a:rPr>
              <a:t>,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name,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tot_cred</a:t>
            </a:r>
            <a:r>
              <a:rPr lang="en-US" altLang="en-US" sz="1700" dirty="0">
                <a:ea typeface="ＭＳ Ｐゴシック" panose="020B0600070205080204" pitchFamily="34" charset="-128"/>
              </a:rPr>
              <a:t>,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dept_name</a:t>
            </a:r>
          </a:p>
          <a:p>
            <a:pPr lvl="1"/>
            <a:r>
              <a:rPr lang="en-US" altLang="en-US" sz="1700" i="1" dirty="0">
                <a:ea typeface="ＭＳ Ｐゴシック" panose="020B0600070205080204" pitchFamily="34" charset="-128"/>
              </a:rPr>
              <a:t>department, </a:t>
            </a:r>
            <a:r>
              <a:rPr lang="en-US" altLang="en-US" sz="1700" dirty="0">
                <a:ea typeface="ＭＳ Ｐゴシック" panose="020B0600070205080204" pitchFamily="34" charset="-128"/>
              </a:rPr>
              <a:t>with attributes: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dept_name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building, budget</a:t>
            </a:r>
          </a:p>
          <a:p>
            <a:r>
              <a:rPr lang="en-US" altLang="en-US" sz="1700" dirty="0"/>
              <a:t>We model the fact that each student has an associated department</a:t>
            </a:r>
            <a:r>
              <a:rPr lang="en-US" altLang="en-US" sz="1700" i="1" dirty="0"/>
              <a:t> </a:t>
            </a:r>
            <a:r>
              <a:rPr lang="en-US" altLang="en-US" sz="1700" dirty="0"/>
              <a:t>using a relationship set </a:t>
            </a:r>
            <a:r>
              <a:rPr lang="en-US" altLang="en-US" i="1" dirty="0" err="1"/>
              <a:t>stud</a:t>
            </a:r>
            <a:r>
              <a:rPr lang="en-US" altLang="en-US" sz="1700" i="1" dirty="0" err="1"/>
              <a:t>_dept</a:t>
            </a:r>
            <a:endParaRPr lang="en-US" altLang="en-US" sz="1700" i="1" dirty="0"/>
          </a:p>
          <a:p>
            <a:r>
              <a:rPr lang="en-US" altLang="en-US" sz="1700" dirty="0"/>
              <a:t>The attribute </a:t>
            </a:r>
            <a:r>
              <a:rPr lang="en-US" altLang="en-US" sz="1700" i="1" dirty="0"/>
              <a:t>dept_name </a:t>
            </a:r>
            <a:r>
              <a:rPr lang="en-US" altLang="en-US" sz="1700" dirty="0"/>
              <a:t>in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below replicates information present in the relationship and is therefore  redundant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and needs to be removed.</a:t>
            </a:r>
          </a:p>
          <a:p>
            <a:r>
              <a:rPr lang="en-US" altLang="en-US" sz="1700" dirty="0"/>
              <a:t>BUT: when converting back to tables, in some cases the attribute gets reintroduced, as we will see later.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DC5132-C467-4720-85B4-2A9134371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479" y="4655471"/>
            <a:ext cx="5560258" cy="208505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F3C57B-A0A6-425B-ABE4-183F329F79F4}"/>
              </a:ext>
            </a:extLst>
          </p:cNvPr>
          <p:cNvCxnSpPr/>
          <p:nvPr/>
        </p:nvCxnSpPr>
        <p:spPr bwMode="auto">
          <a:xfrm>
            <a:off x="2006599" y="6075680"/>
            <a:ext cx="924561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F9C4E9B-3D94-4F2A-98AF-58F41B64941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38100"/>
            <a:ext cx="8420100" cy="6826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E-R Diagram for a University Enterprise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2F3C4F-CF32-4104-A221-A27D4040C2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934"/>
          <a:stretch/>
        </p:blipFill>
        <p:spPr>
          <a:xfrm>
            <a:off x="1247095" y="863601"/>
            <a:ext cx="6464227" cy="5740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C1640C5-367D-4A64-85B5-D5EF1C9AED4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Design Phases (Cont.)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6762" y="1175195"/>
            <a:ext cx="7610476" cy="43751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Final Phase -- Moving from an abstract data model to the implementation of the database</a:t>
            </a:r>
            <a:endParaRPr lang="en-US" altLang="en-US" sz="1700" i="1" dirty="0"/>
          </a:p>
          <a:p>
            <a:pPr marL="800100" lvl="1" indent="-342900"/>
            <a:r>
              <a:rPr lang="en-US" altLang="en-US" sz="1700" dirty="0">
                <a:ea typeface="ＭＳ Ｐゴシック" panose="020B0600070205080204" pitchFamily="34" charset="-128"/>
              </a:rPr>
              <a:t>Logical Design –  Deciding on the database schema. </a:t>
            </a:r>
          </a:p>
          <a:p>
            <a:pPr marL="1143000" lvl="2" indent="-342900"/>
            <a:r>
              <a:rPr lang="en-US" altLang="en-US" dirty="0">
                <a:ea typeface="ＭＳ Ｐゴシック" panose="020B0600070205080204" pitchFamily="34" charset="-128"/>
              </a:rPr>
              <a:t>Database design requires that we find a “good” collection of relation schemas.</a:t>
            </a:r>
          </a:p>
          <a:p>
            <a:pPr marL="1143000" lvl="2" indent="-342900"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Business decision – What attributes should we record in the database?</a:t>
            </a:r>
          </a:p>
          <a:p>
            <a:pPr marL="1143000" lvl="2" indent="-342900"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Computer Science decision –  What relation schemas should we have and how should the attributes be distributed among the various relation schemas?</a:t>
            </a:r>
          </a:p>
          <a:p>
            <a:pPr marL="800100" lvl="1" indent="-342900"/>
            <a:r>
              <a:rPr lang="en-US" altLang="en-US" sz="1700" dirty="0">
                <a:ea typeface="ＭＳ Ｐゴシック" panose="020B0600070205080204" pitchFamily="34" charset="-128"/>
              </a:rPr>
              <a:t>Physical Design – Deciding on the physical layout of the database                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  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927100" y="1074738"/>
            <a:ext cx="74501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Monotype Sorts" charset="2"/>
              <a:buNone/>
            </a:pPr>
            <a:endParaRPr lang="en-US" altLang="en-US"/>
          </a:p>
          <a:p>
            <a:pPr>
              <a:buFont typeface="Monotype Sorts" charset="2"/>
              <a:buNone/>
            </a:pPr>
            <a:r>
              <a:rPr lang="en-US" altLang="en-US">
                <a:sym typeface="Symbol" panose="05050102010706020507" pitchFamily="18" charset="2"/>
              </a:rPr>
              <a:t> 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275412E-4708-4FFB-A8BD-6C255990832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Design Alternatives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23950"/>
            <a:ext cx="7612170" cy="444779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In designing a database schema, we must ensure that we avoid two major pitfalls: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Redundancy:  a bad design  may result in repeat information. 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Redundant representation of information may lead to data inconsistency among the various copies of information 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Incompleteness: a bad design may make certain aspects of the enterprise difficult or impossible to model.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Avoiding bad designs is not enough. There may be a  large number  of  good designs from which we must choose.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EDAB4D9-DBE9-41E1-A278-0E7435847F71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Design Approaches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1" y="1123950"/>
            <a:ext cx="7763090" cy="458190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Entity Relationship Model (covered in this chapter)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Models an enterprise as a collection of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entities </a:t>
            </a:r>
            <a:r>
              <a:rPr lang="en-US" altLang="en-US" sz="1700" dirty="0">
                <a:ea typeface="ＭＳ Ｐゴシック" panose="020B0600070205080204" pitchFamily="34" charset="-128"/>
              </a:rPr>
              <a:t>and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relationships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Entity: a “thing” or “object” in the enterprise that is distinguishable from other objects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Described by a set of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attributes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Relationship: an association among several entities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Represented diagrammatically by an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entity-relationship diagram: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Normalization Theory (Chapter 7)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Formalize what designs are bad, and test for them</a:t>
            </a:r>
          </a:p>
          <a:p>
            <a:pPr lvl="1">
              <a:buFont typeface="Monotype Sorts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6334E2B-E53E-40B6-95AC-130B7A6B180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2736850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Outline of the ER Model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422400" y="2851150"/>
            <a:ext cx="6845300" cy="2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</a:pPr>
            <a:endParaRPr kumimoji="1" lang="en-US" altLang="en-US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E62F591-5EAB-44B3-8668-C4274CA39F6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ER model -- Database Modeling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22375"/>
            <a:ext cx="7619746" cy="3678809"/>
          </a:xfrm>
        </p:spPr>
        <p:txBody>
          <a:bodyPr/>
          <a:lstStyle/>
          <a:p>
            <a:r>
              <a:rPr lang="en-US" altLang="en-US" sz="1700" dirty="0"/>
              <a:t>The ER data mode was developed to facilitate database design by allowing specification of an </a:t>
            </a:r>
            <a:r>
              <a:rPr lang="en-US" altLang="en-US" sz="1700" b="1" dirty="0">
                <a:solidFill>
                  <a:srgbClr val="002060"/>
                </a:solidFill>
              </a:rPr>
              <a:t>enterprise schema </a:t>
            </a:r>
            <a:r>
              <a:rPr lang="en-US" altLang="en-US" sz="1700" dirty="0"/>
              <a:t>that represents the overall logical structure of a database.</a:t>
            </a:r>
          </a:p>
          <a:p>
            <a:r>
              <a:rPr lang="en-US" altLang="en-US" sz="1700" dirty="0"/>
              <a:t>The ER data model employs three basic concepts: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entity sets,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relationship sets,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attributes.</a:t>
            </a:r>
          </a:p>
          <a:p>
            <a:r>
              <a:rPr lang="en-US" altLang="en-US" sz="1700" dirty="0"/>
              <a:t>The ER model also has an associated diagrammatic representation, the </a:t>
            </a:r>
            <a:r>
              <a:rPr lang="en-US" altLang="en-US" sz="1700" b="1" dirty="0">
                <a:solidFill>
                  <a:srgbClr val="002060"/>
                </a:solidFill>
              </a:rPr>
              <a:t>ER diagram</a:t>
            </a:r>
            <a:r>
              <a:rPr lang="en-US" altLang="en-US" sz="1700" dirty="0"/>
              <a:t>, which can express the overall logical structure of a database graphically</a:t>
            </a:r>
            <a:r>
              <a:rPr lang="en-US" altLang="en-US" sz="2000" dirty="0"/>
              <a:t>.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119463</TotalTime>
  <Words>2374</Words>
  <Application>Microsoft Office PowerPoint</Application>
  <PresentationFormat>Presentación en pantalla (4:3)</PresentationFormat>
  <Paragraphs>282</Paragraphs>
  <Slides>43</Slides>
  <Notes>43</Notes>
  <HiddenSlides>4</HiddenSlides>
  <MMClips>0</MMClips>
  <ScaleCrop>false</ScaleCrop>
  <HeadingPairs>
    <vt:vector size="8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43</vt:i4>
      </vt:variant>
      <vt:variant>
        <vt:lpstr>Presentaciones personalizadas</vt:lpstr>
      </vt:variant>
      <vt:variant>
        <vt:i4>1</vt:i4>
      </vt:variant>
    </vt:vector>
  </HeadingPairs>
  <TitlesOfParts>
    <vt:vector size="54" baseType="lpstr">
      <vt:lpstr>ＭＳ Ｐゴシック</vt:lpstr>
      <vt:lpstr>ＭＳ Ｐゴシック</vt:lpstr>
      <vt:lpstr>Arial</vt:lpstr>
      <vt:lpstr>Helvetica</vt:lpstr>
      <vt:lpstr>Monotype Sorts</vt:lpstr>
      <vt:lpstr>Symbol</vt:lpstr>
      <vt:lpstr>Times New Roman</vt:lpstr>
      <vt:lpstr>Webdings</vt:lpstr>
      <vt:lpstr>Wingdings</vt:lpstr>
      <vt:lpstr>2_db-5-grey</vt:lpstr>
      <vt:lpstr>Chapter 6: Database Design Using the E-R Model</vt:lpstr>
      <vt:lpstr>Outline</vt:lpstr>
      <vt:lpstr>Outline</vt:lpstr>
      <vt:lpstr>Design Phases</vt:lpstr>
      <vt:lpstr>Design Phases (Cont.)</vt:lpstr>
      <vt:lpstr>Design Alternatives</vt:lpstr>
      <vt:lpstr>Design Approaches</vt:lpstr>
      <vt:lpstr>Outline of the ER Model</vt:lpstr>
      <vt:lpstr>ER model -- Database Modeling</vt:lpstr>
      <vt:lpstr>Entity Sets</vt:lpstr>
      <vt:lpstr>Entity Sets -- instructor and student</vt:lpstr>
      <vt:lpstr>Representing Entity sets in ER Diagram</vt:lpstr>
      <vt:lpstr>Relationship Sets</vt:lpstr>
      <vt:lpstr>Relationship Sets (Cont.)</vt:lpstr>
      <vt:lpstr>Representing Relationship  Sets via ER Diagrams </vt:lpstr>
      <vt:lpstr>Relationship Sets (Cont.)</vt:lpstr>
      <vt:lpstr>Relationship Sets with Attributes</vt:lpstr>
      <vt:lpstr>Roles</vt:lpstr>
      <vt:lpstr>Degree of a Relationship Set</vt:lpstr>
      <vt:lpstr>Non-binary Relationship Sets</vt:lpstr>
      <vt:lpstr>Complex Attributes</vt:lpstr>
      <vt:lpstr>Composite Attributes</vt:lpstr>
      <vt:lpstr>Representing Complex Attributes  in ER Diagram</vt:lpstr>
      <vt:lpstr>Mapping Cardinality Constraints</vt:lpstr>
      <vt:lpstr>Mapping Cardinalities</vt:lpstr>
      <vt:lpstr>Mapping Cardinalities </vt:lpstr>
      <vt:lpstr>Representing Cardinality Constraints in ER Diagram</vt:lpstr>
      <vt:lpstr>One-to-Many Relationship</vt:lpstr>
      <vt:lpstr>Many-to-One Relationships</vt:lpstr>
      <vt:lpstr>Many-to-Many Relationship</vt:lpstr>
      <vt:lpstr>Total and Partial Participation</vt:lpstr>
      <vt:lpstr>Notation for Expressing More Complex Constraints</vt:lpstr>
      <vt:lpstr>Cardinality Constraints on Ternary Relationship</vt:lpstr>
      <vt:lpstr>Primary Key</vt:lpstr>
      <vt:lpstr>Primary key for Entity Sets</vt:lpstr>
      <vt:lpstr>Primary Key for Relationship Sets</vt:lpstr>
      <vt:lpstr>Choice of Primary key for Binary Relationship</vt:lpstr>
      <vt:lpstr>Weak Entity Sets</vt:lpstr>
      <vt:lpstr>Weak Entity Sets (Cont.)</vt:lpstr>
      <vt:lpstr>Weak Entity Sets (Cont.)</vt:lpstr>
      <vt:lpstr>Expressing Weak Entity Sets</vt:lpstr>
      <vt:lpstr>Redundant Attributes</vt:lpstr>
      <vt:lpstr>E-R Diagram for a University Enterprise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Julio Ernesto Carreno Vargas</cp:lastModifiedBy>
  <cp:revision>497</cp:revision>
  <cp:lastPrinted>1999-06-28T19:27:31Z</cp:lastPrinted>
  <dcterms:created xsi:type="dcterms:W3CDTF">2009-12-21T15:40:22Z</dcterms:created>
  <dcterms:modified xsi:type="dcterms:W3CDTF">2020-02-29T18:26:00Z</dcterms:modified>
</cp:coreProperties>
</file>