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1" r:id="rId4"/>
    <p:sldId id="262" r:id="rId5"/>
    <p:sldId id="272" r:id="rId6"/>
    <p:sldId id="257" r:id="rId7"/>
    <p:sldId id="258" r:id="rId8"/>
    <p:sldId id="259" r:id="rId9"/>
    <p:sldId id="260" r:id="rId10"/>
    <p:sldId id="263" r:id="rId11"/>
    <p:sldId id="265" r:id="rId12"/>
    <p:sldId id="266" r:id="rId13"/>
    <p:sldId id="267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92757-B652-439A-A28F-10E5A3458DFF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079CC-E751-4437-A177-342E33D22E2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767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079CC-E751-4437-A177-342E33D22E23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498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079CC-E751-4437-A177-342E33D22E23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256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079CC-E751-4437-A177-342E33D22E23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147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37AF-F273-4512-993D-2EC092FF3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A5F8B-9AD3-4C39-929D-194B7652C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2404D-CEDB-493F-85FE-625BA10E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922B-41C7-4E08-895F-52CDB9020CC2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FB323-92AF-4C41-BC80-735E9A4D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65FBB-1638-41DD-A7D6-0CB19FFD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5A0F-1D1A-445A-A0B3-AD4AA0683F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954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1939-7BCF-438C-A900-4FEE7E09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AE787-9213-4387-B2A4-16208B31E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AC319-26A6-489A-A77D-3595C155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922B-41C7-4E08-895F-52CDB9020CC2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5935F-7241-4368-9BFF-699E7748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B613F-A6A8-4E48-80F8-2EB3040D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5A0F-1D1A-445A-A0B3-AD4AA0683F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78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6AEB2-BD07-4109-B786-00079927C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A04CB-AFA9-4FE1-974C-C0CB2CB00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908E0-FEDA-4B48-A754-9B084274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922B-41C7-4E08-895F-52CDB9020CC2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BB234-168F-47D8-82D5-6EDC09FC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B338-D2E4-4D73-BC3C-776167C3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5A0F-1D1A-445A-A0B3-AD4AA0683F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963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67CE-096B-4AE8-B0BF-A32B43FC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F008-2ED0-4457-B0F8-711BE3CB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D310-6EC0-4784-9D6A-EF18D8C7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922B-41C7-4E08-895F-52CDB9020CC2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BAE9-7E3B-4A06-84E5-8DCE8912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B19F3-28BD-47F9-A7E4-7509BE91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5A0F-1D1A-445A-A0B3-AD4AA0683F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658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2CFB-EF4F-43C3-8312-9832EEDD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47BF2-4AA1-4863-8A20-D3F1574A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48558-D9F5-4680-AADC-A3FC1E5F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922B-41C7-4E08-895F-52CDB9020CC2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2769C-EC0B-45B8-8E15-7B9A5DF5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098F7-56CC-49D4-90B3-1C8A997A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5A0F-1D1A-445A-A0B3-AD4AA0683F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449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488D-EC2E-4775-82FC-7F467E9C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473F-1533-4F04-AA2C-0CABF4A32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C2271-4486-4A74-BE74-E6315AAFD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8499B-4670-4BAA-B716-742DEBC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922B-41C7-4E08-895F-52CDB9020CC2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223D9-417D-4C54-AFD0-8F3D9FD5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5718A-9CDA-4D1B-A527-3C2E1ADB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5A0F-1D1A-445A-A0B3-AD4AA0683F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22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3F10-FAD8-4143-9F6A-72FF6FD0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F182-4DF4-476F-BEB7-36AAC5C6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0CF33-46E8-4DE7-AB6D-9E1FAB5E7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D2B46-BFB6-4542-8949-949E4F72D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DBA27-63B9-4ECC-89EF-A30BDAF50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9F010-265E-43C4-AF22-E1517FDD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922B-41C7-4E08-895F-52CDB9020CC2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F05B-5B71-4F31-9B5D-74EB1C73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BCED8-6251-4331-9740-BEE11797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5A0F-1D1A-445A-A0B3-AD4AA0683F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6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DABA-385A-42AA-929A-FAFC33D6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292B7-2465-4170-B954-F0E284CF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922B-41C7-4E08-895F-52CDB9020CC2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39FAF-DF20-4630-A26B-978B4767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6E382-D4BD-44A9-BC44-982DC386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5A0F-1D1A-445A-A0B3-AD4AA0683F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344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C9BF2-D5CB-493B-BB90-08263795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922B-41C7-4E08-895F-52CDB9020CC2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92FDE-F66C-4295-B1B7-D75CB72E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36194-F5C1-43F2-905E-AE9D4EC5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5A0F-1D1A-445A-A0B3-AD4AA0683F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099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B35B-9C9B-4398-83FE-07A2765E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8C968-5A64-4AAE-9646-21042B998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A33B1-3C23-4D88-AE08-8FF8A23C7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C8C86-073A-4688-B1ED-B9F190A6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922B-41C7-4E08-895F-52CDB9020CC2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6C80E-2094-4455-BDF1-943704CA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39800-A70B-47CC-B34C-ABD8ED79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5A0F-1D1A-445A-A0B3-AD4AA0683F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222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5E51-4EBA-4A3F-86D4-8613C02B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A26EA-4292-4037-B617-4D50D6F22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D6A37-22B5-4481-9B16-F17D56FC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9282B-55C4-4805-8FF3-D60C3A95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922B-41C7-4E08-895F-52CDB9020CC2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D34FE-0E03-4381-97B3-938C1898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802CD-579B-4021-A7A5-B3020859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5A0F-1D1A-445A-A0B3-AD4AA0683F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17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17B6E-5EA7-403E-B7F4-EB9FB25D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38A99-B4EA-469B-B94D-BDC8827F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8962-3A85-4259-BD5B-F49AB3CE7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B922B-41C7-4E08-895F-52CDB9020CC2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4F25D-C5A0-4485-8E8B-CABE8F4B8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CA867-7B50-4F22-8E86-8E1977E0D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35A0F-1D1A-445A-A0B3-AD4AA0683F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980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1411-97A7-4537-A799-F2003D4A8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SQL </a:t>
            </a:r>
            <a:r>
              <a:rPr lang="es-CO" dirty="0" err="1"/>
              <a:t>Joins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11826-826B-4A71-8911-0B00A711B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Bases de Datos Relacionales</a:t>
            </a:r>
          </a:p>
        </p:txBody>
      </p:sp>
    </p:spTree>
    <p:extLst>
      <p:ext uri="{BB962C8B-B14F-4D97-AF65-F5344CB8AC3E}">
        <p14:creationId xmlns:p14="http://schemas.microsoft.com/office/powerpoint/2010/main" val="346114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4053-7665-4BA6-B67D-EC5ADB34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Taller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60665-2833-40D8-9C13-C44B8A1AF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30" y="1432070"/>
            <a:ext cx="8538120" cy="2649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B8ECA-AA0A-41F6-ABAD-5D846D7BE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782" y="4189047"/>
            <a:ext cx="5682817" cy="204521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6B6303-D410-447B-8BE5-733EADD901DC}"/>
              </a:ext>
            </a:extLst>
          </p:cNvPr>
          <p:cNvCxnSpPr>
            <a:cxnSpLocks/>
          </p:cNvCxnSpPr>
          <p:nvPr/>
        </p:nvCxnSpPr>
        <p:spPr>
          <a:xfrm flipH="1">
            <a:off x="5024581" y="2438400"/>
            <a:ext cx="2272146" cy="240145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4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8945-6732-4478-B2C0-61C84B75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Alias para Tabla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255BC0-F95E-4E35-921F-5AE96F7E1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671" y="2174009"/>
            <a:ext cx="7915275" cy="31051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AE3D97-9BD8-4609-A6B1-702E8A84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09" y="1616364"/>
            <a:ext cx="10515600" cy="4036868"/>
          </a:xfrm>
        </p:spPr>
        <p:txBody>
          <a:bodyPr/>
          <a:lstStyle/>
          <a:p>
            <a:r>
              <a:rPr lang="es-CO" sz="1800" dirty="0">
                <a:latin typeface="ArialMT"/>
              </a:rPr>
              <a:t>La columna </a:t>
            </a:r>
            <a:r>
              <a:rPr lang="es-CO" sz="1800" b="0" i="0" u="none" strike="noStrike" baseline="0" dirty="0">
                <a:latin typeface="ArialMT"/>
              </a:rPr>
              <a:t>‘</a:t>
            </a:r>
            <a:r>
              <a:rPr lang="es-CO" sz="1800" b="0" i="0" u="none" strike="noStrike" baseline="0" dirty="0" err="1">
                <a:latin typeface="ArialMT"/>
              </a:rPr>
              <a:t>address</a:t>
            </a:r>
            <a:r>
              <a:rPr lang="es-CO" sz="1800" b="0" i="0" u="none" strike="noStrike" baseline="0" dirty="0">
                <a:latin typeface="ArialMT"/>
              </a:rPr>
              <a:t>’  existe en ambas tablas, esto es </a:t>
            </a:r>
            <a:r>
              <a:rPr lang="es-CO" sz="1800" b="0" i="0" u="none" strike="noStrike" baseline="0" dirty="0" err="1">
                <a:latin typeface="ArialMT"/>
              </a:rPr>
              <a:t>ambiguedad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09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8945-6732-4478-B2C0-61C84B75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Alias para Tabla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AE3D97-9BD8-4609-A6B1-702E8A84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09" y="1616364"/>
            <a:ext cx="10515600" cy="4036868"/>
          </a:xfrm>
        </p:spPr>
        <p:txBody>
          <a:bodyPr/>
          <a:lstStyle/>
          <a:p>
            <a:r>
              <a:rPr lang="es-CO" sz="1800" dirty="0">
                <a:latin typeface="ArialMT"/>
              </a:rPr>
              <a:t>La columna </a:t>
            </a:r>
            <a:r>
              <a:rPr lang="es-CO" sz="1800" b="0" i="0" u="none" strike="noStrike" baseline="0" dirty="0">
                <a:latin typeface="ArialMT"/>
              </a:rPr>
              <a:t>‘</a:t>
            </a:r>
            <a:r>
              <a:rPr lang="es-CO" sz="1800" b="0" i="0" u="none" strike="noStrike" baseline="0" dirty="0" err="1">
                <a:latin typeface="ArialMT"/>
              </a:rPr>
              <a:t>address</a:t>
            </a:r>
            <a:r>
              <a:rPr lang="es-CO" sz="1800" b="0" i="0" u="none" strike="noStrike" baseline="0" dirty="0">
                <a:latin typeface="ArialMT"/>
              </a:rPr>
              <a:t>’  existe en ambas tablas, esto es </a:t>
            </a:r>
            <a:r>
              <a:rPr lang="es-CO" sz="1800" b="0" i="0" u="none" strike="noStrike" baseline="0" dirty="0" err="1">
                <a:latin typeface="ArialMT"/>
              </a:rPr>
              <a:t>ambiguedad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F7574-B8E3-4685-92AE-53212A760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2566987"/>
            <a:ext cx="114109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16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8945-6732-4478-B2C0-61C84B75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Alias para Tabla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AE3D97-9BD8-4609-A6B1-702E8A84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727" y="3754291"/>
            <a:ext cx="3927764" cy="1465044"/>
          </a:xfrm>
        </p:spPr>
        <p:txBody>
          <a:bodyPr/>
          <a:lstStyle/>
          <a:p>
            <a:r>
              <a:rPr lang="es-CO" sz="1800" dirty="0">
                <a:latin typeface="ArialMT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ArialMT"/>
              </a:rPr>
              <a:t>X</a:t>
            </a:r>
            <a:r>
              <a:rPr lang="es-CO" sz="1800" dirty="0">
                <a:latin typeface="ArialMT"/>
              </a:rPr>
              <a:t> y </a:t>
            </a:r>
            <a:r>
              <a:rPr lang="es-CO" sz="1800" dirty="0">
                <a:solidFill>
                  <a:srgbClr val="FF0000"/>
                </a:solidFill>
                <a:latin typeface="ArialMT"/>
              </a:rPr>
              <a:t>Y</a:t>
            </a:r>
            <a:r>
              <a:rPr lang="es-CO" sz="1800" dirty="0">
                <a:latin typeface="ArialMT"/>
              </a:rPr>
              <a:t> son alias</a:t>
            </a:r>
          </a:p>
          <a:p>
            <a:r>
              <a:rPr lang="es-CO" sz="1800" dirty="0">
                <a:latin typeface="ArialMT"/>
              </a:rPr>
              <a:t>Se puede usar ‘as X’ o ‘as Y’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51B9B-C2E6-416D-9538-19242B65D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34" y="1870002"/>
            <a:ext cx="87534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90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8B36-1B8F-4EA1-86EF-11A77CB7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Joins</a:t>
            </a:r>
            <a:r>
              <a:rPr lang="es-CO" dirty="0"/>
              <a:t> con más de 2 tablas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4395-F981-4F5D-9E9C-B6D894E0C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s-CO" sz="3200" b="0" i="0" u="none" strike="noStrike" baseline="0" dirty="0">
                <a:solidFill>
                  <a:srgbClr val="0000FF"/>
                </a:solidFill>
                <a:latin typeface="ArialMT"/>
              </a:rPr>
              <a:t>SELECT DISTINCT </a:t>
            </a:r>
            <a:r>
              <a:rPr lang="es-CO" sz="3200" b="0" i="0" u="none" strike="noStrike" baseline="0" dirty="0" err="1">
                <a:solidFill>
                  <a:srgbClr val="000000"/>
                </a:solidFill>
                <a:latin typeface="ArialMT"/>
              </a:rPr>
              <a:t>R.a</a:t>
            </a:r>
            <a:r>
              <a:rPr lang="es-CO" sz="3200" b="0" i="0" u="none" strike="noStrike" baseline="0" dirty="0">
                <a:solidFill>
                  <a:srgbClr val="000000"/>
                </a:solidFill>
                <a:latin typeface="ArialMT"/>
              </a:rPr>
              <a:t>, </a:t>
            </a:r>
            <a:r>
              <a:rPr lang="es-CO" sz="3200" b="0" i="0" u="none" strike="noStrike" baseline="0" dirty="0" err="1">
                <a:solidFill>
                  <a:srgbClr val="000000"/>
                </a:solidFill>
                <a:latin typeface="ArialMT"/>
              </a:rPr>
              <a:t>S.a</a:t>
            </a:r>
            <a:r>
              <a:rPr lang="es-CO" sz="3200" b="0" i="0" u="none" strike="noStrike" baseline="0" dirty="0">
                <a:solidFill>
                  <a:srgbClr val="000000"/>
                </a:solidFill>
                <a:latin typeface="ArialMT"/>
              </a:rPr>
              <a:t>, </a:t>
            </a:r>
            <a:r>
              <a:rPr lang="es-CO" sz="3200" b="0" i="0" u="none" strike="noStrike" baseline="0" dirty="0" err="1">
                <a:solidFill>
                  <a:srgbClr val="000000"/>
                </a:solidFill>
                <a:latin typeface="ArialMT"/>
              </a:rPr>
              <a:t>T.a</a:t>
            </a:r>
            <a:endParaRPr lang="es-CO" sz="32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marL="0" indent="0" algn="l">
              <a:buNone/>
            </a:pPr>
            <a:r>
              <a:rPr lang="es-CO" sz="3200" b="0" i="0" u="none" strike="noStrike" baseline="0" dirty="0">
                <a:solidFill>
                  <a:srgbClr val="0000FF"/>
                </a:solidFill>
                <a:latin typeface="ArialMT"/>
              </a:rPr>
              <a:t>FROM </a:t>
            </a:r>
            <a:r>
              <a:rPr lang="es-CO" sz="3200" b="0" i="0" u="none" strike="noStrike" baseline="0" dirty="0">
                <a:solidFill>
                  <a:srgbClr val="000000"/>
                </a:solidFill>
                <a:latin typeface="ArialMT"/>
              </a:rPr>
              <a:t>R, S, T</a:t>
            </a:r>
          </a:p>
          <a:p>
            <a:pPr marL="0" indent="0" algn="l">
              <a:buNone/>
            </a:pPr>
            <a:r>
              <a:rPr lang="en-US" sz="3200" b="0" i="0" u="none" strike="noStrike" baseline="0" dirty="0">
                <a:solidFill>
                  <a:srgbClr val="0000FF"/>
                </a:solidFill>
                <a:latin typeface="ArialMT"/>
              </a:rPr>
              <a:t>WHERE </a:t>
            </a:r>
            <a:r>
              <a:rPr lang="en-US" sz="3200" b="0" i="0" u="none" strike="noStrike" baseline="0" dirty="0" err="1">
                <a:solidFill>
                  <a:srgbClr val="000000"/>
                </a:solidFill>
                <a:latin typeface="ArialMT"/>
              </a:rPr>
              <a:t>R.a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ArialMT"/>
              </a:rPr>
              <a:t>=</a:t>
            </a:r>
            <a:r>
              <a:rPr lang="en-US" sz="3200" b="0" i="0" u="none" strike="noStrike" baseline="0" dirty="0" err="1">
                <a:solidFill>
                  <a:srgbClr val="000000"/>
                </a:solidFill>
                <a:latin typeface="ArialMT"/>
              </a:rPr>
              <a:t>S.a</a:t>
            </a:r>
            <a:endParaRPr lang="en-US" sz="32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marL="0" indent="0" algn="l">
              <a:buNone/>
            </a:pPr>
            <a:r>
              <a:rPr lang="en-US" sz="3200" b="0" i="0" u="none" strike="noStrike" baseline="0" dirty="0">
                <a:solidFill>
                  <a:srgbClr val="0000FF"/>
                </a:solidFill>
                <a:latin typeface="ArialMT"/>
              </a:rPr>
              <a:t>AND </a:t>
            </a:r>
            <a:r>
              <a:rPr lang="en-US" sz="3200" b="0" i="0" u="none" strike="noStrike" baseline="0" dirty="0" err="1">
                <a:solidFill>
                  <a:srgbClr val="000000"/>
                </a:solidFill>
                <a:latin typeface="ArialMT"/>
              </a:rPr>
              <a:t>R.a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ArialMT"/>
              </a:rPr>
              <a:t>=</a:t>
            </a:r>
            <a:r>
              <a:rPr lang="en-US" sz="3200" b="0" i="0" u="none" strike="noStrike" baseline="0" dirty="0" err="1">
                <a:solidFill>
                  <a:srgbClr val="000000"/>
                </a:solidFill>
                <a:latin typeface="ArialMT"/>
              </a:rPr>
              <a:t>T.a</a:t>
            </a:r>
            <a:endParaRPr lang="es-CO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32EAF-E606-4C40-9C22-8E91D8B9D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270" y="1825625"/>
            <a:ext cx="3181350" cy="2724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20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EB5B-6C3B-4861-88B9-C83DBD15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Self</a:t>
            </a:r>
            <a:r>
              <a:rPr lang="es-CO" dirty="0"/>
              <a:t> </a:t>
            </a:r>
            <a:r>
              <a:rPr lang="es-CO" dirty="0" err="1"/>
              <a:t>Join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A4BF-19CD-411C-BC7B-DC96107F7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Encuentre los nombres de los productos cuyo precio es mayor al precio del producto llamado </a:t>
            </a:r>
            <a:r>
              <a:rPr lang="es-CO" sz="1800" b="1" i="0" u="none" strike="noStrike" baseline="0" dirty="0">
                <a:latin typeface="ArialMT"/>
              </a:rPr>
              <a:t>’ </a:t>
            </a:r>
            <a:r>
              <a:rPr lang="es-CO" sz="1800" b="1" i="0" u="none" strike="noStrike" baseline="0" dirty="0" err="1">
                <a:latin typeface="ArialMT"/>
              </a:rPr>
              <a:t>Powergizmo</a:t>
            </a:r>
            <a:r>
              <a:rPr lang="es-CO" sz="1800" b="1" i="0" u="none" strike="noStrike" baseline="0" dirty="0">
                <a:latin typeface="ArialMT"/>
              </a:rPr>
              <a:t>’</a:t>
            </a:r>
          </a:p>
          <a:p>
            <a:pPr lvl="1"/>
            <a:r>
              <a:rPr lang="es-CO" dirty="0">
                <a:latin typeface="ArialMT"/>
              </a:rPr>
              <a:t>Usted podría escribir</a:t>
            </a:r>
          </a:p>
          <a:p>
            <a:pPr marL="0" indent="0" algn="l">
              <a:buNone/>
            </a:pPr>
            <a:r>
              <a:rPr lang="es-CO" sz="1800" b="0" i="0" u="none" strike="noStrike" baseline="0" dirty="0">
                <a:solidFill>
                  <a:srgbClr val="0000FF"/>
                </a:solidFill>
                <a:latin typeface="ArialMT"/>
              </a:rPr>
              <a:t>SELECT </a:t>
            </a:r>
            <a:r>
              <a:rPr lang="es-CO" sz="1800" b="0" i="0" u="none" strike="noStrike" baseline="0" dirty="0" err="1">
                <a:solidFill>
                  <a:srgbClr val="0000FF"/>
                </a:solidFill>
                <a:latin typeface="ArialMT"/>
              </a:rPr>
              <a:t>p</a:t>
            </a:r>
            <a:r>
              <a:rPr lang="es-CO" sz="1800" b="0" i="0" u="none" strike="noStrike" baseline="0" dirty="0" err="1">
                <a:solidFill>
                  <a:srgbClr val="000000"/>
                </a:solidFill>
                <a:latin typeface="ArialMT"/>
              </a:rPr>
              <a:t>Name</a:t>
            </a:r>
            <a:endParaRPr lang="es-CO" sz="18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marL="0" indent="0" algn="l">
              <a:buNone/>
            </a:pPr>
            <a:r>
              <a:rPr lang="es-CO" sz="1800" b="0" i="0" u="none" strike="noStrike" baseline="0" dirty="0">
                <a:solidFill>
                  <a:srgbClr val="0000FF"/>
                </a:solidFill>
                <a:latin typeface="ArialMT"/>
              </a:rPr>
              <a:t>FROM </a:t>
            </a:r>
            <a:r>
              <a:rPr lang="es-CO" sz="1800" b="0" i="0" u="none" strike="noStrike" baseline="0" dirty="0" err="1">
                <a:solidFill>
                  <a:srgbClr val="000000"/>
                </a:solidFill>
                <a:latin typeface="ArialMT"/>
              </a:rPr>
              <a:t>Product</a:t>
            </a:r>
            <a:endParaRPr lang="es-CO" sz="18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marL="0" indent="0" algn="l">
              <a:buNone/>
            </a:pPr>
            <a:r>
              <a:rPr lang="es-CO" sz="1800" dirty="0" err="1">
                <a:solidFill>
                  <a:srgbClr val="0000FF"/>
                </a:solidFill>
                <a:latin typeface="ArialMT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ArialMT"/>
              </a:rPr>
              <a:t> Price &gt; 29.99</a:t>
            </a:r>
          </a:p>
          <a:p>
            <a:pPr marL="0" indent="0" algn="l">
              <a:buNone/>
            </a:pPr>
            <a:endParaRPr lang="es-CO" sz="1800" dirty="0">
              <a:solidFill>
                <a:srgbClr val="000000"/>
              </a:solidFill>
              <a:latin typeface="ArialMT"/>
            </a:endParaRPr>
          </a:p>
          <a:p>
            <a:pPr marL="0" indent="0" algn="l">
              <a:buNone/>
            </a:pPr>
            <a:r>
              <a:rPr lang="es-CO" sz="1800" dirty="0">
                <a:solidFill>
                  <a:srgbClr val="000000"/>
                </a:solidFill>
                <a:latin typeface="ArialMT"/>
              </a:rPr>
              <a:t>¿Pero cuando el precio cambie? </a:t>
            </a:r>
          </a:p>
          <a:p>
            <a:pPr marL="0" indent="0" algn="l">
              <a:buNone/>
            </a:pPr>
            <a:r>
              <a:rPr lang="es-CO" sz="1800" dirty="0">
                <a:solidFill>
                  <a:srgbClr val="000000"/>
                </a:solidFill>
                <a:latin typeface="ArialMT"/>
              </a:rPr>
              <a:t>No serviría la consulta</a:t>
            </a:r>
          </a:p>
          <a:p>
            <a:pPr marL="0" indent="0" algn="l">
              <a:buNone/>
            </a:pPr>
            <a:r>
              <a:rPr lang="es-CO" sz="1800" dirty="0">
                <a:solidFill>
                  <a:srgbClr val="000000"/>
                </a:solidFill>
                <a:latin typeface="ArialMT"/>
              </a:rPr>
              <a:t>Usted debe usar la información conocida </a:t>
            </a:r>
            <a:r>
              <a:rPr lang="es-CO" sz="2800" b="1" i="0" u="none" strike="noStrike" baseline="0" dirty="0">
                <a:latin typeface="ArialMT"/>
              </a:rPr>
              <a:t>’ </a:t>
            </a:r>
            <a:r>
              <a:rPr lang="es-CO" sz="2800" b="1" i="0" u="none" strike="noStrike" baseline="0" dirty="0" err="1">
                <a:latin typeface="ArialMT"/>
              </a:rPr>
              <a:t>Powergizmo</a:t>
            </a:r>
            <a:r>
              <a:rPr lang="es-CO" sz="2800" b="1" i="0" u="none" strike="noStrike" baseline="0" dirty="0">
                <a:latin typeface="ArialMT"/>
              </a:rPr>
              <a:t>’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7EF06-6385-40A5-B712-FDA260E32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31" t="13665" r="13800"/>
          <a:stretch/>
        </p:blipFill>
        <p:spPr>
          <a:xfrm>
            <a:off x="5209309" y="2754746"/>
            <a:ext cx="6289964" cy="2287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388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8B23-81C2-489E-8531-D2CCD666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Self</a:t>
            </a:r>
            <a:r>
              <a:rPr lang="es-CO" dirty="0"/>
              <a:t> </a:t>
            </a:r>
            <a:r>
              <a:rPr lang="es-CO" dirty="0" err="1"/>
              <a:t>Join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6268-B32E-4258-9C30-DB76A037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ArialMT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ArialMT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ArialMT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ArialM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ArialMT"/>
              </a:rPr>
              <a:t>SELECT</a:t>
            </a:r>
            <a:r>
              <a:rPr lang="en-US" sz="1800" dirty="0"/>
              <a:t> DISTINCT pName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ArialMT"/>
              </a:rPr>
              <a:t>FROM</a:t>
            </a:r>
            <a:r>
              <a:rPr lang="en-US" sz="1800" dirty="0"/>
              <a:t> Product as P1, Product as P2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ArialMT"/>
              </a:rPr>
              <a:t>where</a:t>
            </a:r>
            <a:r>
              <a:rPr lang="en-US" sz="1800" dirty="0"/>
              <a:t> P1.pName='</a:t>
            </a:r>
            <a:r>
              <a:rPr lang="en-US" sz="1800" dirty="0" err="1"/>
              <a:t>Powergizmo</a:t>
            </a:r>
            <a:r>
              <a:rPr lang="en-US" sz="1800" dirty="0"/>
              <a:t>’</a:t>
            </a:r>
          </a:p>
          <a:p>
            <a:pPr marL="0" indent="0">
              <a:buNone/>
            </a:pPr>
            <a:r>
              <a:rPr lang="en-US" sz="1800" dirty="0"/>
              <a:t>And P2.pName &lt;&gt; '</a:t>
            </a:r>
            <a:r>
              <a:rPr lang="en-US" sz="1800" dirty="0" err="1"/>
              <a:t>Powergizmo</a:t>
            </a:r>
            <a:r>
              <a:rPr lang="en-US" sz="1800" dirty="0"/>
              <a:t>’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ArialMT"/>
              </a:rPr>
              <a:t>and</a:t>
            </a:r>
            <a:r>
              <a:rPr lang="en-US" sz="1800" dirty="0"/>
              <a:t> P2.price &gt; P1.price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E53B0-E9F1-48C8-8901-284C29C0C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31" t="13665" r="13800"/>
          <a:stretch/>
        </p:blipFill>
        <p:spPr>
          <a:xfrm>
            <a:off x="5063836" y="815110"/>
            <a:ext cx="6289964" cy="2287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82773AD-6B75-4C11-8750-7614C080E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15294"/>
              </p:ext>
            </p:extLst>
          </p:nvPr>
        </p:nvGraphicFramePr>
        <p:xfrm>
          <a:off x="5063836" y="3445034"/>
          <a:ext cx="162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861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pName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86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SingleTouch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1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MultiTouch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392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77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018-32ED-4AA4-983C-89F97B6B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0CBE1-4C09-4969-87C2-F924298F1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Cross </a:t>
            </a:r>
            <a:r>
              <a:rPr lang="es-CO" dirty="0" err="1"/>
              <a:t>Join</a:t>
            </a:r>
            <a:endParaRPr lang="es-CO" dirty="0"/>
          </a:p>
          <a:p>
            <a:r>
              <a:rPr lang="es-CO" dirty="0" err="1"/>
              <a:t>Join</a:t>
            </a:r>
            <a:endParaRPr lang="es-CO" dirty="0"/>
          </a:p>
          <a:p>
            <a:r>
              <a:rPr lang="es-CO" dirty="0"/>
              <a:t>Alias para Tabla</a:t>
            </a:r>
          </a:p>
          <a:p>
            <a:r>
              <a:rPr lang="es-CO" dirty="0" err="1"/>
              <a:t>Self</a:t>
            </a:r>
            <a:r>
              <a:rPr lang="es-CO" dirty="0"/>
              <a:t> </a:t>
            </a:r>
            <a:r>
              <a:rPr lang="es-CO" dirty="0" err="1"/>
              <a:t>Join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6496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8B3B-ADF7-4FC1-A00A-9CC5D3DB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8" y="739053"/>
            <a:ext cx="3798455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Cross </a:t>
            </a:r>
            <a:r>
              <a:rPr lang="es-CO" dirty="0" err="1"/>
              <a:t>Join</a:t>
            </a:r>
            <a:r>
              <a:rPr lang="es-CO" dirty="0"/>
              <a:t> o Producto </a:t>
            </a:r>
            <a:r>
              <a:rPr lang="es-CO" dirty="0" err="1"/>
              <a:t>Catersiano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BA62A-DCD0-46E0-ABBF-7E0219549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28" y="144029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</a:t>
            </a:r>
          </a:p>
          <a:p>
            <a:pPr marL="0" indent="0">
              <a:buNone/>
            </a:pPr>
            <a:r>
              <a:rPr lang="en-US" dirty="0"/>
              <a:t>FROM citizen, </a:t>
            </a:r>
            <a:r>
              <a:rPr lang="en-US" dirty="0" err="1"/>
              <a:t>postalcode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6F93B-8A31-4C4B-9710-64F4CD816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696" y="826131"/>
            <a:ext cx="6172200" cy="1466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BE201-308C-49FE-B705-BB17A737A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314" y="2304852"/>
            <a:ext cx="6267450" cy="1552575"/>
          </a:xfrm>
          <a:prstGeom prst="rect">
            <a:avLst/>
          </a:prstGeom>
        </p:spPr>
      </p:pic>
      <p:pic>
        <p:nvPicPr>
          <p:cNvPr id="9" name="Picture 8" descr="A picture containing window, sitting, table, people&#10;&#10;Description automatically generated">
            <a:extLst>
              <a:ext uri="{FF2B5EF4-FFF2-40B4-BE49-F238E27FC236}">
                <a16:creationId xmlns:a16="http://schemas.microsoft.com/office/drawing/2014/main" id="{9A95B221-B1FD-4581-AEF1-3B542FB73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462" y="4016283"/>
            <a:ext cx="4082856" cy="247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8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C0FA-B758-4072-98BC-29281699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Join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A198-511E-423B-84C5-941BA95F9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16" y="1377698"/>
            <a:ext cx="479800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Trae los </a:t>
            </a:r>
            <a:r>
              <a:rPr lang="en-US" dirty="0" err="1"/>
              <a:t>registros</a:t>
            </a:r>
            <a:r>
              <a:rPr lang="en-US" dirty="0"/>
              <a:t> que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ambas </a:t>
            </a:r>
            <a:r>
              <a:rPr lang="en-US" dirty="0" err="1"/>
              <a:t>tablas</a:t>
            </a:r>
            <a:r>
              <a:rPr lang="en-US" dirty="0"/>
              <a:t> hacienda ‘join’ por </a:t>
            </a:r>
            <a:r>
              <a:rPr lang="en-US" dirty="0" err="1"/>
              <a:t>columnas</a:t>
            </a:r>
            <a:r>
              <a:rPr lang="en-US" dirty="0"/>
              <a:t> que </a:t>
            </a:r>
            <a:r>
              <a:rPr lang="en-US" dirty="0" err="1"/>
              <a:t>tienen</a:t>
            </a:r>
            <a:r>
              <a:rPr lang="en-US" dirty="0"/>
              <a:t> el </a:t>
            </a:r>
            <a:r>
              <a:rPr lang="en-US" dirty="0" err="1"/>
              <a:t>mismo</a:t>
            </a:r>
            <a:r>
              <a:rPr lang="en-US" dirty="0"/>
              <a:t> valor </a:t>
            </a:r>
            <a:r>
              <a:rPr lang="en-US" dirty="0" err="1"/>
              <a:t>en</a:t>
            </a:r>
            <a:r>
              <a:rPr lang="en-US" dirty="0"/>
              <a:t> ambas </a:t>
            </a:r>
            <a:r>
              <a:rPr lang="en-US" dirty="0" err="1"/>
              <a:t>tablas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SELECT *</a:t>
            </a:r>
          </a:p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citizen,postalcode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WHERE </a:t>
            </a:r>
            <a:r>
              <a:rPr lang="en-US" sz="2400" dirty="0" err="1">
                <a:solidFill>
                  <a:srgbClr val="00B050"/>
                </a:solidFill>
              </a:rPr>
              <a:t>citizen.postal</a:t>
            </a:r>
            <a:r>
              <a:rPr lang="en-US" sz="2400" dirty="0"/>
              <a:t> = </a:t>
            </a:r>
            <a:r>
              <a:rPr lang="en-US" sz="2400" dirty="0" err="1">
                <a:solidFill>
                  <a:srgbClr val="00B050"/>
                </a:solidFill>
              </a:rPr>
              <a:t>postalcode.postal</a:t>
            </a:r>
            <a:endParaRPr lang="es-CO" sz="2400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3B131-98C1-4E6F-A843-46225597C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228" y="3327400"/>
            <a:ext cx="6238875" cy="157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B045F5-5FE3-4D89-AD34-8E3167BD7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257" y="957263"/>
            <a:ext cx="6172200" cy="1466850"/>
          </a:xfrm>
          <a:prstGeom prst="rect">
            <a:avLst/>
          </a:prstGeom>
        </p:spPr>
      </p:pic>
      <p:pic>
        <p:nvPicPr>
          <p:cNvPr id="9" name="Picture 8" descr="A picture containing hanging, room&#10;&#10;Description automatically generated">
            <a:extLst>
              <a:ext uri="{FF2B5EF4-FFF2-40B4-BE49-F238E27FC236}">
                <a16:creationId xmlns:a16="http://schemas.microsoft.com/office/drawing/2014/main" id="{394EE665-C055-44A7-A23B-01DCEA5C8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28" y="5365065"/>
            <a:ext cx="5813912" cy="133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5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C0FA-B758-4072-98BC-29281699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Join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A198-511E-423B-84C5-941BA95F9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16" y="1377698"/>
            <a:ext cx="479800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Liste</a:t>
            </a:r>
            <a:r>
              <a:rPr lang="en-US" dirty="0"/>
              <a:t> el </a:t>
            </a:r>
            <a:r>
              <a:rPr lang="en-US" dirty="0" err="1"/>
              <a:t>nombre</a:t>
            </a:r>
            <a:r>
              <a:rPr lang="en-US" dirty="0"/>
              <a:t> del ‘citizen’ y la ciudad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vive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SELECT citizen.name, </a:t>
            </a:r>
            <a:r>
              <a:rPr lang="en-US" sz="2400" dirty="0" err="1"/>
              <a:t>postalcode.city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citizen , </a:t>
            </a:r>
            <a:r>
              <a:rPr lang="en-US" sz="2400" dirty="0" err="1"/>
              <a:t>postalcode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WHERE </a:t>
            </a:r>
            <a:r>
              <a:rPr lang="en-US" sz="2400" dirty="0" err="1">
                <a:solidFill>
                  <a:srgbClr val="00B050"/>
                </a:solidFill>
              </a:rPr>
              <a:t>citizen.postal</a:t>
            </a:r>
            <a:r>
              <a:rPr lang="en-US" sz="2400" dirty="0"/>
              <a:t> = </a:t>
            </a:r>
            <a:r>
              <a:rPr lang="en-US" sz="2400" dirty="0" err="1">
                <a:solidFill>
                  <a:srgbClr val="00B050"/>
                </a:solidFill>
              </a:rPr>
              <a:t>postalcode.postal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AND </a:t>
            </a:r>
            <a:r>
              <a:rPr lang="en-US" sz="2400" dirty="0" err="1">
                <a:solidFill>
                  <a:srgbClr val="00B050"/>
                </a:solidFill>
              </a:rPr>
              <a:t>citizen.leader</a:t>
            </a:r>
            <a:r>
              <a:rPr lang="en-US" sz="2400" dirty="0">
                <a:solidFill>
                  <a:srgbClr val="00B050"/>
                </a:solidFill>
              </a:rPr>
              <a:t> is not null</a:t>
            </a:r>
            <a:endParaRPr lang="es-CO" sz="2400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3B131-98C1-4E6F-A843-46225597C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228" y="3327400"/>
            <a:ext cx="6238875" cy="157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B045F5-5FE3-4D89-AD34-8E3167BD7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257" y="957263"/>
            <a:ext cx="6172200" cy="1466850"/>
          </a:xfrm>
          <a:prstGeom prst="rect">
            <a:avLst/>
          </a:prstGeom>
        </p:spPr>
      </p:pic>
      <p:pic>
        <p:nvPicPr>
          <p:cNvPr id="9" name="Picture 8" descr="A picture containing hanging, room&#10;&#10;Description automatically generated">
            <a:extLst>
              <a:ext uri="{FF2B5EF4-FFF2-40B4-BE49-F238E27FC236}">
                <a16:creationId xmlns:a16="http://schemas.microsoft.com/office/drawing/2014/main" id="{394EE665-C055-44A7-A23B-01DCEA5C85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9" r="81986"/>
          <a:stretch/>
        </p:blipFill>
        <p:spPr>
          <a:xfrm>
            <a:off x="5187228" y="5365065"/>
            <a:ext cx="692727" cy="1336775"/>
          </a:xfrm>
          <a:prstGeom prst="rect">
            <a:avLst/>
          </a:prstGeom>
        </p:spPr>
      </p:pic>
      <p:pic>
        <p:nvPicPr>
          <p:cNvPr id="4" name="Picture 3" descr="A picture containing hanging, room&#10;&#10;Description automatically generated">
            <a:extLst>
              <a:ext uri="{FF2B5EF4-FFF2-40B4-BE49-F238E27FC236}">
                <a16:creationId xmlns:a16="http://schemas.microsoft.com/office/drawing/2014/main" id="{8476A4A8-1A0B-4D99-87C1-19137D2A31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00" r="16135"/>
          <a:stretch/>
        </p:blipFill>
        <p:spPr>
          <a:xfrm>
            <a:off x="5833775" y="5365065"/>
            <a:ext cx="1265382" cy="133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A430-F5F5-4932-AF6E-3B977109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Join</a:t>
            </a:r>
            <a:r>
              <a:rPr lang="es-CO" dirty="0"/>
              <a:t> usando llaves PK y FK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2465D-D1A3-4C73-9D5D-5E06BEE6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85" y="1690688"/>
            <a:ext cx="8538120" cy="2649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43BA9F-0FC4-41E0-B94B-1FB026356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837" y="4447665"/>
            <a:ext cx="5682817" cy="204521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F29037-D0CF-4250-B0E5-F11608D1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91" y="1446934"/>
            <a:ext cx="10515600" cy="4351338"/>
          </a:xfrm>
        </p:spPr>
        <p:txBody>
          <a:bodyPr/>
          <a:lstStyle/>
          <a:p>
            <a:r>
              <a:rPr lang="es-CO" dirty="0"/>
              <a:t>Observe el uso de llaves naturales y no de llaves sustitutas para la PK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E231E7F-5EC8-4A41-81D0-91D2F61FF182}"/>
              </a:ext>
            </a:extLst>
          </p:cNvPr>
          <p:cNvCxnSpPr>
            <a:cxnSpLocks/>
          </p:cNvCxnSpPr>
          <p:nvPr/>
        </p:nvCxnSpPr>
        <p:spPr>
          <a:xfrm flipH="1">
            <a:off x="4987636" y="2697018"/>
            <a:ext cx="2272146" cy="240145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A430-F5F5-4932-AF6E-3B977109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Join</a:t>
            </a:r>
            <a:r>
              <a:rPr lang="es-CO" dirty="0"/>
              <a:t> usando llaves PK y FK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05F92-C38A-401A-96E7-615B04C95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775402"/>
            <a:ext cx="11268075" cy="2457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5038E2-8545-464F-9A80-4AF5D8FA0656}"/>
              </a:ext>
            </a:extLst>
          </p:cNvPr>
          <p:cNvSpPr txBox="1"/>
          <p:nvPr/>
        </p:nvSpPr>
        <p:spPr>
          <a:xfrm>
            <a:off x="838200" y="4954875"/>
            <a:ext cx="8989291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Product(</a:t>
            </a:r>
            <a:r>
              <a:rPr lang="en-US" sz="1800" b="0" i="0" u="sng" strike="noStrike" baseline="0" dirty="0" err="1">
                <a:latin typeface="Calibri" panose="020F0502020204030204" pitchFamily="34" charset="0"/>
              </a:rPr>
              <a:t>pname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, price, category, manufacturer(FK1))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Product.manufacturer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is FK a Company</a:t>
            </a:r>
          </a:p>
          <a:p>
            <a:pPr algn="l"/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s-CO" sz="1800" b="0" i="0" u="none" strike="noStrike" baseline="0" dirty="0">
                <a:latin typeface="Calibri" panose="020F0502020204030204" pitchFamily="34" charset="0"/>
              </a:rPr>
              <a:t>Company(</a:t>
            </a:r>
            <a:r>
              <a:rPr lang="es-CO" sz="1800" b="0" i="0" u="sng" strike="noStrike" baseline="0" dirty="0" err="1">
                <a:latin typeface="Calibri" panose="020F0502020204030204" pitchFamily="34" charset="0"/>
              </a:rPr>
              <a:t>cname</a:t>
            </a:r>
            <a:r>
              <a:rPr lang="es-CO" sz="18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es-CO" sz="1800" b="0" i="0" u="none" strike="noStrike" baseline="0" dirty="0" err="1">
                <a:latin typeface="Calibri" panose="020F0502020204030204" pitchFamily="34" charset="0"/>
              </a:rPr>
              <a:t>stockprice</a:t>
            </a:r>
            <a:r>
              <a:rPr lang="es-CO" sz="1800" b="0" i="0" u="none" strike="noStrike" baseline="0" dirty="0">
                <a:latin typeface="Calibri" panose="020F0502020204030204" pitchFamily="34" charset="0"/>
              </a:rPr>
              <a:t>, country)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262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505D-461C-42F1-B131-C8A66259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456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Join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848E-52E2-4FD2-8BA8-6F606B32C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18" y="1126403"/>
            <a:ext cx="10515600" cy="4351338"/>
          </a:xfrm>
        </p:spPr>
        <p:txBody>
          <a:bodyPr/>
          <a:lstStyle/>
          <a:p>
            <a:r>
              <a:rPr lang="es-CO" dirty="0"/>
              <a:t>Encuentre los nombres y precios de todos los productos de menos de $ 200 fabricados en Japón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E7532B-61D6-4A31-A0D1-58BF75963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162175"/>
            <a:ext cx="11439525" cy="2533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673B36-0F6B-48F0-B9FF-BA22C0C59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182" y="5174472"/>
            <a:ext cx="3271843" cy="111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8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505D-461C-42F1-B131-C8A66259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Join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848E-52E2-4FD2-8BA8-6F606B32C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331"/>
            <a:ext cx="10515600" cy="4351338"/>
          </a:xfrm>
        </p:spPr>
        <p:txBody>
          <a:bodyPr/>
          <a:lstStyle/>
          <a:p>
            <a:r>
              <a:rPr lang="es-CO" dirty="0"/>
              <a:t>Encuentre los nombres y precios de todos los productos de menos de $ 200 fabricados en Japón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SELECT   </a:t>
            </a:r>
            <a:r>
              <a:rPr lang="es-CO" dirty="0" err="1"/>
              <a:t>Product.pName</a:t>
            </a:r>
            <a:r>
              <a:rPr lang="es-CO" dirty="0"/>
              <a:t>, </a:t>
            </a:r>
            <a:r>
              <a:rPr lang="es-CO" dirty="0" err="1"/>
              <a:t>Product.Price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FROM    </a:t>
            </a:r>
            <a:r>
              <a:rPr lang="es-CO" dirty="0" err="1"/>
              <a:t>Product</a:t>
            </a:r>
            <a:r>
              <a:rPr lang="es-CO" dirty="0"/>
              <a:t>, Company</a:t>
            </a:r>
          </a:p>
          <a:p>
            <a:pPr marL="0" indent="0">
              <a:buNone/>
            </a:pP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WHERE 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Product.manufacturer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Company.cName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CO" dirty="0"/>
              <a:t>AND       </a:t>
            </a:r>
            <a:r>
              <a:rPr lang="es-CO" dirty="0" err="1"/>
              <a:t>Company.country</a:t>
            </a:r>
            <a:r>
              <a:rPr lang="es-CO" dirty="0"/>
              <a:t> = ‘</a:t>
            </a:r>
            <a:r>
              <a:rPr lang="es-CO" dirty="0" err="1"/>
              <a:t>Japan</a:t>
            </a:r>
            <a:r>
              <a:rPr lang="es-CO" dirty="0"/>
              <a:t>’</a:t>
            </a:r>
          </a:p>
          <a:p>
            <a:pPr marL="0" indent="0">
              <a:buNone/>
            </a:pPr>
            <a:r>
              <a:rPr lang="es-CO" dirty="0"/>
              <a:t>AND        </a:t>
            </a:r>
            <a:r>
              <a:rPr lang="es-CO" dirty="0" err="1"/>
              <a:t>Product.Price</a:t>
            </a:r>
            <a:r>
              <a:rPr lang="es-CO" dirty="0"/>
              <a:t> &lt;= 200 </a:t>
            </a:r>
          </a:p>
        </p:txBody>
      </p:sp>
    </p:spTree>
    <p:extLst>
      <p:ext uri="{BB962C8B-B14F-4D97-AF65-F5344CB8AC3E}">
        <p14:creationId xmlns:p14="http://schemas.microsoft.com/office/powerpoint/2010/main" val="257749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415</Words>
  <Application>Microsoft Office PowerPoint</Application>
  <PresentationFormat>Widescreen</PresentationFormat>
  <Paragraphs>82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ArialMT</vt:lpstr>
      <vt:lpstr>Calibri</vt:lpstr>
      <vt:lpstr>Calibri Light</vt:lpstr>
      <vt:lpstr>Office Theme</vt:lpstr>
      <vt:lpstr>SQL Joins</vt:lpstr>
      <vt:lpstr>Temas</vt:lpstr>
      <vt:lpstr>Cross Join o Producto Catersiano</vt:lpstr>
      <vt:lpstr>Join</vt:lpstr>
      <vt:lpstr>Join</vt:lpstr>
      <vt:lpstr>Join usando llaves PK y FK</vt:lpstr>
      <vt:lpstr>Join usando llaves PK y FK</vt:lpstr>
      <vt:lpstr>Join</vt:lpstr>
      <vt:lpstr>Join</vt:lpstr>
      <vt:lpstr>Taller 1</vt:lpstr>
      <vt:lpstr>Alias para Tabla</vt:lpstr>
      <vt:lpstr>Alias para Tabla</vt:lpstr>
      <vt:lpstr>Alias para Tabla</vt:lpstr>
      <vt:lpstr>Joins con más de 2 tablas</vt:lpstr>
      <vt:lpstr>Self Join</vt:lpstr>
      <vt:lpstr>Self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Joins</dc:title>
  <dc:creator>Julio Ernesto Carreno Vargas</dc:creator>
  <cp:lastModifiedBy>Julio Ernesto Carreno Vargas</cp:lastModifiedBy>
  <cp:revision>26</cp:revision>
  <dcterms:created xsi:type="dcterms:W3CDTF">2020-08-17T17:10:25Z</dcterms:created>
  <dcterms:modified xsi:type="dcterms:W3CDTF">2020-08-18T16:00:19Z</dcterms:modified>
</cp:coreProperties>
</file>