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1" r:id="rId4"/>
    <p:sldId id="275" r:id="rId5"/>
    <p:sldId id="277" r:id="rId6"/>
    <p:sldId id="274" r:id="rId7"/>
    <p:sldId id="279" r:id="rId8"/>
    <p:sldId id="278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1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2757-B652-439A-A28F-10E5A3458DFF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079CC-E751-4437-A177-342E33D22E2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6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37AF-F273-4512-993D-2EC092FF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5F8B-9AD3-4C39-929D-194B7652C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404D-CEDB-493F-85FE-625BA10E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B323-92AF-4C41-BC80-735E9A4D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5FBB-1638-41DD-A7D6-0CB19FF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5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1939-7BCF-438C-A900-4FEE7E0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AE787-9213-4387-B2A4-16208B31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C319-26A6-489A-A77D-3595C155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935F-7241-4368-9BFF-699E7748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613F-A6A8-4E48-80F8-2EB3040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AEB2-BD07-4109-B786-0007992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04CB-AFA9-4FE1-974C-C0CB2CB0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08E0-FEDA-4B48-A754-9B084274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B234-168F-47D8-82D5-6EDC09FC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B338-D2E4-4D73-BC3C-776167C3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6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67CE-096B-4AE8-B0BF-A32B43FC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F008-2ED0-4457-B0F8-711BE3CB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D310-6EC0-4784-9D6A-EF18D8C7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BAE9-7E3B-4A06-84E5-8DCE8912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19F3-28BD-47F9-A7E4-7509BE91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CFB-EF4F-43C3-8312-9832EEDD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7BF2-4AA1-4863-8A20-D3F1574A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8558-D9F5-4680-AADC-A3FC1E5F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769C-EC0B-45B8-8E15-7B9A5DF5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8F7-56CC-49D4-90B3-1C8A997A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4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488D-EC2E-4775-82FC-7F467E9C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73F-1533-4F04-AA2C-0CABF4A32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C2271-4486-4A74-BE74-E6315AAF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499B-4670-4BAA-B716-742DEBC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223D9-417D-4C54-AFD0-8F3D9FD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718A-9CDA-4D1B-A527-3C2E1ADB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2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3F10-FAD8-4143-9F6A-72FF6FD0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F182-4DF4-476F-BEB7-36AAC5C6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CF33-46E8-4DE7-AB6D-9E1FAB5E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D2B46-BFB6-4542-8949-949E4F72D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DBA27-63B9-4ECC-89EF-A30BDAF50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9F010-265E-43C4-AF22-E1517FDD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F05B-5B71-4F31-9B5D-74EB1C73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CED8-6251-4331-9740-BEE11797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DABA-385A-42AA-929A-FAFC33D6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292B7-2465-4170-B954-F0E284CF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39FAF-DF20-4630-A26B-978B4767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6E382-D4BD-44A9-BC44-982DC386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4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9BF2-D5CB-493B-BB90-08263795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92FDE-F66C-4295-B1B7-D75CB72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6194-F5C1-43F2-905E-AE9D4EC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9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B35B-9C9B-4398-83FE-07A2765E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C968-5A64-4AAE-9646-21042B99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A33B1-3C23-4D88-AE08-8FF8A23C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C8C86-073A-4688-B1ED-B9F190A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C80E-2094-4455-BDF1-943704CA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9800-A70B-47CC-B34C-ABD8ED79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2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5E51-4EBA-4A3F-86D4-8613C02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A26EA-4292-4037-B617-4D50D6F2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6A37-22B5-4481-9B16-F17D56FC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82B-55C4-4805-8FF3-D60C3A95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D34FE-0E03-4381-97B3-938C1898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02CD-579B-4021-A7A5-B3020859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7B6E-5EA7-403E-B7F4-EB9FB25D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8A99-B4EA-469B-B94D-BDC8827F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8962-3A85-4259-BD5B-F49AB3CE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922B-41C7-4E08-895F-52CDB9020CC2}" type="datetimeFigureOut">
              <a:rPr lang="es-CO" smtClean="0"/>
              <a:t>18/08/2020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F25D-C5A0-4485-8E8B-CABE8F4B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A867-7B50-4F22-8E86-8E1977E0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5A0F-1D1A-445A-A0B3-AD4AA0683F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1411-97A7-4537-A799-F2003D4A8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SQL Set </a:t>
            </a:r>
            <a:r>
              <a:rPr lang="es-CO" dirty="0" err="1"/>
              <a:t>Operators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11826-826B-4A71-8911-0B00A711B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4611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EXCEPT (MINUS)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62A-DCD0-46E0-ABBF-7E021954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4402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operador toma dos conjuntos y devuelve los registros que se encuentran en un conjunto </a:t>
            </a:r>
            <a:r>
              <a:rPr lang="es-CO" sz="3600" b="1" dirty="0"/>
              <a:t>NOT</a:t>
            </a:r>
            <a:r>
              <a:rPr lang="es-CO" dirty="0"/>
              <a:t> </a:t>
            </a:r>
            <a:r>
              <a:rPr lang="es-CO" sz="3600" b="1" dirty="0"/>
              <a:t>IN </a:t>
            </a:r>
            <a:r>
              <a:rPr lang="es-CO" dirty="0"/>
              <a:t>incluidos en otro conjunto. 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CBF8F-1641-4872-A393-F8829824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33" y="3648508"/>
            <a:ext cx="6667500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95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EXCEPT (MINUS) 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6444B-1E6D-4390-928A-F28F48F3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7" y="1401547"/>
            <a:ext cx="3935268" cy="155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1A623B-CA06-498A-9A9E-06B9B33A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55"/>
            <a:ext cx="3262745" cy="4893108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Consultas independientes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Liste el nombre y apellido de los fundadores que no son empleados , esto es, son sólo fundadores.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r>
              <a:rPr lang="es-CO" dirty="0"/>
              <a:t>Resultado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16201-6D22-4D2B-B00A-B1ADD85AF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89"/>
          <a:stretch/>
        </p:blipFill>
        <p:spPr>
          <a:xfrm>
            <a:off x="4242017" y="5315922"/>
            <a:ext cx="2523906" cy="281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E0617-7A83-41B5-8741-CA33A315C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072" y="3259776"/>
            <a:ext cx="2778574" cy="1136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A606C-B086-4307-B243-3B39C2EFF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035" y="5643563"/>
            <a:ext cx="2623502" cy="7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EXCEPT (MINUS)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E505B3-B3DC-49D0-AA22-850BC29E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49779" y="740518"/>
          <a:ext cx="2656042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021">
                  <a:extLst>
                    <a:ext uri="{9D8B030D-6E8A-4147-A177-3AD203B41FA5}">
                      <a16:colId xmlns:a16="http://schemas.microsoft.com/office/drawing/2014/main" val="2131610192"/>
                    </a:ext>
                  </a:extLst>
                </a:gridCol>
                <a:gridCol w="1328021">
                  <a:extLst>
                    <a:ext uri="{9D8B030D-6E8A-4147-A177-3AD203B41FA5}">
                      <a16:colId xmlns:a16="http://schemas.microsoft.com/office/drawing/2014/main" val="307102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0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55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Lady Gaga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7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3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Beyoncé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369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D483D3-873E-4062-A944-05D9C7F9C095}"/>
              </a:ext>
            </a:extLst>
          </p:cNvPr>
          <p:cNvSpPr txBox="1"/>
          <p:nvPr/>
        </p:nvSpPr>
        <p:spPr>
          <a:xfrm>
            <a:off x="755933" y="2854776"/>
            <a:ext cx="3945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CELEBRITIES</a:t>
            </a:r>
          </a:p>
          <a:p>
            <a:r>
              <a:rPr lang="en-US" dirty="0">
                <a:solidFill>
                  <a:srgbClr val="00B0F0"/>
                </a:solidFill>
              </a:rPr>
              <a:t>MINUS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POLITICIANS </a:t>
            </a:r>
            <a:r>
              <a:rPr lang="es-CO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B34EA-5916-42D3-8CD6-C10C8526142E}"/>
              </a:ext>
            </a:extLst>
          </p:cNvPr>
          <p:cNvSpPr txBox="1"/>
          <p:nvPr/>
        </p:nvSpPr>
        <p:spPr>
          <a:xfrm>
            <a:off x="5649779" y="230188"/>
            <a:ext cx="130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celebrities</a:t>
            </a:r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BC0E2-BDD2-45A7-9311-564A9CF860C5}"/>
              </a:ext>
            </a:extLst>
          </p:cNvPr>
          <p:cNvGraphicFramePr/>
          <p:nvPr/>
        </p:nvGraphicFramePr>
        <p:xfrm>
          <a:off x="8753764" y="766336"/>
          <a:ext cx="2292928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464">
                  <a:extLst>
                    <a:ext uri="{9D8B030D-6E8A-4147-A177-3AD203B41FA5}">
                      <a16:colId xmlns:a16="http://schemas.microsoft.com/office/drawing/2014/main" val="4266075487"/>
                    </a:ext>
                  </a:extLst>
                </a:gridCol>
                <a:gridCol w="1146464">
                  <a:extLst>
                    <a:ext uri="{9D8B030D-6E8A-4147-A177-3AD203B41FA5}">
                      <a16:colId xmlns:a16="http://schemas.microsoft.com/office/drawing/2014/main" val="843871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D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2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 err="1">
                          <a:effectLst/>
                        </a:rPr>
                        <a:t>Bernie</a:t>
                      </a:r>
                      <a:r>
                        <a:rPr lang="es-CO" sz="1800" u="none" strike="noStrike" dirty="0">
                          <a:effectLst/>
                        </a:rPr>
                        <a:t> Sanders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50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0DC952-BF59-4BD5-B432-FA17BFAE0AA7}"/>
              </a:ext>
            </a:extLst>
          </p:cNvPr>
          <p:cNvSpPr txBox="1"/>
          <p:nvPr/>
        </p:nvSpPr>
        <p:spPr>
          <a:xfrm>
            <a:off x="8753764" y="230188"/>
            <a:ext cx="135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politicians</a:t>
            </a:r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4F4CF-D4DE-4A17-950F-59B527DA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53" y="4720065"/>
            <a:ext cx="2447950" cy="151423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88A04E-14CF-41CD-860B-9603F7FF5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182059"/>
              </p:ext>
            </p:extLst>
          </p:nvPr>
        </p:nvGraphicFramePr>
        <p:xfrm>
          <a:off x="5649779" y="2880360"/>
          <a:ext cx="179416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4164">
                  <a:extLst>
                    <a:ext uri="{9D8B030D-6E8A-4147-A177-3AD203B41FA5}">
                      <a16:colId xmlns:a16="http://schemas.microsoft.com/office/drawing/2014/main" val="265590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88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Lady Gaga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7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Beyoncé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35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7E1F25-43DE-4A25-992F-B212E1A3805F}"/>
              </a:ext>
            </a:extLst>
          </p:cNvPr>
          <p:cNvSpPr txBox="1"/>
          <p:nvPr/>
        </p:nvSpPr>
        <p:spPr>
          <a:xfrm>
            <a:off x="838200" y="5122304"/>
            <a:ext cx="3945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POLITICIANS</a:t>
            </a:r>
          </a:p>
          <a:p>
            <a:r>
              <a:rPr lang="en-US" dirty="0">
                <a:solidFill>
                  <a:srgbClr val="00B0F0"/>
                </a:solidFill>
              </a:rPr>
              <a:t>MINUS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CELEBRITIES</a:t>
            </a:r>
            <a:endParaRPr lang="es-CO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C44FE0B-B1D3-4C33-A1A4-E932C0689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024939"/>
              </p:ext>
            </p:extLst>
          </p:nvPr>
        </p:nvGraphicFramePr>
        <p:xfrm>
          <a:off x="5649778" y="5228457"/>
          <a:ext cx="1758647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647">
                  <a:extLst>
                    <a:ext uri="{9D8B030D-6E8A-4147-A177-3AD203B41FA5}">
                      <a16:colId xmlns:a16="http://schemas.microsoft.com/office/drawing/2014/main" val="843871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 err="1">
                          <a:effectLst/>
                        </a:rPr>
                        <a:t>Bernie</a:t>
                      </a:r>
                      <a:r>
                        <a:rPr lang="es-CO" sz="1800" u="none" strike="noStrike" dirty="0">
                          <a:effectLst/>
                        </a:rPr>
                        <a:t> Sanders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703C-9213-4F08-B05B-FEFC43F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JOIN vs 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243E-1723-47EC-8FCF-A18123D8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consultas INTERSECT pueden escribirse como JOIN ya que el JOIN busca los registros que se encuentran en ambas tablas.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24840-9F38-4311-959B-F04D8715AD37}"/>
              </a:ext>
            </a:extLst>
          </p:cNvPr>
          <p:cNvSpPr txBox="1"/>
          <p:nvPr/>
        </p:nvSpPr>
        <p:spPr>
          <a:xfrm>
            <a:off x="2293537" y="2967335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70C0"/>
                </a:solidFill>
              </a:rPr>
              <a:t>SELECT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PERSON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FROM</a:t>
            </a:r>
            <a:r>
              <a:rPr lang="es-CO" dirty="0"/>
              <a:t> POLITICIANS</a:t>
            </a:r>
          </a:p>
          <a:p>
            <a:r>
              <a:rPr lang="es-CO" dirty="0">
                <a:solidFill>
                  <a:srgbClr val="0070C0"/>
                </a:solidFill>
              </a:rPr>
              <a:t>UNION</a:t>
            </a:r>
          </a:p>
          <a:p>
            <a:r>
              <a:rPr lang="es-CO" dirty="0">
                <a:solidFill>
                  <a:srgbClr val="0070C0"/>
                </a:solidFill>
              </a:rPr>
              <a:t>SELECT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PERSON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FROM</a:t>
            </a:r>
            <a:r>
              <a:rPr lang="es-CO" dirty="0"/>
              <a:t> CELEBRITIES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2AAC-5126-4070-A6FF-8E8817260031}"/>
              </a:ext>
            </a:extLst>
          </p:cNvPr>
          <p:cNvSpPr txBox="1"/>
          <p:nvPr/>
        </p:nvSpPr>
        <p:spPr>
          <a:xfrm>
            <a:off x="2293537" y="4326375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70C0"/>
                </a:solidFill>
              </a:rPr>
              <a:t>SELECT</a:t>
            </a:r>
            <a:r>
              <a:rPr lang="es-CO" dirty="0"/>
              <a:t>   </a:t>
            </a:r>
            <a:r>
              <a:rPr lang="es-CO" dirty="0" err="1"/>
              <a:t>p.</a:t>
            </a:r>
            <a:r>
              <a:rPr lang="es-CO" dirty="0" err="1">
                <a:solidFill>
                  <a:srgbClr val="FF0000"/>
                </a:solidFill>
              </a:rPr>
              <a:t>PERSON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rgbClr val="0070C0"/>
                </a:solidFill>
              </a:rPr>
              <a:t>FROM</a:t>
            </a:r>
            <a:r>
              <a:rPr lang="es-CO" dirty="0"/>
              <a:t>    POLITICIANS p, CELEBRITIES  c</a:t>
            </a:r>
          </a:p>
          <a:p>
            <a:r>
              <a:rPr lang="es-CO" dirty="0">
                <a:solidFill>
                  <a:srgbClr val="0070C0"/>
                </a:solidFill>
              </a:rPr>
              <a:t>WHERE</a:t>
            </a:r>
            <a:r>
              <a:rPr lang="es-CO" dirty="0"/>
              <a:t>  </a:t>
            </a:r>
            <a:r>
              <a:rPr lang="es-CO" dirty="0" err="1"/>
              <a:t>p.PERSON</a:t>
            </a:r>
            <a:r>
              <a:rPr lang="es-CO" dirty="0"/>
              <a:t> = </a:t>
            </a:r>
            <a:r>
              <a:rPr lang="es-CO" dirty="0" err="1"/>
              <a:t>c.PERSON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6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018-32ED-4AA4-983C-89F97B6B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CBE1-4C09-4969-87C2-F924298F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Union</a:t>
            </a:r>
            <a:endParaRPr lang="es-CO" dirty="0"/>
          </a:p>
          <a:p>
            <a:r>
              <a:rPr lang="es-CO" dirty="0" err="1"/>
              <a:t>Intersect</a:t>
            </a:r>
            <a:endParaRPr lang="es-CO" dirty="0"/>
          </a:p>
          <a:p>
            <a:r>
              <a:rPr lang="es-CO" dirty="0" err="1"/>
              <a:t>Except</a:t>
            </a:r>
            <a:r>
              <a:rPr lang="es-CO" dirty="0"/>
              <a:t> (</a:t>
            </a:r>
            <a:r>
              <a:rPr lang="es-CO" dirty="0" err="1"/>
              <a:t>minus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49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62A-DCD0-46E0-ABBF-7E021954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4402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operador toma dos conjuntos y devuelve la unión de esos conjuntos. </a:t>
            </a:r>
          </a:p>
          <a:p>
            <a:pPr marL="0" indent="0">
              <a:buNone/>
            </a:pPr>
            <a:r>
              <a:rPr lang="es-CO" dirty="0"/>
              <a:t>El operador responde afirmativamente a las preguntas </a:t>
            </a:r>
            <a:r>
              <a:rPr lang="es-CO" sz="3500" b="1" dirty="0"/>
              <a:t>OR</a:t>
            </a:r>
            <a:r>
              <a:rPr lang="es-CO" dirty="0"/>
              <a:t> para una o ambas partes de la pregunta.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582D0-76B0-4837-9236-62017924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98" y="3615964"/>
            <a:ext cx="622935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9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D18C-66E7-46E8-9511-7C478170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A959-A400-401B-8291-57FCB6DA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instrucción SELECT debe tener el mismo número de columnas. (misma aridad)</a:t>
            </a:r>
          </a:p>
          <a:p>
            <a:endParaRPr lang="es-CO" dirty="0"/>
          </a:p>
          <a:p>
            <a:r>
              <a:rPr lang="es-CO" dirty="0"/>
              <a:t>Los campos utilizados en cada instrucción SELECT deben tener los mismos tipos de datos correspondientes, lo que significa que deben ser iguales.</a:t>
            </a:r>
          </a:p>
        </p:txBody>
      </p:sp>
    </p:spTree>
    <p:extLst>
      <p:ext uri="{BB962C8B-B14F-4D97-AF65-F5344CB8AC3E}">
        <p14:creationId xmlns:p14="http://schemas.microsoft.com/office/powerpoint/2010/main" val="17240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                          UNION			 UNION 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6444B-1E6D-4390-928A-F28F48F3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7" y="1401547"/>
            <a:ext cx="3935268" cy="155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356A1-40D2-434A-B816-B1841BB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17" y="3347165"/>
            <a:ext cx="2552483" cy="1473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0D487-05FC-4EE1-85DB-1A4A72D4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26" y="5260686"/>
            <a:ext cx="166687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1A623B-CA06-498A-9A9E-06B9B33A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55"/>
            <a:ext cx="3262745" cy="4893108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Consultas independientes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Liste el nombre y apellido de los fundadores o empleados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Resultado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55F74D-B7B5-43A8-93A8-67F196C09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99" y="3342209"/>
            <a:ext cx="2745509" cy="141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B7DF67-65BA-4A2F-A2B2-889DDF271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510" y="5032086"/>
            <a:ext cx="1524000" cy="157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E505B3-B3DC-49D0-AA22-850BC29E5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23644"/>
              </p:ext>
            </p:extLst>
          </p:nvPr>
        </p:nvGraphicFramePr>
        <p:xfrm>
          <a:off x="5649779" y="740518"/>
          <a:ext cx="2656042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021">
                  <a:extLst>
                    <a:ext uri="{9D8B030D-6E8A-4147-A177-3AD203B41FA5}">
                      <a16:colId xmlns:a16="http://schemas.microsoft.com/office/drawing/2014/main" val="2131610192"/>
                    </a:ext>
                  </a:extLst>
                </a:gridCol>
                <a:gridCol w="1328021">
                  <a:extLst>
                    <a:ext uri="{9D8B030D-6E8A-4147-A177-3AD203B41FA5}">
                      <a16:colId xmlns:a16="http://schemas.microsoft.com/office/drawing/2014/main" val="307102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0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55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Lady Gaga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7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3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Beyoncé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369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D483D3-873E-4062-A944-05D9C7F9C095}"/>
              </a:ext>
            </a:extLst>
          </p:cNvPr>
          <p:cNvSpPr txBox="1"/>
          <p:nvPr/>
        </p:nvSpPr>
        <p:spPr>
          <a:xfrm>
            <a:off x="755933" y="2854776"/>
            <a:ext cx="3945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0070C0"/>
                </a:solidFill>
              </a:rPr>
              <a:t>SELECT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PERSON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FROM</a:t>
            </a:r>
            <a:r>
              <a:rPr lang="es-CO" dirty="0"/>
              <a:t> POLITICIANS</a:t>
            </a:r>
          </a:p>
          <a:p>
            <a:r>
              <a:rPr lang="es-CO" dirty="0">
                <a:solidFill>
                  <a:srgbClr val="0070C0"/>
                </a:solidFill>
              </a:rPr>
              <a:t>UNION</a:t>
            </a:r>
          </a:p>
          <a:p>
            <a:r>
              <a:rPr lang="es-CO" dirty="0">
                <a:solidFill>
                  <a:srgbClr val="0070C0"/>
                </a:solidFill>
              </a:rPr>
              <a:t>SELECT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PERSON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FROM</a:t>
            </a:r>
            <a:r>
              <a:rPr lang="es-CO" dirty="0"/>
              <a:t> CELEBRITIES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B34EA-5916-42D3-8CD6-C10C8526142E}"/>
              </a:ext>
            </a:extLst>
          </p:cNvPr>
          <p:cNvSpPr txBox="1"/>
          <p:nvPr/>
        </p:nvSpPr>
        <p:spPr>
          <a:xfrm>
            <a:off x="5649779" y="230188"/>
            <a:ext cx="130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celebrities</a:t>
            </a:r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BC0E2-BDD2-45A7-9311-564A9CF86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55942"/>
              </p:ext>
            </p:extLst>
          </p:nvPr>
        </p:nvGraphicFramePr>
        <p:xfrm>
          <a:off x="8753764" y="766336"/>
          <a:ext cx="2292928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464">
                  <a:extLst>
                    <a:ext uri="{9D8B030D-6E8A-4147-A177-3AD203B41FA5}">
                      <a16:colId xmlns:a16="http://schemas.microsoft.com/office/drawing/2014/main" val="4266075487"/>
                    </a:ext>
                  </a:extLst>
                </a:gridCol>
                <a:gridCol w="1146464">
                  <a:extLst>
                    <a:ext uri="{9D8B030D-6E8A-4147-A177-3AD203B41FA5}">
                      <a16:colId xmlns:a16="http://schemas.microsoft.com/office/drawing/2014/main" val="843871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2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 err="1">
                          <a:effectLst/>
                        </a:rPr>
                        <a:t>Bernie</a:t>
                      </a:r>
                      <a:r>
                        <a:rPr lang="es-CO" sz="1800" u="none" strike="noStrike" dirty="0">
                          <a:effectLst/>
                        </a:rPr>
                        <a:t> Sanders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50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0DC952-BF59-4BD5-B432-FA17BFAE0AA7}"/>
              </a:ext>
            </a:extLst>
          </p:cNvPr>
          <p:cNvSpPr txBox="1"/>
          <p:nvPr/>
        </p:nvSpPr>
        <p:spPr>
          <a:xfrm>
            <a:off x="8753764" y="230188"/>
            <a:ext cx="135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politicians</a:t>
            </a:r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A05607-B34E-479B-869B-9847A33F6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50685"/>
              </p:ext>
            </p:extLst>
          </p:nvPr>
        </p:nvGraphicFramePr>
        <p:xfrm>
          <a:off x="5715000" y="2854776"/>
          <a:ext cx="207125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255">
                  <a:extLst>
                    <a:ext uri="{9D8B030D-6E8A-4147-A177-3AD203B41FA5}">
                      <a16:colId xmlns:a16="http://schemas.microsoft.com/office/drawing/2014/main" val="1779653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5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5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Bernie Sanders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581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Lady Gaga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566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Beyoncé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112529"/>
                  </a:ext>
                </a:extLst>
              </a:tr>
            </a:tbl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207282-F29E-4407-8282-FE55BEEB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46" y="2947534"/>
            <a:ext cx="2656042" cy="16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A62A-DCD0-46E0-ABBF-7E021954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4402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operador toma dos conjuntos y devuelve los registros comunes. </a:t>
            </a:r>
          </a:p>
          <a:p>
            <a:pPr marL="0" indent="0">
              <a:buNone/>
            </a:pPr>
            <a:r>
              <a:rPr lang="es-CO" dirty="0"/>
              <a:t>El operador responde afirmativamente a las preguntas </a:t>
            </a:r>
            <a:r>
              <a:rPr lang="es-CO" sz="3500" b="1" dirty="0"/>
              <a:t>AND</a:t>
            </a:r>
            <a:r>
              <a:rPr lang="es-CO" dirty="0"/>
              <a:t> para ambas partes de la pregunta.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A8BA-0374-4357-83EB-DCED8F3F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03" y="3429000"/>
            <a:ext cx="7538605" cy="2498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01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                          INTERSECT	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6444B-1E6D-4390-928A-F28F48F3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7" y="1401547"/>
            <a:ext cx="3935268" cy="1555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1A623B-CA06-498A-9A9E-06B9B33A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55"/>
            <a:ext cx="3262745" cy="4893108"/>
          </a:xfrm>
        </p:spPr>
        <p:txBody>
          <a:bodyPr>
            <a:normAutofit fontScale="70000" lnSpcReduction="20000"/>
          </a:bodyPr>
          <a:lstStyle/>
          <a:p>
            <a:r>
              <a:rPr lang="es-CO" dirty="0"/>
              <a:t>Consultas independientes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Liste el nombre y apellido de los fundadores que son también empleados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r>
              <a:rPr lang="es-CO" dirty="0"/>
              <a:t>Resultado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FAAD4-3131-4923-B285-C0CC4380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17" y="3375009"/>
            <a:ext cx="3100772" cy="1237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16201-6D22-4D2B-B00A-B1ADD85AF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89"/>
          <a:stretch/>
        </p:blipFill>
        <p:spPr>
          <a:xfrm>
            <a:off x="4205072" y="5094503"/>
            <a:ext cx="2523906" cy="281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C7DDE-3D6E-4D25-86B8-AFC396DC72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073"/>
          <a:stretch/>
        </p:blipFill>
        <p:spPr>
          <a:xfrm>
            <a:off x="4205072" y="5456453"/>
            <a:ext cx="2523906" cy="6054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17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8B3B-ADF7-4FC1-A00A-9CC5D3DB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INTERSECT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E505B3-B3DC-49D0-AA22-850BC29E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49779" y="740518"/>
          <a:ext cx="2656042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021">
                  <a:extLst>
                    <a:ext uri="{9D8B030D-6E8A-4147-A177-3AD203B41FA5}">
                      <a16:colId xmlns:a16="http://schemas.microsoft.com/office/drawing/2014/main" val="2131610192"/>
                    </a:ext>
                  </a:extLst>
                </a:gridCol>
                <a:gridCol w="1328021">
                  <a:extLst>
                    <a:ext uri="{9D8B030D-6E8A-4147-A177-3AD203B41FA5}">
                      <a16:colId xmlns:a16="http://schemas.microsoft.com/office/drawing/2014/main" val="307102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ID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0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55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Lady Gaga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7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3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Beyoncé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369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D483D3-873E-4062-A944-05D9C7F9C095}"/>
              </a:ext>
            </a:extLst>
          </p:cNvPr>
          <p:cNvSpPr txBox="1"/>
          <p:nvPr/>
        </p:nvSpPr>
        <p:spPr>
          <a:xfrm>
            <a:off x="755933" y="2854776"/>
            <a:ext cx="3945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POLITICIANS</a:t>
            </a:r>
          </a:p>
          <a:p>
            <a:r>
              <a:rPr lang="en-US" dirty="0">
                <a:solidFill>
                  <a:srgbClr val="00B0F0"/>
                </a:solidFill>
              </a:rPr>
              <a:t>INTERSECT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PERSON FROM CELEBRITIES </a:t>
            </a:r>
            <a:r>
              <a:rPr lang="es-CO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B34EA-5916-42D3-8CD6-C10C8526142E}"/>
              </a:ext>
            </a:extLst>
          </p:cNvPr>
          <p:cNvSpPr txBox="1"/>
          <p:nvPr/>
        </p:nvSpPr>
        <p:spPr>
          <a:xfrm>
            <a:off x="5649779" y="230188"/>
            <a:ext cx="130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celebrities</a:t>
            </a:r>
            <a:endParaRPr lang="es-C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BC0E2-BDD2-45A7-9311-564A9CF860C5}"/>
              </a:ext>
            </a:extLst>
          </p:cNvPr>
          <p:cNvGraphicFramePr/>
          <p:nvPr/>
        </p:nvGraphicFramePr>
        <p:xfrm>
          <a:off x="8753764" y="766336"/>
          <a:ext cx="2292928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464">
                  <a:extLst>
                    <a:ext uri="{9D8B030D-6E8A-4147-A177-3AD203B41FA5}">
                      <a16:colId xmlns:a16="http://schemas.microsoft.com/office/drawing/2014/main" val="4266075487"/>
                    </a:ext>
                  </a:extLst>
                </a:gridCol>
                <a:gridCol w="1146464">
                  <a:extLst>
                    <a:ext uri="{9D8B030D-6E8A-4147-A177-3AD203B41FA5}">
                      <a16:colId xmlns:a16="http://schemas.microsoft.com/office/drawing/2014/main" val="843871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D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42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2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 dirty="0" err="1">
                          <a:effectLst/>
                        </a:rPr>
                        <a:t>Bernie</a:t>
                      </a:r>
                      <a:r>
                        <a:rPr lang="es-CO" sz="1800" u="none" strike="noStrike" dirty="0">
                          <a:effectLst/>
                        </a:rPr>
                        <a:t> Sanders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50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0DC952-BF59-4BD5-B432-FA17BFAE0AA7}"/>
              </a:ext>
            </a:extLst>
          </p:cNvPr>
          <p:cNvSpPr txBox="1"/>
          <p:nvPr/>
        </p:nvSpPr>
        <p:spPr>
          <a:xfrm>
            <a:off x="8753764" y="230188"/>
            <a:ext cx="135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politicians</a:t>
            </a:r>
            <a:endParaRPr lang="es-CO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A05607-B34E-479B-869B-9847A33F6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82773"/>
              </p:ext>
            </p:extLst>
          </p:nvPr>
        </p:nvGraphicFramePr>
        <p:xfrm>
          <a:off x="5649779" y="2951800"/>
          <a:ext cx="207125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255">
                  <a:extLst>
                    <a:ext uri="{9D8B030D-6E8A-4147-A177-3AD203B41FA5}">
                      <a16:colId xmlns:a16="http://schemas.microsoft.com/office/drawing/2014/main" val="1779653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PERSON</a:t>
                      </a:r>
                      <a:endParaRPr lang="es-CO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65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u="none" strike="noStrike">
                          <a:effectLst/>
                        </a:rPr>
                        <a:t>Obama</a:t>
                      </a:r>
                      <a:endParaRPr lang="es-CO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557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35A594E-6C9C-470C-BE26-22D67D49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92" y="2892913"/>
            <a:ext cx="2555587" cy="15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373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SQL Set Operators</vt:lpstr>
      <vt:lpstr>Temas</vt:lpstr>
      <vt:lpstr>UNION</vt:lpstr>
      <vt:lpstr>Reglas</vt:lpstr>
      <vt:lpstr>                           UNION    UNION ALL</vt:lpstr>
      <vt:lpstr>UNION</vt:lpstr>
      <vt:lpstr>INTERSECT</vt:lpstr>
      <vt:lpstr>                           INTERSECT   </vt:lpstr>
      <vt:lpstr>INTERSECT</vt:lpstr>
      <vt:lpstr>EXCEPT (MINUS)</vt:lpstr>
      <vt:lpstr> EXCEPT (MINUS)    </vt:lpstr>
      <vt:lpstr>EXCEPT (MINUS)</vt:lpstr>
      <vt:lpstr>JOIN vs INTERSECT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Julio Ernesto Carreno Vargas</dc:creator>
  <cp:lastModifiedBy>Julio Ernesto Carreno Vargas</cp:lastModifiedBy>
  <cp:revision>30</cp:revision>
  <dcterms:created xsi:type="dcterms:W3CDTF">2020-08-17T17:10:25Z</dcterms:created>
  <dcterms:modified xsi:type="dcterms:W3CDTF">2020-08-18T16:15:32Z</dcterms:modified>
</cp:coreProperties>
</file>