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335" r:id="rId2"/>
    <p:sldId id="370" r:id="rId3"/>
    <p:sldId id="409" r:id="rId4"/>
    <p:sldId id="402" r:id="rId5"/>
    <p:sldId id="373" r:id="rId6"/>
    <p:sldId id="407" r:id="rId7"/>
    <p:sldId id="410" r:id="rId8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104" d="100"/>
          <a:sy n="104" d="100"/>
        </p:scale>
        <p:origin x="1632" y="10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676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07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27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99EAD-F072-411B-A7B8-6F77A8BE1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152650"/>
            <a:ext cx="64579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1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934" y="1123753"/>
            <a:ext cx="8346615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IN  		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situaciones</a:t>
            </a:r>
            <a:r>
              <a:rPr lang="en-US" altLang="en-US" dirty="0"/>
              <a:t> es similar a</a:t>
            </a:r>
            <a:r>
              <a:rPr lang="en-US" altLang="en-US" sz="1700" dirty="0"/>
              <a:t>   INTERSECT </a:t>
            </a:r>
            <a:r>
              <a:rPr lang="en-US" altLang="en-US" sz="1700" dirty="0">
                <a:sym typeface="Wingdings" panose="05000000000000000000" pitchFamily="2" charset="2"/>
              </a:rPr>
              <a:t>y / o </a:t>
            </a:r>
            <a:r>
              <a:rPr lang="en-US" altLang="en-US" sz="1700" dirty="0"/>
              <a:t>Join</a:t>
            </a:r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dirty="0"/>
              <a:t>NOT IN 	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situaciones</a:t>
            </a:r>
            <a:r>
              <a:rPr lang="en-US" altLang="en-US" dirty="0"/>
              <a:t> es</a:t>
            </a:r>
            <a:r>
              <a:rPr lang="en-US" altLang="en-US" dirty="0">
                <a:sym typeface="Wingdings" panose="05000000000000000000" pitchFamily="2" charset="2"/>
              </a:rPr>
              <a:t> similar a  MINUS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s-CO" altLang="en-US" sz="1700" dirty="0"/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r>
              <a:rPr lang="es-CO" altLang="en-US" sz="1700" dirty="0"/>
              <a:t>Liste los estudiantes que han presentado exámenes, esto es, tienen resultados</a:t>
            </a: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2ADC8-6020-4D0D-8B56-1B37F3218849}"/>
              </a:ext>
            </a:extLst>
          </p:cNvPr>
          <p:cNvSpPr txBox="1"/>
          <p:nvPr/>
        </p:nvSpPr>
        <p:spPr>
          <a:xfrm>
            <a:off x="498934" y="3024675"/>
            <a:ext cx="2205759" cy="2308324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s-CO" dirty="0"/>
              <a:t>SELECT s.* </a:t>
            </a:r>
          </a:p>
          <a:p>
            <a:r>
              <a:rPr lang="es-CO" dirty="0"/>
              <a:t>FROM</a:t>
            </a:r>
          </a:p>
          <a:p>
            <a:r>
              <a:rPr lang="es-CO" dirty="0"/>
              <a:t>   </a:t>
            </a:r>
            <a:r>
              <a:rPr lang="es-CO" dirty="0" err="1"/>
              <a:t>students</a:t>
            </a:r>
            <a:r>
              <a:rPr lang="es-CO" dirty="0"/>
              <a:t> s </a:t>
            </a:r>
          </a:p>
          <a:p>
            <a:r>
              <a:rPr lang="es-CO" dirty="0"/>
              <a:t>WHERE</a:t>
            </a:r>
          </a:p>
          <a:p>
            <a:r>
              <a:rPr lang="es-CO" dirty="0"/>
              <a:t>   </a:t>
            </a:r>
            <a:r>
              <a:rPr lang="es-CO" dirty="0" err="1"/>
              <a:t>s.</a:t>
            </a:r>
            <a:r>
              <a:rPr lang="es-CO" b="1" dirty="0" err="1">
                <a:solidFill>
                  <a:srgbClr val="00B050"/>
                </a:solidFill>
              </a:rPr>
              <a:t>sid</a:t>
            </a:r>
            <a:r>
              <a:rPr lang="es-CO" dirty="0"/>
              <a:t> </a:t>
            </a:r>
            <a:r>
              <a:rPr lang="es-CO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s-CO" dirty="0"/>
              <a:t> </a:t>
            </a:r>
          </a:p>
          <a:p>
            <a:r>
              <a:rPr lang="es-CO" dirty="0"/>
              <a:t>   (</a:t>
            </a:r>
          </a:p>
          <a:p>
            <a:r>
              <a:rPr lang="es-CO" dirty="0"/>
              <a:t>      SELECT </a:t>
            </a:r>
            <a:r>
              <a:rPr lang="es-CO" b="1" dirty="0" err="1">
                <a:solidFill>
                  <a:srgbClr val="00B050"/>
                </a:solidFill>
              </a:rPr>
              <a:t>sid</a:t>
            </a:r>
            <a:r>
              <a:rPr lang="es-CO" dirty="0"/>
              <a:t> </a:t>
            </a:r>
          </a:p>
          <a:p>
            <a:r>
              <a:rPr lang="es-CO" dirty="0"/>
              <a:t>      FROM    </a:t>
            </a:r>
            <a:r>
              <a:rPr lang="es-CO" dirty="0" err="1"/>
              <a:t>results</a:t>
            </a:r>
            <a:r>
              <a:rPr lang="es-CO" dirty="0"/>
              <a:t> </a:t>
            </a:r>
          </a:p>
          <a:p>
            <a:r>
              <a:rPr lang="es-CO" dirty="0"/>
              <a:t>  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01574-22B5-4473-A8DD-287FC7C58601}"/>
              </a:ext>
            </a:extLst>
          </p:cNvPr>
          <p:cNvSpPr txBox="1"/>
          <p:nvPr/>
        </p:nvSpPr>
        <p:spPr>
          <a:xfrm>
            <a:off x="4806949" y="3024675"/>
            <a:ext cx="2023534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s-CO" dirty="0"/>
              <a:t>SELECT *</a:t>
            </a:r>
          </a:p>
          <a:p>
            <a:r>
              <a:rPr lang="es-CO" dirty="0"/>
              <a:t>FROM</a:t>
            </a:r>
          </a:p>
          <a:p>
            <a:r>
              <a:rPr lang="es-CO" dirty="0"/>
              <a:t>    </a:t>
            </a:r>
            <a:r>
              <a:rPr lang="es-CO" dirty="0" err="1"/>
              <a:t>results</a:t>
            </a:r>
            <a:r>
              <a:rPr lang="es-CO" dirty="0"/>
              <a:t>    b,</a:t>
            </a:r>
          </a:p>
          <a:p>
            <a:r>
              <a:rPr lang="es-CO" dirty="0"/>
              <a:t>    </a:t>
            </a:r>
            <a:r>
              <a:rPr lang="es-CO" dirty="0" err="1"/>
              <a:t>students</a:t>
            </a:r>
            <a:r>
              <a:rPr lang="es-CO" dirty="0"/>
              <a:t>   a</a:t>
            </a:r>
          </a:p>
          <a:p>
            <a:r>
              <a:rPr lang="es-CO" dirty="0"/>
              <a:t>WHERE</a:t>
            </a:r>
          </a:p>
          <a:p>
            <a:r>
              <a:rPr lang="es-CO" dirty="0"/>
              <a:t>    </a:t>
            </a:r>
            <a:r>
              <a:rPr lang="es-CO" dirty="0" err="1"/>
              <a:t>a.</a:t>
            </a:r>
            <a:r>
              <a:rPr lang="es-CO" b="1" dirty="0" err="1">
                <a:solidFill>
                  <a:srgbClr val="00B050"/>
                </a:solidFill>
              </a:rPr>
              <a:t>sid</a:t>
            </a:r>
            <a:r>
              <a:rPr lang="es-CO" dirty="0"/>
              <a:t> = </a:t>
            </a:r>
            <a:r>
              <a:rPr lang="es-CO" dirty="0" err="1"/>
              <a:t>b.</a:t>
            </a:r>
            <a:r>
              <a:rPr lang="es-CO" b="1" dirty="0" err="1">
                <a:solidFill>
                  <a:srgbClr val="00B050"/>
                </a:solidFill>
              </a:rPr>
              <a:t>sid</a:t>
            </a:r>
            <a:endParaRPr lang="es-CO" b="1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FD169-557C-49FA-BCDA-0DA9588E1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34" y="5531338"/>
            <a:ext cx="2828925" cy="752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85DC6D-2A4D-4B83-8B14-A4C4EAF4A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49" y="4985136"/>
            <a:ext cx="3838117" cy="1388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106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934" y="1123753"/>
            <a:ext cx="8346615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IN  		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situaciones</a:t>
            </a:r>
            <a:r>
              <a:rPr lang="en-US" altLang="en-US" dirty="0"/>
              <a:t> es similar a</a:t>
            </a:r>
            <a:r>
              <a:rPr lang="en-US" altLang="en-US" sz="1700" dirty="0"/>
              <a:t>   INTERSECT </a:t>
            </a:r>
            <a:r>
              <a:rPr lang="en-US" altLang="en-US" sz="1700" dirty="0">
                <a:sym typeface="Wingdings" panose="05000000000000000000" pitchFamily="2" charset="2"/>
              </a:rPr>
              <a:t>y / o </a:t>
            </a:r>
            <a:r>
              <a:rPr lang="en-US" altLang="en-US" sz="1700" dirty="0"/>
              <a:t>Join</a:t>
            </a:r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dirty="0"/>
              <a:t>NOT IN 	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situaciones</a:t>
            </a:r>
            <a:r>
              <a:rPr lang="en-US" altLang="en-US" dirty="0"/>
              <a:t> es</a:t>
            </a:r>
            <a:r>
              <a:rPr lang="en-US" altLang="en-US" dirty="0">
                <a:sym typeface="Wingdings" panose="05000000000000000000" pitchFamily="2" charset="2"/>
              </a:rPr>
              <a:t> similar a  MINUS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s-CO" altLang="en-US" sz="1700" dirty="0"/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r>
              <a:rPr lang="es-CO" altLang="en-US" sz="1700" dirty="0"/>
              <a:t>Liste los estudiantes que NO han presentado exámenes, esto es, tienen resultados</a:t>
            </a: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2ADC8-6020-4D0D-8B56-1B37F3218849}"/>
              </a:ext>
            </a:extLst>
          </p:cNvPr>
          <p:cNvSpPr txBox="1"/>
          <p:nvPr/>
        </p:nvSpPr>
        <p:spPr>
          <a:xfrm>
            <a:off x="498934" y="3024675"/>
            <a:ext cx="2205759" cy="2308324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s-CO" dirty="0"/>
              <a:t>SELECT s.* </a:t>
            </a:r>
          </a:p>
          <a:p>
            <a:r>
              <a:rPr lang="es-CO" dirty="0"/>
              <a:t>FROM</a:t>
            </a:r>
          </a:p>
          <a:p>
            <a:r>
              <a:rPr lang="es-CO" dirty="0"/>
              <a:t>   </a:t>
            </a:r>
            <a:r>
              <a:rPr lang="es-CO" dirty="0" err="1"/>
              <a:t>students</a:t>
            </a:r>
            <a:r>
              <a:rPr lang="es-CO" dirty="0"/>
              <a:t> s </a:t>
            </a:r>
          </a:p>
          <a:p>
            <a:r>
              <a:rPr lang="es-CO" dirty="0"/>
              <a:t>WHERE</a:t>
            </a:r>
          </a:p>
          <a:p>
            <a:r>
              <a:rPr lang="es-CO" dirty="0"/>
              <a:t>   </a:t>
            </a:r>
            <a:r>
              <a:rPr lang="es-CO" dirty="0" err="1"/>
              <a:t>s.</a:t>
            </a:r>
            <a:r>
              <a:rPr lang="es-CO" b="1" dirty="0" err="1">
                <a:solidFill>
                  <a:srgbClr val="00B050"/>
                </a:solidFill>
              </a:rPr>
              <a:t>sid</a:t>
            </a:r>
            <a:r>
              <a:rPr lang="es-CO" dirty="0"/>
              <a:t> </a:t>
            </a:r>
            <a:r>
              <a:rPr lang="es-CO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s-CO" dirty="0"/>
              <a:t> IN </a:t>
            </a:r>
          </a:p>
          <a:p>
            <a:r>
              <a:rPr lang="es-CO" dirty="0"/>
              <a:t>   (</a:t>
            </a:r>
          </a:p>
          <a:p>
            <a:r>
              <a:rPr lang="es-CO" dirty="0"/>
              <a:t>      SELECT </a:t>
            </a:r>
            <a:r>
              <a:rPr lang="es-CO" b="1" dirty="0" err="1">
                <a:solidFill>
                  <a:srgbClr val="00B050"/>
                </a:solidFill>
              </a:rPr>
              <a:t>sid</a:t>
            </a:r>
            <a:r>
              <a:rPr lang="es-CO" dirty="0"/>
              <a:t> </a:t>
            </a:r>
          </a:p>
          <a:p>
            <a:r>
              <a:rPr lang="es-CO" dirty="0"/>
              <a:t>      FROM    </a:t>
            </a:r>
            <a:r>
              <a:rPr lang="es-CO" dirty="0" err="1"/>
              <a:t>results</a:t>
            </a:r>
            <a:r>
              <a:rPr lang="es-CO" dirty="0"/>
              <a:t> </a:t>
            </a:r>
          </a:p>
          <a:p>
            <a:r>
              <a:rPr lang="es-CO" dirty="0"/>
              <a:t>  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01574-22B5-4473-A8DD-287FC7C58601}"/>
              </a:ext>
            </a:extLst>
          </p:cNvPr>
          <p:cNvSpPr txBox="1"/>
          <p:nvPr/>
        </p:nvSpPr>
        <p:spPr>
          <a:xfrm>
            <a:off x="4806949" y="2970915"/>
            <a:ext cx="2023534" cy="13234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SELECT     </a:t>
            </a:r>
            <a:r>
              <a:rPr lang="en-US" b="1" dirty="0" err="1">
                <a:solidFill>
                  <a:srgbClr val="00B050"/>
                </a:solidFill>
              </a:rPr>
              <a:t>sid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FROM    students</a:t>
            </a:r>
          </a:p>
          <a:p>
            <a:r>
              <a:rPr lang="en-US" dirty="0"/>
              <a:t>MINUS    </a:t>
            </a:r>
          </a:p>
          <a:p>
            <a:r>
              <a:rPr lang="en-US" dirty="0"/>
              <a:t>SELECT    </a:t>
            </a:r>
            <a:r>
              <a:rPr lang="en-US" b="1" dirty="0" err="1">
                <a:solidFill>
                  <a:srgbClr val="00B050"/>
                </a:solidFill>
              </a:rPr>
              <a:t>sid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FROM     results;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5EE3E-89BE-4903-B1A2-DF7C95BF3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34" y="5655164"/>
            <a:ext cx="3223321" cy="482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5E2BD4-5ADA-436B-815F-007525F29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734" y="5655164"/>
            <a:ext cx="495440" cy="482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4152851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92918</TotalTime>
  <Words>538</Words>
  <Application>Microsoft Office PowerPoint</Application>
  <PresentationFormat>On-screen Show (4:3)</PresentationFormat>
  <Paragraphs>97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3: Introduction to SQL</vt:lpstr>
      <vt:lpstr>Nested Subqueries</vt:lpstr>
      <vt:lpstr>Nested Subqueries</vt:lpstr>
      <vt:lpstr>Set Membership </vt:lpstr>
      <vt:lpstr>Set Membership (Cont.)</vt:lpstr>
      <vt:lpstr>Set Membership (Cont.)</vt:lpstr>
      <vt:lpstr>Set Membership (Cont.)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Julio Ernesto Carreno Vargas</cp:lastModifiedBy>
  <cp:revision>497</cp:revision>
  <cp:lastPrinted>1999-06-28T19:27:31Z</cp:lastPrinted>
  <dcterms:created xsi:type="dcterms:W3CDTF">2009-12-21T15:40:22Z</dcterms:created>
  <dcterms:modified xsi:type="dcterms:W3CDTF">2021-02-11T13:05:43Z</dcterms:modified>
</cp:coreProperties>
</file>